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80"/>
  </p:notesMasterIdLst>
  <p:sldIdLst>
    <p:sldId id="365" r:id="rId3"/>
    <p:sldId id="382" r:id="rId4"/>
    <p:sldId id="285" r:id="rId5"/>
    <p:sldId id="265" r:id="rId6"/>
    <p:sldId id="366" r:id="rId7"/>
    <p:sldId id="368" r:id="rId8"/>
    <p:sldId id="266" r:id="rId9"/>
    <p:sldId id="288" r:id="rId10"/>
    <p:sldId id="291" r:id="rId11"/>
    <p:sldId id="290" r:id="rId12"/>
    <p:sldId id="271" r:id="rId13"/>
    <p:sldId id="292" r:id="rId14"/>
    <p:sldId id="268" r:id="rId15"/>
    <p:sldId id="293" r:id="rId16"/>
    <p:sldId id="294" r:id="rId17"/>
    <p:sldId id="295" r:id="rId18"/>
    <p:sldId id="296" r:id="rId19"/>
    <p:sldId id="297" r:id="rId20"/>
    <p:sldId id="269" r:id="rId21"/>
    <p:sldId id="299" r:id="rId22"/>
    <p:sldId id="383" r:id="rId23"/>
    <p:sldId id="353" r:id="rId24"/>
    <p:sldId id="354" r:id="rId25"/>
    <p:sldId id="302" r:id="rId26"/>
    <p:sldId id="273" r:id="rId27"/>
    <p:sldId id="303" r:id="rId28"/>
    <p:sldId id="304" r:id="rId29"/>
    <p:sldId id="305" r:id="rId30"/>
    <p:sldId id="306" r:id="rId31"/>
    <p:sldId id="274" r:id="rId32"/>
    <p:sldId id="307" r:id="rId33"/>
    <p:sldId id="308" r:id="rId34"/>
    <p:sldId id="309" r:id="rId35"/>
    <p:sldId id="310" r:id="rId36"/>
    <p:sldId id="275" r:id="rId37"/>
    <p:sldId id="384" r:id="rId38"/>
    <p:sldId id="314" r:id="rId39"/>
    <p:sldId id="315" r:id="rId40"/>
    <p:sldId id="316" r:id="rId41"/>
    <p:sldId id="317" r:id="rId42"/>
    <p:sldId id="318" r:id="rId43"/>
    <p:sldId id="319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9" r:id="rId53"/>
    <p:sldId id="330" r:id="rId54"/>
    <p:sldId id="376" r:id="rId55"/>
    <p:sldId id="350" r:id="rId56"/>
    <p:sldId id="335" r:id="rId57"/>
    <p:sldId id="336" r:id="rId58"/>
    <p:sldId id="337" r:id="rId59"/>
    <p:sldId id="338" r:id="rId60"/>
    <p:sldId id="351" r:id="rId61"/>
    <p:sldId id="340" r:id="rId62"/>
    <p:sldId id="341" r:id="rId63"/>
    <p:sldId id="342" r:id="rId64"/>
    <p:sldId id="343" r:id="rId65"/>
    <p:sldId id="352" r:id="rId66"/>
    <p:sldId id="345" r:id="rId67"/>
    <p:sldId id="346" r:id="rId68"/>
    <p:sldId id="347" r:id="rId69"/>
    <p:sldId id="284" r:id="rId70"/>
    <p:sldId id="379" r:id="rId71"/>
    <p:sldId id="385" r:id="rId72"/>
    <p:sldId id="378" r:id="rId73"/>
    <p:sldId id="369" r:id="rId74"/>
    <p:sldId id="372" r:id="rId75"/>
    <p:sldId id="373" r:id="rId76"/>
    <p:sldId id="374" r:id="rId77"/>
    <p:sldId id="380" r:id="rId78"/>
    <p:sldId id="386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4" userDrawn="1">
          <p15:clr>
            <a:srgbClr val="A4A3A4"/>
          </p15:clr>
        </p15:guide>
        <p15:guide id="2" pos="55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chi Prasad" initials="RP" lastIdx="16" clrIdx="0">
    <p:extLst>
      <p:ext uri="{19B8F6BF-5375-455C-9EA6-DF929625EA0E}">
        <p15:presenceInfo xmlns:p15="http://schemas.microsoft.com/office/powerpoint/2012/main" userId="Ruchi Pras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4" autoAdjust="0"/>
    <p:restoredTop sz="86391"/>
  </p:normalViewPr>
  <p:slideViewPr>
    <p:cSldViewPr>
      <p:cViewPr varScale="1">
        <p:scale>
          <a:sx n="79" d="100"/>
          <a:sy n="79" d="100"/>
        </p:scale>
        <p:origin x="1646" y="67"/>
      </p:cViewPr>
      <p:guideLst>
        <p:guide orient="horz" pos="3984"/>
        <p:guide pos="5568"/>
      </p:guideLst>
    </p:cSldViewPr>
  </p:slideViewPr>
  <p:outlineViewPr>
    <p:cViewPr>
      <p:scale>
        <a:sx n="33" d="100"/>
        <a:sy n="33" d="100"/>
      </p:scale>
      <p:origin x="0" y="-84656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theme" Target="theme/theme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presProps" Target="presProps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6F4AE-4C19-47AC-B671-A43A970A739D}" type="datetimeFigureOut">
              <a:rPr lang="en-IN" smtClean="0"/>
              <a:pPr/>
              <a:t>03-11-2018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0409F-8014-4568-8D6E-E5208491FD59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40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77926" y="685800"/>
            <a:ext cx="45005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51" tIns="40074" rIns="80151" bIns="4007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N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87389" y="4344988"/>
            <a:ext cx="5481637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88"/>
              </a:spcBef>
              <a:tabLst>
                <a:tab pos="0" algn="l"/>
                <a:tab pos="390490" algn="l"/>
                <a:tab pos="784155" algn="l"/>
                <a:tab pos="1177820" algn="l"/>
                <a:tab pos="1571485" algn="l"/>
                <a:tab pos="1965150" algn="l"/>
                <a:tab pos="2358814" algn="l"/>
                <a:tab pos="2754067" algn="l"/>
                <a:tab pos="3147733" algn="l"/>
                <a:tab pos="3541398" algn="l"/>
                <a:tab pos="3931888" algn="l"/>
                <a:tab pos="4328727" algn="l"/>
                <a:tab pos="4720804" algn="l"/>
                <a:tab pos="5114469" algn="l"/>
                <a:tab pos="5511309" algn="l"/>
                <a:tab pos="5901799" algn="l"/>
                <a:tab pos="6295464" algn="l"/>
                <a:tab pos="6689129" algn="l"/>
                <a:tab pos="7084381" algn="l"/>
                <a:tab pos="7478047" algn="l"/>
                <a:tab pos="7871712" algn="l"/>
              </a:tabLst>
            </a:pPr>
            <a:endParaRPr lang="en-GB" dirty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3174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622A08-F77D-48E7-AA80-CB54F02C6C18}" type="slidenum">
              <a:rPr lang="en-US" smtClean="0"/>
              <a:pPr>
                <a:defRPr/>
              </a:pPr>
              <a:t>69</a:t>
            </a:fld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339017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70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70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BD05BE-3144-4174-9204-C90B5EF9AAA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84707" name="Text Box 1"/>
          <p:cNvSpPr txBox="1">
            <a:spLocks noChangeArrowheads="1"/>
          </p:cNvSpPr>
          <p:nvPr/>
        </p:nvSpPr>
        <p:spPr bwMode="auto">
          <a:xfrm>
            <a:off x="1070075" y="588131"/>
            <a:ext cx="4082355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15" tIns="37906" rIns="75815" bIns="379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N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47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2" y="3714750"/>
            <a:ext cx="4978301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91" tIns="39997" rIns="80291" bIns="3999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64" algn="l"/>
                <a:tab pos="741732" algn="l"/>
                <a:tab pos="1114100" algn="l"/>
                <a:tab pos="1486468" algn="l"/>
                <a:tab pos="1858835" algn="l"/>
                <a:tab pos="2231202" algn="l"/>
                <a:tab pos="2605072" algn="l"/>
                <a:tab pos="2977441" algn="l"/>
                <a:tab pos="3349808" algn="l"/>
                <a:tab pos="3719173" algn="l"/>
                <a:tab pos="4094543" algn="l"/>
                <a:tab pos="4465409" algn="l"/>
                <a:tab pos="4837776" algn="l"/>
                <a:tab pos="5213147" algn="l"/>
                <a:tab pos="5582512" algn="l"/>
                <a:tab pos="5954879" algn="l"/>
                <a:tab pos="6327247" algn="l"/>
                <a:tab pos="6701116" algn="l"/>
                <a:tab pos="7073485" algn="l"/>
                <a:tab pos="744585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584709" name="Text Box 3"/>
          <p:cNvSpPr txBox="1">
            <a:spLocks noChangeArrowheads="1"/>
          </p:cNvSpPr>
          <p:nvPr/>
        </p:nvSpPr>
        <p:spPr bwMode="auto">
          <a:xfrm>
            <a:off x="3524251" y="7427989"/>
            <a:ext cx="2695278" cy="3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1" tIns="39997" rIns="80291" bIns="39997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F519E9-BC4A-4CF0-AC98-05D27407CE9F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71</a:t>
            </a:fld>
            <a:endParaRPr lang="en-GB" sz="11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517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8284D-B087-074D-B2DA-D50C1DEB08B0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259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detail of transaction include item wise figures </a:t>
            </a:r>
            <a:r>
              <a:rPr lang="mr-IN" baseline="0" dirty="0"/>
              <a:t>–</a:t>
            </a:r>
            <a:r>
              <a:rPr lang="en-US" baseline="0" dirty="0"/>
              <a:t> Include in FM and handbook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8284D-B087-074D-B2DA-D50C1DEB08B0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89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detail of transaction include item wise figures </a:t>
            </a:r>
            <a:r>
              <a:rPr lang="mr-IN" baseline="0" dirty="0"/>
              <a:t>–</a:t>
            </a:r>
            <a:r>
              <a:rPr lang="en-US" baseline="0" dirty="0"/>
              <a:t> Include in FM and handbook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8284D-B087-074D-B2DA-D50C1DEB08B0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20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detail of transaction include item wise figures </a:t>
            </a:r>
            <a:r>
              <a:rPr lang="mr-IN" baseline="0" dirty="0"/>
              <a:t>–</a:t>
            </a:r>
            <a:r>
              <a:rPr lang="en-US" baseline="0" dirty="0"/>
              <a:t> Include in FM and handbook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8284D-B087-074D-B2DA-D50C1DEB08B0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detail of transaction include item wise figures </a:t>
            </a:r>
            <a:r>
              <a:rPr lang="mr-IN" baseline="0" dirty="0"/>
              <a:t>–</a:t>
            </a:r>
            <a:r>
              <a:rPr lang="en-US" baseline="0" dirty="0"/>
              <a:t> Include in FM and handbook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8284D-B087-074D-B2DA-D50C1DEB08B0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46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622A08-F77D-48E7-AA80-CB54F02C6C18}" type="slidenum">
              <a:rPr lang="en-US" smtClean="0"/>
              <a:pPr>
                <a:defRPr/>
              </a:pPr>
              <a:t>77</a:t>
            </a:fld>
            <a:endParaRPr lang="mr-IN"/>
          </a:p>
        </p:txBody>
      </p:sp>
    </p:spTree>
    <p:extLst>
      <p:ext uri="{BB962C8B-B14F-4D97-AF65-F5344CB8AC3E}">
        <p14:creationId xmlns:p14="http://schemas.microsoft.com/office/powerpoint/2010/main" val="99409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BD05BE-3144-4174-9204-C90B5EF9AAA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84707" name="Text Box 1"/>
          <p:cNvSpPr txBox="1">
            <a:spLocks noChangeArrowheads="1"/>
          </p:cNvSpPr>
          <p:nvPr/>
        </p:nvSpPr>
        <p:spPr bwMode="auto">
          <a:xfrm>
            <a:off x="1070075" y="588131"/>
            <a:ext cx="4082355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15" tIns="37906" rIns="75815" bIns="379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N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47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2" y="3714750"/>
            <a:ext cx="4978301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91" tIns="39997" rIns="80291" bIns="3999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64" algn="l"/>
                <a:tab pos="741732" algn="l"/>
                <a:tab pos="1114100" algn="l"/>
                <a:tab pos="1486468" algn="l"/>
                <a:tab pos="1858835" algn="l"/>
                <a:tab pos="2231202" algn="l"/>
                <a:tab pos="2605072" algn="l"/>
                <a:tab pos="2977441" algn="l"/>
                <a:tab pos="3349808" algn="l"/>
                <a:tab pos="3719173" algn="l"/>
                <a:tab pos="4094543" algn="l"/>
                <a:tab pos="4465409" algn="l"/>
                <a:tab pos="4837776" algn="l"/>
                <a:tab pos="5213147" algn="l"/>
                <a:tab pos="5582512" algn="l"/>
                <a:tab pos="5954879" algn="l"/>
                <a:tab pos="6327247" algn="l"/>
                <a:tab pos="6701116" algn="l"/>
                <a:tab pos="7073485" algn="l"/>
                <a:tab pos="744585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584709" name="Text Box 3"/>
          <p:cNvSpPr txBox="1">
            <a:spLocks noChangeArrowheads="1"/>
          </p:cNvSpPr>
          <p:nvPr/>
        </p:nvSpPr>
        <p:spPr bwMode="auto">
          <a:xfrm>
            <a:off x="3524251" y="7427989"/>
            <a:ext cx="2695278" cy="3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1" tIns="39997" rIns="80291" bIns="39997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F519E9-BC4A-4CF0-AC98-05D27407CE9F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1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158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</a:t>
            </a:r>
            <a:r>
              <a:rPr lang="en-US" baseline="0" dirty="0"/>
              <a:t> we learned about PT sheet, we looked at it from a simple perspective. But here we need to look at detail of transaction to categorize into different cost.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0409F-8014-4568-8D6E-E5208491FD59}" type="slidenum">
              <a:rPr lang="en-IN" smtClean="0"/>
              <a:pPr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154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21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BD05BE-3144-4174-9204-C90B5EF9AAA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84707" name="Text Box 1"/>
          <p:cNvSpPr txBox="1">
            <a:spLocks noChangeArrowheads="1"/>
          </p:cNvSpPr>
          <p:nvPr/>
        </p:nvSpPr>
        <p:spPr bwMode="auto">
          <a:xfrm>
            <a:off x="1070075" y="588131"/>
            <a:ext cx="4082355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15" tIns="37906" rIns="75815" bIns="379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N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47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2" y="3714750"/>
            <a:ext cx="4978301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91" tIns="39997" rIns="80291" bIns="3999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64" algn="l"/>
                <a:tab pos="741732" algn="l"/>
                <a:tab pos="1114100" algn="l"/>
                <a:tab pos="1486468" algn="l"/>
                <a:tab pos="1858835" algn="l"/>
                <a:tab pos="2231202" algn="l"/>
                <a:tab pos="2605072" algn="l"/>
                <a:tab pos="2977441" algn="l"/>
                <a:tab pos="3349808" algn="l"/>
                <a:tab pos="3719173" algn="l"/>
                <a:tab pos="4094543" algn="l"/>
                <a:tab pos="4465409" algn="l"/>
                <a:tab pos="4837776" algn="l"/>
                <a:tab pos="5213147" algn="l"/>
                <a:tab pos="5582512" algn="l"/>
                <a:tab pos="5954879" algn="l"/>
                <a:tab pos="6327247" algn="l"/>
                <a:tab pos="6701116" algn="l"/>
                <a:tab pos="7073485" algn="l"/>
                <a:tab pos="744585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584709" name="Text Box 3"/>
          <p:cNvSpPr txBox="1">
            <a:spLocks noChangeArrowheads="1"/>
          </p:cNvSpPr>
          <p:nvPr/>
        </p:nvSpPr>
        <p:spPr bwMode="auto">
          <a:xfrm>
            <a:off x="3524251" y="7427989"/>
            <a:ext cx="2695278" cy="3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1" tIns="39997" rIns="80291" bIns="39997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F519E9-BC4A-4CF0-AC98-05D27407CE9F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sz="11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158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BD05BE-3144-4174-9204-C90B5EF9AAA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84707" name="Text Box 1"/>
          <p:cNvSpPr txBox="1">
            <a:spLocks noChangeArrowheads="1"/>
          </p:cNvSpPr>
          <p:nvPr/>
        </p:nvSpPr>
        <p:spPr bwMode="auto">
          <a:xfrm>
            <a:off x="1070075" y="588131"/>
            <a:ext cx="4082355" cy="293158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15" tIns="37906" rIns="75815" bIns="379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IN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47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22102" y="3714750"/>
            <a:ext cx="4978301" cy="351820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291" tIns="39997" rIns="80291" bIns="3999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69364" algn="l"/>
                <a:tab pos="741732" algn="l"/>
                <a:tab pos="1114100" algn="l"/>
                <a:tab pos="1486468" algn="l"/>
                <a:tab pos="1858835" algn="l"/>
                <a:tab pos="2231202" algn="l"/>
                <a:tab pos="2605072" algn="l"/>
                <a:tab pos="2977441" algn="l"/>
                <a:tab pos="3349808" algn="l"/>
                <a:tab pos="3719173" algn="l"/>
                <a:tab pos="4094543" algn="l"/>
                <a:tab pos="4465409" algn="l"/>
                <a:tab pos="4837776" algn="l"/>
                <a:tab pos="5213147" algn="l"/>
                <a:tab pos="5582512" algn="l"/>
                <a:tab pos="5954879" algn="l"/>
                <a:tab pos="6327247" algn="l"/>
                <a:tab pos="6701116" algn="l"/>
                <a:tab pos="7073485" algn="l"/>
                <a:tab pos="7445852" algn="l"/>
              </a:tabLst>
            </a:pPr>
            <a:endParaRPr lang="en-GB" dirty="0">
              <a:ea typeface="MS Gothic" pitchFamily="49" charset="-128"/>
            </a:endParaRPr>
          </a:p>
        </p:txBody>
      </p:sp>
      <p:sp>
        <p:nvSpPr>
          <p:cNvPr id="584709" name="Text Box 3"/>
          <p:cNvSpPr txBox="1">
            <a:spLocks noChangeArrowheads="1"/>
          </p:cNvSpPr>
          <p:nvPr/>
        </p:nvSpPr>
        <p:spPr bwMode="auto">
          <a:xfrm>
            <a:off x="3524251" y="7427989"/>
            <a:ext cx="2695278" cy="3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1" tIns="39997" rIns="80291" bIns="39997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1625" algn="l"/>
                <a:tab pos="1965325" algn="l"/>
                <a:tab pos="2359025" algn="l"/>
                <a:tab pos="2754313" algn="l"/>
                <a:tab pos="3148013" algn="l"/>
                <a:tab pos="3541713" algn="l"/>
                <a:tab pos="3932238" algn="l"/>
                <a:tab pos="4329113" algn="l"/>
                <a:tab pos="4721225" algn="l"/>
                <a:tab pos="5114925" algn="l"/>
                <a:tab pos="5511800" algn="l"/>
                <a:tab pos="5902325" algn="l"/>
                <a:tab pos="6296025" algn="l"/>
                <a:tab pos="6689725" algn="l"/>
                <a:tab pos="7085013" algn="l"/>
                <a:tab pos="7478713" algn="l"/>
                <a:tab pos="7872413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F519E9-BC4A-4CF0-AC98-05D27407CE9F}" type="slidenum">
              <a:rPr lang="en-GB" sz="1100">
                <a:solidFill>
                  <a:srgbClr val="000000"/>
                </a:solidFill>
                <a:latin typeface="Calibri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sz="11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158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36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84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0409F-8014-4568-8D6E-E5208491FD59}" type="slidenum">
              <a:rPr lang="en-IN" smtClean="0"/>
              <a:pPr/>
              <a:t>53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7839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365125" y="342900"/>
            <a:ext cx="8428038" cy="6172200"/>
          </a:xfrm>
          <a:prstGeom prst="rect">
            <a:avLst/>
          </a:prstGeom>
          <a:noFill/>
          <a:ln w="19050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940175"/>
            <a:ext cx="7772400" cy="1012825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6400800" cy="990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6017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7ACD-B235-49BC-882E-5E0B99E5935D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6AC1-9941-4538-B445-2871A5CC0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06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0EB50-A818-4D5F-A5ED-DA460EBFBA13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25943-80B3-43B6-AFCA-CD091AF41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0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4CCF-1D0E-4998-864A-E26CD91062E1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D56F-E0B4-4438-B37C-28BB03494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24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E4E8-B2EB-4A08-A13C-D9C65DB4A37F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E0DC-D530-4A68-839E-6EE637D68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06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DC63C-FB66-4BAF-AE77-8059FA44EE70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9B8A-C0AD-4BAD-96D4-54D38D173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1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B060D-695F-4258-998F-22F10BF8FBFC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8318-2013-4E5F-9204-9E4A18B02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43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3CDE-8F05-45DC-BA11-2AD4697ABC8B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D3C9-5C08-46C6-B5CE-D09A8984F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14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66CC-FBA2-4DF7-BDC6-5C094781921B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E608-B5DB-43DF-B7E1-160BEAACF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6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430E2-FEE0-422B-A31B-D6CC74434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0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2667000" y="63246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BA4A0-4652-43DD-9FB3-F839D9746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8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286000" y="6326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9F29C-A2CD-4B93-9C0B-037F52F5E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2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 userDrawn="1"/>
        </p:nvCxnSpPr>
        <p:spPr>
          <a:xfrm>
            <a:off x="457200" y="6324600"/>
            <a:ext cx="822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362200" y="6326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184B-0A38-4387-ABA7-07DEBF2BD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7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39813"/>
            <a:ext cx="8229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6F237-795F-4162-AD14-4D40F5E33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04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15E8-E52C-4F2C-81D8-6BB2A2E782CA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AC38-0C32-45F8-A532-3618C6155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8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1499-B0F3-4E42-94D6-83F56E2E622C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F52E-C08B-4B36-A30A-0AF68DBE7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4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C0531-AE81-473F-A133-13BFD7CFB185}" type="datetimeFigureOut">
              <a:rPr lang="en-US"/>
              <a:pPr>
                <a:defRPr/>
              </a:pPr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9994-F3C2-48EA-8110-C48D8C97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1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356350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CF63BC-6D0F-4956-99D3-32D751D3B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2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634E4A-59E5-41C9-B007-4830A5823891}" type="datetimeFigureOut">
              <a:rPr lang="en-US">
                <a:cs typeface="Arial" charset="0"/>
              </a:rPr>
              <a:pPr>
                <a:defRPr/>
              </a:pPr>
              <a:t>03-Nov-18</a:t>
            </a:fld>
            <a:endParaRPr lang="en-US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7601BEC-B439-41AE-B0BA-1BC5F11DC193}" type="slidenum">
              <a:rPr lang="en-US">
                <a:cs typeface="Arial" charset="0"/>
              </a:rPr>
              <a:pPr>
                <a:defRPr/>
              </a:pPr>
              <a:t>‹#›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47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19050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 fontAlgn="base">
              <a:lnSpc>
                <a:spcPct val="130000"/>
              </a:lnSpc>
            </a:pPr>
            <a:r>
              <a:rPr lang="en-IN" sz="3600" dirty="0">
                <a:solidFill>
                  <a:prstClr val="black"/>
                </a:solidFill>
                <a:latin typeface="Arial"/>
                <a:cs typeface="Arial"/>
              </a:rPr>
              <a:t>Preparing Financial Statements</a:t>
            </a:r>
            <a:endParaRPr lang="en-IN" sz="3200" b="1" u="sng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30892CEB-72AA-47FF-A663-9ADBD2B09B9F}" type="slidenum">
              <a:rPr lang="en-US" sz="1600" b="1">
                <a:solidFill>
                  <a:prstClr val="black"/>
                </a:solidFill>
              </a:rPr>
              <a:pPr algn="ctr"/>
              <a:t>1</a:t>
            </a:fld>
            <a:endParaRPr lang="en-US" sz="1600" b="1">
              <a:solidFill>
                <a:prstClr val="black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GB" sz="2200" dirty="0">
              <a:solidFill>
                <a:prstClr val="black"/>
              </a:solidFill>
              <a:latin typeface="Kruti Dev 010" pitchFamily="2" charset="0"/>
              <a:cs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533400"/>
            <a:ext cx="4038600" cy="60960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i-IN" altLang="en-US" sz="3600" dirty="0">
                <a:latin typeface="Arial Unicode MS" panose="020B0604020202020204" pitchFamily="34" charset="-128"/>
                <a:cs typeface="Arial Unicode MS" panose="020B0604020202020204" pitchFamily="34" charset="-128"/>
              </a:rPr>
              <a:t>वित्तीय विवरण</a:t>
            </a:r>
            <a:r>
              <a:rPr lang="hi-IN" altLang="en-US" sz="800" dirty="0"/>
              <a:t> </a:t>
            </a:r>
            <a:endParaRPr lang="en-US" altLang="en-US" sz="6600" dirty="0"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i-IN" altLang="en-US" sz="3600" dirty="0">
                <a:latin typeface="Arial Unicode MS" panose="020B0604020202020204" pitchFamily="34" charset="-128"/>
                <a:cs typeface="Arial Unicode MS" panose="020B0604020202020204" pitchFamily="34" charset="-128"/>
              </a:rPr>
              <a:t>की तैयारी</a:t>
            </a:r>
            <a:endParaRPr lang="en-US" altLang="en-US" sz="6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253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C;kSjksa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767776"/>
              </p:ext>
            </p:extLst>
          </p:nvPr>
        </p:nvGraphicFramePr>
        <p:xfrm>
          <a:off x="467544" y="1066800"/>
          <a:ext cx="8352927" cy="39357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02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58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ds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 @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dh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012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/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;g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89983"/>
              </p:ext>
            </p:extLst>
          </p:nvPr>
        </p:nvGraphicFramePr>
        <p:xfrm>
          <a:off x="467544" y="1052736"/>
          <a:ext cx="8352928" cy="28289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3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9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To be calculated /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x.kuk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djuk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Closing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vafre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Net profit / loss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ykHk@gkfu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Calculated Depreciation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i-IN" sz="1400" dirty="0"/>
                        <a:t>परिकलित मूल्यह्रास</a:t>
                      </a:r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21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;g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398261"/>
              </p:ext>
            </p:extLst>
          </p:nvPr>
        </p:nvGraphicFramePr>
        <p:xfrm>
          <a:off x="467544" y="1052736"/>
          <a:ext cx="8352928" cy="42386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3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2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tkafp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Opening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Retained earnings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Fixed asset value after depreciation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ckn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ifjlaifRr;ksa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receivable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payable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208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8884"/>
              </p:ext>
            </p:extLst>
          </p:nvPr>
        </p:nvGraphicFramePr>
        <p:xfrm>
          <a:off x="457201" y="1066800"/>
          <a:ext cx="8382000" cy="530733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04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3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3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3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3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9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3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31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781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8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- assorted vegetables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fefJr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lfCt;ka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– Lemons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uhacw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- Oil, salt, sugar and spices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ued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]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phuh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elkysa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384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</a:t>
            </a:r>
            <a:r>
              <a:rPr lang="en-IN" sz="2400" dirty="0">
                <a:solidFill>
                  <a:srgbClr val="FFFF00"/>
                </a:solidFill>
              </a:rPr>
              <a:t> </a:t>
            </a:r>
            <a:r>
              <a:rPr lang="en-IN" sz="2400" dirty="0"/>
              <a:t>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482948"/>
              </p:ext>
            </p:extLst>
          </p:nvPr>
        </p:nvGraphicFramePr>
        <p:xfrm>
          <a:off x="457199" y="1052732"/>
          <a:ext cx="8382003" cy="421005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46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3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3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3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9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80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82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took a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_.k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fy;k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269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16815"/>
              </p:ext>
            </p:extLst>
          </p:nvPr>
        </p:nvGraphicFramePr>
        <p:xfrm>
          <a:off x="457199" y="1052732"/>
          <a:ext cx="8382001" cy="475869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72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0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7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90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98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29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29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&lt;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180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218200"/>
              </p:ext>
            </p:extLst>
          </p:nvPr>
        </p:nvGraphicFramePr>
        <p:xfrm>
          <a:off x="457200" y="1052732"/>
          <a:ext cx="8382000" cy="448437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ds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@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dh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29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86568"/>
              </p:ext>
            </p:extLst>
          </p:nvPr>
        </p:nvGraphicFramePr>
        <p:xfrm>
          <a:off x="457200" y="1052732"/>
          <a:ext cx="8381999" cy="168402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18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90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748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C;kSjksa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dhft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159858"/>
              </p:ext>
            </p:extLst>
          </p:nvPr>
        </p:nvGraphicFramePr>
        <p:xfrm>
          <a:off x="467544" y="1066800"/>
          <a:ext cx="8371656" cy="503359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09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7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8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5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55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7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55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45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89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 dirty="0" err="1">
                          <a:effectLst/>
                          <a:latin typeface="Arial"/>
                        </a:rPr>
                        <a:t>P&amp;L</a:t>
                      </a:r>
                      <a:endParaRPr lang="en-IN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Business transaction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200" b="1" i="0" u="none" strike="noStrike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0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Bought raw materials - assorted vegetables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Bought raw materials - Lemons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Bought raw materials - Oil, salt, sugar and spices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Owners took a loan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617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0656"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0656"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Total /  </a:t>
                      </a:r>
                      <a:r>
                        <a:rPr lang="hi-IN" dirty="0"/>
                        <a:t>कुल</a:t>
                      </a:r>
                      <a:endParaRPr lang="en-IN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0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1,70,000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fi-FI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1,64,800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1,50,000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is-I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1,27,800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53,000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3048000" y="810199"/>
            <a:ext cx="2232248" cy="1224136"/>
          </a:xfrm>
          <a:prstGeom prst="cloudCallout">
            <a:avLst>
              <a:gd name="adj1" fmla="val -31727"/>
              <a:gd name="adj2" fmla="val 678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13 - 17) / </a:t>
            </a:r>
            <a:r>
              <a:rPr lang="en-GB" dirty="0" err="1">
                <a:solidFill>
                  <a:schemeClr val="bg1"/>
                </a:solidFill>
                <a:latin typeface="Kruti Dev 010" pitchFamily="2" charset="0"/>
              </a:rPr>
              <a:t>lkjka’k</a:t>
            </a:r>
            <a:r>
              <a:rPr lang="en-GB" dirty="0">
                <a:solidFill>
                  <a:schemeClr val="bg1"/>
                </a:solidFill>
                <a:latin typeface="Kruti Dev 010" pitchFamily="2" charset="0"/>
              </a:rPr>
              <a:t> ¼LykbM 12&amp;16½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369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for (2014)/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¼2014½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fy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12741"/>
              </p:ext>
            </p:extLst>
          </p:nvPr>
        </p:nvGraphicFramePr>
        <p:xfrm>
          <a:off x="467544" y="1052736"/>
          <a:ext cx="8371656" cy="533590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8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6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To be calculated /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x.kuk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djuk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Closing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5,200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5,200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vafre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Net profit / loss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20,400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20,400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ykHk@gkfu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Calculated depreciation (</a:t>
                      </a:r>
                      <a:r>
                        <a:rPr lang="hi-IN" sz="1800" dirty="0">
                          <a:solidFill>
                            <a:schemeClr val="tx1"/>
                          </a:solidFill>
                        </a:rPr>
                        <a:t>परिकलित मूल्यह्रास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  <a:p>
                      <a:pPr algn="l" fontAlgn="t"/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(1800)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tkafp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Opening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Retained earnings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21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65466" y="11160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dirty="0"/>
              <a:t>Understanding financial transactions in a business and its impact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1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2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Linking Records with Financial Statements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व्यापार में</a:t>
            </a:r>
            <a:r>
              <a:rPr lang="en-US" sz="2000" dirty="0"/>
              <a:t> </a:t>
            </a:r>
            <a:r>
              <a:rPr lang="hi-IN" sz="2000" dirty="0"/>
              <a:t>वित्तीय लेनदेन और उसके प्रभाव को समझना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1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2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वित्तीय विवरणों के साथ रिकॉर्ड्स</a:t>
            </a:r>
            <a:r>
              <a:rPr lang="en-US" sz="2000" dirty="0"/>
              <a:t> </a:t>
            </a:r>
            <a:r>
              <a:rPr lang="hi-IN" sz="2000" dirty="0"/>
              <a:t>को जोड़ना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65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for (2014) 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¼2014½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fy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684463"/>
              </p:ext>
            </p:extLst>
          </p:nvPr>
        </p:nvGraphicFramePr>
        <p:xfrm>
          <a:off x="467544" y="1052736"/>
          <a:ext cx="8371656" cy="42005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8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6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ds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ds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dfj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Fixed asset value after depreciation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ckn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ifjlaifRr;ksa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receivable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payable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811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21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65466" y="20304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dirty="0"/>
              <a:t>Understanding financial transactions in a business and its impact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1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2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Linking Records with Financial Statements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व्यापार में</a:t>
            </a:r>
            <a:r>
              <a:rPr lang="en-US" sz="2000" dirty="0"/>
              <a:t> </a:t>
            </a:r>
            <a:r>
              <a:rPr lang="hi-IN" sz="2000" dirty="0"/>
              <a:t>वित्तीय लेनदेन और उसके प्रभाव को समझना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1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2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वित्तीय विवरणों के साथ रिकॉर्ड्स</a:t>
            </a:r>
            <a:r>
              <a:rPr lang="en-US" sz="2000" dirty="0"/>
              <a:t> </a:t>
            </a:r>
            <a:r>
              <a:rPr lang="hi-IN" sz="2000" dirty="0"/>
              <a:t>को जोड़ना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-76200" y="11461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3696699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N" sz="2400" dirty="0"/>
              <a:t>Preparing Financial Statements</a:t>
            </a:r>
            <a:endParaRPr lang="en-GB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28600" y="1035049"/>
            <a:ext cx="4267200" cy="52022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Now that we know where each transaction needs to be placed in the Financial Statements, </a:t>
            </a:r>
            <a:r>
              <a:rPr lang="en-IN" i="1" dirty="0">
                <a:solidFill>
                  <a:prstClr val="black"/>
                </a:solidFill>
                <a:cs typeface="Arial" pitchFamily="34" charset="0"/>
              </a:rPr>
              <a:t>in which order should we  create the statements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?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First, let us create an opening balance sheet.</a:t>
            </a:r>
          </a:p>
          <a:p>
            <a:pPr marL="682625" lvl="2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For </a:t>
            </a:r>
            <a:r>
              <a:rPr lang="en-IN" i="1" dirty="0">
                <a:solidFill>
                  <a:prstClr val="black"/>
                </a:solidFill>
                <a:cs typeface="Arial" pitchFamily="34" charset="0"/>
              </a:rPr>
              <a:t>existing businesses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, the balance sheet at the beginning of a period (opening balance sheet) </a:t>
            </a:r>
            <a:r>
              <a:rPr lang="en-IN" u="sng" dirty="0">
                <a:solidFill>
                  <a:prstClr val="black"/>
                </a:solidFill>
                <a:cs typeface="Arial" pitchFamily="34" charset="0"/>
              </a:rPr>
              <a:t>is the same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as the balance sheet at the close of the previous period.</a:t>
            </a:r>
          </a:p>
          <a:p>
            <a:pPr marL="682625" lvl="2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For </a:t>
            </a:r>
            <a:r>
              <a:rPr lang="en-IN" i="1" dirty="0">
                <a:solidFill>
                  <a:prstClr val="black"/>
                </a:solidFill>
                <a:cs typeface="Arial" pitchFamily="34" charset="0"/>
              </a:rPr>
              <a:t>new businesses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, we have to prepare a balance sheet that shows the how the business looked at the start of the first day of operations.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tabLst/>
            </a:pPr>
            <a:endParaRPr lang="en-IN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1066800"/>
            <a:ext cx="4267200" cy="51609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179388" indent="-179388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vc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tcfd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;g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tkurs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izR;sd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ysu&amp;nsu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foRrh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;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C;kSjs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dgka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j[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kus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t:jr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C;kSjksa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fuekZ.k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Øe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pkfg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,\</a:t>
            </a: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lcls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igys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izkjafHkd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cukrs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600075" lvl="2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i="1" dirty="0" err="1">
                <a:latin typeface="Kruti Dev 010" pitchFamily="2" charset="0"/>
                <a:cs typeface="Arial" pitchFamily="34" charset="0"/>
              </a:rPr>
              <a:t>ekStwnk</a:t>
            </a:r>
            <a:r>
              <a:rPr lang="en-GB" i="1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i="1" dirty="0" err="1">
                <a:latin typeface="Kruti Dev 010" pitchFamily="2" charset="0"/>
                <a:cs typeface="Arial" pitchFamily="34" charset="0"/>
              </a:rPr>
              <a:t>O;kikjksa</a:t>
            </a:r>
            <a:r>
              <a:rPr lang="en-GB" i="1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,]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vof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/k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izkjaHk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¼izkjafHkd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'khV½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fiNyh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vof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/k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var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ntZ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gksrs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u="sng" dirty="0" err="1">
                <a:latin typeface="Kruti Dev 010" pitchFamily="2" charset="0"/>
                <a:cs typeface="Arial" pitchFamily="34" charset="0"/>
              </a:rPr>
              <a:t>gSa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600075" lvl="2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>
                <a:latin typeface="Kruti Dev 010" pitchFamily="2" charset="0"/>
                <a:cs typeface="Arial" pitchFamily="34" charset="0"/>
              </a:rPr>
              <a:t>u,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,d ,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slk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cukuk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iM+rk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fn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[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kkrk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hi-IN" sz="1600" dirty="0">
                <a:latin typeface="Kruti Dev 010" pitchFamily="2" charset="0"/>
                <a:cs typeface="Arial" pitchFamily="34" charset="0"/>
              </a:rPr>
              <a:t>शुरू</a:t>
            </a:r>
            <a:r>
              <a:rPr lang="hi-IN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igys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fnu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D;k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fLFkfr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FkhA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 </a:t>
            </a:r>
            <a:endParaRPr lang="en-IN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078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 err="1">
                <a:latin typeface="Kruti Dev 010" pitchFamily="2" charset="0"/>
                <a:cs typeface="Arial" pitchFamily="34" charset="0"/>
              </a:rPr>
              <a:t>foRrh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;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C;kSjk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djuk</a:t>
            </a:r>
            <a:endParaRPr lang="en-GB" sz="2400" i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0C69918B-139A-4CF6-A2E4-34672B3F4CE0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22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69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N" sz="2400" dirty="0"/>
              <a:t>Preparing Financial Statements</a:t>
            </a:r>
            <a:endParaRPr lang="en-GB" sz="2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28600" y="1035049"/>
            <a:ext cx="4267200" cy="52022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This means that we have to create a </a:t>
            </a:r>
            <a:r>
              <a:rPr lang="en-IN" b="1" dirty="0">
                <a:solidFill>
                  <a:prstClr val="black"/>
                </a:solidFill>
                <a:cs typeface="Arial" pitchFamily="34" charset="0"/>
              </a:rPr>
              <a:t>balance sheet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as on January 1, 2014, when </a:t>
            </a:r>
            <a:r>
              <a:rPr lang="en-IN" dirty="0">
                <a:cs typeface="Arial" pitchFamily="34" charset="0"/>
              </a:rPr>
              <a:t>Leena</a:t>
            </a:r>
            <a:r>
              <a:rPr lang="en-IN" dirty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started Premium Pickles. </a:t>
            </a:r>
          </a:p>
          <a:p>
            <a:pPr marL="682625" lvl="2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The opening balance sheet shows the business before it begins operations.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Next, let us create the </a:t>
            </a:r>
            <a:r>
              <a:rPr lang="en-IN" b="1" dirty="0">
                <a:solidFill>
                  <a:prstClr val="black"/>
                </a:solidFill>
                <a:cs typeface="Arial" pitchFamily="34" charset="0"/>
              </a:rPr>
              <a:t>cash flow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statement. 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Third, we create the </a:t>
            </a:r>
            <a:r>
              <a:rPr lang="en-IN" b="1" dirty="0">
                <a:solidFill>
                  <a:prstClr val="black"/>
                </a:solidFill>
                <a:cs typeface="Arial" pitchFamily="34" charset="0"/>
              </a:rPr>
              <a:t>profit &amp; loss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(P&amp;L) statement.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And lastly, we create the </a:t>
            </a:r>
            <a:r>
              <a:rPr lang="en-IN" b="1" dirty="0">
                <a:solidFill>
                  <a:prstClr val="black"/>
                </a:solidFill>
                <a:cs typeface="Arial" pitchFamily="34" charset="0"/>
              </a:rPr>
              <a:t>closing balance sheet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for the period, i.e. as on December 31, 2014.</a:t>
            </a:r>
          </a:p>
          <a:p>
            <a:pPr marL="225425" lvl="1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We create the closing balance sheet last because we need data from the cash flow and P&amp;L statements to complete the balance sheet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1066800"/>
            <a:ext cx="4267200" cy="51609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179388" indent="-179388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bldk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vFkZ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1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tuojh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2014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tc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hi-IN" sz="1400" dirty="0">
                <a:latin typeface="Kruti Dev 010" pitchFamily="2" charset="0"/>
                <a:cs typeface="Arial" pitchFamily="34" charset="0"/>
              </a:rPr>
              <a:t>लीना</a:t>
            </a:r>
            <a:r>
              <a:rPr lang="en-US" sz="1400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us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izhfe;e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fidYl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</a:t>
            </a:r>
            <a:r>
              <a:rPr lang="hi-IN" sz="1400" dirty="0">
                <a:latin typeface="Kruti Dev 010" pitchFamily="2" charset="0"/>
                <a:cs typeface="Arial" pitchFamily="34" charset="0"/>
              </a:rPr>
              <a:t>शु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q:vkr dh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FkhA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 </a:t>
            </a:r>
          </a:p>
          <a:p>
            <a:pPr marL="600075" lvl="2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izkjafHkd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vkjaHk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igys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fLFkfr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n</a:t>
            </a:r>
            <a:r>
              <a:rPr lang="hi-IN" sz="1400" dirty="0">
                <a:latin typeface="Kruti Dev 010" pitchFamily="2" charset="0"/>
                <a:cs typeface="Arial" pitchFamily="34" charset="0"/>
              </a:rPr>
              <a:t>श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kZrh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fQj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vc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udn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izokg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C;kSjk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rhljk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ykHk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gkfu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¼ih,aM,y½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C;kSjk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var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ml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vof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/k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vafre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tSls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31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fnlacj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2014A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ge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vafre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var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blfy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djrs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D;ksafd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cSysal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'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khV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iwjk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udn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izokg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ih,aM,y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C;kSjksa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vkadM+ksa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t:jr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gksrh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600075" lvl="2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i="1" dirty="0">
              <a:solidFill>
                <a:srgbClr val="FF0000"/>
              </a:solidFill>
              <a:latin typeface="Kruti Dev 010" pitchFamily="2" charset="0"/>
              <a:cs typeface="Arial" pitchFamily="34" charset="0"/>
            </a:endParaRPr>
          </a:p>
          <a:p>
            <a:pPr marL="600075" lvl="2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IN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078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 err="1">
                <a:latin typeface="Kruti Dev 010" pitchFamily="2" charset="0"/>
                <a:cs typeface="Arial" pitchFamily="34" charset="0"/>
              </a:rPr>
              <a:t>foRrh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;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C;kSjk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sz="2400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sz="2400" dirty="0" err="1">
                <a:latin typeface="Kruti Dev 010" pitchFamily="2" charset="0"/>
                <a:cs typeface="Arial" pitchFamily="34" charset="0"/>
              </a:rPr>
              <a:t>djuk</a:t>
            </a:r>
            <a:endParaRPr lang="en-GB" sz="2400" i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0C69918B-139A-4CF6-A2E4-34672B3F4CE0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23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46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Opening Balance Sheet  / </a:t>
            </a:r>
            <a:r>
              <a:rPr lang="en-GB" sz="2400" dirty="0" err="1">
                <a:latin typeface="Kruti Dev 010" pitchFamily="2" charset="0"/>
              </a:rPr>
              <a:t>izkjafHkd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cSysal</a:t>
            </a:r>
            <a:r>
              <a:rPr lang="en-GB" sz="2400" dirty="0">
                <a:latin typeface="Kruti Dev 010" pitchFamily="2" charset="0"/>
              </a:rPr>
              <a:t> '</a:t>
            </a:r>
            <a:r>
              <a:rPr lang="en-GB" sz="2400" dirty="0" err="1">
                <a:latin typeface="Kruti Dev 010" pitchFamily="2" charset="0"/>
              </a:rPr>
              <a:t>khV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31466"/>
              </p:ext>
            </p:extLst>
          </p:nvPr>
        </p:nvGraphicFramePr>
        <p:xfrm>
          <a:off x="395536" y="1052735"/>
          <a:ext cx="8424935" cy="5320665"/>
        </p:xfrm>
        <a:graphic>
          <a:graphicData uri="http://schemas.openxmlformats.org/drawingml/2006/table">
            <a:tbl>
              <a:tblPr/>
              <a:tblGrid>
                <a:gridCol w="1652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0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1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(Balance Sheet as on January 1, 2014)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Purchase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Total depreciation so far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Depreciation during the year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Depreciated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588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receivable (AR)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588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Payable (AP)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Original loan amount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during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Loan balance outstanding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Owner's Equity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Original equity paid by owner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Retained Earning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999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Net profit for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8588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Retained Earnings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8588"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Liabilities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704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203580"/>
              </p:ext>
            </p:extLst>
          </p:nvPr>
        </p:nvGraphicFramePr>
        <p:xfrm>
          <a:off x="467545" y="1052719"/>
          <a:ext cx="8371655" cy="42386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2014 / </a:t>
                      </a:r>
                      <a:r>
                        <a:rPr lang="en-GB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1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2014 rd dh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Opening balance 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izkjafHkd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'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ks"k</a:t>
                      </a:r>
                      <a:endParaRPr lang="en-IN" sz="1800" b="1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vkxeu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invested in the business by owners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ekfydksa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}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kjk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O;kikj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fuos’k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¼bfDoVh½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from the loan taken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x, _.k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feyk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inflow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1,70,000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vkxeu</a:t>
                      </a:r>
                      <a:endParaRPr lang="en-IN" sz="1800" b="0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651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0669"/>
              </p:ext>
            </p:extLst>
          </p:nvPr>
        </p:nvGraphicFramePr>
        <p:xfrm>
          <a:off x="467545" y="1052719"/>
          <a:ext cx="8064894" cy="4458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5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00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867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014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2014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867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867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(Lemon)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¼uhacw½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736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(assorted vegetables)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¼fefJr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lfCt;ka½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(Oil, salt, sugar &amp; spices)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¼rsy]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ued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phuh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elkys½ 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fdjk;k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fctyh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ikuh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fcyksa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raw material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cktkj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ykus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gsrq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&lt;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075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506482"/>
              </p:ext>
            </p:extLst>
          </p:nvPr>
        </p:nvGraphicFramePr>
        <p:xfrm>
          <a:off x="467545" y="1052719"/>
          <a:ext cx="8371655" cy="451294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2014</a:t>
                      </a:r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wages for production labour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mRiknu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Jfed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osru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finished goods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rS;kj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&lt;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salesman's salary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lsYleSu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osru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fontAlgn="t" latinLnBrk="0" hangingPunct="1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ekdsZfVax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ds </a:t>
                      </a:r>
                      <a:r>
                        <a:rPr lang="en-GB" sz="1800" b="0" i="0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nLrkostksa</a:t>
                      </a:r>
                      <a:r>
                        <a:rPr lang="en-GB" sz="1800" b="0" i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 @ </a:t>
                      </a:r>
                      <a:r>
                        <a:rPr lang="en-GB" sz="1800" b="0" i="0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ifpZ;ksa</a:t>
                      </a:r>
                      <a:r>
                        <a:rPr lang="en-GB" sz="1800" b="0" i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i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dh </a:t>
                      </a:r>
                      <a:r>
                        <a:rPr lang="en-GB" sz="1800" b="0" i="0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fizafVax</a:t>
                      </a:r>
                      <a:r>
                        <a:rPr lang="en-GB" sz="1800" b="0" i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373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34440"/>
              </p:ext>
            </p:extLst>
          </p:nvPr>
        </p:nvGraphicFramePr>
        <p:xfrm>
          <a:off x="467545" y="1052719"/>
          <a:ext cx="8371655" cy="339661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2014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interest on loan taken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x, _.k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C;kt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purchase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fu;r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ifjlaifRr;ka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[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kjhnus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outflow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1,64,800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0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Closing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vafre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'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ks"k</a:t>
                      </a:r>
                      <a:endParaRPr lang="en-IN" sz="1800" b="1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680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293096"/>
              </p:ext>
            </p:extLst>
          </p:nvPr>
        </p:nvGraphicFramePr>
        <p:xfrm>
          <a:off x="467545" y="1052719"/>
          <a:ext cx="8371655" cy="5248275"/>
        </p:xfrm>
        <a:graphic>
          <a:graphicData uri="http://schemas.openxmlformats.org/drawingml/2006/table">
            <a:tbl>
              <a:tblPr/>
              <a:tblGrid>
                <a:gridCol w="72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36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6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9025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400" b="1" i="1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Opening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Inflow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invested in the business by owners (equity)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from the loan taken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sales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inflow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1,70,000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IN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(Lemon)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(assorted vegetables)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 (Oil, salt, sugar &amp; spices)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rent, electricity and water bills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raw material from the market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wages for production labour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bottles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finished goods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salesman's salary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printing of marketing leaflets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interest on loan taken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purchase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outflow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1,64,800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4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Closing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1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4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6444208" y="188640"/>
            <a:ext cx="2232248" cy="1224136"/>
          </a:xfrm>
          <a:prstGeom prst="cloudCallout">
            <a:avLst>
              <a:gd name="adj1" fmla="val -47415"/>
              <a:gd name="adj2" fmla="val 710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25- 28) / </a:t>
            </a:r>
            <a:r>
              <a:rPr lang="en-GB" dirty="0" err="1">
                <a:latin typeface="Kruti Dev 010" pitchFamily="2" charset="0"/>
              </a:rPr>
              <a:t>lkjka’k</a:t>
            </a:r>
            <a:r>
              <a:rPr lang="en-GB" dirty="0">
                <a:latin typeface="Kruti Dev 010" pitchFamily="2" charset="0"/>
              </a:rPr>
              <a:t> ¼LykbM 28&amp;31½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810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IN" sz="2400" dirty="0"/>
              <a:t>Leena’s Premium Pickles</a:t>
            </a:r>
            <a:endParaRPr lang="en-GB" sz="2400" dirty="0">
              <a:cs typeface="Arial" pitchFamily="34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28600" y="1035049"/>
            <a:ext cx="4267200" cy="52022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Leena prepared a business plan with the help of a </a:t>
            </a:r>
            <a:r>
              <a:rPr lang="en-IN" dirty="0">
                <a:cs typeface="Arial" pitchFamily="34" charset="0"/>
              </a:rPr>
              <a:t>CRP-EP, 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and received a loan from an Self-Help Group (SHG) to start the business. 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She started the business on January 1, 2014.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The CRP-EP helped Leena maintain records for her business and prepare the PTS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The information from the PTS for the year 2014 is given on slides 3,4 and 5.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The information from the PTS for the year 2015 is given on slide 38, 39 &amp; 40.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1066800"/>
            <a:ext cx="4267200" cy="51609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179388" indent="-179388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hi-IN" dirty="0">
                <a:latin typeface="Kruti Dev 010" pitchFamily="2" charset="0"/>
                <a:cs typeface="Arial" pitchFamily="34" charset="0"/>
              </a:rPr>
              <a:t>लीना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hi-IN" dirty="0">
                <a:solidFill>
                  <a:prstClr val="black"/>
                </a:solidFill>
                <a:cs typeface="Arial" pitchFamily="34" charset="0"/>
              </a:rPr>
              <a:t>ने </a:t>
            </a:r>
            <a:r>
              <a:rPr lang="en-IN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,d </a:t>
            </a:r>
            <a:r>
              <a:rPr lang="en-IN" dirty="0">
                <a:cs typeface="Arial" pitchFamily="34" charset="0"/>
              </a:rPr>
              <a:t>CRP-EP 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dh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lgk;rk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ls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;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kstuk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rS;kj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dh]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Lo&amp;lgk;rk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lewg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ls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vkjaHk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djus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, _.k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fy;kA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>
                <a:latin typeface="Kruti Dev 010" pitchFamily="2" charset="0"/>
                <a:cs typeface="Arial" pitchFamily="34" charset="0"/>
              </a:rPr>
              <a:t>;g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1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tuojh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2014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dks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vkjaHk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fd;kA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IN" dirty="0">
                <a:cs typeface="Arial" pitchFamily="34" charset="0"/>
              </a:rPr>
              <a:t>CRP-EP</a:t>
            </a:r>
            <a:r>
              <a:rPr lang="en-IN" dirty="0">
                <a:solidFill>
                  <a:srgbClr val="FFFF00"/>
                </a:solidFill>
                <a:cs typeface="Arial" pitchFamily="34" charset="0"/>
              </a:rPr>
              <a:t> </a:t>
            </a:r>
            <a:r>
              <a:rPr lang="hi-IN" dirty="0"/>
              <a:t>ने लीना को अपने व्यापार के लिए रिकॉर्ड बनाए रखने और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O;kikfjd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ysu&amp;nsu</a:t>
            </a:r>
            <a:r>
              <a:rPr lang="hi-IN" dirty="0"/>
              <a:t> तैयार करने में मदद की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lky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2014 ds muds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lHkh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O;kikfjd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ysu&amp;nsuksa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lwph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LykbM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3] 4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5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esa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nh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xbZ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gSaA</a:t>
            </a:r>
            <a:endParaRPr lang="en-GB" dirty="0">
              <a:latin typeface="Kruti Dev 010" pitchFamily="2" charset="0"/>
              <a:cs typeface="Arial" pitchFamily="34" charset="0"/>
            </a:endParaRPr>
          </a:p>
          <a:p>
            <a:pPr marL="200025" lvl="1" indent="-200025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r>
              <a:rPr lang="en-GB" dirty="0" err="1">
                <a:latin typeface="Kruti Dev 010" pitchFamily="2" charset="0"/>
                <a:cs typeface="Arial" pitchFamily="34" charset="0"/>
              </a:rPr>
              <a:t>lky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2015 ds muds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lHkh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O;kikfjd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ysu&amp;nsuksa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dh ,d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lwph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LykbM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38] 39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vkSj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40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ij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nh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xbZ</a:t>
            </a:r>
            <a:r>
              <a:rPr lang="en-GB" dirty="0">
                <a:latin typeface="Kruti Dev 010" pitchFamily="2" charset="0"/>
                <a:cs typeface="Arial" pitchFamily="34" charset="0"/>
              </a:rPr>
              <a:t> </a:t>
            </a:r>
            <a:r>
              <a:rPr lang="en-GB" dirty="0" err="1">
                <a:latin typeface="Kruti Dev 010" pitchFamily="2" charset="0"/>
                <a:cs typeface="Arial" pitchFamily="34" charset="0"/>
              </a:rPr>
              <a:t>gSA</a:t>
            </a:r>
            <a:endParaRPr lang="en-IN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078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i-IN" sz="2400" dirty="0">
                <a:latin typeface="Kruti Dev 010" pitchFamily="2" charset="0"/>
                <a:cs typeface="Arial" pitchFamily="34" charset="0"/>
              </a:rPr>
              <a:t>लीना के प्रीमियम अचार</a:t>
            </a:r>
            <a:endParaRPr lang="en-GB" sz="2400" dirty="0">
              <a:latin typeface="Kruti Dev 010" pitchFamily="2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0C69918B-139A-4CF6-A2E4-34672B3F4CE0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3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¼ih,aM,y½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423335"/>
              </p:ext>
            </p:extLst>
          </p:nvPr>
        </p:nvGraphicFramePr>
        <p:xfrm>
          <a:off x="467544" y="1052744"/>
          <a:ext cx="8371656" cy="48158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2014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Revenues / 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fj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osU;q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cash sales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fcØh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feyh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fjosU;q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credit sales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m/</a:t>
                      </a:r>
                      <a:r>
                        <a:rPr lang="en-GB" sz="1800" b="0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kkj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fcØh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ls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feyh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fjosU;q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revenue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1,50,000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fjosU;q</a:t>
                      </a:r>
                      <a:endParaRPr lang="en-IN" sz="1800" b="0" i="1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(Lemon)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¼uhacw½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(assorted vegetables)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¼fefJr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lfCt;ka½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(Oil, salt, sugar &amp; spices)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¼rsy]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ued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phuh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elkys½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72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¼ih,aM,y½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93803"/>
              </p:ext>
            </p:extLst>
          </p:nvPr>
        </p:nvGraphicFramePr>
        <p:xfrm>
          <a:off x="467544" y="1052744"/>
          <a:ext cx="8371656" cy="480631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2014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raw material from the market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cktkj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ykus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gsrq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&lt;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bottles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labels for the bottles (to be paid)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yscYl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¼Hkqxrku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x;k½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production labour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mRiknu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Jfed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Direct Costs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1,13,500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1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Gross Profit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36,500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ldy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1583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¼ih,aM,y½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56155"/>
              </p:ext>
            </p:extLst>
          </p:nvPr>
        </p:nvGraphicFramePr>
        <p:xfrm>
          <a:off x="467544" y="1052744"/>
          <a:ext cx="8371656" cy="39643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2014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finished goods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rS;kj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&lt;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salesman (salary)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lsYleSu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ij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¼osru½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rent, electricity and water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fdjk;k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fctyh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ikuh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printing marketing leaflets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ekdsZfVax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nLrkostksa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@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ifpZ;ksa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fizfVax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Interest paid on loan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_.k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C;kt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631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¼ih,aM,y½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293611"/>
              </p:ext>
            </p:extLst>
          </p:nvPr>
        </p:nvGraphicFramePr>
        <p:xfrm>
          <a:off x="467544" y="1052744"/>
          <a:ext cx="8371656" cy="28289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2014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Depreciation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Indirect Costs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16,100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vizR</a:t>
                      </a:r>
                      <a:r>
                        <a:rPr lang="en-GB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;{k </a:t>
                      </a:r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ykxr</a:t>
                      </a:r>
                      <a:endParaRPr lang="en-IN" sz="1800" b="0" i="1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Net Profit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</a:t>
                      </a:r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141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¼ih,aM,y½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195302"/>
              </p:ext>
            </p:extLst>
          </p:nvPr>
        </p:nvGraphicFramePr>
        <p:xfrm>
          <a:off x="467544" y="1052744"/>
          <a:ext cx="8371656" cy="5259705"/>
        </p:xfrm>
        <a:graphic>
          <a:graphicData uri="http://schemas.openxmlformats.org/drawingml/2006/table">
            <a:tbl>
              <a:tblPr/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16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5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2014 / 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2014 dh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25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25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cash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credit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revenue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25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(Lemon)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(assorted vegetables)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 (Oil, salt, sugar &amp; spices)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raw material from the market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bottles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labels for the bottles (to be paid)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production labour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968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Direct Costs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1,13,500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968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Gross Profit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36,500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25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finished goods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salesman (salary)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rent, electricity and water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printing marketing leaflets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Interest paid on loan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280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968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Indirect Costs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16,100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99689"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Net Profit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25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25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4653372" y="1371600"/>
            <a:ext cx="2808312" cy="1584176"/>
          </a:xfrm>
          <a:prstGeom prst="cloudCallout">
            <a:avLst>
              <a:gd name="adj1" fmla="val -35381"/>
              <a:gd name="adj2" fmla="val 6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30- 33) / </a:t>
            </a:r>
            <a:r>
              <a:rPr lang="en-GB" b="1" dirty="0" err="1">
                <a:latin typeface="Kruti Dev 010" pitchFamily="2" charset="0"/>
              </a:rPr>
              <a:t>lkjka’k</a:t>
            </a:r>
            <a:r>
              <a:rPr lang="en-GB" b="1" dirty="0">
                <a:latin typeface="Kruti Dev 010" pitchFamily="2" charset="0"/>
              </a:rPr>
              <a:t> </a:t>
            </a:r>
            <a:r>
              <a:rPr lang="en-GB" b="1" dirty="0" err="1">
                <a:latin typeface="Kruti Dev 010" pitchFamily="2" charset="0"/>
              </a:rPr>
              <a:t>¼LykbM</a:t>
            </a:r>
            <a:r>
              <a:rPr lang="en-GB" b="1" dirty="0">
                <a:latin typeface="Kruti Dev 010" pitchFamily="2" charset="0"/>
              </a:rPr>
              <a:t> 28&amp;31½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3950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Closing Balance Sheet 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12354"/>
              </p:ext>
            </p:extLst>
          </p:nvPr>
        </p:nvGraphicFramePr>
        <p:xfrm>
          <a:off x="395537" y="1052736"/>
          <a:ext cx="8443663" cy="5126355"/>
        </p:xfrm>
        <a:graphic>
          <a:graphicData uri="http://schemas.openxmlformats.org/drawingml/2006/table">
            <a:tbl>
              <a:tblPr/>
              <a:tblGrid>
                <a:gridCol w="1311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4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5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0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Purchase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Total depreciation so far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Depreciation during the year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Depreciated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38,200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receivable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73,400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Payable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Original loan amount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during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Loan balance outstanding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Owner's Equity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Original equity paid by owner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Retained Earning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Net profit for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Retained Earnings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Liabilities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73,400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4139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36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109538" y="2944812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dirty="0"/>
              <a:t>Understanding financial transactions in a business and its impact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1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2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Linking Records with Financial Statements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व्यापार में</a:t>
            </a:r>
            <a:r>
              <a:rPr lang="en-US" sz="2000" dirty="0"/>
              <a:t> </a:t>
            </a:r>
            <a:r>
              <a:rPr lang="hi-IN" sz="2000" dirty="0"/>
              <a:t>वित्तीय लेनदेन और उसके प्रभाव को समझना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1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2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वित्तीय विवरणों के साथ रिकॉर्ड्स</a:t>
            </a:r>
            <a:r>
              <a:rPr lang="en-US" sz="2000" dirty="0"/>
              <a:t> </a:t>
            </a:r>
            <a:r>
              <a:rPr lang="hi-IN" sz="2000" dirty="0"/>
              <a:t>को जोड़ना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marL="0" lvl="1" indent="0" eaLnBrk="1" hangingPunct="1">
              <a:lnSpc>
                <a:spcPct val="150000"/>
              </a:lnSpc>
              <a:buSzPct val="100000"/>
              <a:defRPr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-76200" y="11461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109538" y="20605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2136445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 sheet information/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ysu&amp;nsu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IN" sz="2400" i="1" dirty="0"/>
              <a:t>(January 1 – December 31, 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09550"/>
              </p:ext>
            </p:extLst>
          </p:nvPr>
        </p:nvGraphicFramePr>
        <p:xfrm>
          <a:off x="467544" y="1052737"/>
          <a:ext cx="8371655" cy="561022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70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65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3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 sheet information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added to business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8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purchases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raw materials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Amount received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from debtors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Received cash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from customers for 2014 purchases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xzkgdksa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izkIr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Amount paid to suppliers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cash to settle  accounts payable for 2014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pqdkus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fn;k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Transportation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cost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ls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hi-IN" sz="1400" baseline="0" dirty="0">
                          <a:latin typeface="Kruti Dev 010" pitchFamily="2" charset="0"/>
                          <a:cs typeface="Arial" pitchFamily="34" charset="0"/>
                        </a:rPr>
                        <a:t>माल</a:t>
                      </a:r>
                      <a:r>
                        <a:rPr lang="hi-IN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gsrq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ds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fn;k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Purchase of Fixed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Assets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7865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 sheet information / </a:t>
            </a:r>
            <a:r>
              <a:rPr lang="en-GB" sz="2400" b="1" dirty="0" err="1">
                <a:latin typeface="Kruti Dev 010" pitchFamily="2" charset="0"/>
              </a:rPr>
              <a:t>ysu&amp;nsu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IN" sz="2400" i="1" dirty="0"/>
              <a:t>(January 1 – December 31, 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573229"/>
              </p:ext>
            </p:extLst>
          </p:nvPr>
        </p:nvGraphicFramePr>
        <p:xfrm>
          <a:off x="467544" y="1052737"/>
          <a:ext cx="8371655" cy="508063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3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6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83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Loan amount repaid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repaid a part of the loan taken in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2014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}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2014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, x, _.k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pqdk;k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Amount paid to workers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Transportation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cost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Amount paid to workers</a:t>
                      </a:r>
                      <a:r>
                        <a:rPr lang="en-GB" dirty="0">
                          <a:effectLst/>
                        </a:rPr>
                        <a:t> 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6599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 sheet information / </a:t>
            </a:r>
            <a:r>
              <a:rPr lang="en-GB" sz="2400" b="1" dirty="0" err="1">
                <a:latin typeface="Kruti Dev 010" pitchFamily="2" charset="0"/>
              </a:rPr>
              <a:t>ysu&amp;nsu</a:t>
            </a:r>
            <a:r>
              <a:rPr lang="en-GB" sz="2400" b="1" dirty="0">
                <a:latin typeface="Kruti Dev 010" pitchFamily="2" charset="0"/>
              </a:rPr>
              <a:t> </a:t>
            </a:r>
            <a:r>
              <a:rPr lang="en-IN" sz="2400" i="1" dirty="0"/>
              <a:t>(January 1 – December 31, 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681555"/>
              </p:ext>
            </p:extLst>
          </p:nvPr>
        </p:nvGraphicFramePr>
        <p:xfrm>
          <a:off x="467544" y="1052737"/>
          <a:ext cx="8371656" cy="456260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33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736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362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362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@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362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Other expenses - credit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labels for the bottles (To be paid </a:t>
                      </a:r>
                      <a:r>
                        <a:rPr lang="en-IN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april</a:t>
                      </a:r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2016)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63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631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Interest paid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63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4631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Credit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sales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463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56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PTS information/ </a:t>
            </a:r>
            <a:r>
              <a:rPr lang="en-IN" sz="2400" i="1" dirty="0"/>
              <a:t>(January 1 – December 31, 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525982"/>
              </p:ext>
            </p:extLst>
          </p:nvPr>
        </p:nvGraphicFramePr>
        <p:xfrm>
          <a:off x="467544" y="1066800"/>
          <a:ext cx="8371656" cy="5314951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35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1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21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8635"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S.n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</a:t>
                      </a:r>
                      <a:r>
                        <a:rPr lang="en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sheet entry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Detail</a:t>
                      </a:r>
                      <a:r>
                        <a:rPr lang="en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of</a:t>
                      </a:r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transaction /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added to business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6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Purchases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raw materials - assorted vegetables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&amp;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fefJr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lfCt;ka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Purchases</a:t>
                      </a:r>
                    </a:p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raw materials – Lemons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uhacw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Cash Purchases</a:t>
                      </a:r>
                    </a:p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raw materials - Oil, salt, sugar and spices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rsy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]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ued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]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phuh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elkys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Transportation 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dPps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Purchase of fixed 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6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Loan taken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took a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us _.k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fy;k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173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C;kSjs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954555"/>
              </p:ext>
            </p:extLst>
          </p:nvPr>
        </p:nvGraphicFramePr>
        <p:xfrm>
          <a:off x="467545" y="1052733"/>
          <a:ext cx="8352927" cy="53073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82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79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8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Received cash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from customers for 2014 purchases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xzkgdksa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izkIr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cash to settle  accounts payable for 2014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pqdkus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fn;k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7527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C;kSjs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05251"/>
              </p:ext>
            </p:extLst>
          </p:nvPr>
        </p:nvGraphicFramePr>
        <p:xfrm>
          <a:off x="467545" y="1052733"/>
          <a:ext cx="8371655" cy="503301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82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66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gsrq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ds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fn;k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repaid a part of the loan taken in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2014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}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2014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, x, _.k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pqdk;k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0050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C;kSjs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913615"/>
              </p:ext>
            </p:extLst>
          </p:nvPr>
        </p:nvGraphicFramePr>
        <p:xfrm>
          <a:off x="457200" y="1052733"/>
          <a:ext cx="8363271" cy="47777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2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3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03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1982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C;kSjs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00777"/>
              </p:ext>
            </p:extLst>
          </p:nvPr>
        </p:nvGraphicFramePr>
        <p:xfrm>
          <a:off x="467544" y="1052733"/>
          <a:ext cx="8352927" cy="39357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02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58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@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968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;g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411064"/>
              </p:ext>
            </p:extLst>
          </p:nvPr>
        </p:nvGraphicFramePr>
        <p:xfrm>
          <a:off x="467544" y="1052736"/>
          <a:ext cx="8352928" cy="28289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3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9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To be calculated /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x.kuk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djuk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Closing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vafre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Net profit / loss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ykHk@gkfu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Calculated</a:t>
                      </a:r>
                      <a:r>
                        <a:rPr lang="en-IN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Depreciation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hi-IN" sz="1400" dirty="0"/>
                        <a:t>परिकलित मूल्यह्रास</a:t>
                      </a:r>
                      <a:endParaRPr lang="en-IN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1090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;g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792776"/>
              </p:ext>
            </p:extLst>
          </p:nvPr>
        </p:nvGraphicFramePr>
        <p:xfrm>
          <a:off x="467544" y="1052736"/>
          <a:ext cx="8352928" cy="42386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3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2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tkafp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Opening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Retained earnings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Fixed asset value after depreciation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ckn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ifjlaifRr;ksa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receivable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payable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009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768955"/>
              </p:ext>
            </p:extLst>
          </p:nvPr>
        </p:nvGraphicFramePr>
        <p:xfrm>
          <a:off x="457199" y="1052732"/>
          <a:ext cx="8382001" cy="530733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800" b="0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Received cash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from customers for 2014 purchases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xzkgdksa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izkIr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cash to settle  accounts payable for 2014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2014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pqdkus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fn;k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6892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</a:t>
            </a:r>
            <a:r>
              <a:rPr lang="en-IN" sz="2400" dirty="0">
                <a:solidFill>
                  <a:srgbClr val="FFFF00"/>
                </a:solidFill>
              </a:rPr>
              <a:t> </a:t>
            </a:r>
            <a:r>
              <a:rPr lang="en-IN" sz="2400" dirty="0"/>
              <a:t>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636312"/>
              </p:ext>
            </p:extLst>
          </p:nvPr>
        </p:nvGraphicFramePr>
        <p:xfrm>
          <a:off x="457200" y="1052732"/>
          <a:ext cx="8382000" cy="503301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1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repaid a part of the loan taken in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2014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}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2014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, x, _.k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pqdk;k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5755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683128"/>
              </p:ext>
            </p:extLst>
          </p:nvPr>
        </p:nvGraphicFramePr>
        <p:xfrm>
          <a:off x="457200" y="1052732"/>
          <a:ext cx="8382000" cy="421005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8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6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93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48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642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802973"/>
              </p:ext>
            </p:extLst>
          </p:nvPr>
        </p:nvGraphicFramePr>
        <p:xfrm>
          <a:off x="457200" y="1052732"/>
          <a:ext cx="8382000" cy="421005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92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@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7612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PTS information/ </a:t>
            </a:r>
            <a:r>
              <a:rPr lang="en-IN" sz="2400" i="1" dirty="0"/>
              <a:t>(January 1 – December 31, 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637024"/>
              </p:ext>
            </p:extLst>
          </p:nvPr>
        </p:nvGraphicFramePr>
        <p:xfrm>
          <a:off x="467544" y="1066800"/>
          <a:ext cx="8371656" cy="537229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35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97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S.n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</a:t>
                      </a:r>
                      <a:r>
                        <a:rPr lang="en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sheet entry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Detail</a:t>
                      </a:r>
                      <a:r>
                        <a:rPr lang="en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of</a:t>
                      </a:r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transaction / </a:t>
                      </a:r>
                      <a:r>
                        <a:rPr lang="en-GB" sz="16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6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14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62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14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Amount</a:t>
                      </a:r>
                      <a:r>
                        <a:rPr lang="en-US" sz="1600" baseline="0" dirty="0"/>
                        <a:t> paid to workers</a:t>
                      </a:r>
                      <a:endParaRPr lang="en-US" sz="16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62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14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62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4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797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Transportation cost</a:t>
                      </a:r>
                      <a:r>
                        <a:rPr lang="en-US" sz="1600" baseline="0" dirty="0"/>
                        <a:t> - Indirect</a:t>
                      </a:r>
                      <a:endParaRPr lang="en-US" sz="16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7970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14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Amount</a:t>
                      </a:r>
                      <a:r>
                        <a:rPr lang="en-US" sz="1600" baseline="0" dirty="0"/>
                        <a:t> paid to workers</a:t>
                      </a:r>
                      <a:endParaRPr lang="en-US" sz="16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762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14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Cash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762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4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7958">
                <a:tc>
                  <a:txBody>
                    <a:bodyPr/>
                    <a:lstStyle/>
                    <a:p>
                      <a:pPr algn="ctr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Other expenses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797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ekdsZfVax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ds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nLrkostksa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 @ </a:t>
                      </a: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ifpZ;ksa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dh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fizafVax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337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Enter values into the three categories /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C;kSjs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esa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lgh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LFkku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ij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112979"/>
              </p:ext>
            </p:extLst>
          </p:nvPr>
        </p:nvGraphicFramePr>
        <p:xfrm>
          <a:off x="457200" y="1052732"/>
          <a:ext cx="8382000" cy="168402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18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90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6176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b="1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="1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  <a:endParaRPr lang="en-IN" sz="2800" b="1" i="0" u="none" strike="noStrike" dirty="0">
                        <a:solidFill>
                          <a:srgbClr val="000000"/>
                        </a:solidFill>
                        <a:effectLst/>
                        <a:latin typeface="Rupee Foradi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9566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for (2015)/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¼2015½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fy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118714"/>
              </p:ext>
            </p:extLst>
          </p:nvPr>
        </p:nvGraphicFramePr>
        <p:xfrm>
          <a:off x="467544" y="1052736"/>
          <a:ext cx="8371656" cy="50006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8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6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To be calculated /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x.kuk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djuk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Closing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vafre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Net profit / loss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19,850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19,850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ykHk@gkfu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275"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Calculated Depreciation </a:t>
                      </a:r>
                      <a:r>
                        <a:rPr lang="en-IN" sz="1400" b="0" i="0" u="none" strike="noStrike" dirty="0">
                          <a:solidFill>
                            <a:srgbClr val="FFFF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hi-IN" sz="1400" dirty="0"/>
                        <a:t>परिकलित मूल्यह्रास</a:t>
                      </a:r>
                      <a:r>
                        <a:rPr lang="en-US" sz="1400" dirty="0"/>
                        <a:t>)</a:t>
                      </a:r>
                      <a:endParaRPr lang="en-IN" sz="1400" b="0" i="0" u="none" strike="noStrike" dirty="0">
                        <a:solidFill>
                          <a:srgbClr val="FFFF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(2250)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tkafp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Cash</a:t>
                      </a:r>
                      <a:r>
                        <a:rPr lang="en-IN" sz="1800" b="0" i="0" u="none" strike="noStrike" baseline="0" dirty="0">
                          <a:effectLst/>
                          <a:latin typeface="Arial"/>
                        </a:rPr>
                        <a:t> – Opening balance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5,200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Retained earnings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20,400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11152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Also remember transactions for (2015)/ 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¼2015½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fy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,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ewY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;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izfo"V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djuk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Hkh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;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kn</a:t>
            </a:r>
            <a:r>
              <a:rPr lang="en-GB" sz="2400" dirty="0">
                <a:solidFill>
                  <a:srgbClr val="000000"/>
                </a:solidFill>
                <a:latin typeface="Kruti Dev 010" pitchFamily="2" charset="0"/>
              </a:rPr>
              <a:t> j[</a:t>
            </a:r>
            <a:r>
              <a:rPr lang="en-GB" sz="2400" dirty="0" err="1">
                <a:solidFill>
                  <a:srgbClr val="000000"/>
                </a:solidFill>
                <a:latin typeface="Kruti Dev 010" pitchFamily="2" charset="0"/>
              </a:rPr>
              <a:t>ksa</a:t>
            </a: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51508"/>
              </p:ext>
            </p:extLst>
          </p:nvPr>
        </p:nvGraphicFramePr>
        <p:xfrm>
          <a:off x="467544" y="1052736"/>
          <a:ext cx="8371656" cy="420052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383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7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76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2415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Items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fo"k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;&amp;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oLrq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618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868">
                <a:tc>
                  <a:txBody>
                    <a:bodyPr/>
                    <a:lstStyle/>
                    <a:p>
                      <a:pPr algn="r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Check the previous period’s statements for /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fuEu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fy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C;kSjksa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tkafp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,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Fixed asset value after depreciation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38,200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ckn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ifjlaifRr;ksa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receivable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Accounts payable – Opening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n-IN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izkjafHkd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70941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Enter values into the three categories(2015)/</a:t>
            </a:r>
            <a:r>
              <a:rPr lang="hi-IN" dirty="0"/>
              <a:t>तीन श्रेणियों में मूल्य दर्ज करें (2015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457950" y="6131172"/>
            <a:ext cx="2057400" cy="3370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98901"/>
              </p:ext>
            </p:extLst>
          </p:nvPr>
        </p:nvGraphicFramePr>
        <p:xfrm>
          <a:off x="533400" y="1143004"/>
          <a:ext cx="8153401" cy="494046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01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1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8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84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78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84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03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54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1135"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7144" marR="7144" marT="7144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7144" marR="7144" marT="7144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Balance Sheet</a:t>
                      </a:r>
                    </a:p>
                  </a:txBody>
                  <a:tcPr marL="7144" marR="7144" marT="7144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872"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1" i="0" u="none" strike="noStrike" dirty="0">
                          <a:effectLst/>
                          <a:latin typeface="Arial"/>
                        </a:rPr>
                        <a:t>Business transaction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900" b="1" i="0" u="none" strike="noStrike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700" b="1" i="0" u="none" strike="noStrike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Bought raw materials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Received cash</a:t>
                      </a:r>
                      <a:r>
                        <a:rPr lang="en-IN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from customers for 2014 purchases</a:t>
                      </a:r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20,000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cash to settle  accounts payable for 2014</a:t>
                      </a:r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Owners repaid a part of the loan taken in</a:t>
                      </a:r>
                      <a:r>
                        <a:rPr lang="en-IN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2014</a:t>
                      </a:r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endParaRPr lang="en-IN" sz="700" b="0" i="0" u="none" strike="noStrike" dirty="0">
                        <a:effectLst/>
                        <a:latin typeface="Arial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for printing of marketing leaflets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Bought labels for the bottles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1135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5318"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700" b="0" i="0" u="none" strike="noStrike" dirty="0"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7984">
                <a:tc>
                  <a:txBody>
                    <a:bodyPr/>
                    <a:lstStyle/>
                    <a:p>
                      <a:pPr algn="l" fontAlgn="t"/>
                      <a:r>
                        <a:rPr lang="en-IN" sz="7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Total </a:t>
                      </a:r>
                      <a:r>
                        <a:rPr lang="en-IN" sz="1400" b="1" i="0" u="none" strike="noStrike" dirty="0">
                          <a:effectLst/>
                          <a:latin typeface="Arial"/>
                        </a:rPr>
                        <a:t> (</a:t>
                      </a:r>
                      <a:r>
                        <a:rPr lang="hi-IN" sz="1400" dirty="0"/>
                        <a:t>कुल</a:t>
                      </a:r>
                      <a:r>
                        <a:rPr lang="en-US" sz="1400" dirty="0"/>
                        <a:t>)</a:t>
                      </a:r>
                      <a:endParaRPr lang="en-IN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9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144" marR="7144" marT="7144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1,40,000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fi-FI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1,52,900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900" b="1" i="0" u="none" strike="noStrike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1,55,000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fi-FI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1,32,900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55,000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26,000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5" name="Cloud Callout 4"/>
          <p:cNvSpPr/>
          <p:nvPr/>
        </p:nvSpPr>
        <p:spPr>
          <a:xfrm>
            <a:off x="3124200" y="2438400"/>
            <a:ext cx="2362200" cy="1129680"/>
          </a:xfrm>
          <a:prstGeom prst="cloudCallout">
            <a:avLst>
              <a:gd name="adj1" fmla="val -34778"/>
              <a:gd name="adj2" fmla="val 712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50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sz="1350" dirty="0">
                <a:solidFill>
                  <a:schemeClr val="bg1"/>
                </a:solidFill>
                <a:cs typeface="Arial" charset="0"/>
              </a:rPr>
              <a:t>(Slides 46 - 50) / </a:t>
            </a:r>
            <a:r>
              <a:rPr lang="en-GB" sz="1350" dirty="0" err="1">
                <a:latin typeface="Kruti Dev 010" pitchFamily="2" charset="0"/>
                <a:cs typeface="Arial" pitchFamily="34" charset="0"/>
              </a:rPr>
              <a:t>lkjka’k</a:t>
            </a:r>
            <a:r>
              <a:rPr lang="en-GB" sz="1350" dirty="0">
                <a:latin typeface="Kruti Dev 010" pitchFamily="2" charset="0"/>
                <a:cs typeface="Arial" pitchFamily="34" charset="0"/>
              </a:rPr>
              <a:t> ¼LykbM 54&amp;58½</a:t>
            </a:r>
            <a:endParaRPr lang="en-US" sz="1350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0632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Opening Balance Sheet (2015)/</a:t>
            </a:r>
            <a:r>
              <a:rPr lang="hi-IN" dirty="0"/>
              <a:t>प्रारंभिक  बैलेंस शीट (2015)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50828"/>
              </p:ext>
            </p:extLst>
          </p:nvPr>
        </p:nvGraphicFramePr>
        <p:xfrm>
          <a:off x="395537" y="1052736"/>
          <a:ext cx="8443663" cy="5126355"/>
        </p:xfrm>
        <a:graphic>
          <a:graphicData uri="http://schemas.openxmlformats.org/drawingml/2006/table">
            <a:tbl>
              <a:tblPr/>
              <a:tblGrid>
                <a:gridCol w="1311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4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5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0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Purchase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Total depreciation so far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Depreciation during the year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Depreciated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38,200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receivable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73,400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Payable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Original loan amount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during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Loan balance outstanding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Owner's Equity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Original equity paid by owner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Retained Earning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Net profit for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Retained Earnings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Liabilities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73,400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4267200" y="632619"/>
            <a:ext cx="2880320" cy="1512168"/>
          </a:xfrm>
          <a:prstGeom prst="cloudCallout">
            <a:avLst>
              <a:gd name="adj1" fmla="val -30627"/>
              <a:gd name="adj2" fmla="val 673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Same as closing balance sheet of 2014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 35)</a:t>
            </a:r>
          </a:p>
        </p:txBody>
      </p:sp>
    </p:spTree>
    <p:extLst>
      <p:ext uri="{BB962C8B-B14F-4D97-AF65-F5344CB8AC3E}">
        <p14:creationId xmlns:p14="http://schemas.microsoft.com/office/powerpoint/2010/main" val="33056506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283963"/>
              </p:ext>
            </p:extLst>
          </p:nvPr>
        </p:nvGraphicFramePr>
        <p:xfrm>
          <a:off x="467545" y="1052719"/>
          <a:ext cx="8064894" cy="451294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2015 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Opening balance 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5,200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izkjafHkd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'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ks"k</a:t>
                      </a:r>
                      <a:endParaRPr lang="en-IN" sz="1800" b="1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vkxeu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invested in the business by owners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ekfydksa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}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kjk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O;kikj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fuos’k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¼bfDoVh½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received against 2014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accounts receivable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2014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ysunkjh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[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esa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izkIr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inflow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1,60,000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vkxeu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140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780861"/>
              </p:ext>
            </p:extLst>
          </p:nvPr>
        </p:nvGraphicFramePr>
        <p:xfrm>
          <a:off x="467545" y="1052719"/>
          <a:ext cx="8064894" cy="53359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2015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settle 2014 accounts payables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2014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nsunkjh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[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towards outstanding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loan principal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ckdh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_.k </a:t>
                      </a:r>
                      <a:r>
                        <a:rPr lang="hi-IN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राशि</a:t>
                      </a:r>
                      <a:r>
                        <a:rPr lang="en-US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pqdk;k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fdjk;k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fctyh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ikuh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fcyksa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raw material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cktkj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ykus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gsrq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&lt;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3923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173880"/>
              </p:ext>
            </p:extLst>
          </p:nvPr>
        </p:nvGraphicFramePr>
        <p:xfrm>
          <a:off x="467545" y="1052719"/>
          <a:ext cx="8064894" cy="451294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2015</a:t>
                      </a:r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wages for production labour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mRiknu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Jfed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osru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finished goods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rS;kj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&lt;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salesman's salary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lsYleSu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osru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printing of marketing leaflets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ekdsZfVax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nLrkostksa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@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ifpZ;ksa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fizfVax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Hkqxrku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0392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577494"/>
              </p:ext>
            </p:extLst>
          </p:nvPr>
        </p:nvGraphicFramePr>
        <p:xfrm>
          <a:off x="467545" y="1052719"/>
          <a:ext cx="8064894" cy="339661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i="0" u="none" strike="noStrike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1" i="0" u="none" strike="noStrike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2015</a:t>
                      </a:r>
                      <a:r>
                        <a:rPr lang="en-IN" sz="18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/ 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 dh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izokg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 / 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interest on loan taken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x, _.k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ij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C;kt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purchase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fu;r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ifjlaifRr;ka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[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kjhnus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endParaRPr lang="en-IN" sz="18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outflow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1,52,900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cfgxZeu</a:t>
                      </a:r>
                      <a:endParaRPr lang="en-IN" sz="1800" b="0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Closing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12,300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vafre</a:t>
                      </a:r>
                      <a:r>
                        <a:rPr lang="en-GB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'</a:t>
                      </a:r>
                      <a:r>
                        <a:rPr lang="en-GB" sz="1800" b="1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ks"k</a:t>
                      </a:r>
                      <a:endParaRPr lang="en-IN" sz="1800" b="1" i="1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123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Cash Flow statement / </a:t>
            </a:r>
            <a:r>
              <a:rPr lang="en-GB" sz="2400" dirty="0" err="1">
                <a:latin typeface="Kruti Dev 010" pitchFamily="2" charset="0"/>
              </a:rPr>
              <a:t>udn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izokg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>
                <a:latin typeface="Kruti Dev 010" pitchFamily="2" charset="0"/>
              </a:rPr>
              <a:t> 	</a:t>
            </a:r>
            <a:r>
              <a:rPr lang="en-IN" sz="2400"/>
              <a:t>(</a:t>
            </a:r>
            <a:r>
              <a:rPr lang="en-IN" sz="2400" dirty="0"/>
              <a:t>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930395"/>
              </p:ext>
            </p:extLst>
          </p:nvPr>
        </p:nvGraphicFramePr>
        <p:xfrm>
          <a:off x="467545" y="1068000"/>
          <a:ext cx="8064894" cy="5256600"/>
        </p:xfrm>
        <a:graphic>
          <a:graphicData uri="http://schemas.openxmlformats.org/drawingml/2006/table">
            <a:tbl>
              <a:tblPr/>
              <a:tblGrid>
                <a:gridCol w="970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6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0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6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5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Flow statement for the period January 1 - December 31, 2015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Opening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5,200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Inflow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invested in the business by owners (equity)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received against 2014</a:t>
                      </a:r>
                      <a:r>
                        <a:rPr lang="en-IN" sz="13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accounts receivable</a:t>
                      </a:r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sales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inflow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1,60,000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25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Outflow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raw materials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settle 2014 accounts payables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towards outstanding</a:t>
                      </a:r>
                      <a:r>
                        <a:rPr lang="en-IN" sz="1300" b="0" i="0" u="none" strike="noStrike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loan principal</a:t>
                      </a:r>
                      <a:endParaRPr lang="en-IN" sz="1300" b="0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rent, electricity and water bills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raw material from the market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wages for production labour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bottles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transport finished goods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salesman's salary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for printing of marketing leaflets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toward interest on loan taken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paid to purchase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outflow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0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0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1,52,900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9025"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Closing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300" b="1" i="0" u="none" strike="noStrike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3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12,300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6683152" y="188640"/>
            <a:ext cx="2232248" cy="1640160"/>
          </a:xfrm>
          <a:prstGeom prst="cloudCallout">
            <a:avLst>
              <a:gd name="adj1" fmla="val -20833"/>
              <a:gd name="adj2" fmla="val 41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55- 59) / </a:t>
            </a:r>
            <a:r>
              <a:rPr lang="en-GB" b="1" dirty="0" err="1">
                <a:latin typeface="Kruti Dev 010" pitchFamily="2" charset="0"/>
                <a:cs typeface="Arial" pitchFamily="34" charset="0"/>
              </a:rPr>
              <a:t>lkjka’k</a:t>
            </a:r>
            <a:r>
              <a:rPr lang="en-GB" b="1" dirty="0">
                <a:latin typeface="Kruti Dev 010" pitchFamily="2" charset="0"/>
                <a:cs typeface="Arial" pitchFamily="34" charset="0"/>
              </a:rPr>
              <a:t> ¼LykbM 65&amp;68½</a:t>
            </a:r>
            <a:endParaRPr lang="en-IN" b="1" dirty="0">
              <a:latin typeface="Arial"/>
            </a:endParaRPr>
          </a:p>
          <a:p>
            <a:pPr algn="ctr"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685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Business PTS information/ </a:t>
            </a:r>
            <a:r>
              <a:rPr lang="en-IN" sz="2400" i="1" dirty="0"/>
              <a:t>(January 1 – December 31,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632234"/>
              </p:ext>
            </p:extLst>
          </p:nvPr>
        </p:nvGraphicFramePr>
        <p:xfrm>
          <a:off x="467544" y="1066800"/>
          <a:ext cx="8371656" cy="310763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352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970"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S.n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</a:t>
                      </a:r>
                      <a:r>
                        <a:rPr lang="en-IN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sheet entry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Detail</a:t>
                      </a:r>
                      <a:r>
                        <a:rPr lang="en-IN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of</a:t>
                      </a:r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transaction /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Amount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14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  <a:r>
                        <a:rPr lang="en-US" baseline="0" dirty="0"/>
                        <a:t> expenses</a:t>
                      </a:r>
                      <a:endParaRPr lang="en-US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Bought labels for the bottles (To be paid</a:t>
                      </a:r>
                      <a:r>
                        <a:rPr lang="en-IN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in April 15)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62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yscy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x,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14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Interest paid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Paid interest on the loan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62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C;kt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97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Cash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Sold pickles - credit sales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797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m/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9243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¼ih,aM,y½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923480"/>
              </p:ext>
            </p:extLst>
          </p:nvPr>
        </p:nvGraphicFramePr>
        <p:xfrm>
          <a:off x="467544" y="1052744"/>
          <a:ext cx="8208912" cy="452247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2015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</a:t>
                      </a:r>
                      <a:r>
                        <a:rPr lang="en-GB" sz="18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Revenues / 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fj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osU;q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cash sales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udn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fcØh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feyh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fjosU;q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credit sales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m/</a:t>
                      </a:r>
                      <a:r>
                        <a:rPr lang="en-GB" sz="1800" b="0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kkj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fcØh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ls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feyh</a:t>
                      </a:r>
                      <a:r>
                        <a:rPr lang="en-GB" sz="1800" b="0" i="0" u="none" strike="noStrik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 </a:t>
                      </a:r>
                      <a:r>
                        <a:rPr lang="en-GB" sz="1800" b="0" i="0" u="none" strike="noStrike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</a:rPr>
                        <a:t>fjosU;q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revenue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1,55,000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fjosU;q</a:t>
                      </a:r>
                      <a:endParaRPr lang="en-IN" sz="1800" b="0" i="1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raw material from the market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cktkj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dPpk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eky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ykus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gsrq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&lt;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5567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¼ih,aM,y½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890325"/>
              </p:ext>
            </p:extLst>
          </p:nvPr>
        </p:nvGraphicFramePr>
        <p:xfrm>
          <a:off x="467544" y="1052744"/>
          <a:ext cx="8208912" cy="39643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2015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</a:t>
                      </a:r>
                      <a:r>
                        <a:rPr lang="en-GB" sz="18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bottles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labels for the bottles (to be paid)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cksryksa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yscYl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¼Hkqxrku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fd;k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x;k½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production labour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mRiknu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Jfed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Direct Costs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1,18,600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dqy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izR</a:t>
                      </a:r>
                      <a:r>
                        <a:rPr lang="en-GB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Gross Profit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36,400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ldy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3020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¼ih,aM,y½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51827"/>
              </p:ext>
            </p:extLst>
          </p:nvPr>
        </p:nvGraphicFramePr>
        <p:xfrm>
          <a:off x="467544" y="1052744"/>
          <a:ext cx="8208912" cy="39643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2015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</a:t>
                      </a:r>
                      <a:r>
                        <a:rPr lang="en-GB" sz="18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finished goods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rS;kj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mRikn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ds &lt;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qykbZ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salesman (salary)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lsYleSu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¼osru½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rent, electricity and water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fdjk;k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]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fctyh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ikuh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printing marketing leaflets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ekdsZfVax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nLrkostksa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@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ifpZ;ksa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fizfVax</a:t>
                      </a:r>
                      <a:r>
                        <a:rPr lang="en-GB" sz="18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dh </a:t>
                      </a:r>
                      <a:r>
                        <a:rPr lang="en-GB" sz="1800" baseline="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Interest paid on loan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_.k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ij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x;k</a:t>
                      </a:r>
                      <a:r>
                        <a:rPr lang="en-GB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C;kt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1643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¼ih,aM,y½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839277"/>
              </p:ext>
            </p:extLst>
          </p:nvPr>
        </p:nvGraphicFramePr>
        <p:xfrm>
          <a:off x="467544" y="1052744"/>
          <a:ext cx="8208912" cy="28289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809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0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2015 /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tuojh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&amp; 31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fnlEcj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2015</a:t>
                      </a:r>
                      <a:r>
                        <a:rPr lang="en-GB" sz="18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dh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vof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/k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ds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fy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,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ykHk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vkSj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gkfu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C;kSjk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0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 /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vizR</a:t>
                      </a:r>
                      <a:r>
                        <a:rPr lang="en-GB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;{k </a:t>
                      </a:r>
                      <a:r>
                        <a:rPr lang="en-GB" sz="18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ykxr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8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Depreciation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2,250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endParaRPr lang="en-IN" sz="18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Indirect Costs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16,550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vizR</a:t>
                      </a:r>
                      <a:r>
                        <a:rPr lang="en-GB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;{k </a:t>
                      </a:r>
                      <a:r>
                        <a:rPr lang="en-GB" i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ykxr</a:t>
                      </a:r>
                      <a:endParaRPr lang="en-IN" sz="1800" b="0" i="1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Net Profit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r" fontAlgn="b"/>
                      <a:r>
                        <a:rPr lang="en-IN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19,850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'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sz="1800" b="1" i="0" u="none" strike="noStrike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ykHk</a:t>
                      </a:r>
                      <a:r>
                        <a:rPr lang="en-GB" sz="18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3338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Profit &amp; Loss (P&amp;L) statement / </a:t>
            </a:r>
            <a:r>
              <a:rPr lang="en-GB" sz="2400" dirty="0" err="1">
                <a:latin typeface="Kruti Dev 010" pitchFamily="2" charset="0"/>
              </a:rPr>
              <a:t>ykHk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vkSj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gkfu</a:t>
            </a:r>
            <a:r>
              <a:rPr lang="en-GB" sz="2400" dirty="0">
                <a:latin typeface="Kruti Dev 010" pitchFamily="2" charset="0"/>
              </a:rPr>
              <a:t> ¼ih,aM,y½ </a:t>
            </a:r>
            <a:r>
              <a:rPr lang="en-GB" sz="2400" dirty="0" err="1">
                <a:latin typeface="Kruti Dev 010" pitchFamily="2" charset="0"/>
              </a:rPr>
              <a:t>C;kSjk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132859"/>
              </p:ext>
            </p:extLst>
          </p:nvPr>
        </p:nvGraphicFramePr>
        <p:xfrm>
          <a:off x="467544" y="1052744"/>
          <a:ext cx="8208912" cy="5256576"/>
        </p:xfrm>
        <a:graphic>
          <a:graphicData uri="http://schemas.openxmlformats.org/drawingml/2006/table">
            <a:tbl>
              <a:tblPr/>
              <a:tblGrid>
                <a:gridCol w="79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9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0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2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Profit &amp; Loss statement for the period January 1 to December 31, 2015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3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N" sz="13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3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cash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1,30,000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Revenue from credit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revenue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1,55,000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Direct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3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raw materials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85,000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raw material from the market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bottles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labels for the bottles (to be paid)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production labour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Direct Costs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1,18,600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Gross Profit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36,400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902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Indirect Costs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IN" sz="13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transporting finished goods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salesman (salary)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rent, electricity and water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Cost of printing marketing leaflets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Interest paid on loan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Indirect Costs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0" i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16,550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9024"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0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Net Profit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300" b="1" i="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300" b="1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19,850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3923928" y="1484784"/>
            <a:ext cx="2808312" cy="1584176"/>
          </a:xfrm>
          <a:prstGeom prst="cloudCallout">
            <a:avLst>
              <a:gd name="adj1" fmla="val -20833"/>
              <a:gd name="adj2" fmla="val 41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60 - 63) / </a:t>
            </a:r>
            <a:r>
              <a:rPr lang="en-GB" dirty="0" err="1">
                <a:latin typeface="Kruti Dev 010" pitchFamily="2" charset="0"/>
              </a:rPr>
              <a:t>lkjka'k</a:t>
            </a:r>
            <a:r>
              <a:rPr lang="en-GB" dirty="0">
                <a:latin typeface="Kruti Dev 010" pitchFamily="2" charset="0"/>
              </a:rPr>
              <a:t> ¼LykbM 71&amp;74½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7476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Closing Balance Sheet  / </a:t>
            </a:r>
            <a:r>
              <a:rPr lang="en-GB" sz="2400" dirty="0" err="1">
                <a:latin typeface="Kruti Dev 010" pitchFamily="2" charset="0"/>
              </a:rPr>
              <a:t>vafre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cSysal</a:t>
            </a:r>
            <a:r>
              <a:rPr lang="en-GB" sz="2400" dirty="0">
                <a:latin typeface="Kruti Dev 010" pitchFamily="2" charset="0"/>
              </a:rPr>
              <a:t> '</a:t>
            </a:r>
            <a:r>
              <a:rPr lang="en-GB" sz="2400" dirty="0" err="1">
                <a:latin typeface="Kruti Dev 010" pitchFamily="2" charset="0"/>
              </a:rPr>
              <a:t>khV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26509"/>
              </p:ext>
            </p:extLst>
          </p:nvPr>
        </p:nvGraphicFramePr>
        <p:xfrm>
          <a:off x="539552" y="1052735"/>
          <a:ext cx="7992887" cy="482536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67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3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2015 / 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31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fnlEcj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2015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cSysal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’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khV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Assets /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Purchase value of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ifjlaifRr;ksa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dh [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Total depreciation so far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vc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rd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Depreciation during the year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2,250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ml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lky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nkSjku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Depreciated value of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45,950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laifRr;ksa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ewY;gzkl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ewY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balance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12,300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receivable (AR)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35,000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ysunkjh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¼,vkj½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93,250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4115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Closing Balance Sheet  / </a:t>
            </a:r>
            <a:r>
              <a:rPr lang="en-GB" sz="2400" dirty="0" err="1">
                <a:latin typeface="Kruti Dev 010" pitchFamily="2" charset="0"/>
              </a:rPr>
              <a:t>vafre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cSysal</a:t>
            </a:r>
            <a:r>
              <a:rPr lang="en-GB" sz="2400" dirty="0">
                <a:latin typeface="Kruti Dev 010" pitchFamily="2" charset="0"/>
              </a:rPr>
              <a:t> '</a:t>
            </a:r>
            <a:r>
              <a:rPr lang="en-GB" sz="2400" dirty="0" err="1">
                <a:latin typeface="Kruti Dev 010" pitchFamily="2" charset="0"/>
              </a:rPr>
              <a:t>khV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483703"/>
              </p:ext>
            </p:extLst>
          </p:nvPr>
        </p:nvGraphicFramePr>
        <p:xfrm>
          <a:off x="539552" y="1052735"/>
          <a:ext cx="7992887" cy="368998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67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3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2015 / 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31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fnlEcj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2015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cSysal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’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khV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Liabilities /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ns;rk,a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Payable (AP)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nsunkjh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kkrk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¼,ih½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Original loan amount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vly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_.k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jkf’k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till last period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/k rd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pqdk;k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_.k 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during the period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bl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pqdk;k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_.k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Loan balance outstanding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ckdh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_.k '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ks"k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90968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Closing Balance Sheet  / </a:t>
            </a:r>
            <a:r>
              <a:rPr lang="en-GB" sz="2400" dirty="0" err="1">
                <a:latin typeface="Kruti Dev 010" pitchFamily="2" charset="0"/>
              </a:rPr>
              <a:t>vafre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cSysal</a:t>
            </a:r>
            <a:r>
              <a:rPr lang="en-GB" sz="2400" dirty="0">
                <a:latin typeface="Kruti Dev 010" pitchFamily="2" charset="0"/>
              </a:rPr>
              <a:t> '</a:t>
            </a:r>
            <a:r>
              <a:rPr lang="en-GB" sz="2400" dirty="0" err="1">
                <a:latin typeface="Kruti Dev 010" pitchFamily="2" charset="0"/>
              </a:rPr>
              <a:t>khV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IN" sz="2400" dirty="0"/>
              <a:t>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49757"/>
              </p:ext>
            </p:extLst>
          </p:nvPr>
        </p:nvGraphicFramePr>
        <p:xfrm>
          <a:off x="539552" y="1052735"/>
          <a:ext cx="7992887" cy="368998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67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3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 /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izhfe;j</a:t>
                      </a:r>
                      <a:r>
                        <a:rPr lang="en-GB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 </a:t>
                      </a:r>
                      <a:r>
                        <a:rPr lang="en-GB" sz="18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</a:rPr>
                        <a:t>fidYl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2015 / </a:t>
                      </a:r>
                      <a:r>
                        <a:rPr lang="en-GB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31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fnlEcj</a:t>
                      </a:r>
                      <a:r>
                        <a:rPr lang="en-GB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2015 </a:t>
                      </a:r>
                      <a:r>
                        <a:rPr lang="en-GB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cSysal</a:t>
                      </a:r>
                      <a:r>
                        <a:rPr lang="en-GB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’</a:t>
                      </a:r>
                      <a:r>
                        <a:rPr lang="en-GB" b="1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khV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999">
                <a:tc gridSpan="4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Owner's Equity /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ekfyd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bfDoVh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Original equity paid by owner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ekfyd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}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kjk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okLrfod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bfDoVh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Retained Earning till last period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fiNyh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/k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rd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Net profit for the period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19,850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1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ml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vof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/k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'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kq</a:t>
                      </a:r>
                      <a:r>
                        <a:rPr lang="en-GB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) </a:t>
                      </a:r>
                      <a:r>
                        <a:rPr lang="en-GB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ykHk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Retained Earnings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40,250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;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vius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ikl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j[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ks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x;s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Hkkx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dh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jkf’k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Liabilities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93,250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dqy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ns;rk,a</a:t>
                      </a:r>
                      <a:r>
                        <a:rPr lang="en-GB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1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7263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Closing Balance Sheet (2015)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82496"/>
              </p:ext>
            </p:extLst>
          </p:nvPr>
        </p:nvGraphicFramePr>
        <p:xfrm>
          <a:off x="539551" y="1052736"/>
          <a:ext cx="8136904" cy="5126355"/>
        </p:xfrm>
        <a:graphic>
          <a:graphicData uri="http://schemas.openxmlformats.org/drawingml/2006/table">
            <a:tbl>
              <a:tblPr/>
              <a:tblGrid>
                <a:gridCol w="128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9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5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Premier Pickles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Balance Sheet as on December 31, 2015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400" b="0" i="0" u="none" strike="noStrike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Purchase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Total depreciation so far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1,800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Depreciation during the year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2,250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Depreciated value of fixed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45,950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Cash balance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12,300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receivable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35,000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Assets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93,250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Accounts Payable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Original loan amount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  Loan repaid during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Loan balance outstanding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098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Owner's Equity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Original equity paid by owner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Retained Earning till last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20,400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0098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 Net profit for the period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19,850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Retained Earnings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0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40,250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0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Total Liabilities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IN" sz="1400" b="1" i="0" u="none" strike="noStrike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93,250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5796136" y="188640"/>
            <a:ext cx="2808312" cy="1584176"/>
          </a:xfrm>
          <a:prstGeom prst="cloudCallout">
            <a:avLst>
              <a:gd name="adj1" fmla="val -20833"/>
              <a:gd name="adj2" fmla="val 416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Summary</a:t>
            </a: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(Slides 77 - 79) / </a:t>
            </a:r>
            <a:r>
              <a:rPr lang="en-GB" dirty="0" err="1">
                <a:latin typeface="Kruti Dev 010" pitchFamily="2" charset="0"/>
              </a:rPr>
              <a:t>lkjka’k</a:t>
            </a:r>
            <a:r>
              <a:rPr lang="en-GB" dirty="0">
                <a:latin typeface="Kruti Dev 010" pitchFamily="2" charset="0"/>
              </a:rPr>
              <a:t> ¼LykbM 77&amp;79½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10233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762000"/>
            <a:ext cx="3886200" cy="5638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200"/>
              </a:spcBef>
              <a:spcAft>
                <a:spcPts val="300"/>
              </a:spcAft>
            </a:pPr>
            <a:endParaRPr lang="en-IN" dirty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1. Recording business transactions in the records (one-time, day-book, capital register, stock register)</a:t>
            </a:r>
          </a:p>
          <a:p>
            <a:pPr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2. Summarising transactions for a given period in the PT sheet (with necessary detailing product-wise and/or raw material-wise)</a:t>
            </a:r>
          </a:p>
          <a:p>
            <a:pPr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3. Identifying how each PT Sheet entry would impact which financial statement (done in section 1)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4. Calculating details of “also remember transactions”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5. Preparing opening balance sheet (when statements are being made for the first time in a business)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6. Preparing cash flow statement and P&amp;L statement for the specified period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7. Preparing closing balance sheet as of the last date of the specified period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endParaRPr lang="en-IN" sz="1600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81000" y="1524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8D011D3-C581-4001-93CE-7DC61E631665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69</a:t>
            </a:fld>
            <a:endParaRPr lang="mr-IN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762000"/>
            <a:ext cx="3886200" cy="5638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hi-IN" dirty="0">
                <a:solidFill>
                  <a:schemeClr val="bg1"/>
                </a:solidFill>
              </a:rPr>
              <a:t>रिकॉर्ड में व्यापार लेनदेन रिकॉर्ड करना (एक बार, दिन-पुस्तक, पूंजी रजिस्टर, स्टॉक रजिस्टर)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2. </a:t>
            </a:r>
            <a:r>
              <a:rPr lang="hi-IN" dirty="0">
                <a:solidFill>
                  <a:schemeClr val="bg1"/>
                </a:solidFill>
              </a:rPr>
              <a:t>पीटी शीट में दी गई अवधि के लिए लेनदेन का सारांश (उत्पाद के अनुसार और / या कच्चे माल के अनुसार आवश्यक विवरण के साथ)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3. </a:t>
            </a:r>
            <a:r>
              <a:rPr lang="hi-IN" dirty="0">
                <a:solidFill>
                  <a:schemeClr val="bg1"/>
                </a:solidFill>
              </a:rPr>
              <a:t>यह पहचानना कि प्रत्येक पीटी शीट एंट्री किस वित्तीय वक्तव्य को प्रभावित करेगी (धारा 1 में किया गया)</a:t>
            </a:r>
            <a:endParaRPr lang="en-IN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4. </a:t>
            </a:r>
            <a:r>
              <a:rPr lang="hi-IN" dirty="0">
                <a:solidFill>
                  <a:schemeClr val="bg1"/>
                </a:solidFill>
              </a:rPr>
              <a:t>"लेनदेन भी याद रखें" के विवरण की गणना करना</a:t>
            </a: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5. </a:t>
            </a:r>
            <a:r>
              <a:rPr lang="hi-IN" dirty="0">
                <a:solidFill>
                  <a:schemeClr val="bg1"/>
                </a:solidFill>
              </a:rPr>
              <a:t>प्रारंभिक तुलना पत्र तैयार करना (जब किसी व्यवसाय में पहली बार वक्तव्य किए जा रहे हैं)</a:t>
            </a: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6. </a:t>
            </a:r>
            <a:r>
              <a:rPr lang="hi-IN" dirty="0">
                <a:solidFill>
                  <a:schemeClr val="bg1"/>
                </a:solidFill>
              </a:rPr>
              <a:t>निर्दिष्ट अवधि के लिए नकद प्रवाह ब्यौरा और पी एंड एल ब्यौरा तैयार करना</a:t>
            </a:r>
            <a:endParaRPr lang="en-IN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7. </a:t>
            </a:r>
            <a:r>
              <a:rPr lang="hi-IN" dirty="0">
                <a:solidFill>
                  <a:schemeClr val="bg1"/>
                </a:solidFill>
              </a:rPr>
              <a:t>निर्दिष्ट अवधि की अंतिम तिथि के रूप में समापन तुलना पत्र तैयार करना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800600" y="1524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  <a:latin typeface="Kruti Dev 010" pitchFamily="2" charset="0"/>
              </a:rPr>
              <a:t>eq</a:t>
            </a:r>
            <a:r>
              <a:rPr lang="en-US" sz="4000" dirty="0">
                <a:solidFill>
                  <a:schemeClr val="bg1"/>
                </a:solidFill>
                <a:latin typeface="Kruti Dev 010" pitchFamily="2" charset="0"/>
              </a:rPr>
              <a:t>[; </a:t>
            </a:r>
            <a:r>
              <a:rPr lang="en-US" sz="4000" dirty="0" err="1">
                <a:solidFill>
                  <a:schemeClr val="bg1"/>
                </a:solidFill>
                <a:latin typeface="Kruti Dev 010" pitchFamily="2" charset="0"/>
              </a:rPr>
              <a:t>fcanq</a:t>
            </a:r>
            <a:endParaRPr lang="en-US" sz="4000" dirty="0">
              <a:solidFill>
                <a:schemeClr val="bg1"/>
              </a:solidFill>
              <a:latin typeface="Kruti Dev 01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1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C;kSjksa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6899"/>
              </p:ext>
            </p:extLst>
          </p:nvPr>
        </p:nvGraphicFramePr>
        <p:xfrm>
          <a:off x="467545" y="1052733"/>
          <a:ext cx="8352927" cy="53073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82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79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invested money in the business (equity)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O;kikj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/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ku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fuos’k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fd;k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¼bfDoVh½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- assorted vegetables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30,000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fefJr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lfCt;ka</a:t>
                      </a:r>
                      <a:endParaRPr lang="en-IN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– Lemons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uhacw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raw materials - Oil, salt, sugar and spices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 err="1">
                          <a:effectLst/>
                          <a:latin typeface="Wingdings"/>
                        </a:rPr>
                        <a:t>ü</a:t>
                      </a:r>
                      <a:endParaRPr lang="en-IN" sz="1800" b="0" i="0" u="none" strike="noStrike" dirty="0">
                        <a:effectLst/>
                        <a:latin typeface="Wingdings"/>
                      </a:endParaRP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ued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]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phuh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elkys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70855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70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65466" y="38862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2000" dirty="0"/>
              <a:t>Understanding financial transactions in a business and its impact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1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Preparing Financial Statements for Year 2 of a business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Linking Records with Financial Statements</a:t>
            </a:r>
            <a:endParaRPr lang="en-US" sz="2000" dirty="0"/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86401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86401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व्यापार में</a:t>
            </a:r>
            <a:r>
              <a:rPr lang="en-US" sz="2000" dirty="0"/>
              <a:t> </a:t>
            </a:r>
            <a:r>
              <a:rPr lang="hi-IN" sz="2000" dirty="0"/>
              <a:t>वित्तीय लेनदेन और उसके प्रभाव को समझना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1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एक व्यवसाय के वर्ष 2 के लिए वित्तीय वक्तव्य तैयार करना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hi-IN" sz="2000" dirty="0"/>
              <a:t>वित्तीय विवरणों के साथ रिकॉर्ड्स</a:t>
            </a:r>
            <a:r>
              <a:rPr lang="en-US" sz="2000" dirty="0"/>
              <a:t> </a:t>
            </a:r>
            <a:r>
              <a:rPr lang="hi-IN" sz="2000" dirty="0"/>
              <a:t>को जोड़ना 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-76200" y="11461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76200" y="2057400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-109538" y="2974975"/>
            <a:ext cx="414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400" b="1" dirty="0">
                <a:solidFill>
                  <a:srgbClr val="00B050"/>
                </a:solidFill>
                <a:latin typeface="Wingdings" pitchFamily="2" charset="2"/>
                <a:cs typeface="Times New Roman" pitchFamily="18" charset="0"/>
              </a:rPr>
              <a:t></a:t>
            </a:r>
          </a:p>
        </p:txBody>
      </p:sp>
    </p:spTree>
    <p:extLst>
      <p:ext uri="{BB962C8B-B14F-4D97-AF65-F5344CB8AC3E}">
        <p14:creationId xmlns:p14="http://schemas.microsoft.com/office/powerpoint/2010/main" val="534413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cs typeface="Arial" pitchFamily="34" charset="0"/>
              </a:rPr>
              <a:t>Linking Records with Financial Statements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228600" y="1035049"/>
            <a:ext cx="4267200" cy="52022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6572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25425" lvl="0" indent="-225425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It is important to remember how the information kept in the records in a business are used to prepare its Financial Statements</a:t>
            </a:r>
          </a:p>
          <a:p>
            <a:pPr marL="225425" lvl="0" indent="-225425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We will look at each financial statement and check its link with information in the PT sheet</a:t>
            </a:r>
          </a:p>
          <a:p>
            <a:pPr marL="225425" lvl="0" indent="-225425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en-IN" dirty="0">
                <a:cs typeface="Arial" pitchFamily="34" charset="0"/>
              </a:rPr>
              <a:t>We will also look at ‘Also remember transactions’ and their link with the statements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0" y="1066800"/>
            <a:ext cx="4267200" cy="516090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179388" indent="-179388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indent="-20002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hi-IN" dirty="0">
                <a:latin typeface="Arial" pitchFamily="34" charset="0"/>
              </a:rPr>
              <a:t>यह याद रखना महत्वपूर्ण है कि किसी व्यवसाय में रिकॉर्ड में रखी गई जानकारी का उपयोग अपने वित्तीय ब्यौरा को तैयार करने के लिए कैसे किया जाता है</a:t>
            </a:r>
            <a:endParaRPr lang="en-US" dirty="0">
              <a:latin typeface="Arial" pitchFamily="34" charset="0"/>
            </a:endParaRPr>
          </a:p>
          <a:p>
            <a:pPr marL="0" lvl="1" indent="-20002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r>
              <a:rPr lang="hi-IN" dirty="0">
                <a:latin typeface="Arial" pitchFamily="34" charset="0"/>
              </a:rPr>
              <a:t>हम प्रत्येक वित्तीय ब्यौरा देखेंगे और पीटी शीट में जानकारी के साथ कैसे जुड़ती है</a:t>
            </a:r>
            <a:r>
              <a:rPr lang="en-US" dirty="0">
                <a:latin typeface="Arial" pitchFamily="34" charset="0"/>
              </a:rPr>
              <a:t> </a:t>
            </a:r>
            <a:r>
              <a:rPr lang="hi-IN" dirty="0">
                <a:latin typeface="Arial" pitchFamily="34" charset="0"/>
              </a:rPr>
              <a:t>उस </a:t>
            </a:r>
            <a:endParaRPr lang="en-US" dirty="0">
              <a:latin typeface="Arial" pitchFamily="34" charset="0"/>
            </a:endParaRPr>
          </a:p>
          <a:p>
            <a:pPr marL="0" lvl="1" indent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hi-IN" dirty="0">
                <a:latin typeface="Arial" pitchFamily="34" charset="0"/>
              </a:rPr>
              <a:t>की जांच करेंगे</a:t>
            </a:r>
            <a:endParaRPr lang="en-US" dirty="0">
              <a:latin typeface="Arial" pitchFamily="34" charset="0"/>
            </a:endParaRPr>
          </a:p>
          <a:p>
            <a:pPr marL="285750" lvl="1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hi-IN" dirty="0"/>
              <a:t>हम 'लेनदेन को भी याद रखें' और </a:t>
            </a:r>
            <a:r>
              <a:rPr lang="hi-IN" dirty="0">
                <a:latin typeface="Arial" pitchFamily="34" charset="0"/>
              </a:rPr>
              <a:t>ब्यौरा</a:t>
            </a:r>
            <a:r>
              <a:rPr lang="hi-IN" dirty="0"/>
              <a:t> के साथ उनके सम्बन्ध को भी देखेंगे</a:t>
            </a:r>
            <a:endParaRPr lang="en-US" dirty="0">
              <a:latin typeface="Arial" pitchFamily="34" charset="0"/>
            </a:endParaRPr>
          </a:p>
          <a:p>
            <a:pPr marL="0" lvl="1" indent="-20002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/>
            </a:pPr>
            <a:endParaRPr lang="en-IN" dirty="0">
              <a:latin typeface="Arial" pitchFamily="34" charset="0"/>
            </a:endParaRPr>
          </a:p>
        </p:txBody>
      </p:sp>
      <p:sp>
        <p:nvSpPr>
          <p:cNvPr id="259078" name="Text Box 1"/>
          <p:cNvSpPr txBox="1">
            <a:spLocks noChangeArrowheads="1"/>
          </p:cNvSpPr>
          <p:nvPr/>
        </p:nvSpPr>
        <p:spPr bwMode="auto">
          <a:xfrm>
            <a:off x="45720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hi-IN" sz="2400" dirty="0"/>
              <a:t>वित्तीय विवरणों के साथ रिकॉर्ड्स</a:t>
            </a:r>
            <a:r>
              <a:rPr lang="en-US" sz="2400" dirty="0"/>
              <a:t> </a:t>
            </a:r>
            <a:r>
              <a:rPr lang="hi-IN" sz="2400" dirty="0"/>
              <a:t>को जोड़ना </a:t>
            </a:r>
            <a:endParaRPr lang="en-US" sz="2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3048000" y="6416675"/>
            <a:ext cx="2895600" cy="365125"/>
          </a:xfrm>
          <a:prstGeom prst="rect">
            <a:avLst/>
          </a:prstGeom>
        </p:spPr>
        <p:txBody>
          <a:bodyPr bIns="0" anchor="b" anchorCtr="0"/>
          <a:lstStyle/>
          <a:p>
            <a:pPr algn="ctr">
              <a:defRPr/>
            </a:pPr>
            <a:fld id="{0C69918B-139A-4CF6-A2E4-34672B3F4CE0}" type="slidenum">
              <a:rPr lang="en-US" sz="1600" b="1" smtClean="0">
                <a:solidFill>
                  <a:prstClr val="black"/>
                </a:solidFill>
              </a:rPr>
              <a:pPr algn="ctr">
                <a:defRPr/>
              </a:pPr>
              <a:t>71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7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09242"/>
              </p:ext>
            </p:extLst>
          </p:nvPr>
        </p:nvGraphicFramePr>
        <p:xfrm>
          <a:off x="238684" y="993583"/>
          <a:ext cx="866038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0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9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626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P&amp;L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PT</a:t>
                      </a:r>
                      <a:r>
                        <a:rPr lang="en-US" b="1" baseline="0" dirty="0"/>
                        <a:t> sheet information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Entry in the P&amp;L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Cash Sales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Revenue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Credit Sales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Revenue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532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Total cost of item/s sold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Total amount paid to workers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Total amount withdrawn by the owner(s) for personal use (Wages)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Total Transportation cost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Direct/Indirect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expenses incurred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Direct/Indirect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Interest amount paid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Indirect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Also remember</a:t>
                      </a:r>
                      <a:r>
                        <a:rPr lang="en-US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transactions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/>
                        <a:t>Entry</a:t>
                      </a:r>
                      <a:r>
                        <a:rPr lang="en-US" b="1" i="0" baseline="0" dirty="0"/>
                        <a:t> in the P&amp;L</a:t>
                      </a:r>
                      <a:endParaRPr lang="en-US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Depreciation </a:t>
                      </a:r>
                      <a:r>
                        <a:rPr lang="mr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be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/>
                        <a:t>Indirect 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Profit </a:t>
                      </a:r>
                      <a:r>
                        <a:rPr lang="mr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be calculated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/>
                        <a:t>Revenue </a:t>
                      </a:r>
                      <a:r>
                        <a:rPr lang="mr-IN" b="0" i="0" dirty="0"/>
                        <a:t>–</a:t>
                      </a:r>
                      <a:r>
                        <a:rPr lang="en-US" b="0" i="0" dirty="0"/>
                        <a:t> Total costs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01705" y="176867"/>
            <a:ext cx="8697365" cy="6568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Map </a:t>
            </a:r>
            <a:r>
              <a:rPr lang="mr-IN" b="1" dirty="0">
                <a:latin typeface="+mn-lt"/>
              </a:rPr>
              <a:t>–</a:t>
            </a:r>
            <a:r>
              <a:rPr lang="en-US" b="1" dirty="0">
                <a:latin typeface="+mn-lt"/>
              </a:rPr>
              <a:t> Profit and Loss Statements</a:t>
            </a:r>
            <a:endParaRPr lang="en-US" sz="2800" b="1" dirty="0">
              <a:latin typeface="+mn-lt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7700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67EFE6CA-94FE-9A46-A7C3-C2765458F53E}" type="slidenum">
              <a:rPr lang="en-US" sz="1600" b="1" smtClean="0">
                <a:solidFill>
                  <a:prstClr val="black"/>
                </a:solidFill>
              </a:rPr>
              <a:t>72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7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521183"/>
              </p:ext>
            </p:extLst>
          </p:nvPr>
        </p:nvGraphicFramePr>
        <p:xfrm>
          <a:off x="238684" y="993583"/>
          <a:ext cx="8660386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6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626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Cash</a:t>
                      </a:r>
                      <a:r>
                        <a:rPr lang="en-US" b="1" baseline="0" dirty="0"/>
                        <a:t> flow statement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PT</a:t>
                      </a:r>
                      <a:r>
                        <a:rPr lang="en-US" b="1" baseline="0" dirty="0"/>
                        <a:t> sheet information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Entry in</a:t>
                      </a:r>
                      <a:r>
                        <a:rPr lang="en-US" b="1" baseline="0" dirty="0"/>
                        <a:t> the CF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417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Cash Sales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Cash added to the business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Amount paid by debtors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Cash added to the business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4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Sale of fixed asset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Security</a:t>
                      </a:r>
                      <a:r>
                        <a:rPr lang="en-US" sz="18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deposit returned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Loans taken in the period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inflow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>
                          <a:effectLst/>
                        </a:rPr>
                        <a:t>Raw material purchased in cash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55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Amount withdrawn by the owner(s) for personal use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55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Amount paid to workers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55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Transportation cost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01705" y="176867"/>
            <a:ext cx="8697365" cy="6568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Map </a:t>
            </a:r>
            <a:r>
              <a:rPr lang="mr-IN" b="1" dirty="0">
                <a:latin typeface="+mn-lt"/>
              </a:rPr>
              <a:t>–</a:t>
            </a:r>
            <a:r>
              <a:rPr lang="en-US" b="1" dirty="0">
                <a:latin typeface="+mn-lt"/>
              </a:rPr>
              <a:t> CF</a:t>
            </a:r>
            <a:endParaRPr lang="en-US" sz="2800" b="1" dirty="0">
              <a:latin typeface="+mn-lt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7700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29220213-6B33-2741-9468-4CBD4713BD9C}" type="slidenum">
              <a:rPr lang="en-US" sz="1600" b="1" smtClean="0">
                <a:solidFill>
                  <a:prstClr val="black"/>
                </a:solidFill>
              </a:rPr>
              <a:t>73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091451"/>
              </p:ext>
            </p:extLst>
          </p:nvPr>
        </p:nvGraphicFramePr>
        <p:xfrm>
          <a:off x="238684" y="993584"/>
          <a:ext cx="8660386" cy="55596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23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6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923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Cash</a:t>
                      </a:r>
                      <a:r>
                        <a:rPr lang="en-US" b="1" baseline="0" dirty="0"/>
                        <a:t> flow statement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PT</a:t>
                      </a:r>
                      <a:r>
                        <a:rPr lang="en-US" b="1" baseline="0" dirty="0"/>
                        <a:t> sheet information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expenses incurred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/>
                        <a:t>Cash outflow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Advance paid to suppliers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Amount paid to suppliers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 paid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/>
                        <a:t>Cash outflow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Loan amount repaid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/>
                        <a:t>Cash outflow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Purchase</a:t>
                      </a: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of fixed assets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Security</a:t>
                      </a:r>
                      <a:r>
                        <a:rPr lang="en-US" sz="18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deposit paid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Capital withdrawal by owner (in case</a:t>
                      </a:r>
                      <a:r>
                        <a:rPr lang="en-US" sz="1800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an</a:t>
                      </a: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owner resigns)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Cash outflow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Also remember transactions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/>
                        <a:t>Entry into</a:t>
                      </a:r>
                      <a:r>
                        <a:rPr lang="en-US" b="1" i="0" baseline="0" dirty="0"/>
                        <a:t> CF</a:t>
                      </a:r>
                      <a:endParaRPr lang="en-US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69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Opening </a:t>
                      </a:r>
                      <a:r>
                        <a:rPr lang="mr-IN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–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Cash balance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From previous CF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596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Closing</a:t>
                      </a: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mr-IN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–</a:t>
                      </a: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Cash balance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Opening Cash</a:t>
                      </a:r>
                      <a:r>
                        <a:rPr lang="en-US" b="0" i="0" baseline="0" dirty="0"/>
                        <a:t> balance + Cash inflow - Cash outflow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01705" y="176867"/>
            <a:ext cx="8697365" cy="6568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Map </a:t>
            </a:r>
            <a:r>
              <a:rPr lang="mr-IN" b="1" dirty="0">
                <a:latin typeface="+mn-lt"/>
              </a:rPr>
              <a:t>–</a:t>
            </a:r>
            <a:r>
              <a:rPr lang="en-US" b="1" dirty="0">
                <a:latin typeface="+mn-lt"/>
              </a:rPr>
              <a:t> CF</a:t>
            </a:r>
            <a:endParaRPr lang="en-US" sz="2800" b="1" dirty="0">
              <a:latin typeface="+mn-lt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7700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A57504CA-EB9A-1D41-BD2A-AE37A157070F}" type="slidenum">
              <a:rPr lang="en-US" sz="1600" b="1" smtClean="0">
                <a:solidFill>
                  <a:prstClr val="black"/>
                </a:solidFill>
              </a:rPr>
              <a:t>74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07344"/>
              </p:ext>
            </p:extLst>
          </p:nvPr>
        </p:nvGraphicFramePr>
        <p:xfrm>
          <a:off x="238684" y="993583"/>
          <a:ext cx="866038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5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4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626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Balance sheet </a:t>
                      </a:r>
                      <a:r>
                        <a:rPr lang="en-US" b="1" baseline="0" dirty="0"/>
                        <a:t>statement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PT</a:t>
                      </a:r>
                      <a:r>
                        <a:rPr lang="en-US" b="1" baseline="0" dirty="0"/>
                        <a:t> sheet information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Entry</a:t>
                      </a:r>
                      <a:r>
                        <a:rPr lang="en-US" b="1" baseline="0" dirty="0"/>
                        <a:t> in the Balance sheet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Assets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Purchase of Fixed Assets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Added</a:t>
                      </a:r>
                      <a:r>
                        <a:rPr lang="en-US" b="0" baseline="0" dirty="0"/>
                        <a:t> to Fixed Assets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Sale</a:t>
                      </a:r>
                      <a:r>
                        <a:rPr lang="en-US" sz="18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Fixed Assets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Reduced from Fixed Assets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 deposit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paid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Added to</a:t>
                      </a:r>
                      <a:r>
                        <a:rPr lang="en-US" b="0" i="0" baseline="0" dirty="0"/>
                        <a:t> Security deposit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Security deposit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returned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Reduced from </a:t>
                      </a:r>
                      <a:r>
                        <a:rPr lang="en-US" b="0" i="0" baseline="0" dirty="0"/>
                        <a:t>Security deposit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Inventory/Stock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Closing stock in stock register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/>
                        <a:t>Liabilities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Loans taken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Added to Loans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Loan amount repaid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Reduced</a:t>
                      </a:r>
                      <a:r>
                        <a:rPr lang="en-US" b="0" i="0" baseline="0" dirty="0"/>
                        <a:t> from Loans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/>
                        <a:t>Owners Equity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Capital</a:t>
                      </a: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withdrawn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Reduced</a:t>
                      </a:r>
                      <a:r>
                        <a:rPr lang="en-US" b="0" i="0" baseline="0" dirty="0"/>
                        <a:t> from Owners Equity in O-BS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01705" y="176867"/>
            <a:ext cx="8697365" cy="6568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Map </a:t>
            </a:r>
            <a:r>
              <a:rPr lang="mr-IN" b="1" dirty="0">
                <a:latin typeface="+mn-lt"/>
              </a:rPr>
              <a:t>–</a:t>
            </a:r>
            <a:r>
              <a:rPr lang="en-US" b="1">
                <a:latin typeface="+mn-lt"/>
              </a:rPr>
              <a:t> BS</a:t>
            </a:r>
            <a:endParaRPr lang="en-US" sz="2800" b="1" dirty="0">
              <a:latin typeface="+mn-lt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7700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55B7FBE3-49C2-5C49-A1C0-E877BA05B1C0}" type="slidenum">
              <a:rPr lang="en-US" sz="1600" b="1" smtClean="0">
                <a:solidFill>
                  <a:prstClr val="black"/>
                </a:solidFill>
              </a:rPr>
              <a:t>75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4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488133"/>
              </p:ext>
            </p:extLst>
          </p:nvPr>
        </p:nvGraphicFramePr>
        <p:xfrm>
          <a:off x="238684" y="993583"/>
          <a:ext cx="8660386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85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4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626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Balance sheet </a:t>
                      </a:r>
                      <a:r>
                        <a:rPr lang="en-US" b="1" baseline="0" dirty="0"/>
                        <a:t>statement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Also remember transactions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Entry</a:t>
                      </a:r>
                      <a:r>
                        <a:rPr lang="en-US" b="1" baseline="0" dirty="0"/>
                        <a:t> in the Balance sheet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Assets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Fixed asset value after depreciation</a:t>
                      </a:r>
                      <a:r>
                        <a:rPr lang="en-GB" dirty="0">
                          <a:effectLst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From previous period Balance sheet less current</a:t>
                      </a:r>
                      <a:r>
                        <a:rPr lang="en-US" b="0" baseline="0" dirty="0"/>
                        <a:t> period </a:t>
                      </a:r>
                      <a:r>
                        <a:rPr lang="en-US" b="0" dirty="0"/>
                        <a:t>depreciation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Accounts receivable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Opening AR + Credit Sales </a:t>
                      </a:r>
                      <a:r>
                        <a:rPr lang="mr-IN" b="0" i="0" dirty="0"/>
                        <a:t>–</a:t>
                      </a:r>
                      <a:r>
                        <a:rPr lang="en-US" b="0" i="0" dirty="0"/>
                        <a:t> Amount received from Debtors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/>
                        <a:t>Liabilities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IN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Accounts payable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Opening AP + Credit Purchase </a:t>
                      </a:r>
                      <a:r>
                        <a:rPr lang="mr-IN" b="0" i="0" dirty="0"/>
                        <a:t>–</a:t>
                      </a:r>
                      <a:r>
                        <a:rPr lang="en-US" b="0" i="0" dirty="0"/>
                        <a:t> Amount paid</a:t>
                      </a:r>
                      <a:r>
                        <a:rPr lang="en-US" b="0" i="0" baseline="0" dirty="0"/>
                        <a:t> to Suppliers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i="0" dirty="0"/>
                        <a:t>Owners Equity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6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Retained earnings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From</a:t>
                      </a:r>
                      <a:r>
                        <a:rPr lang="en-US" b="0" i="0" baseline="0" dirty="0"/>
                        <a:t> previous period Balance sheet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201705" y="176867"/>
            <a:ext cx="8697365" cy="6568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latin typeface="+mn-lt"/>
              </a:rPr>
              <a:t>Map </a:t>
            </a:r>
            <a:r>
              <a:rPr lang="mr-IN" b="1" dirty="0">
                <a:latin typeface="+mn-lt"/>
              </a:rPr>
              <a:t>–</a:t>
            </a:r>
            <a:r>
              <a:rPr lang="en-US" b="1">
                <a:latin typeface="+mn-lt"/>
              </a:rPr>
              <a:t> BS</a:t>
            </a:r>
            <a:endParaRPr lang="en-US" sz="2800" b="1" dirty="0">
              <a:latin typeface="+mn-lt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7700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/>
            <a:fld id="{E98F66CF-F2BD-FD47-934C-9EEA4E8D9C63}" type="slidenum">
              <a:rPr lang="en-US" sz="1600" b="1" smtClean="0">
                <a:solidFill>
                  <a:prstClr val="black"/>
                </a:solidFill>
              </a:rPr>
              <a:t>76</a:t>
            </a:fld>
            <a:endParaRPr 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 sz="2800" b="1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762000"/>
            <a:ext cx="3886200" cy="5638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200"/>
              </a:spcBef>
              <a:spcAft>
                <a:spcPts val="300"/>
              </a:spcAft>
            </a:pPr>
            <a:endParaRPr lang="en-IN" dirty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1. Recording business transactions in the records (one-time, day-book, capital register, stock register)</a:t>
            </a:r>
          </a:p>
          <a:p>
            <a:pPr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2. Summarising transactions for a given period in the PT sheet (with necessary detailing product-wise and/or raw material-wise)</a:t>
            </a:r>
          </a:p>
          <a:p>
            <a:pPr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3. Identifying how each PT Sheet entry would impact which financial statement (done in section 1)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4. Calculating details of “also remember transactions”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5. Preparing opening balance sheet (when statements are being made for the first time in a business)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6. Preparing cash flow statement and P&amp;L statement for the specified period</a:t>
            </a: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7. Preparing closing balance sheet as of the last date of the specified period</a:t>
            </a:r>
          </a:p>
          <a:p>
            <a:pPr marL="225425" lvl="0" indent="-225425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endParaRPr lang="en-IN" sz="1600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81000" y="1524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8D011D3-C581-4001-93CE-7DC61E631665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77</a:t>
            </a:fld>
            <a:endParaRPr lang="mr-IN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762000"/>
            <a:ext cx="3886200" cy="56388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</a:rPr>
              <a:t>1 </a:t>
            </a:r>
            <a:r>
              <a:rPr lang="hi-IN" dirty="0">
                <a:solidFill>
                  <a:schemeClr val="bg1"/>
                </a:solidFill>
              </a:rPr>
              <a:t>रिकॉर्ड में व्यापार लेनदेन रिकॉर्ड करना (एक बार, दिन-पुस्तक, पूंजी रजिस्टर, स्टॉक रजिस्टर)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2. </a:t>
            </a:r>
            <a:r>
              <a:rPr lang="hi-IN" dirty="0">
                <a:solidFill>
                  <a:schemeClr val="bg1"/>
                </a:solidFill>
              </a:rPr>
              <a:t>पीटी शीट में दी गई अवधि के लिए लेनदेन का सारांश (उत्पाद के अनुसार और / या कच्चे माल के अनुसार आवश्यक विवरण के साथ)</a:t>
            </a:r>
            <a:endParaRPr lang="en-US" dirty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IN" dirty="0">
                <a:solidFill>
                  <a:schemeClr val="bg1"/>
                </a:solidFill>
              </a:rPr>
              <a:t>3. </a:t>
            </a:r>
            <a:r>
              <a:rPr lang="hi-IN" dirty="0">
                <a:solidFill>
                  <a:schemeClr val="bg1"/>
                </a:solidFill>
              </a:rPr>
              <a:t>यह पहचानना कि प्रत्येक पीटी शीट एंट्री किस वित्तीय वक्तव्य को प्रभावित करेगी (धारा 1 में किया गया)</a:t>
            </a:r>
            <a:endParaRPr lang="en-IN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4. </a:t>
            </a:r>
            <a:r>
              <a:rPr lang="hi-IN" dirty="0">
                <a:solidFill>
                  <a:schemeClr val="bg1"/>
                </a:solidFill>
              </a:rPr>
              <a:t>"लेनदेन भी याद रखें" के विवरण की गणना करना</a:t>
            </a: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5. </a:t>
            </a:r>
            <a:r>
              <a:rPr lang="hi-IN" dirty="0">
                <a:solidFill>
                  <a:schemeClr val="bg1"/>
                </a:solidFill>
              </a:rPr>
              <a:t>प्रारंभिक तुलना पत्र तैयार करना (जब किसी व्यवसाय में पहली बार वक्तव्य किए जा रहे हैं)</a:t>
            </a:r>
            <a:endParaRPr lang="en-US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6. </a:t>
            </a:r>
            <a:r>
              <a:rPr lang="hi-IN" dirty="0">
                <a:solidFill>
                  <a:schemeClr val="bg1"/>
                </a:solidFill>
              </a:rPr>
              <a:t>निर्दिष्ट अवधि के लिए नकद प्रवाह ब्यौरा और पी एंड एल ब्यौरा तैयार करना</a:t>
            </a:r>
            <a:endParaRPr lang="en-IN" dirty="0">
              <a:solidFill>
                <a:schemeClr val="bg1"/>
              </a:solidFill>
            </a:endParaRPr>
          </a:p>
          <a:p>
            <a:pPr>
              <a:spcAft>
                <a:spcPts val="200"/>
              </a:spcAft>
            </a:pPr>
            <a:r>
              <a:rPr lang="en-IN" dirty="0">
                <a:solidFill>
                  <a:schemeClr val="bg1"/>
                </a:solidFill>
              </a:rPr>
              <a:t>7. </a:t>
            </a:r>
            <a:r>
              <a:rPr lang="hi-IN" dirty="0">
                <a:solidFill>
                  <a:schemeClr val="bg1"/>
                </a:solidFill>
              </a:rPr>
              <a:t>निर्दिष्ट अवधि की अंतिम तिथि के रूप में समापन तुलना पत्र तैयार करना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800600" y="1524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  <a:latin typeface="Kruti Dev 010" pitchFamily="2" charset="0"/>
              </a:rPr>
              <a:t>eq</a:t>
            </a:r>
            <a:r>
              <a:rPr lang="en-US" sz="4000" dirty="0">
                <a:solidFill>
                  <a:schemeClr val="bg1"/>
                </a:solidFill>
                <a:latin typeface="Kruti Dev 010" pitchFamily="2" charset="0"/>
              </a:rPr>
              <a:t>[; </a:t>
            </a:r>
            <a:r>
              <a:rPr lang="en-US" sz="4000" dirty="0" err="1">
                <a:solidFill>
                  <a:schemeClr val="bg1"/>
                </a:solidFill>
                <a:latin typeface="Kruti Dev 010" pitchFamily="2" charset="0"/>
              </a:rPr>
              <a:t>fcanq</a:t>
            </a:r>
            <a:endParaRPr lang="en-US" sz="4000" dirty="0">
              <a:solidFill>
                <a:schemeClr val="bg1"/>
              </a:solidFill>
              <a:latin typeface="Kruti Dev 01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C;kSjksa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722754"/>
              </p:ext>
            </p:extLst>
          </p:nvPr>
        </p:nvGraphicFramePr>
        <p:xfrm>
          <a:off x="467545" y="1052733"/>
          <a:ext cx="8371655" cy="532638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82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66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raw materials from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500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dPps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eky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ykus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&lt;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Purchased fixed assets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40,000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fu;r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ifjlaifRr;ka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Owners took a loan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ekfydksa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us _.k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fy;k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rent, electricity and water bills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3,000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fdjk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,]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fctyh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vkSj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ikuh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fcy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production labour charges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Jfedksa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515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400" dirty="0"/>
              <a:t>Impact of the transactions / </a:t>
            </a:r>
            <a:r>
              <a:rPr lang="en-GB" sz="2400" dirty="0" err="1">
                <a:latin typeface="Kruti Dev 010" pitchFamily="2" charset="0"/>
              </a:rPr>
              <a:t>foRrh</a:t>
            </a:r>
            <a:r>
              <a:rPr lang="en-GB" sz="2400" dirty="0">
                <a:latin typeface="Kruti Dev 010" pitchFamily="2" charset="0"/>
              </a:rPr>
              <a:t>; </a:t>
            </a:r>
            <a:r>
              <a:rPr lang="en-GB" sz="2400" dirty="0" err="1">
                <a:latin typeface="Kruti Dev 010" pitchFamily="2" charset="0"/>
              </a:rPr>
              <a:t>C;kSjksa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ij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ysu&amp;nsu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dk</a:t>
            </a:r>
            <a:r>
              <a:rPr lang="en-GB" sz="2400" dirty="0">
                <a:latin typeface="Kruti Dev 010" pitchFamily="2" charset="0"/>
              </a:rPr>
              <a:t> </a:t>
            </a:r>
            <a:r>
              <a:rPr lang="en-GB" sz="2400" dirty="0" err="1">
                <a:latin typeface="Kruti Dev 010" pitchFamily="2" charset="0"/>
              </a:rPr>
              <a:t>izHkko</a:t>
            </a:r>
            <a:r>
              <a:rPr lang="en-IN" sz="2400" i="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IN" sz="2400" dirty="0"/>
              <a:t>(2014)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59F29C-A2CD-4B93-9C0B-037F52F5E48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408048"/>
              </p:ext>
            </p:extLst>
          </p:nvPr>
        </p:nvGraphicFramePr>
        <p:xfrm>
          <a:off x="467544" y="1052733"/>
          <a:ext cx="8352927" cy="421005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9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2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1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4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82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58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8632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No.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Business transaction / </a:t>
                      </a:r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O;kikfjd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ysu&amp;nsu</a:t>
                      </a:r>
                      <a:endParaRPr lang="en-IN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Rupee Foradian"/>
                        </a:rPr>
                        <a:t>`</a:t>
                      </a: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Cash Flow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P&amp;L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Balance </a:t>
                      </a:r>
                    </a:p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Sheet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63"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Out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Revenue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Cost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Assets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800" b="1" i="0" u="none" strike="noStrike" dirty="0">
                          <a:effectLst/>
                          <a:latin typeface="Arial"/>
                        </a:rPr>
                        <a:t>Liabilities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Bought bottles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18,000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cksry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kjhnh</a:t>
                      </a:r>
                      <a:r>
                        <a:rPr lang="en-GB" sz="1800" baseline="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baseline="0" dirty="0" err="1">
                          <a:latin typeface="Kruti Dev 010" pitchFamily="2" charset="0"/>
                          <a:cs typeface="Arial" pitchFamily="34" charset="0"/>
                        </a:rPr>
                        <a:t>xbZ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for transporting finished goods to the market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2,000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rS;kj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mRikn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cktkj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rd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Hkstus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&lt;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qykbZ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[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kpZ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192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Paid salary of salesman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6,000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9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lsYleSu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ds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osru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dk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Hkqxrku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83"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Sold pickles - cash sales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1,20,000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Wingdings"/>
                        </a:rPr>
                        <a:t>ü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IN" sz="18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8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cspk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x;k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vpkj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&amp;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udn</a:t>
                      </a:r>
                      <a:r>
                        <a:rPr lang="en-GB" sz="1800" dirty="0">
                          <a:latin typeface="Kruti Dev 010" pitchFamily="2" charset="0"/>
                          <a:cs typeface="Arial" pitchFamily="34" charset="0"/>
                        </a:rPr>
                        <a:t> </a:t>
                      </a:r>
                      <a:r>
                        <a:rPr lang="en-GB" sz="1800" dirty="0" err="1">
                          <a:latin typeface="Kruti Dev 010" pitchFamily="2" charset="0"/>
                          <a:cs typeface="Arial" pitchFamily="34" charset="0"/>
                        </a:rPr>
                        <a:t>fcØh</a:t>
                      </a:r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48696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17477</TotalTime>
  <Words>10516</Words>
  <Application>Microsoft Office PowerPoint</Application>
  <PresentationFormat>On-screen Show (4:3)</PresentationFormat>
  <Paragraphs>3377</Paragraphs>
  <Slides>77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77</vt:i4>
      </vt:variant>
    </vt:vector>
  </HeadingPairs>
  <TitlesOfParts>
    <vt:vector size="89" baseType="lpstr">
      <vt:lpstr>MS Gothic</vt:lpstr>
      <vt:lpstr>Arial</vt:lpstr>
      <vt:lpstr>Arial Unicode MS</vt:lpstr>
      <vt:lpstr>Bradley Hand ITC</vt:lpstr>
      <vt:lpstr>Calibri</vt:lpstr>
      <vt:lpstr>Kruti Dev 010</vt:lpstr>
      <vt:lpstr>Mangal</vt:lpstr>
      <vt:lpstr>Rupee Foradian</vt:lpstr>
      <vt:lpstr>Times New Roman</vt:lpstr>
      <vt:lpstr>Wingdings</vt:lpstr>
      <vt:lpstr>2_Office Theme</vt:lpstr>
      <vt:lpstr>33_Office Theme</vt:lpstr>
      <vt:lpstr>PowerPoint Presentation</vt:lpstr>
      <vt:lpstr>PowerPoint Presentation</vt:lpstr>
      <vt:lpstr>PowerPoint Presentation</vt:lpstr>
      <vt:lpstr>Business PTS information/ (January 1 – December 31, 2014)</vt:lpstr>
      <vt:lpstr>Business PTS information/ (January 1 – December 31, 2014)</vt:lpstr>
      <vt:lpstr>Business PTS information/ (January 1 – December 31,</vt:lpstr>
      <vt:lpstr>Impact of the transactions / foRrh; C;kSjksa ij ysu&amp;nsu dk izHkko (2014)</vt:lpstr>
      <vt:lpstr>Impact of the transactions / foRrh; C;kSjksa ij ysu&amp;nsu dk izHkko (2014)</vt:lpstr>
      <vt:lpstr>Impact of the transactions / foRrh; C;kSjksa ij ysu&amp;nsu dk izHkko (2014)</vt:lpstr>
      <vt:lpstr>Impact of the transactions / foRrh; C;kSjksa ij ysu&amp;nsu dk izHkko (2014)</vt:lpstr>
      <vt:lpstr>Also remember transactions / ;g Hkh ;kn j[ksa</vt:lpstr>
      <vt:lpstr>Also remember transactions / ;g Hkh ;kn j[ksa</vt:lpstr>
      <vt:lpstr>Enter values into the three categories / C;kSjksa esa lgh LFkku ij ewY; izfo"V dhft, (2014)</vt:lpstr>
      <vt:lpstr>Enter values into the three categories / C;kSjksa esa lgh LFkku ij ewY; izfo"V dhft, (2014)</vt:lpstr>
      <vt:lpstr>Enter values into the three categories / C;kSjksa esa lgh LFkku ij ewY; izfo"V dhft, (2014)</vt:lpstr>
      <vt:lpstr>Enter values into the three categories / C;kSjksa esa lgh LFkku ij ewY; izfo"V dhft, (2014)</vt:lpstr>
      <vt:lpstr>Enter values into the three categories / C;kSjksa esa lgh LFkku ij ewY; izfo"V dhft, (2014)</vt:lpstr>
      <vt:lpstr>Enter values into the three categories / C;kSjksa esa lgh LFkku ij ewY; izfo"V dhft, (2014)</vt:lpstr>
      <vt:lpstr>Also remember transactions for (2014)/ ¼2014½ ds fy, ewY; izfo"V djuk Hkh ;kn j[ksa</vt:lpstr>
      <vt:lpstr>Also remember transactions for (2014) / ¼2014½ ds fy, ewY; izfo"V djuk Hkh ;kn j[ksa</vt:lpstr>
      <vt:lpstr>PowerPoint Presentation</vt:lpstr>
      <vt:lpstr>PowerPoint Presentation</vt:lpstr>
      <vt:lpstr>PowerPoint Presentation</vt:lpstr>
      <vt:lpstr>Opening Balance Sheet  / izkjafHkd cSysal 'khV (2014)</vt:lpstr>
      <vt:lpstr>Cash Flow statement / udn izokg C;kSjk (2014)</vt:lpstr>
      <vt:lpstr>Cash Flow statement / udn izokg C;kSjk (2014)</vt:lpstr>
      <vt:lpstr>Cash Flow statement / udn izokg C;kSjk (2014)</vt:lpstr>
      <vt:lpstr>Cash Flow statement / udn izokg C;kSjk (2014)</vt:lpstr>
      <vt:lpstr>Cash Flow statement / udn izokg C;kSjk (2014)</vt:lpstr>
      <vt:lpstr>Profit &amp; Loss (P&amp;L) statement / ykHk vkSj gkfu ¼ih,aM,y½ C;kSjk (2014)</vt:lpstr>
      <vt:lpstr>Profit &amp; Loss (P&amp;L) statement / ykHk vkSj gkfu ¼ih,aM,y½ C;kSjk (2014)</vt:lpstr>
      <vt:lpstr>Profit &amp; Loss (P&amp;L) statement / ykHk vkSj gkfu ¼ih,aM,y½ C;kSjk (2014)</vt:lpstr>
      <vt:lpstr>Profit &amp; Loss (P&amp;L) statement / ykHk vkSj gkfu ¼ih,aM,y½ C;kSjk (2014)</vt:lpstr>
      <vt:lpstr>Profit &amp; Loss (P&amp;L) statement / ykHk vkSj gkfu ¼ih,aM,y½ C;kSjk (2014)</vt:lpstr>
      <vt:lpstr>Closing Balance Sheet (2014)</vt:lpstr>
      <vt:lpstr>PowerPoint Presentation</vt:lpstr>
      <vt:lpstr>Business PT sheet information/ ysu&amp;nsu (January 1 – December 31, 2015)</vt:lpstr>
      <vt:lpstr>Business PT sheet information / ysu&amp;nsu (January 1 – December 31, 2015)</vt:lpstr>
      <vt:lpstr>Business PT sheet information / ysu&amp;nsu (January 1 – December 31, 2015)</vt:lpstr>
      <vt:lpstr>Impact of the transactions / foRrh; C;kSjs ij ysu&amp;nsu dk izHkko (2015)</vt:lpstr>
      <vt:lpstr>Impact of the transactions / foRrh; C;kSjs ij ysu&amp;nsu dk izHkko (2015)</vt:lpstr>
      <vt:lpstr>Impact of the transactions / foRrh; C;kSjs ij ysu&amp;nsu dk izHkko (2015)</vt:lpstr>
      <vt:lpstr>Impact of the transactions / foRrh; C;kSjs ij ysu&amp;nsu dk izHkko (2015)</vt:lpstr>
      <vt:lpstr>Also remember transactions / ;g Hkh ;kn j[ksa</vt:lpstr>
      <vt:lpstr>Also remember transactions / ;g Hkh ;kn j[ksa</vt:lpstr>
      <vt:lpstr>Enter values into the three categories / C;kSjs esa lgh LFkku ij ewY; izfo"V djuk (2015)</vt:lpstr>
      <vt:lpstr>Enter values into the three categories / C;kSjs esa lgh LFkku ij ewY; izfo"V djuk (2015)</vt:lpstr>
      <vt:lpstr>Enter values into the three categories / C;kSjs esa lgh LFkku ij ewY; izfo"V djuk (2015)</vt:lpstr>
      <vt:lpstr>Enter values into the three categories / C;kSjs esa lgh LFkku ij ewY; izfo"V djuk (2015)</vt:lpstr>
      <vt:lpstr>Enter values into the three categories / C;kSjs esa lgh LFkku ij ewY; izfo"V djuk (2015)</vt:lpstr>
      <vt:lpstr>Also remember transactions for (2015)/ ¼2015½ fy, ewY; izfo"V djuk Hkh ;kn j[ksa</vt:lpstr>
      <vt:lpstr>Also remember transactions for (2015)/ ¼2015½ fy, ewY; izfo"V djuk Hkh ;kn j[ksa</vt:lpstr>
      <vt:lpstr>Enter values into the three categories(2015)/तीन श्रेणियों में मूल्य दर्ज करें (2015</vt:lpstr>
      <vt:lpstr>Opening Balance Sheet (2015)/प्रारंभिक  बैलेंस शीट (2015)</vt:lpstr>
      <vt:lpstr>Cash Flow statement / udn izokg C;kSjk (2015)</vt:lpstr>
      <vt:lpstr>Cash Flow statement / udn izokg C;kSjk (2015)</vt:lpstr>
      <vt:lpstr>Cash Flow statement / udn izokg C;kSjk (2015)</vt:lpstr>
      <vt:lpstr>Cash Flow statement / udn izokg C;kSjk (2015)</vt:lpstr>
      <vt:lpstr>Cash Flow statement / udn izokg C;kSjk  (2015)</vt:lpstr>
      <vt:lpstr>Profit &amp; Loss (P&amp;L) statement / ykHk vkSj gkfu ¼ih,aM,y½ C;kSjk(2015)</vt:lpstr>
      <vt:lpstr>Profit &amp; Loss (P&amp;L) statement / ykHk vkSj gkfu ¼ih,aM,y½ C;kSjk (2015)</vt:lpstr>
      <vt:lpstr>Profit &amp; Loss (P&amp;L) statement / ykHk vkSj gkfu ¼ih,aM,y½ C;kSjk (2015)</vt:lpstr>
      <vt:lpstr>Profit &amp; Loss (P&amp;L) statement / ykHk vkSj gkfu ¼ih,aM,y½ C;kSjk (2015)</vt:lpstr>
      <vt:lpstr>Profit &amp; Loss (P&amp;L) statement / ykHk vkSj gkfu ¼ih,aM,y½ C;kSjk (2015)</vt:lpstr>
      <vt:lpstr>Closing Balance Sheet  / vafre cSysal 'khV (2015)</vt:lpstr>
      <vt:lpstr>Closing Balance Sheet  / vafre cSysal 'khV (2015)</vt:lpstr>
      <vt:lpstr>Closing Balance Sheet  / vafre cSysal 'khV (2015)</vt:lpstr>
      <vt:lpstr>Closing Balance Sheet (2015)</vt:lpstr>
      <vt:lpstr>PowerPoint Presentation</vt:lpstr>
      <vt:lpstr>PowerPoint Presentation</vt:lpstr>
      <vt:lpstr>PowerPoint Presentation</vt:lpstr>
      <vt:lpstr>Map – Profit and Loss Statements</vt:lpstr>
      <vt:lpstr>Map – CF</vt:lpstr>
      <vt:lpstr>Map – CF</vt:lpstr>
      <vt:lpstr>Map – BS</vt:lpstr>
      <vt:lpstr>Map – BS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Vijayaraghavan</dc:creator>
  <cp:lastModifiedBy>Arup Ghosh Dastidar</cp:lastModifiedBy>
  <cp:revision>468</cp:revision>
  <dcterms:created xsi:type="dcterms:W3CDTF">2016-02-06T12:16:57Z</dcterms:created>
  <dcterms:modified xsi:type="dcterms:W3CDTF">2018-11-05T04:04:53Z</dcterms:modified>
</cp:coreProperties>
</file>