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comments/comment3.xml" ContentType="application/vnd.openxmlformats-officedocument.presentationml.comments+xml"/>
  <Override PartName="/ppt/notesSlides/notesSlide7.xml" ContentType="application/vnd.openxmlformats-officedocument.presentationml.notesSlide+xml"/>
  <Override PartName="/ppt/comments/comment4.xml" ContentType="application/vnd.openxmlformats-officedocument.presentationml.comments+xml"/>
  <Override PartName="/ppt/notesSlides/notesSlide8.xml" ContentType="application/vnd.openxmlformats-officedocument.presentationml.notesSlide+xml"/>
  <Override PartName="/ppt/comments/comment5.xml" ContentType="application/vnd.openxmlformats-officedocument.presentationml.comments+xml"/>
  <Override PartName="/ppt/notesSlides/notesSlide9.xml" ContentType="application/vnd.openxmlformats-officedocument.presentationml.notesSlide+xml"/>
  <Override PartName="/ppt/comments/comment6.xml" ContentType="application/vnd.openxmlformats-officedocument.presentationml.comments+xml"/>
  <Override PartName="/ppt/notesSlides/notesSlide10.xml" ContentType="application/vnd.openxmlformats-officedocument.presentationml.notesSlide+xml"/>
  <Override PartName="/ppt/comments/comment7.xml" ContentType="application/vnd.openxmlformats-officedocument.presentationml.comments+xml"/>
  <Override PartName="/ppt/notesSlides/notesSlide11.xml" ContentType="application/vnd.openxmlformats-officedocument.presentationml.notesSlide+xml"/>
  <Override PartName="/ppt/comments/comment8.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9.xml" ContentType="application/vnd.openxmlformats-officedocument.presentationml.comments+xml"/>
  <Override PartName="/ppt/notesSlides/notesSlide16.xml" ContentType="application/vnd.openxmlformats-officedocument.presentationml.notesSlide+xml"/>
  <Override PartName="/ppt/comments/comment10.xml" ContentType="application/vnd.openxmlformats-officedocument.presentationml.comments+xml"/>
  <Override PartName="/ppt/notesSlides/notesSlide17.xml" ContentType="application/vnd.openxmlformats-officedocument.presentationml.notesSlide+xml"/>
  <Override PartName="/ppt/comments/comment11.xml" ContentType="application/vnd.openxmlformats-officedocument.presentationml.comments+xml"/>
  <Override PartName="/ppt/notesSlides/notesSlide18.xml" ContentType="application/vnd.openxmlformats-officedocument.presentationml.notesSlide+xml"/>
  <Override PartName="/ppt/comments/comment12.xml" ContentType="application/vnd.openxmlformats-officedocument.presentationml.comments+xml"/>
  <Override PartName="/ppt/notesSlides/notesSlide19.xml" ContentType="application/vnd.openxmlformats-officedocument.presentationml.notesSlide+xml"/>
  <Override PartName="/ppt/comments/comment13.xml" ContentType="application/vnd.openxmlformats-officedocument.presentationml.comments+xml"/>
  <Override PartName="/ppt/notesSlides/notesSlide20.xml" ContentType="application/vnd.openxmlformats-officedocument.presentationml.notesSlide+xml"/>
  <Override PartName="/ppt/comments/comment14.xml" ContentType="application/vnd.openxmlformats-officedocument.presentationml.comments+xml"/>
  <Override PartName="/ppt/notesSlides/notesSlide21.xml" ContentType="application/vnd.openxmlformats-officedocument.presentationml.notesSlide+xml"/>
  <Override PartName="/ppt/comments/comment15.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16.xml" ContentType="application/vnd.openxmlformats-officedocument.presentationml.comments+xml"/>
  <Override PartName="/ppt/notesSlides/notesSlide24.xml" ContentType="application/vnd.openxmlformats-officedocument.presentationml.notesSlide+xml"/>
  <Override PartName="/ppt/comments/comment17.xml" ContentType="application/vnd.openxmlformats-officedocument.presentationml.comments+xml"/>
  <Override PartName="/ppt/notesSlides/notesSlide25.xml" ContentType="application/vnd.openxmlformats-officedocument.presentationml.notesSlide+xml"/>
  <Override PartName="/ppt/comments/comment18.xml" ContentType="application/vnd.openxmlformats-officedocument.presentationml.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omments/comment19.xml" ContentType="application/vnd.openxmlformats-officedocument.presentationml.comments+xml"/>
  <Override PartName="/ppt/notesSlides/notesSlide29.xml" ContentType="application/vnd.openxmlformats-officedocument.presentationml.notesSlide+xml"/>
  <Override PartName="/ppt/comments/comment20.xml" ContentType="application/vnd.openxmlformats-officedocument.presentationml.comments+xml"/>
  <Override PartName="/ppt/notesSlides/notesSlide30.xml" ContentType="application/vnd.openxmlformats-officedocument.presentationml.notesSlide+xml"/>
  <Override PartName="/ppt/comments/comment21.xml" ContentType="application/vnd.openxmlformats-officedocument.presentationml.comments+xml"/>
  <Override PartName="/ppt/notesSlides/notesSlide31.xml" ContentType="application/vnd.openxmlformats-officedocument.presentationml.notesSlide+xml"/>
  <Override PartName="/ppt/comments/comment22.xml" ContentType="application/vnd.openxmlformats-officedocument.presentationml.comments+xml"/>
  <Override PartName="/ppt/notesSlides/notesSlide32.xml" ContentType="application/vnd.openxmlformats-officedocument.presentationml.notesSlide+xml"/>
  <Override PartName="/ppt/comments/comment23.xml" ContentType="application/vnd.openxmlformats-officedocument.presentationml.comments+xml"/>
  <Override PartName="/ppt/notesSlides/notesSlide33.xml" ContentType="application/vnd.openxmlformats-officedocument.presentationml.notesSlide+xml"/>
  <Override PartName="/ppt/comments/comment2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391" r:id="rId2"/>
  </p:sldMasterIdLst>
  <p:notesMasterIdLst>
    <p:notesMasterId r:id="rId36"/>
  </p:notesMasterIdLst>
  <p:handoutMasterIdLst>
    <p:handoutMasterId r:id="rId37"/>
  </p:handoutMasterIdLst>
  <p:sldIdLst>
    <p:sldId id="1955" r:id="rId3"/>
    <p:sldId id="1966" r:id="rId4"/>
    <p:sldId id="1939" r:id="rId5"/>
    <p:sldId id="1940" r:id="rId6"/>
    <p:sldId id="1969" r:id="rId7"/>
    <p:sldId id="1970" r:id="rId8"/>
    <p:sldId id="1996" r:id="rId9"/>
    <p:sldId id="1997" r:id="rId10"/>
    <p:sldId id="1971" r:id="rId11"/>
    <p:sldId id="1967" r:id="rId12"/>
    <p:sldId id="1986" r:id="rId13"/>
    <p:sldId id="1987" r:id="rId14"/>
    <p:sldId id="1988" r:id="rId15"/>
    <p:sldId id="1989" r:id="rId16"/>
    <p:sldId id="1990" r:id="rId17"/>
    <p:sldId id="1991" r:id="rId18"/>
    <p:sldId id="1992" r:id="rId19"/>
    <p:sldId id="1993" r:id="rId20"/>
    <p:sldId id="1994" r:id="rId21"/>
    <p:sldId id="1995" r:id="rId22"/>
    <p:sldId id="1968" r:id="rId23"/>
    <p:sldId id="1974" r:id="rId24"/>
    <p:sldId id="1975" r:id="rId25"/>
    <p:sldId id="1976" r:id="rId26"/>
    <p:sldId id="1977" r:id="rId27"/>
    <p:sldId id="1978" r:id="rId28"/>
    <p:sldId id="1979" r:id="rId29"/>
    <p:sldId id="1980" r:id="rId30"/>
    <p:sldId id="1981" r:id="rId31"/>
    <p:sldId id="1982" r:id="rId32"/>
    <p:sldId id="1983" r:id="rId33"/>
    <p:sldId id="1984" r:id="rId34"/>
    <p:sldId id="1985" r:id="rId35"/>
  </p:sldIdLst>
  <p:sldSz cx="9144000" cy="6858000" type="screen4x3"/>
  <p:notesSz cx="7315200" cy="9601200"/>
  <p:custDataLst>
    <p:tags r:id="rId38"/>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chi Prasad" initials="RP" lastIdx="24" clrIdx="0">
    <p:extLst>
      <p:ext uri="{19B8F6BF-5375-455C-9EA6-DF929625EA0E}">
        <p15:presenceInfo xmlns:p15="http://schemas.microsoft.com/office/powerpoint/2012/main" userId="Ruchi Pras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5F1"/>
    <a:srgbClr val="FDEDDF"/>
    <a:srgbClr val="99FF99"/>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96" autoAdjust="0"/>
    <p:restoredTop sz="96078" autoAdjust="0"/>
  </p:normalViewPr>
  <p:slideViewPr>
    <p:cSldViewPr>
      <p:cViewPr varScale="1">
        <p:scale>
          <a:sx n="87" d="100"/>
          <a:sy n="87" d="100"/>
        </p:scale>
        <p:origin x="1306" y="72"/>
      </p:cViewPr>
      <p:guideLst>
        <p:guide orient="horz" pos="2160"/>
        <p:guide pos="2880"/>
      </p:guideLst>
    </p:cSldViewPr>
  </p:slideViewPr>
  <p:outlineViewPr>
    <p:cViewPr>
      <p:scale>
        <a:sx n="33" d="100"/>
        <a:sy n="33" d="100"/>
      </p:scale>
      <p:origin x="0" y="3918"/>
    </p:cViewPr>
  </p:outlineViewPr>
  <p:notesTextViewPr>
    <p:cViewPr>
      <p:scale>
        <a:sx n="100" d="100"/>
        <a:sy n="100" d="100"/>
      </p:scale>
      <p:origin x="0" y="0"/>
    </p:cViewPr>
  </p:notesTextViewPr>
  <p:sorterViewPr>
    <p:cViewPr>
      <p:scale>
        <a:sx n="105" d="100"/>
        <a:sy n="10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0-07T15:08:42.868" idx="19">
    <p:pos x="5496" y="96"/>
    <p:text>filled the gap</p:text>
    <p:extLst>
      <p:ext uri="{C676402C-5697-4E1C-873F-D02D1690AC5C}">
        <p15:threadingInfo xmlns:p15="http://schemas.microsoft.com/office/powerpoint/2012/main" timeZoneBias="-33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8-10-07T15:10:23.550" idx="21">
    <p:pos x="5562" y="946"/>
    <p:text>spelling</p:text>
    <p:extLst>
      <p:ext uri="{C676402C-5697-4E1C-873F-D02D1690AC5C}">
        <p15:threadingInfo xmlns:p15="http://schemas.microsoft.com/office/powerpoint/2012/main" timeZoneBias="-33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18-10-07T14:28:26.726" idx="8">
    <p:pos x="3671" y="946"/>
    <p:text>corrected the spelling</p:text>
    <p:extLst>
      <p:ext uri="{C676402C-5697-4E1C-873F-D02D1690AC5C}">
        <p15:threadingInfo xmlns:p15="http://schemas.microsoft.com/office/powerpoint/2012/main" timeZoneBias="-33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18-10-07T14:31:06.977" idx="9">
    <p:pos x="3637" y="352"/>
    <p:text>corrected the spelling</p:text>
    <p:extLst>
      <p:ext uri="{C676402C-5697-4E1C-873F-D02D1690AC5C}">
        <p15:threadingInfo xmlns:p15="http://schemas.microsoft.com/office/powerpoint/2012/main" timeZoneBias="-33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18-10-07T15:10:50.187" idx="22">
    <p:pos x="5493" y="144"/>
    <p:text>filled the gap</p:text>
    <p:extLst>
      <p:ext uri="{C676402C-5697-4E1C-873F-D02D1690AC5C}">
        <p15:threadingInfo xmlns:p15="http://schemas.microsoft.com/office/powerpoint/2012/main" timeZoneBias="-33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18-10-07T14:40:17.133" idx="10">
    <p:pos x="5539" y="144"/>
    <p:text>corrected the spellings</p:text>
    <p:extLst>
      <p:ext uri="{C676402C-5697-4E1C-873F-D02D1690AC5C}">
        <p15:threadingInfo xmlns:p15="http://schemas.microsoft.com/office/powerpoint/2012/main" timeZoneBias="-33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18-10-07T15:11:03.959" idx="23">
    <p:pos x="5496" y="96"/>
    <p:text>filled the gap</p:text>
    <p:extLst>
      <p:ext uri="{C676402C-5697-4E1C-873F-D02D1690AC5C}">
        <p15:threadingInfo xmlns:p15="http://schemas.microsoft.com/office/powerpoint/2012/main" timeZoneBias="-33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18-10-07T14:44:28.620" idx="11">
    <p:pos x="4642" y="2691"/>
    <p:text>corrected the spelling</p:text>
    <p:extLst>
      <p:ext uri="{C676402C-5697-4E1C-873F-D02D1690AC5C}">
        <p15:threadingInfo xmlns:p15="http://schemas.microsoft.com/office/powerpoint/2012/main" timeZoneBias="-33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18-10-07T14:45:59.971" idx="12">
    <p:pos x="3430" y="352"/>
    <p:text>corrected the spelling</p:text>
    <p:extLst>
      <p:ext uri="{C676402C-5697-4E1C-873F-D02D1690AC5C}">
        <p15:threadingInfo xmlns:p15="http://schemas.microsoft.com/office/powerpoint/2012/main" timeZoneBias="-33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18-10-07T15:11:38.125" idx="24">
    <p:pos x="4978" y="2639"/>
    <p:text>spelling</p:text>
    <p:extLst>
      <p:ext uri="{C676402C-5697-4E1C-873F-D02D1690AC5C}">
        <p15:threadingInfo xmlns:p15="http://schemas.microsoft.com/office/powerpoint/2012/main" timeZoneBias="-33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18-10-07T14:50:58.392" idx="13">
    <p:pos x="3456" y="241"/>
    <p:text>corrected the spelling</p:text>
    <p:extLst>
      <p:ext uri="{C676402C-5697-4E1C-873F-D02D1690AC5C}">
        <p15:threadingInfo xmlns:p15="http://schemas.microsoft.com/office/powerpoint/2012/main" timeZoneBias="-33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10-07T12:11:37.891" idx="1">
    <p:pos x="3318" y="352"/>
    <p:text>filled the gap</p:text>
    <p:extLst>
      <p:ext uri="{C676402C-5697-4E1C-873F-D02D1690AC5C}">
        <p15:threadingInfo xmlns:p15="http://schemas.microsoft.com/office/powerpoint/2012/main" timeZoneBias="-33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1" dt="2018-10-07T14:52:46.681" idx="14">
    <p:pos x="3516" y="267"/>
    <p:text>corrected the spelling</p:text>
    <p:extLst>
      <p:ext uri="{C676402C-5697-4E1C-873F-D02D1690AC5C}">
        <p15:threadingInfo xmlns:p15="http://schemas.microsoft.com/office/powerpoint/2012/main" timeZoneBias="-33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1" dt="2018-10-07T14:57:31.273" idx="15">
    <p:pos x="3224" y="267"/>
    <p:text>corrected the spellings</p:text>
    <p:extLst>
      <p:ext uri="{C676402C-5697-4E1C-873F-D02D1690AC5C}">
        <p15:threadingInfo xmlns:p15="http://schemas.microsoft.com/office/powerpoint/2012/main" timeZoneBias="-33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1" dt="2018-10-07T15:00:02.573" idx="16">
    <p:pos x="4574" y="679"/>
    <p:text>corrected the spellings</p:text>
    <p:extLst>
      <p:ext uri="{C676402C-5697-4E1C-873F-D02D1690AC5C}">
        <p15:threadingInfo xmlns:p15="http://schemas.microsoft.com/office/powerpoint/2012/main" timeZoneBias="-330"/>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1" dt="2018-10-07T15:07:36.516" idx="18">
    <p:pos x="3327" y="249"/>
    <p:text>filled the gap</p:text>
    <p:extLst>
      <p:ext uri="{C676402C-5697-4E1C-873F-D02D1690AC5C}">
        <p15:threadingInfo xmlns:p15="http://schemas.microsoft.com/office/powerpoint/2012/main" timeZoneBias="-330"/>
      </p:ext>
    </p:extLst>
  </p:cm>
</p:cmLst>
</file>

<file path=ppt/comments/comment24.xml><?xml version="1.0" encoding="utf-8"?>
<p:cmLst xmlns:a="http://schemas.openxmlformats.org/drawingml/2006/main" xmlns:r="http://schemas.openxmlformats.org/officeDocument/2006/relationships" xmlns:p="http://schemas.openxmlformats.org/presentationml/2006/main">
  <p:cm authorId="1" dt="2018-10-07T15:07:22.569" idx="17">
    <p:pos x="5029" y="275"/>
    <p:text>filled the gap</p:text>
    <p:extLst>
      <p:ext uri="{C676402C-5697-4E1C-873F-D02D1690AC5C}">
        <p15:threadingInfo xmlns:p15="http://schemas.microsoft.com/office/powerpoint/2012/main" timeZoneBias="-33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8-10-07T13:53:15.739" idx="2">
    <p:pos x="4101" y="352"/>
    <p:text>Filled the gap</p:text>
    <p:extLst>
      <p:ext uri="{C676402C-5697-4E1C-873F-D02D1690AC5C}">
        <p15:threadingInfo xmlns:p15="http://schemas.microsoft.com/office/powerpoint/2012/main" timeZoneBias="-33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8-10-07T14:08:44.183" idx="3">
    <p:pos x="5616" y="96"/>
    <p:text>Filled the gap</p:text>
    <p:extLst>
      <p:ext uri="{C676402C-5697-4E1C-873F-D02D1690AC5C}">
        <p15:threadingInfo xmlns:p15="http://schemas.microsoft.com/office/powerpoint/2012/main" timeZoneBias="-33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8-10-07T14:12:55.106" idx="4">
    <p:pos x="5616" y="96"/>
    <p:text>filled the gap</p:text>
    <p:extLst>
      <p:ext uri="{C676402C-5697-4E1C-873F-D02D1690AC5C}">
        <p15:threadingInfo xmlns:p15="http://schemas.microsoft.com/office/powerpoint/2012/main" timeZoneBias="-33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8-10-07T14:19:47.541" idx="5">
    <p:pos x="4075" y="352"/>
    <p:text>filled the gap</p:text>
    <p:extLst>
      <p:ext uri="{C676402C-5697-4E1C-873F-D02D1690AC5C}">
        <p15:threadingInfo xmlns:p15="http://schemas.microsoft.com/office/powerpoint/2012/main" timeZoneBias="-33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8-10-07T15:09:42.274" idx="20">
    <p:pos x="5496" y="96"/>
    <p:text>filled the gap</p:text>
    <p:extLst>
      <p:ext uri="{C676402C-5697-4E1C-873F-D02D1690AC5C}">
        <p15:threadingInfo xmlns:p15="http://schemas.microsoft.com/office/powerpoint/2012/main" timeZoneBias="-33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8-10-07T14:22:50.094" idx="6">
    <p:pos x="4135" y="989"/>
    <p:text>corrected the spelling</p:text>
    <p:extLst>
      <p:ext uri="{C676402C-5697-4E1C-873F-D02D1690AC5C}">
        <p15:threadingInfo xmlns:p15="http://schemas.microsoft.com/office/powerpoint/2012/main" timeZoneBias="-33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8-10-07T14:26:10.118" idx="7">
    <p:pos x="4539" y="3301"/>
    <p:text>corrected the spelling</p:text>
    <p:extLst>
      <p:ext uri="{C676402C-5697-4E1C-873F-D02D1690AC5C}">
        <p15:threadingInfo xmlns:p15="http://schemas.microsoft.com/office/powerpoint/2012/main" timeZoneBias="-33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27" tIns="45714" rIns="91427" bIns="45714" rtlCol="0"/>
          <a:lstStyle>
            <a:lvl1pPr algn="l">
              <a:defRPr sz="1200">
                <a:latin typeface="Arial" pitchFamily="34" charset="0"/>
                <a:cs typeface="Arial" pitchFamily="34" charset="0"/>
              </a:defRPr>
            </a:lvl1pPr>
          </a:lstStyle>
          <a:p>
            <a:pPr>
              <a:defRPr/>
            </a:pPr>
            <a:endParaRPr lang="en-IN"/>
          </a:p>
        </p:txBody>
      </p:sp>
      <p:sp>
        <p:nvSpPr>
          <p:cNvPr id="3" name="Date Placeholder 2"/>
          <p:cNvSpPr>
            <a:spLocks noGrp="1"/>
          </p:cNvSpPr>
          <p:nvPr>
            <p:ph type="dt" sz="quarter" idx="1"/>
          </p:nvPr>
        </p:nvSpPr>
        <p:spPr>
          <a:xfrm>
            <a:off x="4143375" y="0"/>
            <a:ext cx="3170238" cy="479425"/>
          </a:xfrm>
          <a:prstGeom prst="rect">
            <a:avLst/>
          </a:prstGeom>
        </p:spPr>
        <p:txBody>
          <a:bodyPr vert="horz" lIns="91427" tIns="45714" rIns="91427" bIns="45714" rtlCol="0"/>
          <a:lstStyle>
            <a:lvl1pPr algn="r">
              <a:defRPr sz="1200">
                <a:latin typeface="Arial" pitchFamily="34" charset="0"/>
                <a:cs typeface="Arial" pitchFamily="34" charset="0"/>
              </a:defRPr>
            </a:lvl1pPr>
          </a:lstStyle>
          <a:p>
            <a:pPr>
              <a:defRPr/>
            </a:pPr>
            <a:fld id="{9049817E-665B-4B03-A328-E89C5629DFD4}" type="datetimeFigureOut">
              <a:rPr lang="en-US"/>
              <a:pPr>
                <a:defRPr/>
              </a:pPr>
              <a:t>01-Nov-18</a:t>
            </a:fld>
            <a:endParaRPr lang="mr-IN"/>
          </a:p>
        </p:txBody>
      </p:sp>
      <p:sp>
        <p:nvSpPr>
          <p:cNvPr id="4" name="Footer Placeholder 3"/>
          <p:cNvSpPr>
            <a:spLocks noGrp="1"/>
          </p:cNvSpPr>
          <p:nvPr>
            <p:ph type="ftr" sz="quarter" idx="2"/>
          </p:nvPr>
        </p:nvSpPr>
        <p:spPr>
          <a:xfrm>
            <a:off x="0" y="9120188"/>
            <a:ext cx="3170238" cy="479425"/>
          </a:xfrm>
          <a:prstGeom prst="rect">
            <a:avLst/>
          </a:prstGeom>
        </p:spPr>
        <p:txBody>
          <a:bodyPr vert="horz" lIns="91427" tIns="45714" rIns="91427" bIns="45714" rtlCol="0" anchor="b"/>
          <a:lstStyle>
            <a:lvl1pPr algn="l">
              <a:defRPr sz="1200">
                <a:latin typeface="Arial" pitchFamily="34" charset="0"/>
                <a:cs typeface="Arial" pitchFamily="34" charset="0"/>
              </a:defRPr>
            </a:lvl1pPr>
          </a:lstStyle>
          <a:p>
            <a:pPr>
              <a:defRPr/>
            </a:pPr>
            <a:endParaRPr lang="en-IN"/>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27" tIns="45714" rIns="91427" bIns="45714" rtlCol="0" anchor="b"/>
          <a:lstStyle>
            <a:lvl1pPr algn="r">
              <a:defRPr sz="1200">
                <a:latin typeface="Arial" pitchFamily="34" charset="0"/>
                <a:cs typeface="Arial" pitchFamily="34" charset="0"/>
              </a:defRPr>
            </a:lvl1pPr>
          </a:lstStyle>
          <a:p>
            <a:pPr>
              <a:defRPr/>
            </a:pPr>
            <a:fld id="{842050C0-AD0E-41B1-82B0-512F35F2A5E0}" type="slidenum">
              <a:rPr lang="en-IN"/>
              <a:pPr>
                <a:defRPr/>
              </a:pPr>
              <a:t>‹#›</a:t>
            </a:fld>
            <a:endParaRPr lang="mr-IN"/>
          </a:p>
        </p:txBody>
      </p:sp>
    </p:spTree>
    <p:extLst>
      <p:ext uri="{BB962C8B-B14F-4D97-AF65-F5344CB8AC3E}">
        <p14:creationId xmlns:p14="http://schemas.microsoft.com/office/powerpoint/2010/main" val="338793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47" tIns="48324" rIns="96647" bIns="48324"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47" tIns="48324" rIns="96647" bIns="48324" rtlCol="0"/>
          <a:lstStyle>
            <a:lvl1pPr algn="r" fontAlgn="auto">
              <a:spcBef>
                <a:spcPts val="0"/>
              </a:spcBef>
              <a:spcAft>
                <a:spcPts val="0"/>
              </a:spcAft>
              <a:defRPr sz="1300">
                <a:latin typeface="+mn-lt"/>
                <a:cs typeface="+mn-cs"/>
              </a:defRPr>
            </a:lvl1pPr>
          </a:lstStyle>
          <a:p>
            <a:pPr>
              <a:defRPr/>
            </a:pPr>
            <a:fld id="{00D853C1-0716-43E3-81B0-ABC6233641C6}" type="datetimeFigureOut">
              <a:rPr lang="en-US"/>
              <a:pPr>
                <a:defRPr/>
              </a:pPr>
              <a:t>01-Nov-18</a:t>
            </a:fld>
            <a:endParaRPr lang="mr-IN"/>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47" tIns="48324" rIns="96647" bIns="483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47" tIns="48324" rIns="96647" bIns="48324"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47" tIns="48324" rIns="96647" bIns="48324" rtlCol="0" anchor="b"/>
          <a:lstStyle>
            <a:lvl1pPr algn="r" fontAlgn="auto">
              <a:spcBef>
                <a:spcPts val="0"/>
              </a:spcBef>
              <a:spcAft>
                <a:spcPts val="0"/>
              </a:spcAft>
              <a:defRPr sz="1300">
                <a:latin typeface="+mn-lt"/>
                <a:cs typeface="+mn-cs"/>
              </a:defRPr>
            </a:lvl1pPr>
          </a:lstStyle>
          <a:p>
            <a:pPr>
              <a:defRPr/>
            </a:pPr>
            <a:fld id="{094013E3-D515-4928-B73F-C0ADE907F675}" type="slidenum">
              <a:rPr lang="en-US"/>
              <a:pPr>
                <a:defRPr/>
              </a:pPr>
              <a:t>‹#›</a:t>
            </a:fld>
            <a:endParaRPr lang="mr-IN"/>
          </a:p>
        </p:txBody>
      </p:sp>
    </p:spTree>
    <p:extLst>
      <p:ext uri="{BB962C8B-B14F-4D97-AF65-F5344CB8AC3E}">
        <p14:creationId xmlns:p14="http://schemas.microsoft.com/office/powerpoint/2010/main" val="28937673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1987178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10</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ABB237-C65B-4814-9276-43B2ABBC89CF}" type="slidenum">
              <a:rPr lang="en-GB" smtClean="0"/>
              <a:pPr fontAlgn="base">
                <a:spcBef>
                  <a:spcPct val="0"/>
                </a:spcBef>
                <a:spcAft>
                  <a:spcPct val="0"/>
                </a:spcAft>
                <a:defRPr/>
              </a:pPr>
              <a:t>11</a:t>
            </a:fld>
            <a:endParaRPr lang="en-GB"/>
          </a:p>
        </p:txBody>
      </p:sp>
      <p:sp>
        <p:nvSpPr>
          <p:cNvPr id="6246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246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246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F4A1C7D8-0CF2-4CE0-BFAB-F8D383A51088}"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537735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12</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46638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7096564-FEC9-485F-ACA7-9F603B58A12D}" type="slidenum">
              <a:rPr lang="en-GB" smtClean="0">
                <a:solidFill>
                  <a:prstClr val="black"/>
                </a:solidFill>
              </a:rPr>
              <a:pPr>
                <a:defRPr/>
              </a:pPr>
              <a:t>13</a:t>
            </a:fld>
            <a:endParaRPr lang="en-GB">
              <a:solidFill>
                <a:prstClr val="black"/>
              </a:solidFill>
            </a:endParaRPr>
          </a:p>
        </p:txBody>
      </p:sp>
      <p:sp>
        <p:nvSpPr>
          <p:cNvPr id="619523"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19524"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19525"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0BC3DEA-EE28-40FE-B568-B43C971C31C1}" type="slidenum">
              <a:rPr lang="en-GB" sz="1300">
                <a:solidFill>
                  <a:srgbClr val="000000"/>
                </a:solidFill>
                <a:latin typeface="Calibri" pitchFamily="34" charset="0"/>
              </a:rPr>
              <a:pPr algn="r" eaLnBrk="1" hangingPunct="1"/>
              <a:t>13</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379130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269C5C-2900-4219-8182-B8DE498BE5DD}" type="slidenum">
              <a:rPr lang="en-GB" smtClean="0"/>
              <a:pPr fontAlgn="base">
                <a:spcBef>
                  <a:spcPct val="0"/>
                </a:spcBef>
                <a:spcAft>
                  <a:spcPct val="0"/>
                </a:spcAft>
                <a:defRPr/>
              </a:pPr>
              <a:t>14</a:t>
            </a:fld>
            <a:endParaRPr lang="en-GB"/>
          </a:p>
        </p:txBody>
      </p:sp>
      <p:sp>
        <p:nvSpPr>
          <p:cNvPr id="16486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486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486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572BD103-4790-4511-BFFD-E778E9B1471D}" type="slidenum">
              <a:rPr lang="en-GB" sz="1300">
                <a:solidFill>
                  <a:srgbClr val="000000"/>
                </a:solidFill>
                <a:latin typeface="Calibri" pitchFamily="34" charset="0"/>
              </a:rPr>
              <a:pPr algn="r" eaLnBrk="1" hangingPunct="1"/>
              <a:t>14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783231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15</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3113793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16</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390399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17</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77717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18</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18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018301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D625AF-54F4-476A-B601-677281793A13}" type="slidenum">
              <a:rPr lang="en-GB" smtClean="0"/>
              <a:pPr fontAlgn="base">
                <a:spcBef>
                  <a:spcPct val="0"/>
                </a:spcBef>
                <a:spcAft>
                  <a:spcPct val="0"/>
                </a:spcAft>
                <a:defRPr/>
              </a:pPr>
              <a:t>19</a:t>
            </a:fld>
            <a:endParaRPr lang="mr-IN"/>
          </a:p>
        </p:txBody>
      </p:sp>
      <p:sp>
        <p:nvSpPr>
          <p:cNvPr id="6656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656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656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425C95EC-EAAE-40E4-827B-350EF15AB62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19</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984825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D625AF-54F4-476A-B601-677281793A13}" type="slidenum">
              <a:rPr lang="en-GB" smtClean="0"/>
              <a:pPr fontAlgn="base">
                <a:spcBef>
                  <a:spcPct val="0"/>
                </a:spcBef>
                <a:spcAft>
                  <a:spcPct val="0"/>
                </a:spcAft>
                <a:defRPr/>
              </a:pPr>
              <a:t>20</a:t>
            </a:fld>
            <a:endParaRPr lang="mr-IN"/>
          </a:p>
        </p:txBody>
      </p:sp>
      <p:sp>
        <p:nvSpPr>
          <p:cNvPr id="6656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656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656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425C95EC-EAAE-40E4-827B-350EF15AB62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20</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127896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21</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8354" name="Rectangle 6"/>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Times New Roman" pitchFamily="18" charset="0"/>
              <a:buNone/>
            </a:pPr>
            <a:fld id="{E9D2FBCD-1B81-4BA9-AD78-2BACD90CEA33}" type="slidenum">
              <a:rPr lang="en-US" smtClean="0">
                <a:latin typeface="Times New Roman" pitchFamily="18" charset="0"/>
                <a:ea typeface="Arial Unicode MS" pitchFamily="34" charset="-128"/>
                <a:cs typeface="Arial Unicode MS" pitchFamily="34" charset="-128"/>
              </a:rPr>
              <a:pPr fontAlgn="base">
                <a:spcBef>
                  <a:spcPct val="0"/>
                </a:spcBef>
                <a:spcAft>
                  <a:spcPct val="0"/>
                </a:spcAft>
                <a:buFont typeface="Times New Roman" pitchFamily="18" charset="0"/>
                <a:buNone/>
              </a:pPr>
              <a:t>22</a:t>
            </a:fld>
            <a:endParaRPr lang="en-US">
              <a:latin typeface="Times New Roman" pitchFamily="18" charset="0"/>
              <a:ea typeface="Arial Unicode MS" pitchFamily="34" charset="-128"/>
              <a:cs typeface="Arial Unicode MS" pitchFamily="34" charset="-128"/>
            </a:endParaRPr>
          </a:p>
        </p:txBody>
      </p:sp>
      <p:sp>
        <p:nvSpPr>
          <p:cNvPr id="228355" name="Text Box 1"/>
          <p:cNvSpPr txBox="1">
            <a:spLocks noChangeArrowheads="1"/>
          </p:cNvSpPr>
          <p:nvPr/>
        </p:nvSpPr>
        <p:spPr bwMode="auto">
          <a:xfrm>
            <a:off x="4143375" y="9120188"/>
            <a:ext cx="3170238" cy="479425"/>
          </a:xfrm>
          <a:prstGeom prst="rect">
            <a:avLst/>
          </a:prstGeom>
          <a:noFill/>
          <a:ln w="9525">
            <a:noFill/>
            <a:round/>
            <a:headEnd/>
            <a:tailEnd/>
          </a:ln>
        </p:spPr>
        <p:txBody>
          <a:bodyPr lIns="89744" tIns="44706" rIns="89744" bIns="44706" anchor="b"/>
          <a:lstStyle/>
          <a:p>
            <a:pPr algn="r">
              <a:tabLst>
                <a:tab pos="669925" algn="l"/>
                <a:tab pos="1339850" algn="l"/>
                <a:tab pos="2011363" algn="l"/>
                <a:tab pos="2681288" algn="l"/>
              </a:tabLst>
            </a:pPr>
            <a:fld id="{2D0C22CF-0BF9-4F9D-8AFD-AB77D265C569}" type="slidenum">
              <a:rPr lang="en-GB">
                <a:solidFill>
                  <a:srgbClr val="000000"/>
                </a:solidFill>
                <a:latin typeface="Calibri" pitchFamily="34" charset="0"/>
                <a:ea typeface="MS Gothic" pitchFamily="49" charset="-128"/>
              </a:rPr>
              <a:pPr algn="r">
                <a:tabLst>
                  <a:tab pos="669925" algn="l"/>
                  <a:tab pos="1339850" algn="l"/>
                  <a:tab pos="2011363" algn="l"/>
                  <a:tab pos="2681288" algn="l"/>
                </a:tabLst>
              </a:pPr>
              <a:t>22</a:t>
            </a:fld>
            <a:endParaRPr lang="en-GB">
              <a:solidFill>
                <a:srgbClr val="000000"/>
              </a:solidFill>
              <a:latin typeface="Calibri" pitchFamily="34" charset="0"/>
              <a:ea typeface="MS Gothic" pitchFamily="49" charset="-128"/>
            </a:endParaRPr>
          </a:p>
        </p:txBody>
      </p:sp>
      <p:sp>
        <p:nvSpPr>
          <p:cNvPr id="228356" name="Text Box 2"/>
          <p:cNvSpPr txBox="1">
            <a:spLocks noChangeArrowheads="1"/>
          </p:cNvSpPr>
          <p:nvPr/>
        </p:nvSpPr>
        <p:spPr bwMode="auto">
          <a:xfrm>
            <a:off x="1257300" y="719138"/>
            <a:ext cx="4800600" cy="36004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US">
              <a:ea typeface="MS Gothic" pitchFamily="49" charset="-128"/>
            </a:endParaRPr>
          </a:p>
        </p:txBody>
      </p:sp>
      <p:sp>
        <p:nvSpPr>
          <p:cNvPr id="228357" name="Rectangle 3"/>
          <p:cNvSpPr>
            <a:spLocks noGrp="1" noChangeArrowheads="1"/>
          </p:cNvSpPr>
          <p:nvPr>
            <p:ph type="body"/>
          </p:nvPr>
        </p:nvSpPr>
        <p:spPr bwMode="auto">
          <a:xfrm>
            <a:off x="730250" y="4559300"/>
            <a:ext cx="5853113" cy="4322763"/>
          </a:xfrm>
          <a:noFill/>
        </p:spPr>
        <p:txBody>
          <a:bodyPr wrap="none" numCol="1" anchor="ctr" anchorCtr="0" compatLnSpc="1">
            <a:prstTxWarp prst="textNoShape">
              <a:avLst/>
            </a:prstTxWarp>
          </a:bodyPr>
          <a:lstStyle/>
          <a:p>
            <a:endParaRPr lang="en-US">
              <a:latin typeface="Times New Roman" pitchFamily="18" charset="0"/>
            </a:endParaRPr>
          </a:p>
        </p:txBody>
      </p:sp>
    </p:spTree>
    <p:extLst>
      <p:ext uri="{BB962C8B-B14F-4D97-AF65-F5344CB8AC3E}">
        <p14:creationId xmlns:p14="http://schemas.microsoft.com/office/powerpoint/2010/main" val="3515076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C04A1F-EB51-4E71-BF44-35FE8067C0BC}" type="slidenum">
              <a:rPr lang="en-GB" smtClean="0"/>
              <a:pPr fontAlgn="base">
                <a:spcBef>
                  <a:spcPct val="0"/>
                </a:spcBef>
                <a:spcAft>
                  <a:spcPct val="0"/>
                </a:spcAft>
                <a:defRPr/>
              </a:pPr>
              <a:t>23</a:t>
            </a:fld>
            <a:endParaRPr lang="en-GB"/>
          </a:p>
        </p:txBody>
      </p:sp>
      <p:sp>
        <p:nvSpPr>
          <p:cNvPr id="6451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451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451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6CC615D1-7F9C-44FB-8D03-557A8C7B64AB}"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925111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C04A1F-EB51-4E71-BF44-35FE8067C0BC}" type="slidenum">
              <a:rPr lang="en-GB" smtClean="0"/>
              <a:pPr fontAlgn="base">
                <a:spcBef>
                  <a:spcPct val="0"/>
                </a:spcBef>
                <a:spcAft>
                  <a:spcPct val="0"/>
                </a:spcAft>
                <a:defRPr/>
              </a:pPr>
              <a:t>24</a:t>
            </a:fld>
            <a:endParaRPr lang="en-GB"/>
          </a:p>
        </p:txBody>
      </p:sp>
      <p:sp>
        <p:nvSpPr>
          <p:cNvPr id="6451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451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451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6CC615D1-7F9C-44FB-8D03-557A8C7B64AB}"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24</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1408024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C04A1F-EB51-4E71-BF44-35FE8067C0BC}" type="slidenum">
              <a:rPr lang="en-GB" smtClean="0"/>
              <a:pPr fontAlgn="base">
                <a:spcBef>
                  <a:spcPct val="0"/>
                </a:spcBef>
                <a:spcAft>
                  <a:spcPct val="0"/>
                </a:spcAft>
                <a:defRPr/>
              </a:pPr>
              <a:t>25</a:t>
            </a:fld>
            <a:endParaRPr lang="en-GB"/>
          </a:p>
        </p:txBody>
      </p:sp>
      <p:sp>
        <p:nvSpPr>
          <p:cNvPr id="6451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451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451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6CC615D1-7F9C-44FB-8D03-557A8C7B64AB}"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25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3623147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IN" altLang="en-US"/>
              <a:t>Ask Audience what is being made below, and then walk through the inventory types</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fld id="{08AA91AC-A86E-4516-8854-0986A7157F16}" type="slidenum">
              <a:rPr lang="en-US" altLang="en-US" sz="1300">
                <a:latin typeface="Calibri" panose="020F0502020204030204" pitchFamily="34" charset="0"/>
              </a:rPr>
              <a:pPr/>
              <a:t>26</a:t>
            </a:fld>
            <a:endParaRPr lang="en-US" altLang="en-US" sz="1300">
              <a:latin typeface="Calibri" panose="020F0502020204030204" pitchFamily="34" charset="0"/>
            </a:endParaRPr>
          </a:p>
        </p:txBody>
      </p:sp>
    </p:spTree>
    <p:extLst>
      <p:ext uri="{BB962C8B-B14F-4D97-AF65-F5344CB8AC3E}">
        <p14:creationId xmlns:p14="http://schemas.microsoft.com/office/powerpoint/2010/main" val="3621729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27</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27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6053654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C660C08-3DDA-4D77-A3FE-9F7DB5E320B8}" type="slidenum">
              <a:rPr lang="en-GB" smtClean="0">
                <a:solidFill>
                  <a:prstClr val="black"/>
                </a:solidFill>
              </a:rPr>
              <a:pPr>
                <a:defRPr/>
              </a:pPr>
              <a:t>28</a:t>
            </a:fld>
            <a:endParaRPr lang="en-GB">
              <a:solidFill>
                <a:prstClr val="black"/>
              </a:solidFill>
            </a:endParaRPr>
          </a:p>
        </p:txBody>
      </p:sp>
      <p:sp>
        <p:nvSpPr>
          <p:cNvPr id="62157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62157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621573"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E01B3147-4294-4AA1-BB97-E1BE5BEA0270}" type="slidenum">
              <a:rPr lang="en-GB" sz="1300">
                <a:solidFill>
                  <a:srgbClr val="000000"/>
                </a:solidFill>
                <a:latin typeface="Calibri" pitchFamily="34" charset="0"/>
              </a:rPr>
              <a:pPr algn="r" eaLnBrk="1" hangingPunct="1"/>
              <a:t>28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2721061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29</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29</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4114720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AC602-BEAF-4009-ADCD-DA84BFB1DD6D}" type="slidenum">
              <a:rPr lang="en-GB" smtClean="0"/>
              <a:pPr fontAlgn="base">
                <a:spcBef>
                  <a:spcPct val="0"/>
                </a:spcBef>
                <a:spcAft>
                  <a:spcPct val="0"/>
                </a:spcAft>
                <a:defRPr/>
              </a:pPr>
              <a:t>3</a:t>
            </a:fld>
            <a:endParaRPr lang="en-GB"/>
          </a:p>
        </p:txBody>
      </p:sp>
      <p:sp>
        <p:nvSpPr>
          <p:cNvPr id="151555" name="Text Box 1"/>
          <p:cNvSpPr txBox="1">
            <a:spLocks noChangeArrowheads="1"/>
          </p:cNvSpPr>
          <p:nvPr/>
        </p:nvSpPr>
        <p:spPr bwMode="auto">
          <a:xfrm>
            <a:off x="1141413" y="617538"/>
            <a:ext cx="4354512" cy="3078162"/>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1556" name="Text Box 2"/>
          <p:cNvSpPr>
            <a:spLocks noGrp="1" noChangeArrowheads="1"/>
          </p:cNvSpPr>
          <p:nvPr>
            <p:ph type="body"/>
          </p:nvPr>
        </p:nvSpPr>
        <p:spPr bwMode="auto">
          <a:xfrm>
            <a:off x="663575" y="3900488"/>
            <a:ext cx="5310188" cy="369411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4883" tIns="42285" rIns="84883" bIns="42285" numCol="1" anchor="t" anchorCtr="0" compatLnSpc="1">
            <a:prstTxWarp prst="textNoShape">
              <a:avLst/>
            </a:prstTxWarp>
          </a:bodyPr>
          <a:lstStyle/>
          <a:p>
            <a:pPr>
              <a:lnSpc>
                <a:spcPct val="102000"/>
              </a:lnSpc>
              <a:spcBef>
                <a:spcPct val="0"/>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
        <p:nvSpPr>
          <p:cNvPr id="151557" name="Text Box 3"/>
          <p:cNvSpPr txBox="1">
            <a:spLocks noChangeArrowheads="1"/>
          </p:cNvSpPr>
          <p:nvPr/>
        </p:nvSpPr>
        <p:spPr bwMode="auto">
          <a:xfrm>
            <a:off x="3759201" y="7799388"/>
            <a:ext cx="2874963" cy="411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4883" tIns="42285" rIns="84883" bIns="42285"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EB4D1D6-B74E-4929-B2ED-69BC75B493B2}" type="slidenum">
              <a:rPr lang="en-GB" sz="1200">
                <a:solidFill>
                  <a:srgbClr val="000000"/>
                </a:solidFill>
                <a:latin typeface="Calibri" pitchFamily="34" charset="0"/>
              </a:rPr>
              <a:pPr algn="r" eaLnBrk="1" hangingPunct="1"/>
              <a:t>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8919917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30</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30</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0738632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F1069-4770-4A18-B8AF-12F75F5039B8}" type="slidenum">
              <a:rPr lang="en-GB" smtClean="0"/>
              <a:pPr fontAlgn="base">
                <a:spcBef>
                  <a:spcPct val="0"/>
                </a:spcBef>
                <a:spcAft>
                  <a:spcPct val="0"/>
                </a:spcAft>
                <a:defRPr/>
              </a:pPr>
              <a:t>31</a:t>
            </a:fld>
            <a:endParaRPr lang="en-GB"/>
          </a:p>
        </p:txBody>
      </p:sp>
      <p:sp>
        <p:nvSpPr>
          <p:cNvPr id="16179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6179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dirty="0">
              <a:ea typeface="MS Gothic" pitchFamily="49" charset="-128"/>
            </a:endParaRPr>
          </a:p>
        </p:txBody>
      </p:sp>
      <p:sp>
        <p:nvSpPr>
          <p:cNvPr id="16179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359E0779-F859-46A4-8C06-B54B8C3450B5}" type="slidenum">
              <a:rPr lang="en-GB" sz="1300">
                <a:solidFill>
                  <a:srgbClr val="000000"/>
                </a:solidFill>
                <a:latin typeface="Calibri" pitchFamily="34" charset="0"/>
              </a:rPr>
              <a:pPr algn="r" eaLnBrk="1" hangingPunct="1"/>
              <a:t>31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5600762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D625AF-54F4-476A-B601-677281793A13}" type="slidenum">
              <a:rPr lang="en-GB" smtClean="0"/>
              <a:pPr fontAlgn="base">
                <a:spcBef>
                  <a:spcPct val="0"/>
                </a:spcBef>
                <a:spcAft>
                  <a:spcPct val="0"/>
                </a:spcAft>
                <a:defRPr/>
              </a:pPr>
              <a:t>32</a:t>
            </a:fld>
            <a:endParaRPr lang="mr-IN"/>
          </a:p>
        </p:txBody>
      </p:sp>
      <p:sp>
        <p:nvSpPr>
          <p:cNvPr id="6656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656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656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425C95EC-EAAE-40E4-827B-350EF15AB62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32</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2666477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D625AF-54F4-476A-B601-677281793A13}" type="slidenum">
              <a:rPr lang="en-GB" smtClean="0"/>
              <a:pPr fontAlgn="base">
                <a:spcBef>
                  <a:spcPct val="0"/>
                </a:spcBef>
                <a:spcAft>
                  <a:spcPct val="0"/>
                </a:spcAft>
                <a:defRPr/>
              </a:pPr>
              <a:t>33</a:t>
            </a:fld>
            <a:endParaRPr lang="mr-IN"/>
          </a:p>
        </p:txBody>
      </p:sp>
      <p:sp>
        <p:nvSpPr>
          <p:cNvPr id="6656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656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656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425C95EC-EAAE-40E4-827B-350EF15AB62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33</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319199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D6EF4B-C7B3-4A94-911F-02745C5384F9}" type="slidenum">
              <a:rPr lang="en-GB" smtClean="0"/>
              <a:pPr fontAlgn="base">
                <a:spcBef>
                  <a:spcPct val="0"/>
                </a:spcBef>
                <a:spcAft>
                  <a:spcPct val="0"/>
                </a:spcAft>
                <a:defRPr/>
              </a:pPr>
              <a:t>4</a:t>
            </a:fld>
            <a:endParaRPr lang="mr-IN"/>
          </a:p>
        </p:txBody>
      </p:sp>
      <p:sp>
        <p:nvSpPr>
          <p:cNvPr id="6041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042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6042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52E6FD1-086B-4E1B-AAF1-EB643C9BDAD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4</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4102172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5</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5</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603895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6</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6</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793498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7</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7</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793498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8</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8</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793498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CA0BBE2-58C0-4F28-B32B-4E6DF13926B1}" type="slidenum">
              <a:rPr lang="en-GB" smtClean="0">
                <a:solidFill>
                  <a:prstClr val="black"/>
                </a:solidFill>
              </a:rPr>
              <a:pPr>
                <a:defRPr/>
              </a:pPr>
              <a:t>9</a:t>
            </a:fld>
            <a:endParaRPr lang="mr-IN">
              <a:solidFill>
                <a:prstClr val="black"/>
              </a:solidFill>
            </a:endParaRPr>
          </a:p>
        </p:txBody>
      </p:sp>
      <p:sp>
        <p:nvSpPr>
          <p:cNvPr id="590851"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90852"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90853"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F2131AC1-DD33-4C83-849D-6522641BABC7}" type="slidenum">
              <a:rPr lang="en-GB" sz="1300">
                <a:solidFill>
                  <a:srgbClr val="000000"/>
                </a:solidFill>
                <a:latin typeface="Calibri" pitchFamily="34" charset="0"/>
              </a:rPr>
              <a:pPr algn="r" eaLnBrk="1" hangingPunct="1"/>
              <a:t>9</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3939547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365125" y="342900"/>
            <a:ext cx="8428038" cy="6172200"/>
          </a:xfrm>
          <a:prstGeom prst="rect">
            <a:avLst/>
          </a:prstGeom>
          <a:noFill/>
          <a:ln w="19050">
            <a:solidFill>
              <a:srgbClr val="B2B2B2"/>
            </a:solidFill>
            <a:miter lim="800000"/>
            <a:headEnd/>
            <a:tailEnd/>
          </a:ln>
        </p:spPr>
        <p:txBody>
          <a:bodyPr wrap="none" anchor="ctr"/>
          <a:lstStyle/>
          <a:p>
            <a:endParaRPr lang="en-US">
              <a:latin typeface="Calibri" pitchFamily="34" charset="0"/>
            </a:endParaRPr>
          </a:p>
        </p:txBody>
      </p:sp>
      <p:sp>
        <p:nvSpPr>
          <p:cNvPr id="2" name="Title 1"/>
          <p:cNvSpPr>
            <a:spLocks noGrp="1"/>
          </p:cNvSpPr>
          <p:nvPr>
            <p:ph type="ctrTitle"/>
          </p:nvPr>
        </p:nvSpPr>
        <p:spPr>
          <a:xfrm>
            <a:off x="609600" y="3940175"/>
            <a:ext cx="7772400" cy="1012825"/>
          </a:xfrm>
        </p:spPr>
        <p:txBody>
          <a:bodyPr/>
          <a:lstStyle>
            <a:lvl1pPr algn="l">
              <a:defRPr sz="4000"/>
            </a:lvl1pPr>
          </a:lstStyle>
          <a:p>
            <a:r>
              <a:rPr lang="en-US" dirty="0"/>
              <a:t>Click to edit Master title style</a:t>
            </a:r>
          </a:p>
        </p:txBody>
      </p:sp>
      <p:sp>
        <p:nvSpPr>
          <p:cNvPr id="3" name="Subtitle 2"/>
          <p:cNvSpPr>
            <a:spLocks noGrp="1"/>
          </p:cNvSpPr>
          <p:nvPr>
            <p:ph type="subTitle" idx="1"/>
          </p:nvPr>
        </p:nvSpPr>
        <p:spPr>
          <a:xfrm>
            <a:off x="609600" y="5105400"/>
            <a:ext cx="6400800" cy="990600"/>
          </a:xfrm>
        </p:spPr>
        <p:txBody>
          <a:bodyPr>
            <a:norm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01-Nov-18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3496955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01-Nov-18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877572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01-Nov-18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515330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1238884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1215664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3272661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1539783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5"/>
          <p:cNvSpPr>
            <a:spLocks noGrp="1"/>
          </p:cNvSpPr>
          <p:nvPr>
            <p:ph type="ftr" sz="quarter" idx="10"/>
          </p:nvPr>
        </p:nvSpPr>
        <p:spPr/>
        <p:txBody>
          <a:bodyPr/>
          <a:lstStyle>
            <a:lvl1pPr>
              <a:defRPr/>
            </a:lvl1pPr>
          </a:lstStyle>
          <a:p>
            <a:pPr>
              <a:defRPr/>
            </a:pPr>
            <a:endParaRPr lang="en-US"/>
          </a:p>
        </p:txBody>
      </p:sp>
      <p:sp>
        <p:nvSpPr>
          <p:cNvPr id="8" name="Slide Number Placeholder 6"/>
          <p:cNvSpPr>
            <a:spLocks noGrp="1"/>
          </p:cNvSpPr>
          <p:nvPr>
            <p:ph type="sldNum" sz="quarter" idx="11"/>
          </p:nvPr>
        </p:nvSpPr>
        <p:spPr/>
        <p:txBody>
          <a:bodyPr/>
          <a:lstStyle>
            <a:lvl1pPr>
              <a:defRPr/>
            </a:lvl1pPr>
          </a:lstStyle>
          <a:p>
            <a:pPr>
              <a:defRPr/>
            </a:pPr>
            <a:fld id="{16EAC685-3A9C-4837-BB6B-614CD3B881E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7"/>
          <p:cNvSpPr>
            <a:spLocks noGrp="1"/>
          </p:cNvSpPr>
          <p:nvPr>
            <p:ph type="ftr" sz="quarter" idx="10"/>
          </p:nvPr>
        </p:nvSpPr>
        <p:spPr/>
        <p:txBody>
          <a:bodyPr/>
          <a:lstStyle>
            <a:lvl1pPr>
              <a:defRPr/>
            </a:lvl1pPr>
          </a:lstStyle>
          <a:p>
            <a:pPr>
              <a:defRPr/>
            </a:pPr>
            <a:endParaRPr lang="en-US"/>
          </a:p>
        </p:txBody>
      </p:sp>
      <p:sp>
        <p:nvSpPr>
          <p:cNvPr id="10" name="Slide Number Placeholder 8"/>
          <p:cNvSpPr>
            <a:spLocks noGrp="1"/>
          </p:cNvSpPr>
          <p:nvPr>
            <p:ph type="sldNum" sz="quarter" idx="11"/>
          </p:nvPr>
        </p:nvSpPr>
        <p:spPr/>
        <p:txBody>
          <a:bodyPr/>
          <a:lstStyle>
            <a:lvl1pPr>
              <a:defRPr/>
            </a:lvl1pPr>
          </a:lstStyle>
          <a:p>
            <a:pPr>
              <a:defRPr/>
            </a:pPr>
            <a:fld id="{6F4AA53A-B83B-4DD8-9F07-8DD832A461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F94745CA-A6AE-4472-B08C-602C1F2A0F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pPr>
              <a:defRPr/>
            </a:pPr>
            <a:fld id="{0E8E0C73-12D3-46F1-A912-DA865E1166E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2090398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4193452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01-Nov-18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2106548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01-Nov-18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11315529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95300" y="6356350"/>
            <a:ext cx="54864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A3DEE44-4000-40AD-A155-9A8FF78A77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385" r:id="rId1"/>
    <p:sldLayoutId id="2147485386" r:id="rId2"/>
    <p:sldLayoutId id="2147485387" r:id="rId3"/>
    <p:sldLayoutId id="2147485388" r:id="rId4"/>
    <p:sldLayoutId id="2147485389" r:id="rId5"/>
  </p:sldLayoutIdLst>
  <p:hf hdr="0" ftr="0" dt="0"/>
  <p:txStyles>
    <p:title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pPr>
                <a:defRPr/>
              </a:pPr>
              <a:t>01-Nov-18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pPr>
                <a:defRPr/>
              </a:pPr>
              <a:t>‹#›</a:t>
            </a:fld>
            <a:endParaRPr lang="en-US"/>
          </a:p>
        </p:txBody>
      </p:sp>
    </p:spTree>
    <p:extLst>
      <p:ext uri="{BB962C8B-B14F-4D97-AF65-F5344CB8AC3E}">
        <p14:creationId xmlns:p14="http://schemas.microsoft.com/office/powerpoint/2010/main" val="1994687851"/>
      </p:ext>
    </p:extLst>
  </p:cSld>
  <p:clrMap bg1="lt1" tx1="dk1" bg2="lt2" tx2="dk2" accent1="accent1" accent2="accent2" accent3="accent3" accent4="accent4" accent5="accent5" accent6="accent6" hlink="hlink" folHlink="folHlink"/>
  <p:sldLayoutIdLst>
    <p:sldLayoutId id="2147485392" r:id="rId1"/>
    <p:sldLayoutId id="2147485393" r:id="rId2"/>
    <p:sldLayoutId id="2147485394" r:id="rId3"/>
    <p:sldLayoutId id="2147485395" r:id="rId4"/>
    <p:sldLayoutId id="2147485396" r:id="rId5"/>
    <p:sldLayoutId id="2147485397" r:id="rId6"/>
    <p:sldLayoutId id="2147485398" r:id="rId7"/>
    <p:sldLayoutId id="2147485399" r:id="rId8"/>
    <p:sldLayoutId id="2147485400" r:id="rId9"/>
    <p:sldLayoutId id="2147485401" r:id="rId10"/>
    <p:sldLayoutId id="2147485402"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18.xml"/><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19.xml"/><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20.xml"/><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comments" Target="../comments/comment21.xml"/><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22.xml"/><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23.xml"/><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24.xml"/><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a:solidFill>
                  <a:prstClr val="black"/>
                </a:solidFill>
                <a:latin typeface="Arial"/>
                <a:cs typeface="Arial"/>
              </a:rPr>
              <a:t>Understanding </a:t>
            </a:r>
            <a:r>
              <a:rPr lang="en-IN" sz="3600" dirty="0">
                <a:solidFill>
                  <a:prstClr val="black"/>
                </a:solidFill>
                <a:latin typeface="Arial"/>
                <a:cs typeface="Arial"/>
              </a:rPr>
              <a:t>Capital</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err="1">
                <a:solidFill>
                  <a:prstClr val="black"/>
                </a:solidFill>
                <a:latin typeface="Kruti Dev 010" pitchFamily="2" charset="0"/>
                <a:cs typeface="Arial"/>
              </a:rPr>
              <a:t>iwath</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dk</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ifjp</a:t>
            </a:r>
            <a:r>
              <a:rPr lang="en-IN" sz="3600" dirty="0">
                <a:solidFill>
                  <a:prstClr val="black"/>
                </a:solidFill>
                <a:latin typeface="Kruti Dev 010" pitchFamily="2" charset="0"/>
                <a:cs typeface="Arial"/>
              </a:rPr>
              <a:t>;</a:t>
            </a:r>
            <a:endParaRPr lang="en-IN" sz="3200" b="1" u="sng" dirty="0">
              <a:solidFill>
                <a:prstClr val="black"/>
              </a:solidFill>
              <a:latin typeface="Kruti Dev 010" pitchFamily="2" charset="0"/>
              <a:cs typeface="Arial"/>
            </a:endParaRPr>
          </a:p>
        </p:txBody>
      </p:sp>
    </p:spTree>
    <p:extLst>
      <p:ext uri="{BB962C8B-B14F-4D97-AF65-F5344CB8AC3E}">
        <p14:creationId xmlns:p14="http://schemas.microsoft.com/office/powerpoint/2010/main" val="50218802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10</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4208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Types of capital</a:t>
            </a:r>
            <a:endParaRPr lang="en-US" sz="2000" dirty="0"/>
          </a:p>
          <a:p>
            <a:pPr marL="457200" indent="-457200">
              <a:buFont typeface="+mj-lt"/>
              <a:buAutoNum type="arabicPeriod"/>
            </a:pPr>
            <a:r>
              <a:rPr lang="en-IN" sz="2000" dirty="0"/>
              <a:t>Fixed Capital</a:t>
            </a:r>
            <a:endParaRPr lang="en-US" sz="2000" dirty="0"/>
          </a:p>
          <a:p>
            <a:pPr marL="457200" indent="-457200">
              <a:buFont typeface="+mj-lt"/>
              <a:buAutoNum type="arabicPeriod"/>
            </a:pPr>
            <a:r>
              <a:rPr lang="en-IN" sz="2000" dirty="0"/>
              <a:t>Working Capital</a:t>
            </a:r>
            <a:endParaRPr lang="en-US" sz="2000" dirty="0"/>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400" dirty="0">
                <a:solidFill>
                  <a:srgbClr val="000000"/>
                </a:solidFill>
              </a:rPr>
              <a:t>पूंजी के प्रकार</a:t>
            </a:r>
          </a:p>
          <a:p>
            <a:pPr marL="457200" lvl="1" indent="-457200" eaLnBrk="1" hangingPunct="1">
              <a:lnSpc>
                <a:spcPct val="150000"/>
              </a:lnSpc>
              <a:buSzPct val="100000"/>
              <a:buFont typeface="+mj-lt"/>
              <a:buAutoNum type="arabicPeriod"/>
              <a:defRPr/>
            </a:pPr>
            <a:r>
              <a:rPr lang="hi-IN" sz="2400" dirty="0">
                <a:solidFill>
                  <a:srgbClr val="000000"/>
                </a:solidFill>
              </a:rPr>
              <a:t>अचल पूंजी</a:t>
            </a:r>
          </a:p>
          <a:p>
            <a:pPr marL="457200" lvl="1" indent="-457200" eaLnBrk="1" hangingPunct="1">
              <a:lnSpc>
                <a:spcPct val="150000"/>
              </a:lnSpc>
              <a:buSzPct val="100000"/>
              <a:buFont typeface="+mj-lt"/>
              <a:buAutoNum type="arabicPeriod"/>
              <a:defRPr/>
            </a:pPr>
            <a:r>
              <a:rPr lang="hi-IN" sz="2400" dirty="0">
                <a:solidFill>
                  <a:srgbClr val="000000"/>
                </a:solidFill>
              </a:rPr>
              <a:t>कार्यशील पूंजी</a:t>
            </a:r>
            <a:endParaRPr lang="en-US" sz="2400" dirty="0">
              <a:solidFill>
                <a:srgbClr val="000000"/>
              </a:solidFill>
            </a:endParaRPr>
          </a:p>
        </p:txBody>
      </p:sp>
      <p:sp>
        <p:nvSpPr>
          <p:cNvPr id="16"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703180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656351AA-5240-4435-9FA3-3B5A82A245CB}" type="slidenum">
              <a:rPr lang="en-US" sz="1600" b="1" smtClean="0">
                <a:solidFill>
                  <a:schemeClr val="tx1"/>
                </a:solidFill>
              </a:rPr>
              <a:pPr algn="ctr">
                <a:defRPr/>
              </a:pPr>
              <a:t>11</a:t>
            </a:fld>
            <a:endParaRPr lang="en-US" sz="1600" b="1" dirty="0">
              <a:solidFill>
                <a:schemeClr val="tx1"/>
              </a:solidFill>
            </a:endParaRPr>
          </a:p>
        </p:txBody>
      </p:sp>
      <p:sp>
        <p:nvSpPr>
          <p:cNvPr id="61443"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a:t>How do we estimate fixed capital requirements?</a:t>
            </a:r>
          </a:p>
        </p:txBody>
      </p:sp>
      <p:sp>
        <p:nvSpPr>
          <p:cNvPr id="8"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GB" sz="2000" dirty="0"/>
              <a:t>The amount of money required as Fixed Capital depends on many factors like :</a:t>
            </a:r>
          </a:p>
          <a:p>
            <a:pPr marL="800100" lvl="1" indent="-342900" eaLnBrk="0" hangingPunct="0">
              <a:lnSpc>
                <a:spcPct val="140000"/>
              </a:lnSpc>
              <a:buFont typeface="Calibri" pitchFamily="34" charset="0"/>
              <a:buAutoNum type="arabicPeriod"/>
            </a:pPr>
            <a:r>
              <a:rPr lang="en-GB" dirty="0"/>
              <a:t>What kind of machinery and production facilities are needed by the business?</a:t>
            </a:r>
          </a:p>
          <a:p>
            <a:pPr marL="800100" lvl="1" indent="-342900" eaLnBrk="0" hangingPunct="0">
              <a:lnSpc>
                <a:spcPct val="140000"/>
              </a:lnSpc>
              <a:buFont typeface="Calibri" pitchFamily="34" charset="0"/>
              <a:buAutoNum type="arabicPeriod"/>
            </a:pPr>
            <a:r>
              <a:rPr lang="en-GB" dirty="0"/>
              <a:t>Will these things be enough for the growth over the next 2-3 years?</a:t>
            </a:r>
          </a:p>
          <a:p>
            <a:pPr marL="800100" lvl="1" indent="-342900" eaLnBrk="0" hangingPunct="0">
              <a:lnSpc>
                <a:spcPct val="140000"/>
              </a:lnSpc>
              <a:buFont typeface="Calibri" pitchFamily="34" charset="0"/>
              <a:buAutoNum type="arabicPeriod"/>
            </a:pPr>
            <a:r>
              <a:rPr lang="en-GB" dirty="0"/>
              <a:t>Can they be rented? If so, will renting be better than buying?</a:t>
            </a:r>
          </a:p>
        </p:txBody>
      </p:sp>
      <p:sp>
        <p:nvSpPr>
          <p:cNvPr id="61445" name="Title 1"/>
          <p:cNvSpPr txBox="1">
            <a:spLocks/>
          </p:cNvSpPr>
          <p:nvPr/>
        </p:nvSpPr>
        <p:spPr bwMode="auto">
          <a:xfrm>
            <a:off x="47625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b="1" dirty="0" err="1">
                <a:latin typeface="Kruti Dev 010" pitchFamily="2" charset="0"/>
              </a:rPr>
              <a:t>ge</a:t>
            </a:r>
            <a:r>
              <a:rPr lang="en-GB" sz="2400" b="1" dirty="0">
                <a:latin typeface="Kruti Dev 010" pitchFamily="2" charset="0"/>
              </a:rPr>
              <a:t> </a:t>
            </a:r>
            <a:r>
              <a:rPr lang="en-GB" sz="2400" b="1" dirty="0" err="1">
                <a:latin typeface="Kruti Dev 010" pitchFamily="2" charset="0"/>
              </a:rPr>
              <a:t>vpy</a:t>
            </a:r>
            <a:r>
              <a:rPr lang="en-GB" sz="2400" b="1" dirty="0">
                <a:latin typeface="Kruti Dev 010" pitchFamily="2" charset="0"/>
              </a:rPr>
              <a:t> </a:t>
            </a:r>
            <a:r>
              <a:rPr lang="en-GB" sz="2400" b="1" dirty="0" err="1">
                <a:latin typeface="Kruti Dev 010" pitchFamily="2" charset="0"/>
              </a:rPr>
              <a:t>iwath</a:t>
            </a:r>
            <a:r>
              <a:rPr lang="en-GB" sz="2400" b="1" dirty="0">
                <a:latin typeface="Kruti Dev 010" pitchFamily="2" charset="0"/>
              </a:rPr>
              <a:t> dh </a:t>
            </a:r>
            <a:r>
              <a:rPr lang="en-GB" sz="2400" b="1" dirty="0" err="1">
                <a:latin typeface="Kruti Dev 010" pitchFamily="2" charset="0"/>
              </a:rPr>
              <a:t>vko</a:t>
            </a:r>
            <a:r>
              <a:rPr lang="en-GB" sz="2400" b="1" dirty="0">
                <a:latin typeface="Kruti Dev 010" pitchFamily="2" charset="0"/>
              </a:rPr>
              <a:t>’;</a:t>
            </a:r>
            <a:r>
              <a:rPr lang="en-GB" sz="2400" b="1" dirty="0" err="1">
                <a:latin typeface="Kruti Dev 010" pitchFamily="2" charset="0"/>
              </a:rPr>
              <a:t>drkvksa</a:t>
            </a:r>
            <a:r>
              <a:rPr lang="en-GB" sz="2400" b="1" dirty="0">
                <a:latin typeface="Kruti Dev 010" pitchFamily="2" charset="0"/>
              </a:rPr>
              <a:t> </a:t>
            </a:r>
            <a:r>
              <a:rPr lang="en-GB" sz="2400" b="1" dirty="0" err="1">
                <a:latin typeface="Kruti Dev 010" pitchFamily="2" charset="0"/>
              </a:rPr>
              <a:t>dk</a:t>
            </a:r>
            <a:r>
              <a:rPr lang="en-GB" sz="2400" b="1" dirty="0">
                <a:latin typeface="Kruti Dev 010" pitchFamily="2" charset="0"/>
              </a:rPr>
              <a:t> </a:t>
            </a:r>
            <a:r>
              <a:rPr lang="en-GB" sz="2400" b="1" dirty="0" err="1">
                <a:latin typeface="Kruti Dev 010" pitchFamily="2" charset="0"/>
              </a:rPr>
              <a:t>vuqeku</a:t>
            </a:r>
            <a:r>
              <a:rPr lang="en-GB" sz="2400" b="1" dirty="0">
                <a:latin typeface="Kruti Dev 010" pitchFamily="2" charset="0"/>
              </a:rPr>
              <a:t> </a:t>
            </a:r>
            <a:r>
              <a:rPr lang="en-GB" sz="2400" b="1" dirty="0" err="1">
                <a:latin typeface="Kruti Dev 010" pitchFamily="2" charset="0"/>
              </a:rPr>
              <a:t>dSls</a:t>
            </a:r>
            <a:r>
              <a:rPr lang="en-GB" sz="2400" b="1" dirty="0">
                <a:latin typeface="Kruti Dev 010" pitchFamily="2" charset="0"/>
              </a:rPr>
              <a:t> </a:t>
            </a:r>
            <a:r>
              <a:rPr lang="en-GB" sz="2400" b="1" dirty="0" err="1">
                <a:latin typeface="Kruti Dev 010" pitchFamily="2" charset="0"/>
              </a:rPr>
              <a:t>yxkrs</a:t>
            </a:r>
            <a:r>
              <a:rPr lang="en-GB" sz="2400" b="1" dirty="0">
                <a:latin typeface="Kruti Dev 010" pitchFamily="2" charset="0"/>
              </a:rPr>
              <a:t> </a:t>
            </a:r>
            <a:r>
              <a:rPr lang="en-GB" sz="2400" b="1" dirty="0" err="1">
                <a:latin typeface="Kruti Dev 010" pitchFamily="2" charset="0"/>
              </a:rPr>
              <a:t>gSa</a:t>
            </a:r>
            <a:r>
              <a:rPr lang="en-GB" sz="2400" b="1" dirty="0">
                <a:latin typeface="Kruti Dev 010" pitchFamily="2" charset="0"/>
              </a:rPr>
              <a:t>\</a:t>
            </a:r>
          </a:p>
        </p:txBody>
      </p:sp>
      <p:sp>
        <p:nvSpPr>
          <p:cNvPr id="10" name="Content Placeholder 2"/>
          <p:cNvSpPr txBox="1">
            <a:spLocks/>
          </p:cNvSpPr>
          <p:nvPr/>
        </p:nvSpPr>
        <p:spPr>
          <a:xfrm>
            <a:off x="4762500" y="1143000"/>
            <a:ext cx="4076700" cy="5257800"/>
          </a:xfrm>
          <a:prstGeom prst="rect">
            <a:avLst/>
          </a:prstGeom>
          <a:noFill/>
          <a:ln w="9525">
            <a:solidFill>
              <a:srgbClr val="000000"/>
            </a:solidFill>
            <a:round/>
            <a:headEnd/>
            <a:tailEnd/>
          </a:ln>
          <a:extLst/>
        </p:spPr>
        <p:txBody>
          <a:bodyPr lIns="82945" tIns="41473" rIns="82945" bIns="41473"/>
          <a:lstStyle>
            <a:lvl1pPr marL="225425" indent="-225425"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Bef>
                <a:spcPts val="0"/>
              </a:spcBef>
              <a:defRPr/>
            </a:pPr>
            <a:r>
              <a:rPr lang="en-GB" sz="2800" dirty="0" err="1">
                <a:latin typeface="Kruti Dev 010" pitchFamily="2" charset="0"/>
              </a:rPr>
              <a:t>vpy</a:t>
            </a:r>
            <a:r>
              <a:rPr lang="en-GB" sz="2800" dirty="0">
                <a:latin typeface="Kruti Dev 010" pitchFamily="2" charset="0"/>
              </a:rPr>
              <a:t> </a:t>
            </a:r>
            <a:r>
              <a:rPr lang="en-GB" sz="2800" dirty="0" err="1">
                <a:latin typeface="Kruti Dev 010" pitchFamily="2" charset="0"/>
              </a:rPr>
              <a:t>iwath</a:t>
            </a:r>
            <a:r>
              <a:rPr lang="en-GB" sz="2800" dirty="0">
                <a:latin typeface="Kruti Dev 010" pitchFamily="2" charset="0"/>
              </a:rPr>
              <a:t> ds :i </a:t>
            </a:r>
            <a:r>
              <a:rPr lang="en-GB" sz="2800" dirty="0" err="1">
                <a:latin typeface="Kruti Dev 010" pitchFamily="2" charset="0"/>
              </a:rPr>
              <a:t>esa</a:t>
            </a:r>
            <a:r>
              <a:rPr lang="en-GB" sz="2800" dirty="0">
                <a:latin typeface="Kruti Dev 010" pitchFamily="2" charset="0"/>
              </a:rPr>
              <a:t> </a:t>
            </a:r>
            <a:r>
              <a:rPr lang="hi-IN" sz="1800" dirty="0">
                <a:latin typeface="Kruti Dev 010" pitchFamily="2" charset="0"/>
              </a:rPr>
              <a:t>आवश्यक</a:t>
            </a:r>
            <a:r>
              <a:rPr lang="en-US" sz="2800" dirty="0">
                <a:latin typeface="Kruti Dev 010" pitchFamily="2" charset="0"/>
              </a:rPr>
              <a:t> </a:t>
            </a:r>
            <a:r>
              <a:rPr lang="en-GB" sz="2800" dirty="0">
                <a:latin typeface="Kruti Dev 010" pitchFamily="2" charset="0"/>
              </a:rPr>
              <a:t>/</a:t>
            </a:r>
            <a:r>
              <a:rPr lang="en-GB" sz="2800" dirty="0" err="1">
                <a:latin typeface="Kruti Dev 010" pitchFamily="2" charset="0"/>
              </a:rPr>
              <a:t>ku</a:t>
            </a:r>
            <a:r>
              <a:rPr lang="en-GB" sz="2800" dirty="0">
                <a:latin typeface="Kruti Dev 010" pitchFamily="2" charset="0"/>
              </a:rPr>
              <a:t> dh </a:t>
            </a:r>
            <a:r>
              <a:rPr lang="hi-IN" sz="2000" dirty="0">
                <a:latin typeface="Kruti Dev 010" pitchFamily="2" charset="0"/>
              </a:rPr>
              <a:t>राशि</a:t>
            </a:r>
            <a:r>
              <a:rPr lang="en-GB" sz="2800" dirty="0">
                <a:latin typeface="Kruti Dev 010" pitchFamily="2" charset="0"/>
              </a:rPr>
              <a:t> </a:t>
            </a:r>
            <a:r>
              <a:rPr lang="en-GB" sz="2800" dirty="0" err="1">
                <a:latin typeface="Kruti Dev 010" pitchFamily="2" charset="0"/>
              </a:rPr>
              <a:t>dbZ</a:t>
            </a:r>
            <a:r>
              <a:rPr lang="en-GB" sz="2800" dirty="0">
                <a:latin typeface="Kruti Dev 010" pitchFamily="2" charset="0"/>
              </a:rPr>
              <a:t> </a:t>
            </a:r>
            <a:r>
              <a:rPr lang="en-GB" sz="2800" dirty="0" err="1">
                <a:latin typeface="Kruti Dev 010" pitchFamily="2" charset="0"/>
              </a:rPr>
              <a:t>dkjdksa</a:t>
            </a:r>
            <a:r>
              <a:rPr lang="en-GB" sz="2800" dirty="0">
                <a:latin typeface="Kruti Dev 010" pitchFamily="2" charset="0"/>
              </a:rPr>
              <a:t> </a:t>
            </a:r>
            <a:r>
              <a:rPr lang="en-GB" sz="2800" dirty="0" err="1">
                <a:latin typeface="Kruti Dev 010" pitchFamily="2" charset="0"/>
              </a:rPr>
              <a:t>ij</a:t>
            </a:r>
            <a:r>
              <a:rPr lang="en-GB" sz="2800" dirty="0">
                <a:latin typeface="Kruti Dev 010" pitchFamily="2" charset="0"/>
              </a:rPr>
              <a:t> </a:t>
            </a:r>
            <a:r>
              <a:rPr lang="en-GB" sz="2800" dirty="0" err="1">
                <a:latin typeface="Kruti Dev 010" pitchFamily="2" charset="0"/>
              </a:rPr>
              <a:t>fuHkZj</a:t>
            </a:r>
            <a:r>
              <a:rPr lang="en-GB" sz="2800" dirty="0">
                <a:latin typeface="Kruti Dev 010" pitchFamily="2" charset="0"/>
              </a:rPr>
              <a:t> </a:t>
            </a:r>
            <a:r>
              <a:rPr lang="en-GB" sz="2800" dirty="0" err="1">
                <a:latin typeface="Kruti Dev 010" pitchFamily="2" charset="0"/>
              </a:rPr>
              <a:t>djrh</a:t>
            </a:r>
            <a:r>
              <a:rPr lang="en-GB" sz="2800" dirty="0">
                <a:latin typeface="Kruti Dev 010" pitchFamily="2" charset="0"/>
              </a:rPr>
              <a:t> </a:t>
            </a:r>
            <a:r>
              <a:rPr lang="en-GB" sz="2800" dirty="0" err="1">
                <a:latin typeface="Kruti Dev 010" pitchFamily="2" charset="0"/>
              </a:rPr>
              <a:t>gS</a:t>
            </a:r>
            <a:r>
              <a:rPr lang="en-GB" sz="2800" dirty="0">
                <a:latin typeface="Kruti Dev 010" pitchFamily="2" charset="0"/>
              </a:rPr>
              <a:t> </a:t>
            </a:r>
            <a:r>
              <a:rPr lang="en-GB" sz="2800" dirty="0" err="1">
                <a:latin typeface="Kruti Dev 010" pitchFamily="2" charset="0"/>
              </a:rPr>
              <a:t>tSls</a:t>
            </a:r>
            <a:r>
              <a:rPr lang="en-GB" sz="2800" dirty="0">
                <a:latin typeface="Kruti Dev 010" pitchFamily="2" charset="0"/>
              </a:rPr>
              <a:t>%</a:t>
            </a:r>
          </a:p>
          <a:p>
            <a:pPr marL="517525" lvl="1" indent="0">
              <a:lnSpc>
                <a:spcPct val="90000"/>
              </a:lnSpc>
              <a:spcBef>
                <a:spcPts val="0"/>
              </a:spcBef>
              <a:buNone/>
              <a:defRPr/>
            </a:pPr>
            <a:r>
              <a:rPr lang="en-GB" sz="2400" dirty="0">
                <a:latin typeface="Kruti Dev 010" pitchFamily="2" charset="0"/>
              </a:rPr>
              <a:t>1- </a:t>
            </a:r>
            <a:r>
              <a:rPr lang="en-GB" sz="2400" dirty="0" err="1">
                <a:latin typeface="Kruti Dev 010" pitchFamily="2" charset="0"/>
              </a:rPr>
              <a:t>O;kikj</a:t>
            </a:r>
            <a:r>
              <a:rPr lang="en-GB" sz="2400" dirty="0">
                <a:latin typeface="Kruti Dev 010" pitchFamily="2" charset="0"/>
              </a:rPr>
              <a:t> }</a:t>
            </a:r>
            <a:r>
              <a:rPr lang="en-GB" sz="2400" dirty="0" err="1">
                <a:latin typeface="Kruti Dev 010" pitchFamily="2" charset="0"/>
              </a:rPr>
              <a:t>kjk</a:t>
            </a:r>
            <a:r>
              <a:rPr lang="en-GB" sz="2400" dirty="0">
                <a:latin typeface="Kruti Dev 010" pitchFamily="2" charset="0"/>
              </a:rPr>
              <a:t> </a:t>
            </a:r>
            <a:r>
              <a:rPr lang="en-GB" sz="2400" dirty="0" err="1">
                <a:latin typeface="Kruti Dev 010" pitchFamily="2" charset="0"/>
              </a:rPr>
              <a:t>fdl</a:t>
            </a:r>
            <a:r>
              <a:rPr lang="en-GB" sz="2400" dirty="0">
                <a:latin typeface="Kruti Dev 010" pitchFamily="2" charset="0"/>
              </a:rPr>
              <a:t> </a:t>
            </a:r>
            <a:r>
              <a:rPr lang="en-GB" sz="2400" dirty="0" err="1">
                <a:latin typeface="Kruti Dev 010" pitchFamily="2" charset="0"/>
              </a:rPr>
              <a:t>izdkj</a:t>
            </a:r>
            <a:r>
              <a:rPr lang="en-GB" sz="2400" dirty="0">
                <a:latin typeface="Kruti Dev 010" pitchFamily="2" charset="0"/>
              </a:rPr>
              <a:t> dh </a:t>
            </a:r>
            <a:r>
              <a:rPr lang="hi-IN" sz="1800" dirty="0">
                <a:latin typeface="Kruti Dev 010" pitchFamily="2" charset="0"/>
              </a:rPr>
              <a:t>मशीन</a:t>
            </a:r>
            <a:r>
              <a:rPr lang="en-GB" sz="2400" dirty="0">
                <a:latin typeface="Kruti Dev 010" pitchFamily="2" charset="0"/>
              </a:rPr>
              <a:t> </a:t>
            </a:r>
            <a:r>
              <a:rPr lang="en-GB" sz="2400" dirty="0" err="1">
                <a:latin typeface="Kruti Dev 010" pitchFamily="2" charset="0"/>
              </a:rPr>
              <a:t>rFkk</a:t>
            </a:r>
            <a:r>
              <a:rPr lang="en-GB" sz="2400" dirty="0">
                <a:latin typeface="Kruti Dev 010" pitchFamily="2" charset="0"/>
              </a:rPr>
              <a:t> </a:t>
            </a:r>
            <a:r>
              <a:rPr lang="en-GB" sz="2400" dirty="0" err="1">
                <a:latin typeface="Kruti Dev 010" pitchFamily="2" charset="0"/>
              </a:rPr>
              <a:t>mRiknu</a:t>
            </a:r>
            <a:r>
              <a:rPr lang="en-GB" sz="2400" dirty="0">
                <a:latin typeface="Kruti Dev 010" pitchFamily="2" charset="0"/>
              </a:rPr>
              <a:t> </a:t>
            </a:r>
            <a:r>
              <a:rPr lang="en-GB" sz="2400" dirty="0" err="1">
                <a:latin typeface="Kruti Dev 010" pitchFamily="2" charset="0"/>
              </a:rPr>
              <a:t>lqfo</a:t>
            </a:r>
            <a:r>
              <a:rPr lang="en-GB" sz="2400" dirty="0">
                <a:latin typeface="Kruti Dev 010" pitchFamily="2" charset="0"/>
              </a:rPr>
              <a:t>/</a:t>
            </a:r>
            <a:r>
              <a:rPr lang="en-GB" sz="2400" dirty="0" err="1">
                <a:latin typeface="Kruti Dev 010" pitchFamily="2" charset="0"/>
              </a:rPr>
              <a:t>kkvksa</a:t>
            </a:r>
            <a:r>
              <a:rPr lang="en-GB" sz="2400" dirty="0">
                <a:latin typeface="Kruti Dev 010" pitchFamily="2" charset="0"/>
              </a:rPr>
              <a:t> dh </a:t>
            </a:r>
            <a:r>
              <a:rPr lang="hi-IN" sz="2400" dirty="0">
                <a:latin typeface="Kruti Dev 010" pitchFamily="2" charset="0"/>
              </a:rPr>
              <a:t> </a:t>
            </a:r>
            <a:r>
              <a:rPr lang="hi-IN" sz="1800" dirty="0">
                <a:latin typeface="Kruti Dev 010" pitchFamily="2" charset="0"/>
              </a:rPr>
              <a:t>आवश्यकता</a:t>
            </a:r>
            <a:r>
              <a:rPr lang="hi-IN" sz="2400" dirty="0">
                <a:latin typeface="Kruti Dev 010" pitchFamily="2" charset="0"/>
              </a:rPr>
              <a:t> </a:t>
            </a:r>
            <a:r>
              <a:rPr lang="en-GB" sz="2400" dirty="0" err="1">
                <a:latin typeface="Kruti Dev 010" pitchFamily="2" charset="0"/>
              </a:rPr>
              <a:t>gS</a:t>
            </a:r>
            <a:r>
              <a:rPr lang="en-GB" sz="2400" dirty="0">
                <a:latin typeface="Kruti Dev 010" pitchFamily="2" charset="0"/>
              </a:rPr>
              <a:t>\</a:t>
            </a:r>
          </a:p>
          <a:p>
            <a:pPr marL="517525" lvl="1" indent="0">
              <a:lnSpc>
                <a:spcPct val="90000"/>
              </a:lnSpc>
              <a:spcBef>
                <a:spcPts val="0"/>
              </a:spcBef>
              <a:buFont typeface="Arial" pitchFamily="34" charset="0"/>
              <a:buNone/>
              <a:defRPr/>
            </a:pPr>
            <a:r>
              <a:rPr lang="en-GB" sz="2400" dirty="0">
                <a:latin typeface="Kruti Dev 010" pitchFamily="2" charset="0"/>
              </a:rPr>
              <a:t>2- </a:t>
            </a:r>
            <a:r>
              <a:rPr lang="en-GB" sz="2400" dirty="0" err="1">
                <a:latin typeface="Kruti Dev 010" pitchFamily="2" charset="0"/>
              </a:rPr>
              <a:t>D;k</a:t>
            </a:r>
            <a:r>
              <a:rPr lang="en-GB" sz="2400" dirty="0">
                <a:latin typeface="Kruti Dev 010" pitchFamily="2" charset="0"/>
              </a:rPr>
              <a:t> ;s </a:t>
            </a:r>
            <a:r>
              <a:rPr lang="en-GB" sz="2400" dirty="0" err="1">
                <a:latin typeface="Kruti Dev 010" pitchFamily="2" charset="0"/>
              </a:rPr>
              <a:t>oLrq,a</a:t>
            </a:r>
            <a:r>
              <a:rPr lang="en-GB" sz="2400" dirty="0">
                <a:latin typeface="Kruti Dev 010" pitchFamily="2" charset="0"/>
              </a:rPr>
              <a:t> </a:t>
            </a:r>
            <a:r>
              <a:rPr lang="en-GB" sz="2400" dirty="0" err="1">
                <a:latin typeface="Kruti Dev 010" pitchFamily="2" charset="0"/>
              </a:rPr>
              <a:t>vxys</a:t>
            </a:r>
            <a:r>
              <a:rPr lang="en-GB" sz="2400" dirty="0">
                <a:latin typeface="Kruti Dev 010" pitchFamily="2" charset="0"/>
              </a:rPr>
              <a:t> 2&amp;3 </a:t>
            </a:r>
            <a:r>
              <a:rPr lang="en-GB" sz="2400" dirty="0" err="1">
                <a:latin typeface="Kruti Dev 010" pitchFamily="2" charset="0"/>
              </a:rPr>
              <a:t>o"kksZa</a:t>
            </a:r>
            <a:r>
              <a:rPr lang="en-GB" sz="2400" dirty="0">
                <a:latin typeface="Kruti Dev 010" pitchFamily="2" charset="0"/>
              </a:rPr>
              <a:t> dh </a:t>
            </a:r>
            <a:r>
              <a:rPr lang="en-GB" sz="2400" dirty="0" err="1">
                <a:latin typeface="Kruti Dev 010" pitchFamily="2" charset="0"/>
              </a:rPr>
              <a:t>izxfr</a:t>
            </a:r>
            <a:r>
              <a:rPr lang="en-GB" sz="2400" dirty="0">
                <a:latin typeface="Kruti Dev 010" pitchFamily="2" charset="0"/>
              </a:rPr>
              <a:t> ds </a:t>
            </a:r>
            <a:r>
              <a:rPr lang="en-GB" sz="2400" dirty="0" err="1">
                <a:latin typeface="Kruti Dev 010" pitchFamily="2" charset="0"/>
              </a:rPr>
              <a:t>fy</a:t>
            </a:r>
            <a:r>
              <a:rPr lang="en-GB" sz="2400" dirty="0">
                <a:latin typeface="Kruti Dev 010" pitchFamily="2" charset="0"/>
              </a:rPr>
              <a:t>, </a:t>
            </a:r>
            <a:r>
              <a:rPr lang="en-GB" sz="2400" dirty="0" err="1">
                <a:latin typeface="Kruti Dev 010" pitchFamily="2" charset="0"/>
              </a:rPr>
              <a:t>i;kZIr</a:t>
            </a:r>
            <a:r>
              <a:rPr lang="en-GB" sz="2400" dirty="0">
                <a:latin typeface="Kruti Dev 010" pitchFamily="2" charset="0"/>
              </a:rPr>
              <a:t> </a:t>
            </a:r>
            <a:r>
              <a:rPr lang="en-GB" sz="2400" dirty="0" err="1">
                <a:latin typeface="Kruti Dev 010" pitchFamily="2" charset="0"/>
              </a:rPr>
              <a:t>gSa</a:t>
            </a:r>
            <a:r>
              <a:rPr lang="en-GB" sz="2400" dirty="0">
                <a:latin typeface="Kruti Dev 010" pitchFamily="2" charset="0"/>
              </a:rPr>
              <a:t>\</a:t>
            </a:r>
          </a:p>
          <a:p>
            <a:pPr marL="517525" lvl="1" indent="0">
              <a:lnSpc>
                <a:spcPct val="90000"/>
              </a:lnSpc>
              <a:spcBef>
                <a:spcPts val="0"/>
              </a:spcBef>
              <a:buFont typeface="Arial" pitchFamily="34" charset="0"/>
              <a:buNone/>
              <a:defRPr/>
            </a:pPr>
            <a:r>
              <a:rPr lang="en-GB" sz="2400" dirty="0">
                <a:latin typeface="Kruti Dev 010" pitchFamily="2" charset="0"/>
              </a:rPr>
              <a:t>3-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bUgsa</a:t>
            </a:r>
            <a:r>
              <a:rPr lang="en-GB" sz="2400" dirty="0">
                <a:latin typeface="Kruti Dev 010" pitchFamily="2" charset="0"/>
              </a:rPr>
              <a:t> </a:t>
            </a:r>
            <a:r>
              <a:rPr lang="en-GB" sz="2400" dirty="0" err="1">
                <a:latin typeface="Kruti Dev 010" pitchFamily="2" charset="0"/>
              </a:rPr>
              <a:t>fdjk</a:t>
            </a:r>
            <a:r>
              <a:rPr lang="en-GB" sz="2400" dirty="0">
                <a:latin typeface="Kruti Dev 010" pitchFamily="2" charset="0"/>
              </a:rPr>
              <a:t>, </a:t>
            </a:r>
            <a:r>
              <a:rPr lang="en-GB" sz="2400" dirty="0" err="1">
                <a:latin typeface="Kruti Dev 010" pitchFamily="2" charset="0"/>
              </a:rPr>
              <a:t>ij</a:t>
            </a:r>
            <a:r>
              <a:rPr lang="en-GB" sz="2400" dirty="0">
                <a:latin typeface="Kruti Dev 010" pitchFamily="2" charset="0"/>
              </a:rPr>
              <a:t> </a:t>
            </a:r>
            <a:r>
              <a:rPr lang="en-GB" sz="2400" dirty="0" err="1">
                <a:latin typeface="Kruti Dev 010" pitchFamily="2" charset="0"/>
              </a:rPr>
              <a:t>fy;k</a:t>
            </a:r>
            <a:r>
              <a:rPr lang="en-GB" sz="2400" dirty="0">
                <a:latin typeface="Kruti Dev 010" pitchFamily="2" charset="0"/>
              </a:rPr>
              <a:t> </a:t>
            </a:r>
            <a:r>
              <a:rPr lang="en-GB" sz="2400" dirty="0" err="1">
                <a:latin typeface="Kruti Dev 010" pitchFamily="2" charset="0"/>
              </a:rPr>
              <a:t>tk</a:t>
            </a:r>
            <a:r>
              <a:rPr lang="en-GB" sz="2400" dirty="0">
                <a:latin typeface="Kruti Dev 010" pitchFamily="2" charset="0"/>
              </a:rPr>
              <a:t> </a:t>
            </a:r>
            <a:r>
              <a:rPr lang="en-GB" sz="2400" dirty="0" err="1">
                <a:latin typeface="Kruti Dev 010" pitchFamily="2" charset="0"/>
              </a:rPr>
              <a:t>ldrk</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  ;fn </a:t>
            </a:r>
            <a:r>
              <a:rPr lang="en-GB" sz="2400" dirty="0" err="1">
                <a:latin typeface="Kruti Dev 010" pitchFamily="2" charset="0"/>
              </a:rPr>
              <a:t>gka</a:t>
            </a:r>
            <a:r>
              <a:rPr lang="en-GB" sz="2400" dirty="0">
                <a:latin typeface="Kruti Dev 010" pitchFamily="2" charset="0"/>
              </a:rPr>
              <a:t> </a:t>
            </a:r>
            <a:r>
              <a:rPr lang="en-GB" sz="2400" dirty="0" err="1">
                <a:latin typeface="Kruti Dev 010" pitchFamily="2" charset="0"/>
              </a:rPr>
              <a:t>rks</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fdjk</a:t>
            </a:r>
            <a:r>
              <a:rPr lang="en-GB" sz="2400" dirty="0">
                <a:latin typeface="Kruti Dev 010" pitchFamily="2" charset="0"/>
              </a:rPr>
              <a:t>, </a:t>
            </a:r>
            <a:r>
              <a:rPr lang="en-GB" sz="2400" dirty="0" err="1">
                <a:latin typeface="Kruti Dev 010" pitchFamily="2" charset="0"/>
              </a:rPr>
              <a:t>ij</a:t>
            </a:r>
            <a:r>
              <a:rPr lang="en-GB" sz="2400" dirty="0">
                <a:latin typeface="Kruti Dev 010" pitchFamily="2" charset="0"/>
              </a:rPr>
              <a:t> </a:t>
            </a:r>
            <a:r>
              <a:rPr lang="en-GB" sz="2400" dirty="0" err="1">
                <a:latin typeface="Kruti Dev 010" pitchFamily="2" charset="0"/>
              </a:rPr>
              <a:t>ysuk</a:t>
            </a:r>
            <a:r>
              <a:rPr lang="en-GB" sz="2400" dirty="0">
                <a:latin typeface="Kruti Dev 010" pitchFamily="2" charset="0"/>
              </a:rPr>
              <a:t> [</a:t>
            </a:r>
            <a:r>
              <a:rPr lang="en-GB" sz="2400" dirty="0" err="1">
                <a:latin typeface="Kruti Dev 010" pitchFamily="2" charset="0"/>
              </a:rPr>
              <a:t>kjhns</a:t>
            </a:r>
            <a:r>
              <a:rPr lang="en-GB" sz="2400" dirty="0">
                <a:latin typeface="Kruti Dev 010" pitchFamily="2" charset="0"/>
              </a:rPr>
              <a:t> </a:t>
            </a:r>
            <a:r>
              <a:rPr lang="en-GB" sz="2400" dirty="0" err="1">
                <a:latin typeface="Kruti Dev 010" pitchFamily="2" charset="0"/>
              </a:rPr>
              <a:t>tkus</a:t>
            </a:r>
            <a:r>
              <a:rPr lang="en-GB" sz="2400" dirty="0">
                <a:latin typeface="Kruti Dev 010" pitchFamily="2" charset="0"/>
              </a:rPr>
              <a:t> ls </a:t>
            </a:r>
            <a:r>
              <a:rPr lang="en-GB" sz="2400" dirty="0" err="1">
                <a:latin typeface="Kruti Dev 010" pitchFamily="2" charset="0"/>
              </a:rPr>
              <a:t>csgrj</a:t>
            </a:r>
            <a:r>
              <a:rPr lang="en-GB" sz="2400" dirty="0">
                <a:latin typeface="Kruti Dev 010" pitchFamily="2" charset="0"/>
              </a:rPr>
              <a:t> </a:t>
            </a:r>
            <a:r>
              <a:rPr lang="en-GB" sz="2400" dirty="0" err="1">
                <a:latin typeface="Kruti Dev 010" pitchFamily="2" charset="0"/>
              </a:rPr>
              <a:t>gksxk</a:t>
            </a:r>
            <a:r>
              <a:rPr lang="en-GB" sz="2400" dirty="0">
                <a:latin typeface="Kruti Dev 010" pitchFamily="2" charset="0"/>
              </a:rPr>
              <a:t>\</a:t>
            </a:r>
          </a:p>
        </p:txBody>
      </p:sp>
    </p:spTree>
    <p:extLst>
      <p:ext uri="{BB962C8B-B14F-4D97-AF65-F5344CB8AC3E}">
        <p14:creationId xmlns:p14="http://schemas.microsoft.com/office/powerpoint/2010/main" val="6018691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Capabilities of your business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a:solidFill>
                  <a:srgbClr val="000000"/>
                </a:solidFill>
                <a:cs typeface="Arial" charset="0"/>
              </a:rPr>
              <a:t>We looked at capabilities of the business in “4C+E”. They will help us identify how much fixed capital is needed</a:t>
            </a:r>
          </a:p>
          <a:p>
            <a:pPr lvl="1">
              <a:lnSpc>
                <a:spcPct val="120000"/>
              </a:lnSpc>
              <a:buClr>
                <a:srgbClr val="000000"/>
              </a:buClr>
              <a:buSzPct val="100000"/>
              <a:buFont typeface="Arial"/>
              <a:buChar char="•"/>
            </a:pPr>
            <a:r>
              <a:rPr lang="en-US" sz="2000" dirty="0">
                <a:solidFill>
                  <a:srgbClr val="000000"/>
                </a:solidFill>
                <a:latin typeface="Arial"/>
                <a:cs typeface="Arial"/>
              </a:rPr>
              <a:t>Capabilities include what a business can do. Skills, equipment, and available time define what business </a:t>
            </a:r>
            <a:r>
              <a:rPr lang="en-US" sz="2000" b="1" u="sng" dirty="0">
                <a:solidFill>
                  <a:srgbClr val="000000"/>
                </a:solidFill>
                <a:latin typeface="Arial"/>
                <a:cs typeface="Arial"/>
              </a:rPr>
              <a:t>can do</a:t>
            </a:r>
          </a:p>
          <a:p>
            <a:pPr lvl="1">
              <a:lnSpc>
                <a:spcPct val="120000"/>
              </a:lnSpc>
              <a:buClr>
                <a:srgbClr val="000000"/>
              </a:buClr>
              <a:buSzPct val="100000"/>
              <a:buFont typeface="Arial"/>
              <a:buChar char="•"/>
            </a:pPr>
            <a:r>
              <a:rPr lang="en-US" sz="2000" dirty="0">
                <a:solidFill>
                  <a:srgbClr val="000000"/>
                </a:solidFill>
                <a:latin typeface="Arial"/>
                <a:cs typeface="Arial"/>
              </a:rPr>
              <a:t>Out of these three things, equipment is directly linked to capital. Let’s look at how equipment helps a business</a:t>
            </a:r>
            <a:endParaRPr lang="en-US" dirty="0">
              <a:solidFill>
                <a:srgbClr val="000000"/>
              </a:solidFill>
              <a:latin typeface="Arial"/>
              <a:cs typeface="Arial"/>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12</a:t>
            </a:fld>
            <a:endParaRPr lang="en-US" sz="1600" b="1">
              <a:solidFill>
                <a:schemeClr val="tx1"/>
              </a:solidFill>
            </a:endParaRPr>
          </a:p>
        </p:txBody>
      </p:sp>
      <p:sp>
        <p:nvSpPr>
          <p:cNvPr id="7" name="Text Box 1"/>
          <p:cNvSpPr txBox="1">
            <a:spLocks noChangeArrowheads="1"/>
          </p:cNvSpPr>
          <p:nvPr/>
        </p:nvSpPr>
        <p:spPr bwMode="auto">
          <a:xfrm>
            <a:off x="4625280" y="189061"/>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800" dirty="0" err="1">
                <a:solidFill>
                  <a:srgbClr val="000000"/>
                </a:solidFill>
                <a:latin typeface="Kruti Dev 010" pitchFamily="2" charset="0"/>
              </a:rPr>
              <a:t>vkids</a:t>
            </a:r>
            <a:r>
              <a:rPr lang="en-US" sz="2800" dirty="0">
                <a:solidFill>
                  <a:srgbClr val="000000"/>
                </a:solidFill>
                <a:latin typeface="Kruti Dev 010" pitchFamily="2" charset="0"/>
              </a:rPr>
              <a:t> </a:t>
            </a:r>
            <a:r>
              <a:rPr lang="en-US" sz="2800" dirty="0" err="1">
                <a:solidFill>
                  <a:srgbClr val="000000"/>
                </a:solidFill>
                <a:latin typeface="Kruti Dev 010" pitchFamily="2" charset="0"/>
              </a:rPr>
              <a:t>O;kikj</a:t>
            </a:r>
            <a:r>
              <a:rPr lang="en-US" sz="2800" dirty="0">
                <a:solidFill>
                  <a:srgbClr val="000000"/>
                </a:solidFill>
                <a:latin typeface="Kruti Dev 010" pitchFamily="2" charset="0"/>
              </a:rPr>
              <a:t> dh {</a:t>
            </a:r>
            <a:r>
              <a:rPr lang="en-US" sz="2800" dirty="0" err="1">
                <a:solidFill>
                  <a:srgbClr val="000000"/>
                </a:solidFill>
                <a:latin typeface="Kruti Dev 010" pitchFamily="2" charset="0"/>
              </a:rPr>
              <a:t>kerk,a</a:t>
            </a:r>
            <a:endParaRPr lang="en-GB" sz="2800" dirty="0">
              <a:solidFill>
                <a:srgbClr val="000000"/>
              </a:solidFill>
              <a:latin typeface="Kruti Dev 010" pitchFamily="2" charset="0"/>
            </a:endParaRPr>
          </a:p>
        </p:txBody>
      </p:sp>
      <p:sp>
        <p:nvSpPr>
          <p:cNvPr id="8" name="Text Box 2"/>
          <p:cNvSpPr txBox="1">
            <a:spLocks noChangeArrowheads="1"/>
          </p:cNvSpPr>
          <p:nvPr/>
        </p:nvSpPr>
        <p:spPr bwMode="auto">
          <a:xfrm>
            <a:off x="4625280" y="1071711"/>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err="1">
                <a:solidFill>
                  <a:srgbClr val="000000"/>
                </a:solidFill>
                <a:latin typeface="Kruti Dev 010" pitchFamily="2" charset="0"/>
              </a:rPr>
              <a:t>geus</a:t>
            </a:r>
            <a:r>
              <a:rPr lang="en-US" sz="2000" dirty="0">
                <a:solidFill>
                  <a:srgbClr val="000000"/>
                </a:solidFill>
                <a:latin typeface="Kruti Dev 010" pitchFamily="2" charset="0"/>
              </a:rPr>
              <a:t> </a:t>
            </a:r>
            <a:r>
              <a:rPr lang="en-US" sz="2000" dirty="0">
                <a:solidFill>
                  <a:srgbClr val="000000"/>
                </a:solidFill>
              </a:rPr>
              <a:t>“4C+E”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kerkvksa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utj</a:t>
            </a:r>
            <a:r>
              <a:rPr lang="en-US" sz="2000" dirty="0">
                <a:solidFill>
                  <a:srgbClr val="000000"/>
                </a:solidFill>
                <a:latin typeface="Kruti Dev 010" pitchFamily="2" charset="0"/>
              </a:rPr>
              <a:t> </a:t>
            </a:r>
            <a:r>
              <a:rPr lang="en-US" sz="2000" dirty="0" err="1">
                <a:solidFill>
                  <a:srgbClr val="000000"/>
                </a:solidFill>
                <a:latin typeface="Kruti Dev 010" pitchFamily="2" charset="0"/>
              </a:rPr>
              <a:t>M+kykA</a:t>
            </a:r>
            <a:r>
              <a:rPr lang="en-US" sz="2000" dirty="0">
                <a:solidFill>
                  <a:srgbClr val="000000"/>
                </a:solidFill>
              </a:rPr>
              <a:t> </a:t>
            </a:r>
            <a:r>
              <a:rPr lang="en-US" sz="2000" dirty="0">
                <a:solidFill>
                  <a:srgbClr val="000000"/>
                </a:solidFill>
                <a:latin typeface="Kruti Dev 010" pitchFamily="2" charset="0"/>
              </a:rPr>
              <a:t>;s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;g irk </a:t>
            </a:r>
            <a:r>
              <a:rPr lang="en-US" sz="2000" dirty="0" err="1">
                <a:solidFill>
                  <a:srgbClr val="000000"/>
                </a:solidFill>
                <a:latin typeface="Kruti Dev 010" pitchFamily="2" charset="0"/>
              </a:rPr>
              <a:t>djus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enn</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djsaxs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fdruh</a:t>
            </a:r>
            <a:r>
              <a:rPr lang="en-US" sz="2000" dirty="0">
                <a:solidFill>
                  <a:srgbClr val="000000"/>
                </a:solidFill>
                <a:latin typeface="Kruti Dev 010" pitchFamily="2" charset="0"/>
              </a:rPr>
              <a:t> </a:t>
            </a:r>
            <a:r>
              <a:rPr lang="en-US" sz="2000" dirty="0" err="1">
                <a:solidFill>
                  <a:srgbClr val="000000"/>
                </a:solidFill>
                <a:latin typeface="Kruti Dev 010" pitchFamily="2" charset="0"/>
              </a:rPr>
              <a:t>vpy</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dh t:jr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p>
          <a:p>
            <a:pPr marL="0" lvl="1" indent="0" eaLnBrk="1" hangingPunct="1">
              <a:lnSpc>
                <a:spcPct val="120000"/>
              </a:lnSpc>
              <a:buSzPct val="100000"/>
            </a:pPr>
            <a:endParaRPr lang="en-US" sz="2000" dirty="0">
              <a:solidFill>
                <a:srgbClr val="000000"/>
              </a:solidFill>
              <a:latin typeface="Kruti Dev 010" pitchFamily="2" charset="0"/>
            </a:endParaRPr>
          </a:p>
          <a:p>
            <a:pPr lvl="1">
              <a:lnSpc>
                <a:spcPct val="120000"/>
              </a:lnSpc>
              <a:buClr>
                <a:srgbClr val="000000"/>
              </a:buClr>
              <a:buSzPct val="100000"/>
              <a:buFont typeface="Arial"/>
              <a:buChar char="•"/>
            </a:pPr>
            <a:r>
              <a:rPr lang="en-US" sz="2000" dirty="0">
                <a:solidFill>
                  <a:srgbClr val="000000"/>
                </a:solidFill>
                <a:latin typeface="Kruti Dev 010" pitchFamily="2" charset="0"/>
              </a:rPr>
              <a:t>{</a:t>
            </a:r>
            <a:r>
              <a:rPr lang="en-US" sz="2000" dirty="0" err="1">
                <a:solidFill>
                  <a:srgbClr val="000000"/>
                </a:solidFill>
                <a:latin typeface="Kruti Dev 010" pitchFamily="2" charset="0"/>
              </a:rPr>
              <a:t>kerkvksa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kkfey</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og</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dq’kyrk,a</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miyC</a:t>
            </a:r>
            <a:r>
              <a:rPr lang="en-US" sz="2000" dirty="0">
                <a:solidFill>
                  <a:srgbClr val="000000"/>
                </a:solidFill>
                <a:latin typeface="Kruti Dev 010" pitchFamily="2" charset="0"/>
              </a:rPr>
              <a:t>/k le; ;g </a:t>
            </a:r>
            <a:r>
              <a:rPr lang="en-US" sz="2000" dirty="0" err="1">
                <a:solidFill>
                  <a:srgbClr val="000000"/>
                </a:solidFill>
                <a:latin typeface="Kruti Dev 010" pitchFamily="2" charset="0"/>
              </a:rPr>
              <a:t>ikfjHkkf"kr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b="1" u="sng" dirty="0" err="1">
                <a:solidFill>
                  <a:srgbClr val="000000"/>
                </a:solidFill>
                <a:latin typeface="Kruti Dev 010" pitchFamily="2" charset="0"/>
              </a:rPr>
              <a:t>dj</a:t>
            </a:r>
            <a:r>
              <a:rPr lang="en-US" sz="2000" b="1" u="sng" dirty="0">
                <a:solidFill>
                  <a:srgbClr val="000000"/>
                </a:solidFill>
                <a:latin typeface="Kruti Dev 010" pitchFamily="2" charset="0"/>
              </a:rPr>
              <a:t> </a:t>
            </a:r>
            <a:r>
              <a:rPr lang="en-US" sz="2000" b="1" u="sng" dirty="0" err="1">
                <a:solidFill>
                  <a:srgbClr val="000000"/>
                </a:solidFill>
                <a:latin typeface="Kruti Dev 010" pitchFamily="2" charset="0"/>
              </a:rPr>
              <a:t>ldrk</a:t>
            </a:r>
            <a:r>
              <a:rPr lang="en-US" sz="2000" b="1" u="sng" dirty="0">
                <a:solidFill>
                  <a:srgbClr val="000000"/>
                </a:solidFill>
                <a:latin typeface="Kruti Dev 010" pitchFamily="2" charset="0"/>
              </a:rPr>
              <a:t> </a:t>
            </a:r>
            <a:r>
              <a:rPr lang="en-US" sz="2000" b="1" u="sng" dirty="0" err="1">
                <a:solidFill>
                  <a:srgbClr val="000000"/>
                </a:solidFill>
                <a:latin typeface="Kruti Dev 010" pitchFamily="2" charset="0"/>
              </a:rPr>
              <a:t>gSA</a:t>
            </a:r>
            <a:r>
              <a:rPr lang="en-US" sz="2000" b="1" u="sng" dirty="0">
                <a:solidFill>
                  <a:srgbClr val="000000"/>
                </a:solidFill>
                <a:latin typeface="Kruti Dev 010" pitchFamily="2" charset="0"/>
              </a:rPr>
              <a:t> </a:t>
            </a:r>
          </a:p>
          <a:p>
            <a:pPr marL="0" lvl="1" indent="0">
              <a:lnSpc>
                <a:spcPct val="120000"/>
              </a:lnSpc>
              <a:buClr>
                <a:srgbClr val="000000"/>
              </a:buClr>
              <a:buSzPct val="100000"/>
            </a:pPr>
            <a:endParaRPr lang="en-US" sz="2000" b="1" u="sng" dirty="0">
              <a:solidFill>
                <a:srgbClr val="000000"/>
              </a:solidFill>
              <a:latin typeface="Arial"/>
              <a:cs typeface="Arial"/>
            </a:endParaRPr>
          </a:p>
          <a:p>
            <a:pPr lvl="1">
              <a:lnSpc>
                <a:spcPct val="120000"/>
              </a:lnSpc>
              <a:buClr>
                <a:srgbClr val="000000"/>
              </a:buClr>
              <a:buSzPct val="100000"/>
              <a:buFont typeface="Arial"/>
              <a:buChar char="•"/>
            </a:pPr>
            <a:r>
              <a:rPr lang="en-US" sz="2000" dirty="0" err="1">
                <a:solidFill>
                  <a:srgbClr val="000000"/>
                </a:solidFill>
                <a:latin typeface="Kruti Dev 010" pitchFamily="2" charset="0"/>
              </a:rPr>
              <a:t>bu</a:t>
            </a:r>
            <a:r>
              <a:rPr lang="en-US" sz="2000" dirty="0">
                <a:solidFill>
                  <a:srgbClr val="000000"/>
                </a:solidFill>
                <a:latin typeface="Kruti Dev 010" pitchFamily="2" charset="0"/>
              </a:rPr>
              <a:t> </a:t>
            </a:r>
            <a:r>
              <a:rPr lang="en-US" sz="2000" dirty="0" err="1">
                <a:solidFill>
                  <a:srgbClr val="000000"/>
                </a:solidFill>
                <a:latin typeface="Kruti Dev 010" pitchFamily="2" charset="0"/>
              </a:rPr>
              <a:t>rhuksa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phtksa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lh</a:t>
            </a:r>
            <a:r>
              <a:rPr lang="en-US" sz="2000" dirty="0">
                <a:solidFill>
                  <a:srgbClr val="000000"/>
                </a:solidFill>
                <a:latin typeface="Kruti Dev 010" pitchFamily="2" charset="0"/>
              </a:rPr>
              <a:t>/</a:t>
            </a:r>
            <a:r>
              <a:rPr lang="en-US" sz="2000" dirty="0" err="1">
                <a:solidFill>
                  <a:srgbClr val="000000"/>
                </a:solidFill>
                <a:latin typeface="Kruti Dev 010" pitchFamily="2" charset="0"/>
              </a:rPr>
              <a: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tqM+k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vkb</a:t>
            </a:r>
            <a:r>
              <a:rPr lang="en-US" sz="2000" dirty="0">
                <a:solidFill>
                  <a:srgbClr val="000000"/>
                </a:solidFill>
                <a:latin typeface="Kruti Dev 010" pitchFamily="2" charset="0"/>
              </a:rPr>
              <a:t>, ns[</a:t>
            </a:r>
            <a:r>
              <a:rPr lang="en-US" sz="2000" dirty="0" err="1">
                <a:solidFill>
                  <a:srgbClr val="000000"/>
                </a:solidFill>
                <a:latin typeface="Kruti Dev 010" pitchFamily="2" charset="0"/>
              </a:rPr>
              <a:t>krs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enn</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endParaRPr lang="en-US" sz="2000" dirty="0">
              <a:solidFill>
                <a:srgbClr val="000000"/>
              </a:solidFill>
              <a:latin typeface="Arial"/>
              <a:cs typeface="Arial"/>
            </a:endParaRPr>
          </a:p>
        </p:txBody>
      </p:sp>
    </p:spTree>
    <p:extLst>
      <p:ext uri="{BB962C8B-B14F-4D97-AF65-F5344CB8AC3E}">
        <p14:creationId xmlns:p14="http://schemas.microsoft.com/office/powerpoint/2010/main" val="7659065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srgbClr val="000000"/>
                </a:solidFill>
                <a:cs typeface="Arial" pitchFamily="34" charset="0"/>
              </a:rPr>
              <a:t> Equipment</a:t>
            </a:r>
            <a:endParaRPr lang="en-GB" sz="2400" dirty="0">
              <a:solidFill>
                <a:srgbClr val="000000"/>
              </a:solidFill>
              <a:cs typeface="Arial" pitchFamily="34" charset="0"/>
            </a:endParaRPr>
          </a:p>
        </p:txBody>
      </p:sp>
      <p:sp>
        <p:nvSpPr>
          <p:cNvPr id="15363" name="Text Box 2"/>
          <p:cNvSpPr txBox="1">
            <a:spLocks noChangeArrowheads="1"/>
          </p:cNvSpPr>
          <p:nvPr/>
        </p:nvSpPr>
        <p:spPr bwMode="auto">
          <a:xfrm>
            <a:off x="2286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en-US" sz="2400" dirty="0">
                <a:solidFill>
                  <a:srgbClr val="000000"/>
                </a:solidFill>
                <a:cs typeface="Arial" pitchFamily="34" charset="0"/>
              </a:rPr>
              <a:t>Equipment can help our business to make things quickly and easily. So they increase our capability</a:t>
            </a:r>
          </a:p>
          <a:p>
            <a:pPr lvl="1" eaLnBrk="1" hangingPunct="1">
              <a:lnSpc>
                <a:spcPct val="140000"/>
              </a:lnSpc>
              <a:buSzPct val="100000"/>
              <a:buFont typeface="Arial" pitchFamily="34" charset="0"/>
              <a:buChar char="•"/>
            </a:pPr>
            <a:r>
              <a:rPr lang="en-US" sz="2400" dirty="0">
                <a:solidFill>
                  <a:srgbClr val="000000"/>
                </a:solidFill>
                <a:cs typeface="Arial" pitchFamily="34" charset="0"/>
              </a:rPr>
              <a:t>A business can consider:</a:t>
            </a:r>
          </a:p>
          <a:p>
            <a:pPr lvl="2" eaLnBrk="1" hangingPunct="1">
              <a:lnSpc>
                <a:spcPct val="140000"/>
              </a:lnSpc>
              <a:buSzPct val="100000"/>
              <a:buFont typeface="Arial" pitchFamily="34" charset="0"/>
              <a:buChar char="•"/>
            </a:pPr>
            <a:r>
              <a:rPr lang="en-US" sz="2000" dirty="0">
                <a:solidFill>
                  <a:srgbClr val="000000"/>
                </a:solidFill>
                <a:cs typeface="Arial" pitchFamily="34" charset="0"/>
              </a:rPr>
              <a:t>Renting the equipment or</a:t>
            </a:r>
          </a:p>
          <a:p>
            <a:pPr lvl="2" eaLnBrk="1" hangingPunct="1">
              <a:lnSpc>
                <a:spcPct val="140000"/>
              </a:lnSpc>
              <a:buSzPct val="100000"/>
              <a:buFont typeface="Arial" pitchFamily="34" charset="0"/>
              <a:buChar char="•"/>
            </a:pPr>
            <a:r>
              <a:rPr lang="en-US" sz="2000" dirty="0">
                <a:solidFill>
                  <a:srgbClr val="000000"/>
                </a:solidFill>
                <a:cs typeface="Arial" pitchFamily="34" charset="0"/>
              </a:rPr>
              <a:t>Buying the equipment</a:t>
            </a: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en-US" sz="2400" b="1">
                <a:solidFill>
                  <a:srgbClr val="000000"/>
                </a:solidFill>
                <a:latin typeface="Garamond" pitchFamily="18" charset="0"/>
              </a:rPr>
              <a:t>Question :</a:t>
            </a:r>
            <a:r>
              <a:rPr lang="en-US" sz="2400">
                <a:solidFill>
                  <a:srgbClr val="000000"/>
                </a:solidFill>
                <a:latin typeface="Garamond" pitchFamily="18" charset="0"/>
              </a:rPr>
              <a:t> Based on what does one decide if one should buy or rent the equipment?</a:t>
            </a:r>
          </a:p>
        </p:txBody>
      </p:sp>
      <p:sp>
        <p:nvSpPr>
          <p:cNvPr id="10" name="Slide Number Placeholder 5"/>
          <p:cNvSpPr>
            <a:spLocks noGrp="1"/>
          </p:cNvSpPr>
          <p:nvPr>
            <p:ph type="sldNum" sz="quarter" idx="4294967295"/>
          </p:nvPr>
        </p:nvSpPr>
        <p:spPr>
          <a:xfrm>
            <a:off x="3505200" y="6356350"/>
            <a:ext cx="2133600" cy="365125"/>
          </a:xfrm>
          <a:prstGeom prst="rect">
            <a:avLst/>
          </a:prstGeom>
        </p:spPr>
        <p:txBody>
          <a:bodyPr bIns="0" anchor="b" anchorCtr="0"/>
          <a:lstStyle/>
          <a:p>
            <a:pPr algn="ctr">
              <a:defRPr/>
            </a:pPr>
            <a:fld id="{687ADE0F-BEF4-4C76-B266-30F0DA44114D}" type="slidenum">
              <a:rPr lang="en-US" sz="1600" b="1" smtClean="0">
                <a:solidFill>
                  <a:prstClr val="black"/>
                </a:solidFill>
              </a:rPr>
              <a:pPr algn="ctr">
                <a:defRPr/>
              </a:pPr>
              <a:t>13</a:t>
            </a:fld>
            <a:endParaRPr lang="en-US" sz="1600" b="1">
              <a:solidFill>
                <a:prstClr val="black"/>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x-none" sz="2400" dirty="0">
                <a:solidFill>
                  <a:srgbClr val="000000"/>
                </a:solidFill>
                <a:cs typeface="Arial" pitchFamily="34" charset="0"/>
              </a:rPr>
              <a:t>उपकरण</a:t>
            </a:r>
            <a:endParaRPr lang="en-GB" sz="2400" dirty="0">
              <a:solidFill>
                <a:srgbClr val="000000"/>
              </a:solidFill>
              <a:cs typeface="Arial" pitchFamily="34" charset="0"/>
            </a:endParaRPr>
          </a:p>
        </p:txBody>
      </p:sp>
      <p:sp>
        <p:nvSpPr>
          <p:cNvPr id="12" name="Text Box 2"/>
          <p:cNvSpPr txBox="1">
            <a:spLocks noChangeArrowheads="1"/>
          </p:cNvSpPr>
          <p:nvPr/>
        </p:nvSpPr>
        <p:spPr bwMode="auto">
          <a:xfrm>
            <a:off x="46482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pPr>
            <a:r>
              <a:rPr lang="x-none" sz="2400" dirty="0">
                <a:solidFill>
                  <a:srgbClr val="000000"/>
                </a:solidFill>
                <a:cs typeface="Arial" pitchFamily="34" charset="0"/>
              </a:rPr>
              <a:t>उपकरण हमारे व्यापार को चीजें जल्दी और आसानी से बनाने में मदद करते हैं। तो हमारी क्षमता को बढ़ाते हैं</a:t>
            </a:r>
          </a:p>
          <a:p>
            <a:pPr lvl="1" eaLnBrk="1" hangingPunct="1">
              <a:lnSpc>
                <a:spcPct val="140000"/>
              </a:lnSpc>
              <a:buSzPct val="100000"/>
              <a:buFont typeface="Arial" pitchFamily="34" charset="0"/>
              <a:buChar char="•"/>
            </a:pPr>
            <a:r>
              <a:rPr lang="x-none" sz="2400" dirty="0">
                <a:solidFill>
                  <a:srgbClr val="000000"/>
                </a:solidFill>
                <a:cs typeface="Arial" pitchFamily="34" charset="0"/>
              </a:rPr>
              <a:t>एक व्यापार निम्न के ​बारे में विचार कर सकता है:</a:t>
            </a:r>
          </a:p>
          <a:p>
            <a:pPr marL="454025" lvl="1" eaLnBrk="1" hangingPunct="1">
              <a:lnSpc>
                <a:spcPct val="140000"/>
              </a:lnSpc>
              <a:buSzPct val="100000"/>
              <a:buFont typeface="Arial" pitchFamily="34"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solidFill>
                  <a:srgbClr val="000000"/>
                </a:solidFill>
                <a:cs typeface="Arial" pitchFamily="34" charset="0"/>
              </a:rPr>
              <a:t>किसी उपकरण को किराए पर लेना या</a:t>
            </a:r>
          </a:p>
          <a:p>
            <a:pPr marL="454025" lvl="1" eaLnBrk="1" hangingPunct="1">
              <a:lnSpc>
                <a:spcPct val="140000"/>
              </a:lnSpc>
              <a:buSzPct val="100000"/>
              <a:buFont typeface="Arial" pitchFamily="34" charset="0"/>
              <a:buChar char="•"/>
              <a:tabLst>
                <a:tab pos="457200"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2000" dirty="0">
                <a:solidFill>
                  <a:srgbClr val="000000"/>
                </a:solidFill>
                <a:cs typeface="Arial" pitchFamily="34" charset="0"/>
              </a:rPr>
              <a:t>उस उपकरण को खरीदना</a:t>
            </a:r>
            <a:endParaRPr lang="en-US" sz="2000" dirty="0">
              <a:solidFill>
                <a:srgbClr val="000000"/>
              </a:solidFill>
              <a:cs typeface="Arial" pitchFamily="34" charset="0"/>
            </a:endParaRPr>
          </a:p>
        </p:txBody>
      </p:sp>
      <p:sp>
        <p:nvSpPr>
          <p:cNvPr id="13"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x-none" sz="2000" b="1" dirty="0">
                <a:solidFill>
                  <a:srgbClr val="000000"/>
                </a:solidFill>
                <a:latin typeface="Garamond" pitchFamily="18" charset="0"/>
              </a:rPr>
              <a:t>प्रश्न:</a:t>
            </a:r>
            <a:r>
              <a:rPr lang="x-none" sz="2000" dirty="0">
                <a:solidFill>
                  <a:srgbClr val="000000"/>
                </a:solidFill>
                <a:latin typeface="Garamond" pitchFamily="18" charset="0"/>
              </a:rPr>
              <a:t> किसी बात के आधार पर कोई व्यक्ति यह निर्णय लेता है कि उसे उपकरण खरीदना चाहिए या किराए पर लेना चाहिए?</a:t>
            </a:r>
            <a:endParaRPr lang="en-US" sz="2000" dirty="0">
              <a:solidFill>
                <a:srgbClr val="000000"/>
              </a:solidFill>
              <a:latin typeface="Garamond" pitchFamily="18" charset="0"/>
            </a:endParaRPr>
          </a:p>
        </p:txBody>
      </p:sp>
    </p:spTree>
    <p:extLst>
      <p:ext uri="{BB962C8B-B14F-4D97-AF65-F5344CB8AC3E}">
        <p14:creationId xmlns:p14="http://schemas.microsoft.com/office/powerpoint/2010/main" val="164054783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36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additive="repl">
                                        <p:cTn id="26" dur="1" fill="hold">
                                          <p:stCondLst>
                                            <p:cond delay="0"/>
                                          </p:stCondLst>
                                        </p:cTn>
                                        <p:tgtEl>
                                          <p:spTgt spid="8"/>
                                        </p:tgtEl>
                                        <p:attrNameLst>
                                          <p:attrName>style.visibility</p:attrName>
                                        </p:attrNameLst>
                                      </p:cBhvr>
                                      <p:to>
                                        <p:strVal val="visible"/>
                                      </p:to>
                                    </p:set>
                                  </p:childTnLst>
                                </p:cTn>
                              </p:par>
                              <p:par>
                                <p:cTn id="27" presetID="1" presetClass="entr" fill="hold" nodeType="withEffect">
                                  <p:stCondLst>
                                    <p:cond delay="0"/>
                                  </p:stCondLst>
                                  <p:childTnLst>
                                    <p:set>
                                      <p:cBhvr additive="repl">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Buying vs. Renting Equipment</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en-IN" sz="2000" dirty="0">
                <a:solidFill>
                  <a:srgbClr val="000000"/>
                </a:solidFill>
                <a:cs typeface="Arial" charset="0"/>
              </a:rPr>
              <a:t>In the early stages of a business, it is better to rent equipment (vehicle, machine, office etc.) rather than to buy</a:t>
            </a:r>
          </a:p>
          <a:p>
            <a:pPr lvl="1" eaLnBrk="1" hangingPunct="1">
              <a:lnSpc>
                <a:spcPct val="140000"/>
              </a:lnSpc>
              <a:buSzPct val="100000"/>
              <a:buFont typeface="Arial" charset="0"/>
              <a:buChar char="•"/>
            </a:pPr>
            <a:r>
              <a:rPr lang="en-IN" sz="2000" dirty="0">
                <a:solidFill>
                  <a:srgbClr val="000000"/>
                </a:solidFill>
                <a:cs typeface="Arial" charset="0"/>
              </a:rPr>
              <a:t>The money required in renting is much less than buying so it reduces the risk in the beginning</a:t>
            </a:r>
          </a:p>
          <a:p>
            <a:pPr lvl="1" eaLnBrk="1" hangingPunct="1">
              <a:lnSpc>
                <a:spcPct val="140000"/>
              </a:lnSpc>
              <a:buSzPct val="100000"/>
              <a:buFont typeface="Arial" charset="0"/>
              <a:buChar char="•"/>
            </a:pPr>
            <a:r>
              <a:rPr lang="en-IN" sz="2000" dirty="0">
                <a:solidFill>
                  <a:srgbClr val="000000"/>
                </a:solidFill>
                <a:cs typeface="Arial" charset="0"/>
              </a:rPr>
              <a:t>Once business is successful, it can buy a new or used equipment </a:t>
            </a:r>
          </a:p>
        </p:txBody>
      </p:sp>
      <p:sp>
        <p:nvSpPr>
          <p:cNvPr id="8" name="Rectangle 4"/>
          <p:cNvSpPr>
            <a:spLocks noChangeArrowheads="1"/>
          </p:cNvSpPr>
          <p:nvPr/>
        </p:nvSpPr>
        <p:spPr bwMode="auto">
          <a:xfrm>
            <a:off x="228600" y="5181600"/>
            <a:ext cx="4267200" cy="12954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en-US" sz="2000" b="1" dirty="0">
                <a:latin typeface="Garamond" pitchFamily="18" charset="0"/>
              </a:rPr>
              <a:t>Key point:</a:t>
            </a:r>
            <a:r>
              <a:rPr lang="en-US" sz="2000" dirty="0">
                <a:latin typeface="Garamond" pitchFamily="18" charset="0"/>
              </a:rPr>
              <a:t> During the early stage of the business, it is often better to take on a recurring cost of renting rather than a lump sum cost of buying the equipment</a:t>
            </a:r>
          </a:p>
        </p:txBody>
      </p:sp>
      <p:sp>
        <p:nvSpPr>
          <p:cNvPr id="10" name="Slide Number Placeholder 5"/>
          <p:cNvSpPr>
            <a:spLocks noGrp="1"/>
          </p:cNvSpPr>
          <p:nvPr>
            <p:ph type="sldNum" sz="quarter" idx="4294967295"/>
          </p:nvPr>
        </p:nvSpPr>
        <p:spPr>
          <a:xfrm>
            <a:off x="3505200" y="6501865"/>
            <a:ext cx="2133600" cy="365125"/>
          </a:xfrm>
          <a:prstGeom prst="rect">
            <a:avLst/>
          </a:prstGeom>
        </p:spPr>
        <p:txBody>
          <a:bodyPr bIns="0" anchor="b" anchorCtr="0"/>
          <a:lstStyle/>
          <a:p>
            <a:pPr algn="ctr">
              <a:defRPr/>
            </a:pPr>
            <a:fld id="{B2290BAB-8EAA-4355-BE1C-C61AEFB27192}" type="slidenum">
              <a:rPr lang="en-US" sz="1600" b="1" smtClean="0">
                <a:solidFill>
                  <a:schemeClr val="tx1"/>
                </a:solidFill>
              </a:rPr>
              <a:pPr algn="ctr">
                <a:defRPr/>
              </a:pPr>
              <a:t>14</a:t>
            </a:fld>
            <a:endParaRPr lang="en-US" sz="1600" b="1">
              <a:solidFill>
                <a:schemeClr val="tx1"/>
              </a:solidFill>
            </a:endParaRPr>
          </a:p>
        </p:txBody>
      </p:sp>
      <p:sp>
        <p:nvSpPr>
          <p:cNvPr id="11"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उपकरण को खरीदना बनाम किराए पर लेना</a:t>
            </a:r>
            <a:endParaRPr lang="en-GB" sz="2400" dirty="0">
              <a:solidFill>
                <a:srgbClr val="000000"/>
              </a:solidFill>
              <a:cs typeface="Arial" charset="0"/>
            </a:endParaRPr>
          </a:p>
        </p:txBody>
      </p:sp>
      <p:sp>
        <p:nvSpPr>
          <p:cNvPr id="12" name="Text Box 2"/>
          <p:cNvSpPr txBox="1">
            <a:spLocks noChangeArrowheads="1"/>
          </p:cNvSpPr>
          <p:nvPr/>
        </p:nvSpPr>
        <p:spPr bwMode="auto">
          <a:xfrm>
            <a:off x="4648200" y="1035050"/>
            <a:ext cx="4267200" cy="407035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639763" indent="-18256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40000"/>
              </a:lnSpc>
              <a:buSzPct val="100000"/>
              <a:buFont typeface="Arial" charset="0"/>
              <a:buChar char="•"/>
            </a:pPr>
            <a:r>
              <a:rPr lang="x-none" sz="2000" dirty="0">
                <a:solidFill>
                  <a:srgbClr val="000000"/>
                </a:solidFill>
                <a:cs typeface="Arial" charset="0"/>
              </a:rPr>
              <a:t>व्यापार के प्रारंभिक चरणों में, उपकरणों (वाहन, मशीन, कार्यालय आदि) को खरीदने से बेहतर होता है उन्हें किराए पर लेना </a:t>
            </a:r>
          </a:p>
          <a:p>
            <a:pPr lvl="1" eaLnBrk="1" hangingPunct="1">
              <a:lnSpc>
                <a:spcPct val="140000"/>
              </a:lnSpc>
              <a:buSzPct val="100000"/>
              <a:buFont typeface="Arial" charset="0"/>
              <a:buChar char="•"/>
            </a:pPr>
            <a:r>
              <a:rPr lang="x-none" sz="2000" dirty="0">
                <a:solidFill>
                  <a:srgbClr val="000000"/>
                </a:solidFill>
                <a:cs typeface="Arial" charset="0"/>
              </a:rPr>
              <a:t>खरीदने की तुलना में किराए पर लेने में काफी कम धन की जरूरत होती है तो इससे आरंभ में जोखिम कम हो जाता है</a:t>
            </a:r>
          </a:p>
          <a:p>
            <a:pPr lvl="1" eaLnBrk="1" hangingPunct="1">
              <a:lnSpc>
                <a:spcPct val="140000"/>
              </a:lnSpc>
              <a:buSzPct val="100000"/>
              <a:buFont typeface="Arial" charset="0"/>
              <a:buChar char="•"/>
            </a:pPr>
            <a:r>
              <a:rPr lang="x-none" sz="2000" dirty="0">
                <a:solidFill>
                  <a:srgbClr val="000000"/>
                </a:solidFill>
                <a:cs typeface="Arial" charset="0"/>
              </a:rPr>
              <a:t>एक बार व्यापार सफल हो जाए, तो वह नए या पुराने उपकरण खरीद सकता है</a:t>
            </a:r>
            <a:endParaRPr lang="en-IN" sz="2000" dirty="0">
              <a:solidFill>
                <a:srgbClr val="000000"/>
              </a:solidFill>
              <a:cs typeface="Arial" charset="0"/>
            </a:endParaRPr>
          </a:p>
        </p:txBody>
      </p:sp>
      <p:sp>
        <p:nvSpPr>
          <p:cNvPr id="13" name="Rectangle 4"/>
          <p:cNvSpPr>
            <a:spLocks noChangeArrowheads="1"/>
          </p:cNvSpPr>
          <p:nvPr/>
        </p:nvSpPr>
        <p:spPr bwMode="auto">
          <a:xfrm>
            <a:off x="4648200" y="5181600"/>
            <a:ext cx="4267200" cy="12954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x-none" sz="1600" b="1" dirty="0">
                <a:latin typeface="Garamond" pitchFamily="18" charset="0"/>
              </a:rPr>
              <a:t>मुख्य बिंदु:</a:t>
            </a:r>
            <a:r>
              <a:rPr lang="x-none" sz="1600" dirty="0">
                <a:latin typeface="Garamond" pitchFamily="18" charset="0"/>
              </a:rPr>
              <a:t> व्यापार के प्रारंभिक चरण के दौरान, उपकरण को खरीदने के लिए इकट्ठा पैसा खर्च करने से बेहतर होता है उन्हें किराए पर लेने के लिए थोड़ा—थोड़ा पैसा नियमित तौर पर खर्च करना</a:t>
            </a:r>
            <a:endParaRPr lang="en-US" sz="1600" dirty="0">
              <a:latin typeface="Garamond" pitchFamily="18" charset="0"/>
            </a:endParaRPr>
          </a:p>
        </p:txBody>
      </p:sp>
    </p:spTree>
    <p:extLst>
      <p:ext uri="{BB962C8B-B14F-4D97-AF65-F5344CB8AC3E}">
        <p14:creationId xmlns:p14="http://schemas.microsoft.com/office/powerpoint/2010/main" val="148523896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additive="repl">
                                        <p:cTn id="24" dur="1" fill="hold">
                                          <p:stCondLst>
                                            <p:cond delay="0"/>
                                          </p:stCondLst>
                                        </p:cTn>
                                        <p:tgtEl>
                                          <p:spTgt spid="8"/>
                                        </p:tgtEl>
                                        <p:attrNameLst>
                                          <p:attrName>style.visibility</p:attrName>
                                        </p:attrNameLst>
                                      </p:cBhvr>
                                      <p:to>
                                        <p:strVal val="visible"/>
                                      </p:to>
                                    </p:set>
                                  </p:childTnLst>
                                </p:cTn>
                              </p:par>
                              <p:par>
                                <p:cTn id="25" presetID="1" presetClass="entr" fill="hold" nodeType="withEffect">
                                  <p:stCondLst>
                                    <p:cond delay="0"/>
                                  </p:stCondLst>
                                  <p:childTnLst>
                                    <p:set>
                                      <p:cBhvr additive="repl">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Effect of buying or renting decision on capital</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20000"/>
              </a:lnSpc>
              <a:buClr>
                <a:srgbClr val="000000"/>
              </a:buClr>
              <a:buSzPct val="100000"/>
              <a:buFont typeface="Arial"/>
              <a:buChar char="•"/>
            </a:pPr>
            <a:r>
              <a:rPr lang="en-US" sz="2000" dirty="0">
                <a:solidFill>
                  <a:srgbClr val="000000"/>
                </a:solidFill>
                <a:latin typeface="Arial"/>
                <a:cs typeface="Arial"/>
              </a:rPr>
              <a:t>If we decide to buy the equipment then we usually need to raise a lot of money. </a:t>
            </a:r>
          </a:p>
          <a:p>
            <a:pPr lvl="2">
              <a:lnSpc>
                <a:spcPct val="120000"/>
              </a:lnSpc>
              <a:buClr>
                <a:srgbClr val="000000"/>
              </a:buClr>
              <a:buSzPct val="100000"/>
              <a:buFont typeface="Arial"/>
              <a:buChar char="•"/>
            </a:pPr>
            <a:r>
              <a:rPr lang="en-US" dirty="0">
                <a:solidFill>
                  <a:srgbClr val="000000"/>
                </a:solidFill>
                <a:latin typeface="Arial"/>
                <a:cs typeface="Arial"/>
              </a:rPr>
              <a:t>But we only need to do this once (until the equipment is damaged and we need to buy a new one) and that is why this is fixed capital of the business</a:t>
            </a:r>
          </a:p>
          <a:p>
            <a:pPr lvl="1">
              <a:lnSpc>
                <a:spcPct val="120000"/>
              </a:lnSpc>
              <a:buClr>
                <a:srgbClr val="000000"/>
              </a:buClr>
              <a:buSzPct val="100000"/>
              <a:buFont typeface="Arial"/>
              <a:buChar char="•"/>
            </a:pPr>
            <a:r>
              <a:rPr lang="en-US" sz="2000" dirty="0">
                <a:solidFill>
                  <a:srgbClr val="000000"/>
                </a:solidFill>
                <a:latin typeface="Arial"/>
                <a:cs typeface="Arial"/>
              </a:rPr>
              <a:t>If we decide to rent it, then we need to typically pay some amount every month. </a:t>
            </a:r>
          </a:p>
          <a:p>
            <a:pPr lvl="2">
              <a:lnSpc>
                <a:spcPct val="120000"/>
              </a:lnSpc>
              <a:buClr>
                <a:srgbClr val="000000"/>
              </a:buClr>
              <a:buSzPct val="100000"/>
              <a:buFont typeface="Arial"/>
              <a:buChar char="•"/>
            </a:pPr>
            <a:r>
              <a:rPr lang="en-US" dirty="0">
                <a:solidFill>
                  <a:srgbClr val="000000"/>
                </a:solidFill>
                <a:latin typeface="Arial"/>
                <a:cs typeface="Arial"/>
              </a:rPr>
              <a:t>So we need to do this every month and hence it is part of the working capital</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15</a:t>
            </a:fld>
            <a:endParaRPr lang="en-US" sz="1600" b="1">
              <a:solidFill>
                <a:schemeClr val="tx1"/>
              </a:solidFill>
            </a:endParaRPr>
          </a:p>
        </p:txBody>
      </p:sp>
      <p:sp>
        <p:nvSpPr>
          <p:cNvPr id="7" name="Text Box 1"/>
          <p:cNvSpPr txBox="1">
            <a:spLocks noChangeArrowheads="1"/>
          </p:cNvSpPr>
          <p:nvPr/>
        </p:nvSpPr>
        <p:spPr bwMode="auto">
          <a:xfrm>
            <a:off x="4644008"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latin typeface="Kruti Dev 010" pitchFamily="2" charset="0"/>
              </a:rPr>
              <a:t>[</a:t>
            </a:r>
            <a:r>
              <a:rPr lang="en-US" sz="2400" dirty="0" err="1">
                <a:solidFill>
                  <a:srgbClr val="000000"/>
                </a:solidFill>
                <a:latin typeface="Kruti Dev 010" pitchFamily="2" charset="0"/>
              </a:rPr>
              <a:t>kjhnus</a:t>
            </a:r>
            <a:r>
              <a:rPr lang="en-US" sz="2400" dirty="0">
                <a:solidFill>
                  <a:srgbClr val="000000"/>
                </a:solidFill>
                <a:latin typeface="Kruti Dev 010" pitchFamily="2" charset="0"/>
              </a:rPr>
              <a:t> ;k </a:t>
            </a:r>
            <a:r>
              <a:rPr lang="en-US" sz="2400" dirty="0" err="1">
                <a:solidFill>
                  <a:srgbClr val="000000"/>
                </a:solidFill>
                <a:latin typeface="Kruti Dev 010" pitchFamily="2" charset="0"/>
              </a:rPr>
              <a:t>fdjk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ij</a:t>
            </a:r>
            <a:r>
              <a:rPr lang="en-US" sz="2400" dirty="0">
                <a:solidFill>
                  <a:srgbClr val="000000"/>
                </a:solidFill>
                <a:latin typeface="Kruti Dev 010" pitchFamily="2" charset="0"/>
              </a:rPr>
              <a:t> </a:t>
            </a:r>
            <a:r>
              <a:rPr lang="en-US" sz="2400" dirty="0" err="1">
                <a:solidFill>
                  <a:srgbClr val="000000"/>
                </a:solidFill>
                <a:latin typeface="Kruti Dev 010" pitchFamily="2" charset="0"/>
              </a:rPr>
              <a:t>ysus</a:t>
            </a:r>
            <a:r>
              <a:rPr lang="en-US" sz="2400" dirty="0">
                <a:solidFill>
                  <a:srgbClr val="000000"/>
                </a:solidFill>
                <a:latin typeface="Kruti Dev 010" pitchFamily="2" charset="0"/>
              </a:rPr>
              <a:t> </a:t>
            </a:r>
            <a:r>
              <a:rPr lang="en-US" sz="2400" dirty="0" err="1">
                <a:solidFill>
                  <a:srgbClr val="000000"/>
                </a:solidFill>
                <a:latin typeface="Kruti Dev 010" pitchFamily="2" charset="0"/>
              </a:rPr>
              <a:t>ds</a:t>
            </a:r>
            <a:r>
              <a:rPr lang="en-US" sz="2400" dirty="0">
                <a:solidFill>
                  <a:srgbClr val="000000"/>
                </a:solidFill>
                <a:latin typeface="Kruti Dev 010" pitchFamily="2" charset="0"/>
              </a:rPr>
              <a:t> </a:t>
            </a:r>
            <a:r>
              <a:rPr lang="en-US" sz="2400" dirty="0" err="1">
                <a:solidFill>
                  <a:srgbClr val="000000"/>
                </a:solidFill>
                <a:latin typeface="Kruti Dev 010" pitchFamily="2" charset="0"/>
              </a:rPr>
              <a:t>fu.kZ</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iwath</a:t>
            </a:r>
            <a:r>
              <a:rPr lang="en-US" sz="2400" dirty="0">
                <a:solidFill>
                  <a:srgbClr val="000000"/>
                </a:solidFill>
                <a:latin typeface="Kruti Dev 010" pitchFamily="2" charset="0"/>
              </a:rPr>
              <a:t> </a:t>
            </a:r>
            <a:r>
              <a:rPr lang="en-US" sz="2400" dirty="0" err="1">
                <a:solidFill>
                  <a:srgbClr val="000000"/>
                </a:solidFill>
                <a:latin typeface="Kruti Dev 010" pitchFamily="2" charset="0"/>
              </a:rPr>
              <a:t>ij</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izHkko</a:t>
            </a:r>
            <a:endParaRPr lang="en-GB" sz="2400" dirty="0">
              <a:solidFill>
                <a:srgbClr val="000000"/>
              </a:solidFill>
              <a:latin typeface="Kruti Dev 010" pitchFamily="2" charset="0"/>
            </a:endParaRPr>
          </a:p>
        </p:txBody>
      </p:sp>
      <p:sp>
        <p:nvSpPr>
          <p:cNvPr id="8" name="Text Box 2"/>
          <p:cNvSpPr txBox="1">
            <a:spLocks noChangeArrowheads="1"/>
          </p:cNvSpPr>
          <p:nvPr/>
        </p:nvSpPr>
        <p:spPr bwMode="auto">
          <a:xfrm>
            <a:off x="4644008"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20000"/>
              </a:lnSpc>
              <a:buClr>
                <a:srgbClr val="000000"/>
              </a:buClr>
              <a:buSzPct val="100000"/>
              <a:buFont typeface="Arial"/>
              <a:buChar char="•"/>
            </a:pPr>
            <a:r>
              <a:rPr lang="en-US" sz="2000" dirty="0">
                <a:solidFill>
                  <a:srgbClr val="000000"/>
                </a:solidFill>
                <a:latin typeface="Kruti Dev 010" pitchFamily="2" charset="0"/>
              </a:rPr>
              <a:t>;fn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dksbZ</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kjhnus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fu.kZ</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vkerkSj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cgqr</a:t>
            </a:r>
            <a:r>
              <a:rPr lang="en-US" sz="2000" dirty="0">
                <a:solidFill>
                  <a:srgbClr val="000000"/>
                </a:solidFill>
                <a:latin typeface="Kruti Dev 010" pitchFamily="2" charset="0"/>
              </a:rPr>
              <a:t> </a:t>
            </a:r>
            <a:r>
              <a:rPr lang="en-US" sz="2000" dirty="0" err="1">
                <a:solidFill>
                  <a:srgbClr val="000000"/>
                </a:solidFill>
                <a:latin typeface="Kruti Dev 010" pitchFamily="2" charset="0"/>
              </a:rPr>
              <a:t>lkjk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df</a:t>
            </a:r>
            <a:r>
              <a:rPr lang="en-US" sz="2000" dirty="0">
                <a:solidFill>
                  <a:srgbClr val="000000"/>
                </a:solidFill>
                <a:latin typeface="Kruti Dev 010" pitchFamily="2" charset="0"/>
              </a:rPr>
              <a:t>=r </a:t>
            </a:r>
            <a:r>
              <a:rPr lang="en-US" sz="2000" dirty="0" err="1">
                <a:solidFill>
                  <a:srgbClr val="000000"/>
                </a:solidFill>
                <a:latin typeface="Kruti Dev 010" pitchFamily="2" charset="0"/>
              </a:rPr>
              <a:t>djus</a:t>
            </a:r>
            <a:r>
              <a:rPr lang="en-US" sz="2000" dirty="0">
                <a:solidFill>
                  <a:srgbClr val="000000"/>
                </a:solidFill>
                <a:latin typeface="Kruti Dev 010" pitchFamily="2" charset="0"/>
              </a:rPr>
              <a:t> dh t:jr </a:t>
            </a:r>
            <a:r>
              <a:rPr lang="en-US" sz="2000" dirty="0" err="1">
                <a:solidFill>
                  <a:srgbClr val="000000"/>
                </a:solidFill>
                <a:latin typeface="Kruti Dev 010" pitchFamily="2" charset="0"/>
              </a:rPr>
              <a:t>iM+rh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a:solidFill>
                  <a:srgbClr val="000000"/>
                </a:solidFill>
                <a:latin typeface="Arial"/>
                <a:cs typeface="Arial"/>
              </a:rPr>
              <a:t> </a:t>
            </a:r>
          </a:p>
          <a:p>
            <a:pPr lvl="2">
              <a:lnSpc>
                <a:spcPct val="120000"/>
              </a:lnSpc>
              <a:buClr>
                <a:srgbClr val="000000"/>
              </a:buClr>
              <a:buSzPct val="100000"/>
              <a:buFont typeface="Arial"/>
              <a:buChar char="•"/>
            </a:pPr>
            <a:r>
              <a:rPr lang="en-US" dirty="0" err="1">
                <a:solidFill>
                  <a:srgbClr val="000000"/>
                </a:solidFill>
                <a:latin typeface="Kruti Dev 010" pitchFamily="2" charset="0"/>
              </a:rPr>
              <a:t>ysfdu</a:t>
            </a:r>
            <a:r>
              <a:rPr lang="en-US" dirty="0">
                <a:solidFill>
                  <a:srgbClr val="000000"/>
                </a:solidFill>
                <a:latin typeface="Kruti Dev 010" pitchFamily="2" charset="0"/>
              </a:rPr>
              <a:t> ,</a:t>
            </a:r>
            <a:r>
              <a:rPr lang="en-US" dirty="0" err="1">
                <a:solidFill>
                  <a:srgbClr val="000000"/>
                </a:solidFill>
                <a:latin typeface="Kruti Dev 010" pitchFamily="2" charset="0"/>
              </a:rPr>
              <a:t>slk</a:t>
            </a:r>
            <a:r>
              <a:rPr lang="en-US" dirty="0">
                <a:solidFill>
                  <a:srgbClr val="000000"/>
                </a:solidFill>
                <a:latin typeface="Kruti Dev 010" pitchFamily="2" charset="0"/>
              </a:rPr>
              <a:t> </a:t>
            </a:r>
            <a:r>
              <a:rPr lang="en-US" dirty="0" err="1">
                <a:solidFill>
                  <a:srgbClr val="000000"/>
                </a:solidFill>
                <a:latin typeface="Kruti Dev 010" pitchFamily="2" charset="0"/>
              </a:rPr>
              <a:t>gesa</a:t>
            </a:r>
            <a:r>
              <a:rPr lang="en-US" dirty="0">
                <a:solidFill>
                  <a:srgbClr val="000000"/>
                </a:solidFill>
                <a:latin typeface="Kruti Dev 010" pitchFamily="2" charset="0"/>
              </a:rPr>
              <a:t> </a:t>
            </a:r>
            <a:r>
              <a:rPr lang="en-US" dirty="0" err="1">
                <a:solidFill>
                  <a:srgbClr val="000000"/>
                </a:solidFill>
                <a:latin typeface="Kruti Dev 010" pitchFamily="2" charset="0"/>
              </a:rPr>
              <a:t>flQZ</a:t>
            </a:r>
            <a:r>
              <a:rPr lang="en-US" dirty="0">
                <a:solidFill>
                  <a:srgbClr val="000000"/>
                </a:solidFill>
                <a:latin typeface="Kruti Dev 010" pitchFamily="2" charset="0"/>
              </a:rPr>
              <a:t> ,d </a:t>
            </a:r>
            <a:r>
              <a:rPr lang="en-US" dirty="0" err="1">
                <a:solidFill>
                  <a:srgbClr val="000000"/>
                </a:solidFill>
                <a:latin typeface="Kruti Dev 010" pitchFamily="2" charset="0"/>
              </a:rPr>
              <a:t>gh</a:t>
            </a:r>
            <a:r>
              <a:rPr lang="en-US" dirty="0">
                <a:solidFill>
                  <a:srgbClr val="000000"/>
                </a:solidFill>
                <a:latin typeface="Kruti Dev 010" pitchFamily="2" charset="0"/>
              </a:rPr>
              <a:t> </a:t>
            </a:r>
            <a:r>
              <a:rPr lang="en-US" dirty="0" err="1">
                <a:solidFill>
                  <a:srgbClr val="000000"/>
                </a:solidFill>
                <a:latin typeface="Kruti Dev 010" pitchFamily="2" charset="0"/>
              </a:rPr>
              <a:t>ckj</a:t>
            </a:r>
            <a:r>
              <a:rPr lang="en-US" dirty="0">
                <a:solidFill>
                  <a:srgbClr val="000000"/>
                </a:solidFill>
                <a:latin typeface="Kruti Dev 010" pitchFamily="2" charset="0"/>
              </a:rPr>
              <a:t> </a:t>
            </a:r>
            <a:r>
              <a:rPr lang="en-US" dirty="0" err="1">
                <a:solidFill>
                  <a:srgbClr val="000000"/>
                </a:solidFill>
                <a:latin typeface="Kruti Dev 010" pitchFamily="2" charset="0"/>
              </a:rPr>
              <a:t>djuk</a:t>
            </a:r>
            <a:r>
              <a:rPr lang="en-US" dirty="0">
                <a:solidFill>
                  <a:srgbClr val="000000"/>
                </a:solidFill>
                <a:latin typeface="Kruti Dev 010" pitchFamily="2" charset="0"/>
              </a:rPr>
              <a:t> </a:t>
            </a:r>
            <a:r>
              <a:rPr lang="en-US" dirty="0" err="1">
                <a:solidFill>
                  <a:srgbClr val="000000"/>
                </a:solidFill>
                <a:latin typeface="Kruti Dev 010" pitchFamily="2" charset="0"/>
              </a:rPr>
              <a:t>iM+rk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¼tc rd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midj.k</a:t>
            </a:r>
            <a:r>
              <a:rPr lang="en-US" dirty="0">
                <a:solidFill>
                  <a:srgbClr val="000000"/>
                </a:solidFill>
                <a:latin typeface="Kruti Dev 010" pitchFamily="2" charset="0"/>
              </a:rPr>
              <a:t> {</a:t>
            </a:r>
            <a:r>
              <a:rPr lang="en-US" dirty="0" err="1">
                <a:solidFill>
                  <a:srgbClr val="000000"/>
                </a:solidFill>
                <a:latin typeface="Kruti Dev 010" pitchFamily="2" charset="0"/>
              </a:rPr>
              <a:t>kfrxzLr</a:t>
            </a:r>
            <a:r>
              <a:rPr lang="en-US" dirty="0">
                <a:solidFill>
                  <a:srgbClr val="000000"/>
                </a:solidFill>
                <a:latin typeface="Kruti Dev 010" pitchFamily="2" charset="0"/>
              </a:rPr>
              <a:t> u </a:t>
            </a:r>
            <a:r>
              <a:rPr lang="en-US" dirty="0" err="1">
                <a:solidFill>
                  <a:srgbClr val="000000"/>
                </a:solidFill>
                <a:latin typeface="Kruti Dev 010" pitchFamily="2" charset="0"/>
              </a:rPr>
              <a:t>gks</a:t>
            </a:r>
            <a:r>
              <a:rPr lang="en-US" dirty="0">
                <a:solidFill>
                  <a:srgbClr val="000000"/>
                </a:solidFill>
                <a:latin typeface="Kruti Dev 010" pitchFamily="2" charset="0"/>
              </a:rPr>
              <a:t> </a:t>
            </a:r>
            <a:r>
              <a:rPr lang="en-US" dirty="0" err="1">
                <a:solidFill>
                  <a:srgbClr val="000000"/>
                </a:solidFill>
                <a:latin typeface="Kruti Dev 010" pitchFamily="2" charset="0"/>
              </a:rPr>
              <a:t>tk</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gesa</a:t>
            </a:r>
            <a:r>
              <a:rPr lang="en-US" dirty="0">
                <a:solidFill>
                  <a:srgbClr val="000000"/>
                </a:solidFill>
                <a:latin typeface="Kruti Dev 010" pitchFamily="2" charset="0"/>
              </a:rPr>
              <a:t> </a:t>
            </a:r>
            <a:r>
              <a:rPr lang="en-US" dirty="0" err="1">
                <a:solidFill>
                  <a:srgbClr val="000000"/>
                </a:solidFill>
                <a:latin typeface="Kruti Dev 010" pitchFamily="2" charset="0"/>
              </a:rPr>
              <a:t>u;k</a:t>
            </a:r>
            <a:r>
              <a:rPr lang="en-US" dirty="0">
                <a:solidFill>
                  <a:srgbClr val="000000"/>
                </a:solidFill>
                <a:latin typeface="Kruti Dev 010" pitchFamily="2" charset="0"/>
              </a:rPr>
              <a:t> [</a:t>
            </a:r>
            <a:r>
              <a:rPr lang="en-US" dirty="0" err="1">
                <a:solidFill>
                  <a:srgbClr val="000000"/>
                </a:solidFill>
                <a:latin typeface="Kruti Dev 010" pitchFamily="2" charset="0"/>
              </a:rPr>
              <a:t>kjhnus</a:t>
            </a:r>
            <a:r>
              <a:rPr lang="en-US" dirty="0">
                <a:solidFill>
                  <a:srgbClr val="000000"/>
                </a:solidFill>
                <a:latin typeface="Kruti Dev 010" pitchFamily="2" charset="0"/>
              </a:rPr>
              <a:t> dh t:jr u iM+s½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blfy</a:t>
            </a:r>
            <a:r>
              <a:rPr lang="en-US" dirty="0">
                <a:solidFill>
                  <a:srgbClr val="000000"/>
                </a:solidFill>
                <a:latin typeface="Kruti Dev 010" pitchFamily="2" charset="0"/>
              </a:rPr>
              <a:t>, ;g </a:t>
            </a:r>
            <a:r>
              <a:rPr lang="en-US" dirty="0" err="1">
                <a:solidFill>
                  <a:srgbClr val="000000"/>
                </a:solidFill>
                <a:latin typeface="Kruti Dev 010" pitchFamily="2" charset="0"/>
              </a:rPr>
              <a:t>O;kikj</a:t>
            </a:r>
            <a:r>
              <a:rPr lang="en-US" dirty="0">
                <a:solidFill>
                  <a:srgbClr val="000000"/>
                </a:solidFill>
                <a:latin typeface="Kruti Dev 010" pitchFamily="2" charset="0"/>
              </a:rPr>
              <a:t> dh </a:t>
            </a:r>
            <a:r>
              <a:rPr lang="en-US" dirty="0" err="1">
                <a:solidFill>
                  <a:srgbClr val="000000"/>
                </a:solidFill>
                <a:latin typeface="Kruti Dev 010" pitchFamily="2" charset="0"/>
              </a:rPr>
              <a:t>vpy</a:t>
            </a:r>
            <a:r>
              <a:rPr lang="en-US" dirty="0">
                <a:solidFill>
                  <a:srgbClr val="000000"/>
                </a:solidFill>
                <a:latin typeface="Kruti Dev 010" pitchFamily="2" charset="0"/>
              </a:rPr>
              <a:t> </a:t>
            </a:r>
            <a:r>
              <a:rPr lang="en-US" dirty="0" err="1">
                <a:solidFill>
                  <a:srgbClr val="000000"/>
                </a:solidFill>
                <a:latin typeface="Kruti Dev 010" pitchFamily="2" charset="0"/>
              </a:rPr>
              <a:t>iwath</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endParaRPr lang="en-US" dirty="0">
              <a:solidFill>
                <a:srgbClr val="000000"/>
              </a:solidFill>
              <a:latin typeface="Arial"/>
              <a:cs typeface="Arial"/>
            </a:endParaRPr>
          </a:p>
          <a:p>
            <a:pPr lvl="1">
              <a:lnSpc>
                <a:spcPct val="120000"/>
              </a:lnSpc>
              <a:buClr>
                <a:srgbClr val="000000"/>
              </a:buClr>
              <a:buSzPct val="100000"/>
              <a:buFont typeface="Arial"/>
              <a:buChar char="•"/>
            </a:pPr>
            <a:r>
              <a:rPr lang="en-US" sz="2000" dirty="0">
                <a:solidFill>
                  <a:srgbClr val="000000"/>
                </a:solidFill>
                <a:latin typeface="Kruti Dev 010" pitchFamily="2" charset="0"/>
              </a:rPr>
              <a:t>;fn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bls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fu.kZ</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gj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eghus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dqN</a:t>
            </a:r>
            <a:r>
              <a:rPr lang="en-US" sz="2000" dirty="0">
                <a:solidFill>
                  <a:srgbClr val="000000"/>
                </a:solidFill>
                <a:latin typeface="Kruti Dev 010" pitchFamily="2" charset="0"/>
              </a:rPr>
              <a:t> </a:t>
            </a:r>
            <a:r>
              <a:rPr lang="en-US" sz="2000" dirty="0" err="1">
                <a:solidFill>
                  <a:srgbClr val="000000"/>
                </a:solidFill>
                <a:latin typeface="Kruti Dev 010" pitchFamily="2" charset="0"/>
              </a:rPr>
              <a:t>jde</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Hkqxrku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iM+rk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Arial"/>
                <a:cs typeface="Arial"/>
              </a:rPr>
              <a:t> </a:t>
            </a:r>
          </a:p>
          <a:p>
            <a:pPr lvl="2">
              <a:lnSpc>
                <a:spcPct val="120000"/>
              </a:lnSpc>
              <a:buClr>
                <a:srgbClr val="000000"/>
              </a:buClr>
              <a:buSzPct val="100000"/>
              <a:buFont typeface="Arial"/>
              <a:buChar char="•"/>
            </a:pPr>
            <a:r>
              <a:rPr lang="en-US" dirty="0" err="1">
                <a:solidFill>
                  <a:srgbClr val="000000"/>
                </a:solidFill>
                <a:latin typeface="Kruti Dev 010" pitchFamily="2" charset="0"/>
                <a:cs typeface="Arial"/>
              </a:rPr>
              <a:t>rks</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gesa</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slk</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gj</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eghus</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djuk</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iM+rk</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gS</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vkSj</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blfy</a:t>
            </a:r>
            <a:r>
              <a:rPr lang="en-US" dirty="0">
                <a:solidFill>
                  <a:srgbClr val="000000"/>
                </a:solidFill>
                <a:latin typeface="Kruti Dev 010" pitchFamily="2" charset="0"/>
                <a:cs typeface="Arial"/>
              </a:rPr>
              <a:t>, ;g </a:t>
            </a:r>
            <a:r>
              <a:rPr lang="hi-IN" sz="1600" dirty="0">
                <a:solidFill>
                  <a:srgbClr val="000000"/>
                </a:solidFill>
                <a:latin typeface="Kruti Dev 010" pitchFamily="2" charset="0"/>
                <a:cs typeface="Arial"/>
              </a:rPr>
              <a:t>कार्यशील</a:t>
            </a:r>
            <a:r>
              <a:rPr lang="hi-IN" dirty="0">
                <a:solidFill>
                  <a:srgbClr val="000000"/>
                </a:solidFill>
                <a:latin typeface="Kruti Dev 010" pitchFamily="2" charset="0"/>
                <a:cs typeface="Arial"/>
              </a:rPr>
              <a:t> </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iwath</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dk</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Hkkx</a:t>
            </a:r>
            <a:r>
              <a:rPr lang="en-US" dirty="0">
                <a:solidFill>
                  <a:srgbClr val="000000"/>
                </a:solidFill>
                <a:latin typeface="Kruti Dev 010" pitchFamily="2" charset="0"/>
                <a:cs typeface="Arial"/>
              </a:rPr>
              <a:t> </a:t>
            </a:r>
            <a:r>
              <a:rPr lang="en-US" dirty="0" err="1">
                <a:solidFill>
                  <a:srgbClr val="000000"/>
                </a:solidFill>
                <a:latin typeface="Kruti Dev 010" pitchFamily="2" charset="0"/>
                <a:cs typeface="Arial"/>
              </a:rPr>
              <a:t>gS</a:t>
            </a:r>
            <a:endParaRPr lang="en-US" dirty="0">
              <a:solidFill>
                <a:srgbClr val="000000"/>
              </a:solidFill>
              <a:latin typeface="Arial"/>
              <a:cs typeface="Arial"/>
            </a:endParaRPr>
          </a:p>
        </p:txBody>
      </p:sp>
    </p:spTree>
    <p:extLst>
      <p:ext uri="{BB962C8B-B14F-4D97-AF65-F5344CB8AC3E}">
        <p14:creationId xmlns:p14="http://schemas.microsoft.com/office/powerpoint/2010/main" val="278216588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Others things which are part of fixed capital - Deposits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40000"/>
              </a:lnSpc>
              <a:buClr>
                <a:srgbClr val="000000"/>
              </a:buClr>
              <a:buSzPct val="100000"/>
              <a:buFont typeface="Arial"/>
              <a:buChar char="•"/>
            </a:pPr>
            <a:r>
              <a:rPr lang="en-US" sz="2000" dirty="0">
                <a:solidFill>
                  <a:srgbClr val="000000"/>
                </a:solidFill>
                <a:latin typeface="Arial"/>
                <a:cs typeface="Arial"/>
              </a:rPr>
              <a:t>Sometimes when we rent equipment (or even a building), we may have to give a safety deposit. This will come back to us when we return the equipment.</a:t>
            </a:r>
          </a:p>
          <a:p>
            <a:pPr lvl="1">
              <a:lnSpc>
                <a:spcPct val="140000"/>
              </a:lnSpc>
              <a:buClr>
                <a:srgbClr val="000000"/>
              </a:buClr>
              <a:buSzPct val="100000"/>
              <a:buFont typeface="Arial"/>
              <a:buChar char="•"/>
            </a:pPr>
            <a:r>
              <a:rPr lang="en-US" sz="2000" dirty="0">
                <a:solidFill>
                  <a:srgbClr val="000000"/>
                </a:solidFill>
                <a:latin typeface="Arial"/>
                <a:cs typeface="Arial"/>
              </a:rPr>
              <a:t>Such a deposit is also considered as fixed capital since we need to raise money for it only once</a:t>
            </a:r>
            <a:endParaRPr lang="en-US" dirty="0">
              <a:solidFill>
                <a:srgbClr val="000000"/>
              </a:solidFill>
              <a:latin typeface="Arial"/>
              <a:cs typeface="Arial"/>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16</a:t>
            </a:fld>
            <a:endParaRPr lang="en-US" sz="1600" b="1">
              <a:solidFill>
                <a:schemeClr val="tx1"/>
              </a:solidFill>
            </a:endParaRPr>
          </a:p>
        </p:txBody>
      </p:sp>
      <p:sp>
        <p:nvSpPr>
          <p:cNvPr id="7" name="Text Box 1"/>
          <p:cNvSpPr txBox="1">
            <a:spLocks noChangeArrowheads="1"/>
          </p:cNvSpPr>
          <p:nvPr/>
        </p:nvSpPr>
        <p:spPr bwMode="auto">
          <a:xfrm>
            <a:off x="4572000" y="159162"/>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a:solidFill>
                  <a:srgbClr val="000000"/>
                </a:solidFill>
                <a:latin typeface="Kruti Dev 010" pitchFamily="2" charset="0"/>
              </a:rPr>
              <a:t>vU</a:t>
            </a:r>
            <a:r>
              <a:rPr lang="en-US" sz="2400" dirty="0">
                <a:solidFill>
                  <a:srgbClr val="000000"/>
                </a:solidFill>
                <a:latin typeface="Kruti Dev 010" pitchFamily="2" charset="0"/>
              </a:rPr>
              <a:t>; </a:t>
            </a:r>
            <a:r>
              <a:rPr lang="en-US" sz="2400" dirty="0" err="1">
                <a:solidFill>
                  <a:srgbClr val="000000"/>
                </a:solidFill>
                <a:latin typeface="Kruti Dev 010" pitchFamily="2" charset="0"/>
              </a:rPr>
              <a:t>phtsa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tks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vpy</a:t>
            </a:r>
            <a:r>
              <a:rPr lang="en-US" sz="2400" dirty="0">
                <a:solidFill>
                  <a:srgbClr val="000000"/>
                </a:solidFill>
                <a:latin typeface="Kruti Dev 010" pitchFamily="2" charset="0"/>
              </a:rPr>
              <a:t> </a:t>
            </a:r>
            <a:r>
              <a:rPr lang="en-US" sz="2400" dirty="0" err="1">
                <a:solidFill>
                  <a:srgbClr val="000000"/>
                </a:solidFill>
                <a:latin typeface="Kruti Dev 010" pitchFamily="2" charset="0"/>
              </a:rPr>
              <a:t>iwath</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gh</a:t>
            </a:r>
            <a:r>
              <a:rPr lang="en-US" sz="2400" dirty="0">
                <a:solidFill>
                  <a:srgbClr val="000000"/>
                </a:solidFill>
                <a:latin typeface="Kruti Dev 010" pitchFamily="2" charset="0"/>
              </a:rPr>
              <a:t> </a:t>
            </a:r>
            <a:r>
              <a:rPr lang="en-US" sz="2400" dirty="0" err="1">
                <a:solidFill>
                  <a:srgbClr val="000000"/>
                </a:solidFill>
                <a:latin typeface="Kruti Dev 010" pitchFamily="2" charset="0"/>
              </a:rPr>
              <a:t>Hkkx</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a:t>
            </a:r>
            <a:r>
              <a:rPr lang="en-US" sz="2400" dirty="0">
                <a:solidFill>
                  <a:srgbClr val="000000"/>
                </a:solidFill>
                <a:latin typeface="Kruti Dev 010" pitchFamily="2" charset="0"/>
              </a:rPr>
              <a:t> &amp; </a:t>
            </a:r>
            <a:r>
              <a:rPr lang="en-US" sz="2400" dirty="0" err="1">
                <a:solidFill>
                  <a:srgbClr val="000000"/>
                </a:solidFill>
                <a:latin typeface="Kruti Dev 010" pitchFamily="2" charset="0"/>
              </a:rPr>
              <a:t>tek</a:t>
            </a:r>
            <a:r>
              <a:rPr lang="en-US" sz="2400" dirty="0">
                <a:solidFill>
                  <a:srgbClr val="000000"/>
                </a:solidFill>
                <a:latin typeface="Kruti Dev 010" pitchFamily="2" charset="0"/>
              </a:rPr>
              <a:t> </a:t>
            </a:r>
            <a:endParaRPr lang="en-GB" sz="2400" dirty="0">
              <a:solidFill>
                <a:srgbClr val="000000"/>
              </a:solidFill>
              <a:cs typeface="Arial" charset="0"/>
            </a:endParaRPr>
          </a:p>
        </p:txBody>
      </p:sp>
      <p:sp>
        <p:nvSpPr>
          <p:cNvPr id="8" name="Text Box 2"/>
          <p:cNvSpPr txBox="1">
            <a:spLocks noChangeArrowheads="1"/>
          </p:cNvSpPr>
          <p:nvPr/>
        </p:nvSpPr>
        <p:spPr bwMode="auto">
          <a:xfrm>
            <a:off x="4572000" y="1041812"/>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40000"/>
              </a:lnSpc>
              <a:buClr>
                <a:srgbClr val="000000"/>
              </a:buClr>
              <a:buSzPct val="100000"/>
              <a:buFont typeface="Arial"/>
              <a:buChar char="•"/>
            </a:pPr>
            <a:r>
              <a:rPr lang="en-US" sz="2000" dirty="0" err="1">
                <a:solidFill>
                  <a:srgbClr val="000000"/>
                </a:solidFill>
                <a:latin typeface="Kruti Dev 010" pitchFamily="2" charset="0"/>
              </a:rPr>
              <a:t>dbZ</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tc</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midj.k</a:t>
            </a:r>
            <a:r>
              <a:rPr lang="en-US" sz="2000" dirty="0">
                <a:solidFill>
                  <a:srgbClr val="000000"/>
                </a:solidFill>
                <a:latin typeface="Kruti Dev 010" pitchFamily="2" charset="0"/>
              </a:rPr>
              <a:t> ¼;k </a:t>
            </a:r>
            <a:r>
              <a:rPr lang="en-US" sz="2000" dirty="0" err="1">
                <a:solidFill>
                  <a:srgbClr val="000000"/>
                </a:solidFill>
                <a:latin typeface="Kruti Dev 010" pitchFamily="2" charset="0"/>
              </a:rPr>
              <a:t>fQj</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bekjr</a:t>
            </a:r>
            <a:r>
              <a:rPr lang="en-US" sz="2000" dirty="0">
                <a:solidFill>
                  <a:srgbClr val="000000"/>
                </a:solidFill>
                <a:latin typeface="Kruti Dev 010" pitchFamily="2" charset="0"/>
              </a:rPr>
              <a:t> Hkh½ </a:t>
            </a:r>
            <a:r>
              <a:rPr lang="en-US" sz="2000" dirty="0" err="1">
                <a:solidFill>
                  <a:srgbClr val="000000"/>
                </a:solidFill>
                <a:latin typeface="Kruti Dev 010" pitchFamily="2" charset="0"/>
              </a:rPr>
              <a:t>fdjk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tekur</a:t>
            </a:r>
            <a:r>
              <a:rPr lang="en-US" sz="2000" dirty="0">
                <a:solidFill>
                  <a:srgbClr val="000000"/>
                </a:solidFill>
                <a:latin typeface="Kruti Dev 010" pitchFamily="2" charset="0"/>
              </a:rPr>
              <a:t> </a:t>
            </a:r>
            <a:r>
              <a:rPr lang="hi-IN" sz="1600" dirty="0">
                <a:solidFill>
                  <a:srgbClr val="000000"/>
                </a:solidFill>
                <a:latin typeface="Kruti Dev 010" pitchFamily="2" charset="0"/>
              </a:rPr>
              <a:t>राशि</a:t>
            </a:r>
            <a:r>
              <a:rPr lang="en-US" sz="2000" dirty="0">
                <a:solidFill>
                  <a:srgbClr val="000000"/>
                </a:solidFill>
                <a:latin typeface="Kruti Dev 010" pitchFamily="2" charset="0"/>
              </a:rPr>
              <a:t> </a:t>
            </a:r>
            <a:r>
              <a:rPr lang="en-US" sz="2000" dirty="0" err="1">
                <a:solidFill>
                  <a:srgbClr val="000000"/>
                </a:solidFill>
                <a:latin typeface="Kruti Dev 010" pitchFamily="2" charset="0"/>
              </a:rPr>
              <a:t>nsuk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iM</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tc</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midj.k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okil</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djsaxs</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;g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okil</a:t>
            </a:r>
            <a:r>
              <a:rPr lang="en-US" sz="2000" dirty="0">
                <a:solidFill>
                  <a:srgbClr val="000000"/>
                </a:solidFill>
                <a:latin typeface="Kruti Dev 010" pitchFamily="2" charset="0"/>
              </a:rPr>
              <a:t> fey </a:t>
            </a:r>
            <a:r>
              <a:rPr lang="en-US" sz="2000" dirty="0" err="1">
                <a:solidFill>
                  <a:srgbClr val="000000"/>
                </a:solidFill>
                <a:latin typeface="Kruti Dev 010" pitchFamily="2" charset="0"/>
              </a:rPr>
              <a:t>tk,xhA</a:t>
            </a:r>
            <a:endParaRPr lang="en-US" sz="2000" dirty="0">
              <a:solidFill>
                <a:srgbClr val="000000"/>
              </a:solidFill>
              <a:latin typeface="Arial"/>
              <a:cs typeface="Arial"/>
            </a:endParaRPr>
          </a:p>
          <a:p>
            <a:pPr lvl="1">
              <a:lnSpc>
                <a:spcPct val="140000"/>
              </a:lnSpc>
              <a:buClr>
                <a:srgbClr val="000000"/>
              </a:buClr>
              <a:buSzPct val="100000"/>
              <a:buFont typeface="Arial"/>
              <a:buChar char="•"/>
            </a:pPr>
            <a:r>
              <a:rPr lang="en-US" sz="2000" dirty="0" err="1">
                <a:solidFill>
                  <a:srgbClr val="000000"/>
                </a:solidFill>
                <a:latin typeface="Kruti Dev 010" pitchFamily="2" charset="0"/>
              </a:rPr>
              <a:t>bl</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izdkj</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tekur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vpy</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ds :i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blds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flQZ</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ckj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iSlk</a:t>
            </a:r>
            <a:r>
              <a:rPr lang="en-US" sz="2000" dirty="0">
                <a:solidFill>
                  <a:srgbClr val="000000"/>
                </a:solidFill>
                <a:latin typeface="Kruti Dev 010" pitchFamily="2" charset="0"/>
              </a:rPr>
              <a:t> </a:t>
            </a:r>
            <a:r>
              <a:rPr lang="en-US" sz="2000" dirty="0" err="1">
                <a:solidFill>
                  <a:srgbClr val="000000"/>
                </a:solidFill>
                <a:latin typeface="Kruti Dev 010" pitchFamily="2" charset="0"/>
              </a:rPr>
              <a:t>yxkus</a:t>
            </a:r>
            <a:r>
              <a:rPr lang="en-US" sz="2000" dirty="0">
                <a:solidFill>
                  <a:srgbClr val="000000"/>
                </a:solidFill>
                <a:latin typeface="Kruti Dev 010" pitchFamily="2" charset="0"/>
              </a:rPr>
              <a:t> dh t:jr </a:t>
            </a:r>
            <a:r>
              <a:rPr lang="en-US" sz="2000" dirty="0" err="1">
                <a:solidFill>
                  <a:srgbClr val="000000"/>
                </a:solidFill>
                <a:latin typeface="Kruti Dev 010" pitchFamily="2" charset="0"/>
              </a:rPr>
              <a:t>iM+rh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endParaRPr lang="en-US" dirty="0">
              <a:solidFill>
                <a:srgbClr val="000000"/>
              </a:solidFill>
              <a:latin typeface="Arial"/>
              <a:cs typeface="Arial"/>
            </a:endParaRPr>
          </a:p>
        </p:txBody>
      </p:sp>
    </p:spTree>
    <p:extLst>
      <p:ext uri="{BB962C8B-B14F-4D97-AF65-F5344CB8AC3E}">
        <p14:creationId xmlns:p14="http://schemas.microsoft.com/office/powerpoint/2010/main" val="2110939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Others things which are part of fixed capital - Licenses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40000"/>
              </a:lnSpc>
              <a:buClr>
                <a:srgbClr val="000000"/>
              </a:buClr>
              <a:buSzPct val="100000"/>
              <a:buFont typeface="Arial"/>
              <a:buChar char="•"/>
            </a:pPr>
            <a:r>
              <a:rPr lang="en-US" sz="2000" dirty="0">
                <a:solidFill>
                  <a:srgbClr val="000000"/>
                </a:solidFill>
                <a:latin typeface="Arial"/>
                <a:cs typeface="Arial"/>
              </a:rPr>
              <a:t>Sometimes businesses require certain licenses. For example, to run a restaurant or canteen, we require food license.</a:t>
            </a:r>
          </a:p>
          <a:p>
            <a:pPr lvl="1">
              <a:lnSpc>
                <a:spcPct val="140000"/>
              </a:lnSpc>
              <a:buClr>
                <a:srgbClr val="000000"/>
              </a:buClr>
              <a:buSzPct val="100000"/>
              <a:buFont typeface="Arial"/>
              <a:buChar char="•"/>
            </a:pPr>
            <a:r>
              <a:rPr lang="en-US" sz="2000" dirty="0">
                <a:solidFill>
                  <a:srgbClr val="000000"/>
                </a:solidFill>
                <a:latin typeface="Arial"/>
                <a:cs typeface="Arial"/>
              </a:rPr>
              <a:t>Such licenses are usually valid for a few years. But we need to pay the amount for them in the beginning.</a:t>
            </a:r>
          </a:p>
          <a:p>
            <a:pPr lvl="1">
              <a:lnSpc>
                <a:spcPct val="140000"/>
              </a:lnSpc>
              <a:buClr>
                <a:srgbClr val="000000"/>
              </a:buClr>
              <a:buSzPct val="100000"/>
              <a:buFont typeface="Arial"/>
              <a:buChar char="•"/>
            </a:pPr>
            <a:r>
              <a:rPr lang="en-US" sz="2000" dirty="0">
                <a:solidFill>
                  <a:srgbClr val="000000"/>
                </a:solidFill>
                <a:latin typeface="Arial"/>
                <a:cs typeface="Arial"/>
              </a:rPr>
              <a:t>These amounts are also part of the fixed capital.</a:t>
            </a:r>
          </a:p>
          <a:p>
            <a:pPr lvl="1">
              <a:lnSpc>
                <a:spcPct val="140000"/>
              </a:lnSpc>
              <a:buClr>
                <a:srgbClr val="000000"/>
              </a:buClr>
              <a:buSzPct val="100000"/>
              <a:buFont typeface="Arial"/>
              <a:buChar char="•"/>
            </a:pPr>
            <a:r>
              <a:rPr lang="en-US" sz="2000" dirty="0">
                <a:solidFill>
                  <a:srgbClr val="000000"/>
                </a:solidFill>
                <a:latin typeface="Arial"/>
                <a:cs typeface="Arial"/>
              </a:rPr>
              <a:t>In case some money is spent on the renewal, it too is fixed capital</a:t>
            </a:r>
            <a:endParaRPr lang="en-US" dirty="0">
              <a:solidFill>
                <a:srgbClr val="000000"/>
              </a:solidFill>
              <a:latin typeface="Arial"/>
              <a:cs typeface="Arial"/>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17</a:t>
            </a:fld>
            <a:endParaRPr lang="en-US" sz="1600" b="1">
              <a:solidFill>
                <a:schemeClr val="tx1"/>
              </a:solidFill>
            </a:endParaRPr>
          </a:p>
        </p:txBody>
      </p:sp>
      <p:sp>
        <p:nvSpPr>
          <p:cNvPr id="7" name="Text Box 1"/>
          <p:cNvSpPr txBox="1">
            <a:spLocks noChangeArrowheads="1"/>
          </p:cNvSpPr>
          <p:nvPr/>
        </p:nvSpPr>
        <p:spPr bwMode="auto">
          <a:xfrm>
            <a:off x="4644008"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a:solidFill>
                  <a:srgbClr val="000000"/>
                </a:solidFill>
                <a:latin typeface="Kruti Dev 010" pitchFamily="2" charset="0"/>
              </a:rPr>
              <a:t>vU</a:t>
            </a:r>
            <a:r>
              <a:rPr lang="en-US" sz="2400" dirty="0">
                <a:solidFill>
                  <a:srgbClr val="000000"/>
                </a:solidFill>
                <a:latin typeface="Kruti Dev 010" pitchFamily="2" charset="0"/>
              </a:rPr>
              <a:t>; </a:t>
            </a:r>
            <a:r>
              <a:rPr lang="en-US" sz="2400" dirty="0" err="1">
                <a:solidFill>
                  <a:srgbClr val="000000"/>
                </a:solidFill>
                <a:latin typeface="Kruti Dev 010" pitchFamily="2" charset="0"/>
              </a:rPr>
              <a:t>phtsa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tks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vpy</a:t>
            </a:r>
            <a:r>
              <a:rPr lang="en-US" sz="2400" dirty="0">
                <a:solidFill>
                  <a:srgbClr val="000000"/>
                </a:solidFill>
                <a:latin typeface="Kruti Dev 010" pitchFamily="2" charset="0"/>
              </a:rPr>
              <a:t> </a:t>
            </a:r>
            <a:r>
              <a:rPr lang="en-US" sz="2400" dirty="0" err="1">
                <a:solidFill>
                  <a:srgbClr val="000000"/>
                </a:solidFill>
                <a:latin typeface="Kruti Dev 010" pitchFamily="2" charset="0"/>
              </a:rPr>
              <a:t>iwath</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gh</a:t>
            </a:r>
            <a:r>
              <a:rPr lang="en-US" sz="2400" dirty="0">
                <a:solidFill>
                  <a:srgbClr val="000000"/>
                </a:solidFill>
                <a:latin typeface="Kruti Dev 010" pitchFamily="2" charset="0"/>
              </a:rPr>
              <a:t> </a:t>
            </a:r>
            <a:r>
              <a:rPr lang="en-US" sz="2400" dirty="0" err="1">
                <a:solidFill>
                  <a:srgbClr val="000000"/>
                </a:solidFill>
                <a:latin typeface="Kruti Dev 010" pitchFamily="2" charset="0"/>
              </a:rPr>
              <a:t>Hkkx</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a:t>
            </a:r>
            <a:r>
              <a:rPr lang="en-US" sz="2400" dirty="0">
                <a:solidFill>
                  <a:srgbClr val="000000"/>
                </a:solidFill>
                <a:latin typeface="Kruti Dev 010" pitchFamily="2" charset="0"/>
              </a:rPr>
              <a:t> &amp; </a:t>
            </a:r>
            <a:r>
              <a:rPr lang="en-US" sz="2400" dirty="0" err="1">
                <a:solidFill>
                  <a:srgbClr val="000000"/>
                </a:solidFill>
                <a:latin typeface="Kruti Dev 010" pitchFamily="2" charset="0"/>
              </a:rPr>
              <a:t>ykblsal</a:t>
            </a:r>
            <a:r>
              <a:rPr lang="en-US" sz="2400" dirty="0">
                <a:solidFill>
                  <a:srgbClr val="000000"/>
                </a:solidFill>
                <a:latin typeface="Kruti Dev 010" pitchFamily="2" charset="0"/>
              </a:rPr>
              <a:t> </a:t>
            </a:r>
            <a:endParaRPr lang="en-GB" sz="2400" dirty="0">
              <a:solidFill>
                <a:srgbClr val="000000"/>
              </a:solidFill>
            </a:endParaRPr>
          </a:p>
        </p:txBody>
      </p:sp>
      <p:sp>
        <p:nvSpPr>
          <p:cNvPr id="8" name="Text Box 2"/>
          <p:cNvSpPr txBox="1">
            <a:spLocks noChangeArrowheads="1"/>
          </p:cNvSpPr>
          <p:nvPr/>
        </p:nvSpPr>
        <p:spPr bwMode="auto">
          <a:xfrm>
            <a:off x="4644008"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40000"/>
              </a:lnSpc>
              <a:buClr>
                <a:srgbClr val="000000"/>
              </a:buClr>
              <a:buSzPct val="100000"/>
              <a:buFont typeface="Arial"/>
              <a:buChar char="•"/>
            </a:pPr>
            <a:r>
              <a:rPr lang="en-US" sz="2000" dirty="0" err="1">
                <a:solidFill>
                  <a:srgbClr val="000000"/>
                </a:solidFill>
                <a:latin typeface="Kruti Dev 010" pitchFamily="2" charset="0"/>
              </a:rPr>
              <a:t>dbZ</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dqN</a:t>
            </a:r>
            <a:r>
              <a:rPr lang="en-US" sz="2000" dirty="0">
                <a:solidFill>
                  <a:srgbClr val="000000"/>
                </a:solidFill>
                <a:latin typeface="Kruti Dev 010" pitchFamily="2" charset="0"/>
              </a:rPr>
              <a:t> </a:t>
            </a:r>
            <a:r>
              <a:rPr lang="hi-IN" sz="1600" dirty="0">
                <a:solidFill>
                  <a:srgbClr val="000000"/>
                </a:solidFill>
                <a:latin typeface="Kruti Dev 010" pitchFamily="2" charset="0"/>
              </a:rPr>
              <a:t>विशेष </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ykblsalksa</a:t>
            </a:r>
            <a:r>
              <a:rPr lang="en-US" sz="2000" dirty="0">
                <a:solidFill>
                  <a:srgbClr val="000000"/>
                </a:solidFill>
                <a:latin typeface="Kruti Dev 010" pitchFamily="2" charset="0"/>
              </a:rPr>
              <a:t> dh </a:t>
            </a:r>
            <a:r>
              <a:rPr lang="hi-IN" sz="1600" dirty="0">
                <a:solidFill>
                  <a:srgbClr val="000000"/>
                </a:solidFill>
                <a:latin typeface="Kruti Dev 010" pitchFamily="2" charset="0"/>
              </a:rPr>
              <a:t>आवश्यकता</a:t>
            </a:r>
            <a:r>
              <a:rPr lang="hi-IN" sz="2000" dirty="0">
                <a:solidFill>
                  <a:srgbClr val="000000"/>
                </a:solidFill>
                <a:latin typeface="Kruti Dev 010" pitchFamily="2" charset="0"/>
              </a:rPr>
              <a:t> </a:t>
            </a:r>
            <a:r>
              <a:rPr lang="en-US" sz="2000" dirty="0" err="1">
                <a:solidFill>
                  <a:srgbClr val="000000"/>
                </a:solidFill>
                <a:latin typeface="Kruti Dev 010" pitchFamily="2" charset="0"/>
              </a:rPr>
              <a:t>iM+rh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mnkgj.k</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jsLVksjsaV</a:t>
            </a:r>
            <a:r>
              <a:rPr lang="en-US" sz="2000" dirty="0">
                <a:solidFill>
                  <a:srgbClr val="000000"/>
                </a:solidFill>
                <a:latin typeface="Kruti Dev 010" pitchFamily="2" charset="0"/>
              </a:rPr>
              <a:t> ;k </a:t>
            </a:r>
            <a:r>
              <a:rPr lang="en-US" sz="2000" dirty="0" err="1">
                <a:solidFill>
                  <a:srgbClr val="000000"/>
                </a:solidFill>
                <a:latin typeface="Kruti Dev 010" pitchFamily="2" charset="0"/>
              </a:rPr>
              <a:t>dSaVhu</a:t>
            </a:r>
            <a:r>
              <a:rPr lang="en-US" sz="2000" dirty="0">
                <a:solidFill>
                  <a:srgbClr val="000000"/>
                </a:solidFill>
                <a:latin typeface="Kruti Dev 010" pitchFamily="2" charset="0"/>
              </a:rPr>
              <a:t> </a:t>
            </a:r>
            <a:r>
              <a:rPr lang="en-US" sz="2000" dirty="0" err="1">
                <a:solidFill>
                  <a:srgbClr val="000000"/>
                </a:solidFill>
                <a:latin typeface="Kruti Dev 010" pitchFamily="2" charset="0"/>
              </a:rPr>
              <a:t>pykus</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QwM</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ykblsal</a:t>
            </a:r>
            <a:r>
              <a:rPr lang="en-US" sz="2000" dirty="0">
                <a:solidFill>
                  <a:srgbClr val="000000"/>
                </a:solidFill>
                <a:latin typeface="Kruti Dev 010" pitchFamily="2" charset="0"/>
              </a:rPr>
              <a:t> dh t:jr </a:t>
            </a:r>
            <a:r>
              <a:rPr lang="en-US" sz="2000" dirty="0" err="1">
                <a:solidFill>
                  <a:srgbClr val="000000"/>
                </a:solidFill>
                <a:latin typeface="Kruti Dev 010" pitchFamily="2" charset="0"/>
              </a:rPr>
              <a:t>iM+rh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endParaRPr lang="en-US" sz="2000" dirty="0">
              <a:solidFill>
                <a:srgbClr val="000000"/>
              </a:solidFill>
              <a:latin typeface="Arial"/>
              <a:cs typeface="Arial"/>
            </a:endParaRPr>
          </a:p>
          <a:p>
            <a:pPr lvl="1">
              <a:lnSpc>
                <a:spcPct val="140000"/>
              </a:lnSpc>
              <a:buClr>
                <a:srgbClr val="000000"/>
              </a:buClr>
              <a:buSzPct val="100000"/>
              <a:buFont typeface="Arial"/>
              <a:buChar char="•"/>
            </a:pPr>
            <a:r>
              <a:rPr lang="en-US" sz="2000" dirty="0" err="1">
                <a:solidFill>
                  <a:srgbClr val="000000"/>
                </a:solidFill>
                <a:latin typeface="Kruti Dev 010" pitchFamily="2" charset="0"/>
              </a:rPr>
              <a:t>bl</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izdkj</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ykblsal</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vkerkSj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dqN</a:t>
            </a:r>
            <a:r>
              <a:rPr lang="en-US" sz="2000" dirty="0">
                <a:solidFill>
                  <a:srgbClr val="000000"/>
                </a:solidFill>
                <a:latin typeface="Kruti Dev 010" pitchFamily="2" charset="0"/>
              </a:rPr>
              <a:t> </a:t>
            </a:r>
            <a:r>
              <a:rPr lang="en-US" sz="2000" dirty="0" err="1">
                <a:solidFill>
                  <a:srgbClr val="000000"/>
                </a:solidFill>
                <a:latin typeface="Kruti Dev 010" pitchFamily="2" charset="0"/>
              </a:rPr>
              <a:t>lkyksa</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oS</a:t>
            </a:r>
            <a:r>
              <a:rPr lang="en-US" sz="2000" dirty="0">
                <a:solidFill>
                  <a:srgbClr val="000000"/>
                </a:solidFill>
                <a:latin typeface="Kruti Dev 010" pitchFamily="2" charset="0"/>
              </a:rPr>
              <a:t>/k </a:t>
            </a:r>
            <a:r>
              <a:rPr lang="en-US" sz="2000" dirty="0" err="1">
                <a:solidFill>
                  <a:srgbClr val="000000"/>
                </a:solidFill>
                <a:latin typeface="Kruti Dev 010" pitchFamily="2" charset="0"/>
              </a:rPr>
              <a:t>gksrs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ysfdu</a:t>
            </a:r>
            <a:r>
              <a:rPr lang="en-US" sz="2000" dirty="0">
                <a:solidFill>
                  <a:srgbClr val="000000"/>
                </a:solidFill>
                <a:latin typeface="Kruti Dev 010" pitchFamily="2" charset="0"/>
              </a:rPr>
              <a:t> buds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jde</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Hkqxrku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vkjaaHk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iM+rk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endParaRPr lang="en-US" sz="2000" dirty="0">
              <a:solidFill>
                <a:srgbClr val="000000"/>
              </a:solidFill>
              <a:latin typeface="Arial"/>
              <a:cs typeface="Arial"/>
            </a:endParaRPr>
          </a:p>
          <a:p>
            <a:pPr lvl="1">
              <a:lnSpc>
                <a:spcPct val="140000"/>
              </a:lnSpc>
              <a:buClr>
                <a:srgbClr val="000000"/>
              </a:buClr>
              <a:buSzPct val="100000"/>
              <a:buFont typeface="Arial"/>
              <a:buChar char="•"/>
            </a:pPr>
            <a:r>
              <a:rPr lang="en-US" sz="2000" dirty="0">
                <a:solidFill>
                  <a:srgbClr val="000000"/>
                </a:solidFill>
                <a:latin typeface="Kruti Dev 010" pitchFamily="2" charset="0"/>
              </a:rPr>
              <a:t>;s </a:t>
            </a:r>
            <a:r>
              <a:rPr lang="hi-IN" sz="1600" dirty="0">
                <a:solidFill>
                  <a:srgbClr val="000000"/>
                </a:solidFill>
                <a:latin typeface="Kruti Dev 010" pitchFamily="2" charset="0"/>
              </a:rPr>
              <a:t>धनराशि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vpy</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fgLlk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endParaRPr lang="en-US" sz="2000" dirty="0">
              <a:solidFill>
                <a:srgbClr val="000000"/>
              </a:solidFill>
              <a:latin typeface="Arial"/>
              <a:cs typeface="Arial"/>
            </a:endParaRPr>
          </a:p>
          <a:p>
            <a:pPr lvl="1">
              <a:lnSpc>
                <a:spcPct val="140000"/>
              </a:lnSpc>
              <a:buClr>
                <a:srgbClr val="000000"/>
              </a:buClr>
              <a:buSzPct val="100000"/>
              <a:buFont typeface="Arial"/>
              <a:buChar char="•"/>
            </a:pPr>
            <a:r>
              <a:rPr lang="en-US" sz="2000" dirty="0" err="1">
                <a:solidFill>
                  <a:srgbClr val="000000"/>
                </a:solidFill>
                <a:latin typeface="Kruti Dev 010" pitchFamily="2" charset="0"/>
              </a:rPr>
              <a:t>dqN</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ykblsal</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nksckjk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oS</a:t>
            </a:r>
            <a:r>
              <a:rPr lang="en-US" sz="2000" dirty="0">
                <a:solidFill>
                  <a:srgbClr val="000000"/>
                </a:solidFill>
                <a:latin typeface="Kruti Dev 010" pitchFamily="2" charset="0"/>
              </a:rPr>
              <a:t>/k </a:t>
            </a:r>
            <a:r>
              <a:rPr lang="en-US" sz="2000" dirty="0" err="1">
                <a:solidFill>
                  <a:srgbClr val="000000"/>
                </a:solidFill>
                <a:latin typeface="Kruti Dev 010" pitchFamily="2" charset="0"/>
              </a:rPr>
              <a:t>djkus@fjU;q</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djkus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iSls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kpZ</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fQj</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;g </a:t>
            </a:r>
            <a:r>
              <a:rPr lang="en-US" sz="2000" dirty="0" err="1">
                <a:solidFill>
                  <a:srgbClr val="000000"/>
                </a:solidFill>
                <a:latin typeface="Kruti Dev 010" pitchFamily="2" charset="0"/>
              </a:rPr>
              <a:t>vpy</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endParaRPr lang="en-US" dirty="0">
              <a:solidFill>
                <a:srgbClr val="000000"/>
              </a:solidFill>
              <a:latin typeface="Arial"/>
              <a:cs typeface="Arial"/>
            </a:endParaRPr>
          </a:p>
        </p:txBody>
      </p:sp>
    </p:spTree>
    <p:extLst>
      <p:ext uri="{BB962C8B-B14F-4D97-AF65-F5344CB8AC3E}">
        <p14:creationId xmlns:p14="http://schemas.microsoft.com/office/powerpoint/2010/main" val="12137570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Others things which are part of fixed capital - Trainings</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40000"/>
              </a:lnSpc>
              <a:buClr>
                <a:srgbClr val="000000"/>
              </a:buClr>
              <a:buSzPct val="100000"/>
              <a:buFont typeface="Arial"/>
              <a:buChar char="•"/>
            </a:pPr>
            <a:r>
              <a:rPr lang="en-US" sz="2000" dirty="0">
                <a:solidFill>
                  <a:srgbClr val="000000"/>
                </a:solidFill>
                <a:latin typeface="Arial"/>
                <a:cs typeface="Arial"/>
              </a:rPr>
              <a:t>Sometimes businesses require certain skills which we may not possess. In such cases, we and our staff may attend trainings (for example, a course on how to repair mobiles)</a:t>
            </a:r>
          </a:p>
          <a:p>
            <a:pPr lvl="1">
              <a:lnSpc>
                <a:spcPct val="140000"/>
              </a:lnSpc>
              <a:buClr>
                <a:srgbClr val="000000"/>
              </a:buClr>
              <a:buSzPct val="100000"/>
              <a:buFont typeface="Arial"/>
              <a:buChar char="•"/>
            </a:pPr>
            <a:r>
              <a:rPr lang="en-US" sz="2000" dirty="0">
                <a:solidFill>
                  <a:srgbClr val="000000"/>
                </a:solidFill>
                <a:latin typeface="Arial"/>
                <a:cs typeface="Arial"/>
              </a:rPr>
              <a:t>The money we spent on such training are also part of the fixed capital.</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18</a:t>
            </a:fld>
            <a:endParaRPr lang="en-US" sz="1600" b="1">
              <a:solidFill>
                <a:schemeClr val="tx1"/>
              </a:solidFill>
            </a:endParaRPr>
          </a:p>
        </p:txBody>
      </p:sp>
      <p:sp>
        <p:nvSpPr>
          <p:cNvPr id="7" name="Text Box 1"/>
          <p:cNvSpPr txBox="1">
            <a:spLocks noChangeArrowheads="1"/>
          </p:cNvSpPr>
          <p:nvPr/>
        </p:nvSpPr>
        <p:spPr bwMode="auto">
          <a:xfrm>
            <a:off x="4644008"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a:solidFill>
                  <a:srgbClr val="000000"/>
                </a:solidFill>
                <a:latin typeface="Kruti Dev 010" pitchFamily="2" charset="0"/>
              </a:rPr>
              <a:t>vU</a:t>
            </a:r>
            <a:r>
              <a:rPr lang="en-US" sz="2400" dirty="0">
                <a:solidFill>
                  <a:srgbClr val="000000"/>
                </a:solidFill>
                <a:latin typeface="Kruti Dev 010" pitchFamily="2" charset="0"/>
              </a:rPr>
              <a:t>; </a:t>
            </a:r>
            <a:r>
              <a:rPr lang="en-US" sz="2400" dirty="0" err="1">
                <a:solidFill>
                  <a:srgbClr val="000000"/>
                </a:solidFill>
                <a:latin typeface="Kruti Dev 010" pitchFamily="2" charset="0"/>
              </a:rPr>
              <a:t>phtsa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tks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vpy</a:t>
            </a:r>
            <a:r>
              <a:rPr lang="en-US" sz="2400" dirty="0">
                <a:solidFill>
                  <a:srgbClr val="000000"/>
                </a:solidFill>
                <a:latin typeface="Kruti Dev 010" pitchFamily="2" charset="0"/>
              </a:rPr>
              <a:t> </a:t>
            </a:r>
            <a:r>
              <a:rPr lang="en-US" sz="2400" dirty="0" err="1">
                <a:solidFill>
                  <a:srgbClr val="000000"/>
                </a:solidFill>
                <a:latin typeface="Kruti Dev 010" pitchFamily="2" charset="0"/>
              </a:rPr>
              <a:t>iwath</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gh</a:t>
            </a:r>
            <a:r>
              <a:rPr lang="en-US" sz="2400" dirty="0">
                <a:solidFill>
                  <a:srgbClr val="000000"/>
                </a:solidFill>
                <a:latin typeface="Kruti Dev 010" pitchFamily="2" charset="0"/>
              </a:rPr>
              <a:t> </a:t>
            </a:r>
            <a:r>
              <a:rPr lang="en-US" sz="2400" dirty="0" err="1">
                <a:solidFill>
                  <a:srgbClr val="000000"/>
                </a:solidFill>
                <a:latin typeface="Kruti Dev 010" pitchFamily="2" charset="0"/>
              </a:rPr>
              <a:t>Hkkx</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a:t>
            </a:r>
            <a:r>
              <a:rPr lang="en-US" sz="2400" dirty="0">
                <a:solidFill>
                  <a:srgbClr val="000000"/>
                </a:solidFill>
                <a:latin typeface="Kruti Dev 010" pitchFamily="2" charset="0"/>
              </a:rPr>
              <a:t> &amp; </a:t>
            </a:r>
            <a:r>
              <a:rPr lang="hi-IN" sz="1600" dirty="0">
                <a:solidFill>
                  <a:srgbClr val="000000"/>
                </a:solidFill>
                <a:latin typeface="Kruti Dev 010" pitchFamily="2" charset="0"/>
              </a:rPr>
              <a:t>प्रशिक्षण </a:t>
            </a:r>
            <a:endParaRPr lang="en-GB" sz="1600" dirty="0">
              <a:solidFill>
                <a:srgbClr val="000000"/>
              </a:solidFill>
            </a:endParaRPr>
          </a:p>
        </p:txBody>
      </p:sp>
      <p:sp>
        <p:nvSpPr>
          <p:cNvPr id="8" name="Text Box 2"/>
          <p:cNvSpPr txBox="1">
            <a:spLocks noChangeArrowheads="1"/>
          </p:cNvSpPr>
          <p:nvPr/>
        </p:nvSpPr>
        <p:spPr bwMode="auto">
          <a:xfrm>
            <a:off x="4644008"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a:lnSpc>
                <a:spcPct val="140000"/>
              </a:lnSpc>
              <a:buClr>
                <a:srgbClr val="000000"/>
              </a:buClr>
              <a:buSzPct val="100000"/>
              <a:buFont typeface="Arial"/>
              <a:buChar char="•"/>
            </a:pPr>
            <a:r>
              <a:rPr lang="en-US" sz="2000" dirty="0" err="1">
                <a:solidFill>
                  <a:srgbClr val="000000"/>
                </a:solidFill>
                <a:latin typeface="Kruti Dev 010" pitchFamily="2" charset="0"/>
              </a:rPr>
              <a:t>dbZ</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slh</a:t>
            </a:r>
            <a:r>
              <a:rPr lang="en-US" sz="2000" dirty="0">
                <a:solidFill>
                  <a:srgbClr val="000000"/>
                </a:solidFill>
                <a:latin typeface="Kruti Dev 010" pitchFamily="2" charset="0"/>
              </a:rPr>
              <a:t> </a:t>
            </a:r>
            <a:r>
              <a:rPr lang="hi-IN" sz="1600" dirty="0">
                <a:solidFill>
                  <a:srgbClr val="000000"/>
                </a:solidFill>
                <a:latin typeface="Kruti Dev 010" pitchFamily="2" charset="0"/>
              </a:rPr>
              <a:t>विशेष</a:t>
            </a:r>
            <a:r>
              <a:rPr lang="hi-IN" sz="2000" dirty="0">
                <a:solidFill>
                  <a:srgbClr val="000000"/>
                </a:solidFill>
                <a:latin typeface="Kruti Dev 010" pitchFamily="2" charset="0"/>
              </a:rPr>
              <a:t> </a:t>
            </a:r>
            <a:r>
              <a:rPr lang="en-US" sz="2000" dirty="0">
                <a:solidFill>
                  <a:srgbClr val="000000"/>
                </a:solidFill>
                <a:latin typeface="Kruti Dev 010" pitchFamily="2" charset="0"/>
              </a:rPr>
              <a:t> </a:t>
            </a:r>
            <a:r>
              <a:rPr lang="en-US" sz="2000" dirty="0" err="1">
                <a:solidFill>
                  <a:srgbClr val="000000"/>
                </a:solidFill>
                <a:latin typeface="Kruti Dev 010" pitchFamily="2" charset="0"/>
              </a:rPr>
              <a:t>dq</a:t>
            </a:r>
            <a:r>
              <a:rPr lang="hi-IN" sz="1600" dirty="0">
                <a:solidFill>
                  <a:srgbClr val="000000"/>
                </a:solidFill>
                <a:latin typeface="Kruti Dev 010" pitchFamily="2" charset="0"/>
              </a:rPr>
              <a:t>श</a:t>
            </a:r>
            <a:r>
              <a:rPr lang="en-US" sz="2000" dirty="0" err="1">
                <a:solidFill>
                  <a:srgbClr val="000000"/>
                </a:solidFill>
                <a:latin typeface="Kruti Dev 010" pitchFamily="2" charset="0"/>
              </a:rPr>
              <a:t>yrkvksa</a:t>
            </a:r>
            <a:r>
              <a:rPr lang="en-US" sz="2000" dirty="0">
                <a:solidFill>
                  <a:srgbClr val="000000"/>
                </a:solidFill>
                <a:latin typeface="Kruti Dev 010" pitchFamily="2" charset="0"/>
              </a:rPr>
              <a:t> dh t:jr </a:t>
            </a:r>
            <a:r>
              <a:rPr lang="en-US" sz="2000" dirty="0" err="1">
                <a:solidFill>
                  <a:srgbClr val="000000"/>
                </a:solidFill>
                <a:latin typeface="Kruti Dev 010" pitchFamily="2" charset="0"/>
              </a:rPr>
              <a:t>gksrh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laHkor</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gekjs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ikl</a:t>
            </a:r>
            <a:r>
              <a:rPr lang="en-US" sz="2000" dirty="0">
                <a:solidFill>
                  <a:srgbClr val="000000"/>
                </a:solidFill>
                <a:latin typeface="Kruti Dev 010" pitchFamily="2" charset="0"/>
              </a:rPr>
              <a:t> u </a:t>
            </a:r>
            <a:r>
              <a:rPr lang="en-US" sz="2000" dirty="0" err="1">
                <a:solidFill>
                  <a:srgbClr val="000000"/>
                </a:solidFill>
                <a:latin typeface="Kruti Dev 010" pitchFamily="2" charset="0"/>
              </a:rPr>
              <a:t>gksA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slh</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gekjk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deZpkjh</a:t>
            </a:r>
            <a:r>
              <a:rPr lang="en-US" sz="2000" dirty="0">
                <a:solidFill>
                  <a:srgbClr val="000000"/>
                </a:solidFill>
                <a:latin typeface="Kruti Dev 010" pitchFamily="2" charset="0"/>
              </a:rPr>
              <a:t> </a:t>
            </a:r>
            <a:r>
              <a:rPr lang="hi-IN" sz="1600" dirty="0">
                <a:solidFill>
                  <a:srgbClr val="000000"/>
                </a:solidFill>
                <a:latin typeface="Kruti Dev 010" pitchFamily="2" charset="0"/>
              </a:rPr>
              <a:t>प्रशिक्षण </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¼mnkgj.k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eksckby</a:t>
            </a:r>
            <a:r>
              <a:rPr lang="en-US" sz="2000" dirty="0">
                <a:solidFill>
                  <a:srgbClr val="000000"/>
                </a:solidFill>
                <a:latin typeface="Kruti Dev 010" pitchFamily="2" charset="0"/>
              </a:rPr>
              <a:t> </a:t>
            </a:r>
            <a:r>
              <a:rPr lang="en-US" sz="2000" dirty="0" err="1">
                <a:solidFill>
                  <a:srgbClr val="000000"/>
                </a:solidFill>
                <a:latin typeface="Kruti Dev 010" pitchFamily="2" charset="0"/>
              </a:rPr>
              <a:t>fjis;j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dksbZ</a:t>
            </a:r>
            <a:r>
              <a:rPr lang="en-US" sz="2000" dirty="0">
                <a:solidFill>
                  <a:srgbClr val="000000"/>
                </a:solidFill>
                <a:latin typeface="Kruti Dev 010" pitchFamily="2" charset="0"/>
              </a:rPr>
              <a:t> dkslZ½</a:t>
            </a:r>
            <a:endParaRPr lang="en-US" sz="2000" dirty="0">
              <a:solidFill>
                <a:srgbClr val="000000"/>
              </a:solidFill>
              <a:latin typeface="Arial"/>
              <a:cs typeface="Arial"/>
            </a:endParaRPr>
          </a:p>
          <a:p>
            <a:pPr lvl="1">
              <a:lnSpc>
                <a:spcPct val="140000"/>
              </a:lnSpc>
              <a:buClr>
                <a:srgbClr val="000000"/>
              </a:buClr>
              <a:buSzPct val="100000"/>
              <a:buFont typeface="Arial"/>
              <a:buChar char="•"/>
            </a:pPr>
            <a:r>
              <a:rPr lang="en-US" sz="2000" dirty="0" err="1">
                <a:solidFill>
                  <a:srgbClr val="000000"/>
                </a:solidFill>
                <a:latin typeface="Kruti Dev 010" pitchFamily="2" charset="0"/>
              </a:rPr>
              <a:t>bl</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izdkj</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fdlh</a:t>
            </a:r>
            <a:r>
              <a:rPr lang="en-US" sz="2000" dirty="0">
                <a:solidFill>
                  <a:srgbClr val="000000"/>
                </a:solidFill>
                <a:latin typeface="Kruti Dev 010" pitchFamily="2" charset="0"/>
              </a:rPr>
              <a:t> </a:t>
            </a:r>
            <a:r>
              <a:rPr lang="hi-IN" sz="1600" dirty="0">
                <a:solidFill>
                  <a:srgbClr val="000000"/>
                </a:solidFill>
                <a:latin typeface="Kruti Dev 010" pitchFamily="2" charset="0"/>
              </a:rPr>
              <a:t>प्रशिक्षण</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kpZ</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x;k</a:t>
            </a:r>
            <a:r>
              <a:rPr lang="en-US" sz="2000" dirty="0">
                <a:solidFill>
                  <a:srgbClr val="000000"/>
                </a:solidFill>
                <a:latin typeface="Kruti Dev 010" pitchFamily="2" charset="0"/>
              </a:rPr>
              <a:t> /</a:t>
            </a:r>
            <a:r>
              <a:rPr lang="en-US" sz="2000" dirty="0" err="1">
                <a:solidFill>
                  <a:srgbClr val="000000"/>
                </a:solidFill>
                <a:latin typeface="Kruti Dev 010" pitchFamily="2" charset="0"/>
              </a:rPr>
              <a:t>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vpy</a:t>
            </a:r>
            <a:r>
              <a:rPr lang="en-US" sz="2000" dirty="0">
                <a:solidFill>
                  <a:srgbClr val="000000"/>
                </a:solidFill>
                <a:latin typeface="Kruti Dev 010" pitchFamily="2" charset="0"/>
              </a:rPr>
              <a:t> </a:t>
            </a:r>
            <a:r>
              <a:rPr lang="en-US" sz="2000" dirty="0" err="1">
                <a:solidFill>
                  <a:srgbClr val="000000"/>
                </a:solidFill>
                <a:latin typeface="Kruti Dev 010" pitchFamily="2" charset="0"/>
              </a:rPr>
              <a:t>iwath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fgLlk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endParaRPr lang="en-US" sz="2000" dirty="0">
              <a:solidFill>
                <a:srgbClr val="000000"/>
              </a:solidFill>
              <a:latin typeface="Arial"/>
              <a:cs typeface="Arial"/>
            </a:endParaRPr>
          </a:p>
        </p:txBody>
      </p:sp>
    </p:spTree>
    <p:extLst>
      <p:ext uri="{BB962C8B-B14F-4D97-AF65-F5344CB8AC3E}">
        <p14:creationId xmlns:p14="http://schemas.microsoft.com/office/powerpoint/2010/main" val="29037242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15A695A5-F1F6-4273-B942-CB803CEAECA9}" type="slidenum">
              <a:rPr lang="en-US" sz="1600" b="1" smtClean="0">
                <a:solidFill>
                  <a:schemeClr val="tx1"/>
                </a:solidFill>
              </a:rPr>
              <a:pPr algn="ctr">
                <a:defRPr/>
              </a:pPr>
              <a:t>19</a:t>
            </a:fld>
            <a:endParaRPr lang="mr-IN" sz="1600" b="1" dirty="0">
              <a:solidFill>
                <a:schemeClr val="tx1"/>
              </a:solidFill>
            </a:endParaRPr>
          </a:p>
        </p:txBody>
      </p:sp>
      <p:sp>
        <p:nvSpPr>
          <p:cNvPr id="65539"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Class exercise</a:t>
            </a:r>
          </a:p>
        </p:txBody>
      </p:sp>
      <p:sp>
        <p:nvSpPr>
          <p:cNvPr id="12"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20000"/>
              </a:lnSpc>
              <a:buFont typeface="Arial" charset="0"/>
              <a:buChar char="•"/>
            </a:pPr>
            <a:r>
              <a:rPr lang="en-GB" dirty="0"/>
              <a:t>Take three businesses. One is a production business, the second is a trading business, and the third is a service business</a:t>
            </a:r>
          </a:p>
          <a:p>
            <a:pPr marL="225425" indent="-225425" eaLnBrk="0" hangingPunct="0">
              <a:lnSpc>
                <a:spcPct val="120000"/>
              </a:lnSpc>
              <a:buFont typeface="Arial" charset="0"/>
              <a:buChar char="•"/>
            </a:pPr>
            <a:r>
              <a:rPr lang="en-GB" dirty="0"/>
              <a:t>For three businesses:</a:t>
            </a:r>
          </a:p>
          <a:p>
            <a:pPr marL="800100" lvl="1" indent="-342900" eaLnBrk="0" hangingPunct="0">
              <a:lnSpc>
                <a:spcPct val="120000"/>
              </a:lnSpc>
              <a:buFont typeface="Calibri" pitchFamily="34" charset="0"/>
              <a:buAutoNum type="arabicPeriod"/>
            </a:pPr>
            <a:r>
              <a:rPr lang="en-IN" sz="1600" dirty="0"/>
              <a:t>Make a list of equipment needed</a:t>
            </a:r>
          </a:p>
          <a:p>
            <a:pPr marL="800100" lvl="1" indent="-342900" eaLnBrk="0" hangingPunct="0">
              <a:lnSpc>
                <a:spcPct val="120000"/>
              </a:lnSpc>
              <a:buFont typeface="Calibri" pitchFamily="34" charset="0"/>
              <a:buAutoNum type="arabicPeriod"/>
            </a:pPr>
            <a:r>
              <a:rPr lang="en-IN" sz="1600" dirty="0"/>
              <a:t>Estimate the price of each (new and second hand)</a:t>
            </a:r>
          </a:p>
          <a:p>
            <a:pPr marL="800100" lvl="1" indent="-342900" eaLnBrk="0" hangingPunct="0">
              <a:lnSpc>
                <a:spcPct val="120000"/>
              </a:lnSpc>
              <a:buFont typeface="Calibri" pitchFamily="34" charset="0"/>
              <a:buAutoNum type="arabicPeriod"/>
            </a:pPr>
            <a:r>
              <a:rPr lang="en-IN" sz="1600" dirty="0"/>
              <a:t>Which of these can be rented easily and at a reasonable cost? Exclude these from the list</a:t>
            </a:r>
          </a:p>
          <a:p>
            <a:pPr marL="800100" lvl="1" indent="-342900" eaLnBrk="0" hangingPunct="0">
              <a:lnSpc>
                <a:spcPct val="120000"/>
              </a:lnSpc>
              <a:buFont typeface="Calibri" pitchFamily="34" charset="0"/>
              <a:buAutoNum type="arabicPeriod"/>
            </a:pPr>
            <a:r>
              <a:rPr lang="en-IN" sz="1600" dirty="0"/>
              <a:t>Make a separate list of the remaining ones (along with amounts) which the business will need to buy</a:t>
            </a:r>
            <a:endParaRPr sz="1600" dirty="0"/>
          </a:p>
          <a:p>
            <a:pPr eaLnBrk="0" hangingPunct="0">
              <a:lnSpc>
                <a:spcPct val="120000"/>
              </a:lnSpc>
            </a:pPr>
            <a:r>
              <a:rPr lang="en-GB" dirty="0"/>
              <a:t>(Continued on the next slide)</a:t>
            </a:r>
          </a:p>
        </p:txBody>
      </p:sp>
      <p:sp>
        <p:nvSpPr>
          <p:cNvPr id="15" name="Text Box 2"/>
          <p:cNvSpPr txBox="1">
            <a:spLocks noChangeArrowheads="1"/>
          </p:cNvSpPr>
          <p:nvPr/>
        </p:nvSpPr>
        <p:spPr bwMode="auto">
          <a:xfrm>
            <a:off x="4800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itle 1"/>
          <p:cNvSpPr txBox="1">
            <a:spLocks/>
          </p:cNvSpPr>
          <p:nvPr/>
        </p:nvSpPr>
        <p:spPr bwMode="auto">
          <a:xfrm>
            <a:off x="4644008"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hi-IN" sz="2400"/>
              <a:t>कक्षा अभ्यास</a:t>
            </a:r>
            <a:endParaRPr lang="en-GB" sz="2400" dirty="0"/>
          </a:p>
        </p:txBody>
      </p:sp>
      <p:sp>
        <p:nvSpPr>
          <p:cNvPr id="10" name="Content Placeholder 2"/>
          <p:cNvSpPr txBox="1">
            <a:spLocks/>
          </p:cNvSpPr>
          <p:nvPr/>
        </p:nvSpPr>
        <p:spPr bwMode="auto">
          <a:xfrm>
            <a:off x="4644008"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20000"/>
              </a:lnSpc>
              <a:buFont typeface="Arial" charset="0"/>
              <a:buChar char="•"/>
            </a:pPr>
            <a:r>
              <a:rPr lang="hi-IN" dirty="0"/>
              <a:t>तीन व्यवसाय लो एक उत्पादन व्यवसाय है, दूसरा एक व्यापारिक व्यवसाय है, और तीसरा एक सेवा व्यवसाय है</a:t>
            </a:r>
            <a:endParaRPr lang="en-US" dirty="0"/>
          </a:p>
          <a:p>
            <a:pPr marL="225425" indent="-225425" eaLnBrk="0" hangingPunct="0">
              <a:lnSpc>
                <a:spcPct val="120000"/>
              </a:lnSpc>
              <a:buFont typeface="Arial" charset="0"/>
              <a:buChar char="•"/>
            </a:pPr>
            <a:r>
              <a:rPr lang="hi-IN" dirty="0"/>
              <a:t>तीन व्यवसायों के लिए:</a:t>
            </a:r>
            <a:endParaRPr lang="en-US" dirty="0"/>
          </a:p>
          <a:p>
            <a:pPr marL="342900" indent="-342900" eaLnBrk="0" hangingPunct="0">
              <a:lnSpc>
                <a:spcPct val="120000"/>
              </a:lnSpc>
              <a:buAutoNum type="arabicPeriod"/>
            </a:pPr>
            <a:r>
              <a:rPr lang="hi-IN" dirty="0"/>
              <a:t>आवश्यक उपकरणों की एक सूची बनाओ</a:t>
            </a:r>
            <a:endParaRPr lang="en-US" dirty="0"/>
          </a:p>
          <a:p>
            <a:pPr marL="342900" indent="-342900" eaLnBrk="0" hangingPunct="0">
              <a:lnSpc>
                <a:spcPct val="120000"/>
              </a:lnSpc>
              <a:buAutoNum type="arabicPeriod"/>
            </a:pPr>
            <a:r>
              <a:rPr lang="hi-IN" dirty="0"/>
              <a:t>प्रत्येक (नए और दूसरे हाथ) की कीमत का अनुमान लगाएं</a:t>
            </a:r>
            <a:endParaRPr lang="en-US" dirty="0"/>
          </a:p>
          <a:p>
            <a:pPr marL="342900" indent="-342900" eaLnBrk="0" hangingPunct="0">
              <a:lnSpc>
                <a:spcPct val="120000"/>
              </a:lnSpc>
              <a:buAutoNum type="arabicPeriod"/>
            </a:pPr>
            <a:r>
              <a:rPr lang="hi-IN" dirty="0"/>
              <a:t>इनमें से कौन सा आसानी से और उचित लागत पर किराए पर लिया जा सकता है? सूची से इन्हें बाहर निकालें</a:t>
            </a:r>
            <a:endParaRPr lang="en-US" dirty="0"/>
          </a:p>
          <a:p>
            <a:pPr marL="342900" indent="-342900" eaLnBrk="0" hangingPunct="0">
              <a:lnSpc>
                <a:spcPct val="120000"/>
              </a:lnSpc>
              <a:buAutoNum type="arabicPeriod"/>
            </a:pPr>
            <a:r>
              <a:rPr lang="hi-IN" dirty="0"/>
              <a:t>शेष वस्तुओं  की एक अलग सूची बनाएं (राशि के साथ) जिसे व्यवसाय को खरीदने की आवश्यकता होगी</a:t>
            </a:r>
            <a:endParaRPr lang="en-US" dirty="0"/>
          </a:p>
          <a:p>
            <a:pPr eaLnBrk="0" hangingPunct="0">
              <a:lnSpc>
                <a:spcPct val="120000"/>
              </a:lnSpc>
            </a:pPr>
            <a:r>
              <a:rPr lang="hi-IN" dirty="0"/>
              <a:t>(अगली स्लाइड पर जारी)</a:t>
            </a:r>
            <a:endParaRPr lang="en-GB" dirty="0"/>
          </a:p>
        </p:txBody>
      </p:sp>
    </p:spTree>
    <p:extLst>
      <p:ext uri="{BB962C8B-B14F-4D97-AF65-F5344CB8AC3E}">
        <p14:creationId xmlns:p14="http://schemas.microsoft.com/office/powerpoint/2010/main" val="156779946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066800"/>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Types of capital</a:t>
            </a:r>
            <a:endParaRPr lang="en-US" sz="2000" dirty="0"/>
          </a:p>
          <a:p>
            <a:pPr marL="457200" indent="-457200">
              <a:buFont typeface="+mj-lt"/>
              <a:buAutoNum type="arabicPeriod"/>
            </a:pPr>
            <a:r>
              <a:rPr lang="en-IN" sz="2000" dirty="0"/>
              <a:t>Fixed Capital</a:t>
            </a:r>
            <a:endParaRPr lang="en-US" sz="2000" dirty="0"/>
          </a:p>
          <a:p>
            <a:pPr marL="457200" indent="-457200">
              <a:buFont typeface="+mj-lt"/>
              <a:buAutoNum type="arabicPeriod"/>
            </a:pPr>
            <a:r>
              <a:rPr lang="en-IN" sz="2000" dirty="0"/>
              <a:t>Working Capital</a:t>
            </a:r>
            <a:endParaRPr lang="en-US" sz="2000" dirty="0"/>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400" dirty="0">
                <a:solidFill>
                  <a:srgbClr val="000000"/>
                </a:solidFill>
              </a:rPr>
              <a:t>पूंजी के प्रकार</a:t>
            </a:r>
          </a:p>
          <a:p>
            <a:pPr marL="457200" lvl="1" indent="-457200" eaLnBrk="1" hangingPunct="1">
              <a:lnSpc>
                <a:spcPct val="150000"/>
              </a:lnSpc>
              <a:buSzPct val="100000"/>
              <a:buFont typeface="+mj-lt"/>
              <a:buAutoNum type="arabicPeriod"/>
              <a:defRPr/>
            </a:pPr>
            <a:r>
              <a:rPr lang="hi-IN" sz="2400" dirty="0">
                <a:solidFill>
                  <a:srgbClr val="000000"/>
                </a:solidFill>
              </a:rPr>
              <a:t>अचल पूंजी</a:t>
            </a:r>
          </a:p>
          <a:p>
            <a:pPr marL="457200" lvl="1" indent="-457200" eaLnBrk="1" hangingPunct="1">
              <a:lnSpc>
                <a:spcPct val="150000"/>
              </a:lnSpc>
              <a:buSzPct val="100000"/>
              <a:buFont typeface="+mj-lt"/>
              <a:buAutoNum type="arabicPeriod"/>
              <a:defRPr/>
            </a:pPr>
            <a:r>
              <a:rPr lang="hi-IN" sz="2400" dirty="0">
                <a:solidFill>
                  <a:srgbClr val="000000"/>
                </a:solidFill>
              </a:rPr>
              <a:t>कार्यशील पूंजी</a:t>
            </a:r>
            <a:endParaRPr lang="en-US" sz="2400" dirty="0">
              <a:solidFill>
                <a:srgbClr val="000000"/>
              </a:solidFill>
              <a:cs typeface="Arial" charset="0"/>
            </a:endParaRPr>
          </a:p>
        </p:txBody>
      </p:sp>
    </p:spTree>
    <p:extLst>
      <p:ext uri="{BB962C8B-B14F-4D97-AF65-F5344CB8AC3E}">
        <p14:creationId xmlns:p14="http://schemas.microsoft.com/office/powerpoint/2010/main" val="25758383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15A695A5-F1F6-4273-B942-CB803CEAECA9}" type="slidenum">
              <a:rPr lang="en-US" sz="1600" b="1" smtClean="0">
                <a:solidFill>
                  <a:schemeClr val="tx1"/>
                </a:solidFill>
              </a:rPr>
              <a:pPr algn="ctr">
                <a:defRPr/>
              </a:pPr>
              <a:t>20</a:t>
            </a:fld>
            <a:endParaRPr lang="mr-IN" sz="1600" b="1" dirty="0">
              <a:solidFill>
                <a:schemeClr val="tx1"/>
              </a:solidFill>
            </a:endParaRPr>
          </a:p>
        </p:txBody>
      </p:sp>
      <p:sp>
        <p:nvSpPr>
          <p:cNvPr id="65539"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000" dirty="0"/>
              <a:t>Class exercise (Continued from previous slide)</a:t>
            </a:r>
          </a:p>
        </p:txBody>
      </p:sp>
      <p:sp>
        <p:nvSpPr>
          <p:cNvPr id="12"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10000"/>
              </a:lnSpc>
              <a:buFont typeface="Arial" charset="0"/>
              <a:buChar char="•"/>
            </a:pPr>
            <a:r>
              <a:rPr lang="en-GB" dirty="0"/>
              <a:t>For all three businesses:</a:t>
            </a:r>
          </a:p>
          <a:p>
            <a:pPr marL="800100" lvl="1" indent="-342900" eaLnBrk="0" hangingPunct="0">
              <a:lnSpc>
                <a:spcPct val="110000"/>
              </a:lnSpc>
              <a:buFont typeface="+mj-lt"/>
              <a:buAutoNum type="arabicPeriod" startAt="5"/>
            </a:pPr>
            <a:r>
              <a:rPr lang="en-IN" sz="1600" dirty="0"/>
              <a:t>Are there any deposits that you need to keep? If so then make a list along with amounts</a:t>
            </a:r>
          </a:p>
          <a:p>
            <a:pPr marL="800100" lvl="1" indent="-342900" eaLnBrk="0" hangingPunct="0">
              <a:lnSpc>
                <a:spcPct val="110000"/>
              </a:lnSpc>
              <a:buFont typeface="Calibri" pitchFamily="34" charset="0"/>
              <a:buAutoNum type="arabicPeriod" startAt="5"/>
            </a:pPr>
            <a:r>
              <a:rPr lang="en-IN" sz="1600" dirty="0"/>
              <a:t>Are there any licenses that you need for the business? What is the amount of money needed? </a:t>
            </a:r>
          </a:p>
          <a:p>
            <a:pPr marL="800100" lvl="1" indent="-342900" eaLnBrk="0" hangingPunct="0">
              <a:lnSpc>
                <a:spcPct val="110000"/>
              </a:lnSpc>
              <a:buFont typeface="Calibri" pitchFamily="34" charset="0"/>
              <a:buAutoNum type="arabicPeriod" startAt="5"/>
            </a:pPr>
            <a:r>
              <a:rPr lang="en-IN" sz="1600" dirty="0"/>
              <a:t>Do you need to attend any training for the business? What is the amount of money needed? </a:t>
            </a:r>
          </a:p>
          <a:p>
            <a:pPr marL="800100" lvl="1" indent="-342900" eaLnBrk="0" hangingPunct="0">
              <a:lnSpc>
                <a:spcPct val="110000"/>
              </a:lnSpc>
              <a:buFont typeface="Calibri" pitchFamily="34" charset="0"/>
              <a:buAutoNum type="arabicPeriod" startAt="5"/>
            </a:pPr>
            <a:r>
              <a:rPr lang="en-IN" sz="1600" dirty="0"/>
              <a:t>To get the total fixed capital, add amounts for the equipment that you will buy, deposits that you need to pay, licenses you need to buy, and any money to be spent on trainings</a:t>
            </a:r>
            <a:endParaRPr sz="1600" dirty="0"/>
          </a:p>
          <a:p>
            <a:pPr marL="225425" indent="-225425" eaLnBrk="0" hangingPunct="0">
              <a:lnSpc>
                <a:spcPct val="110000"/>
              </a:lnSpc>
              <a:buFont typeface="Arial" charset="0"/>
              <a:buChar char="•"/>
            </a:pPr>
            <a:r>
              <a:rPr lang="en-GB" dirty="0"/>
              <a:t>Present your answers along with justification to the class</a:t>
            </a:r>
          </a:p>
        </p:txBody>
      </p:sp>
      <p:sp>
        <p:nvSpPr>
          <p:cNvPr id="15" name="Text Box 2"/>
          <p:cNvSpPr txBox="1">
            <a:spLocks noChangeArrowheads="1"/>
          </p:cNvSpPr>
          <p:nvPr/>
        </p:nvSpPr>
        <p:spPr bwMode="auto">
          <a:xfrm>
            <a:off x="4800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itle 1"/>
          <p:cNvSpPr txBox="1">
            <a:spLocks/>
          </p:cNvSpPr>
          <p:nvPr/>
        </p:nvSpPr>
        <p:spPr bwMode="auto">
          <a:xfrm>
            <a:off x="4716016"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US" sz="2000" dirty="0">
                <a:latin typeface="Kruti Dev 010" pitchFamily="2" charset="0"/>
              </a:rPr>
              <a:t>d{</a:t>
            </a:r>
            <a:r>
              <a:rPr lang="en-US" sz="2000" dirty="0" err="1">
                <a:latin typeface="Kruti Dev 010" pitchFamily="2" charset="0"/>
              </a:rPr>
              <a:t>kk</a:t>
            </a:r>
            <a:r>
              <a:rPr lang="en-US" sz="2000" dirty="0">
                <a:latin typeface="Kruti Dev 010" pitchFamily="2" charset="0"/>
              </a:rPr>
              <a:t> </a:t>
            </a:r>
            <a:r>
              <a:rPr lang="en-US" sz="2000" dirty="0" err="1">
                <a:latin typeface="Kruti Dev 010" pitchFamily="2" charset="0"/>
              </a:rPr>
              <a:t>vH;kl</a:t>
            </a:r>
            <a:r>
              <a:rPr lang="en-US" sz="2000" dirty="0">
                <a:latin typeface="Kruti Dev 010" pitchFamily="2" charset="0"/>
              </a:rPr>
              <a:t> </a:t>
            </a:r>
            <a:r>
              <a:rPr lang="en-US" sz="2000" dirty="0" err="1">
                <a:latin typeface="Kruti Dev 010" pitchFamily="2" charset="0"/>
              </a:rPr>
              <a:t>¼fiNyh</a:t>
            </a:r>
            <a:r>
              <a:rPr lang="en-US" sz="2000" dirty="0">
                <a:latin typeface="Kruti Dev 010" pitchFamily="2" charset="0"/>
              </a:rPr>
              <a:t> </a:t>
            </a:r>
            <a:r>
              <a:rPr lang="en-US" sz="2000" dirty="0" err="1">
                <a:latin typeface="Kruti Dev 010" pitchFamily="2" charset="0"/>
              </a:rPr>
              <a:t>LykbM</a:t>
            </a:r>
            <a:r>
              <a:rPr lang="en-US" sz="2000" dirty="0">
                <a:latin typeface="Kruti Dev 010" pitchFamily="2" charset="0"/>
              </a:rPr>
              <a:t> </a:t>
            </a:r>
            <a:r>
              <a:rPr lang="en-US" sz="2000" dirty="0" err="1">
                <a:latin typeface="Kruti Dev 010" pitchFamily="2" charset="0"/>
              </a:rPr>
              <a:t>ls</a:t>
            </a:r>
            <a:r>
              <a:rPr lang="en-US" sz="2000" dirty="0">
                <a:latin typeface="Kruti Dev 010" pitchFamily="2" charset="0"/>
              </a:rPr>
              <a:t> </a:t>
            </a:r>
            <a:r>
              <a:rPr lang="en-US" sz="2000" dirty="0" err="1">
                <a:latin typeface="Kruti Dev 010" pitchFamily="2" charset="0"/>
              </a:rPr>
              <a:t>tkjh½</a:t>
            </a:r>
            <a:endParaRPr lang="en-GB" sz="2000" dirty="0">
              <a:latin typeface="Kruti Dev 010" pitchFamily="2" charset="0"/>
            </a:endParaRPr>
          </a:p>
        </p:txBody>
      </p:sp>
      <p:sp>
        <p:nvSpPr>
          <p:cNvPr id="10" name="Content Placeholder 2"/>
          <p:cNvSpPr txBox="1">
            <a:spLocks/>
          </p:cNvSpPr>
          <p:nvPr/>
        </p:nvSpPr>
        <p:spPr bwMode="auto">
          <a:xfrm>
            <a:off x="4716016"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10000"/>
              </a:lnSpc>
              <a:buFont typeface="Arial" charset="0"/>
              <a:buChar char="•"/>
            </a:pPr>
            <a:r>
              <a:rPr lang="hi-IN" sz="1600" dirty="0">
                <a:latin typeface="Kruti Dev 010" pitchFamily="2" charset="0"/>
              </a:rPr>
              <a:t>सभी तीन व्यवसायों के लिए</a:t>
            </a:r>
            <a:endParaRPr lang="en-US" sz="1600" dirty="0">
              <a:latin typeface="Kruti Dev 010" pitchFamily="2" charset="0"/>
            </a:endParaRPr>
          </a:p>
          <a:p>
            <a:pPr eaLnBrk="0" hangingPunct="0">
              <a:lnSpc>
                <a:spcPct val="110000"/>
              </a:lnSpc>
            </a:pPr>
            <a:r>
              <a:rPr lang="en-IN" sz="1600" dirty="0"/>
              <a:t>      5. </a:t>
            </a:r>
            <a:r>
              <a:rPr lang="en-US" sz="1600" dirty="0" err="1">
                <a:latin typeface="Kruti Dev 010" pitchFamily="2" charset="0"/>
              </a:rPr>
              <a:t>D;k</a:t>
            </a:r>
            <a:r>
              <a:rPr lang="en-US" sz="1600" dirty="0">
                <a:latin typeface="Kruti Dev 010" pitchFamily="2" charset="0"/>
              </a:rPr>
              <a:t> ,</a:t>
            </a:r>
            <a:r>
              <a:rPr lang="en-US" sz="1600" dirty="0" err="1">
                <a:latin typeface="Kruti Dev 010" pitchFamily="2" charset="0"/>
              </a:rPr>
              <a:t>slh</a:t>
            </a:r>
            <a:r>
              <a:rPr lang="en-US" sz="1600" dirty="0">
                <a:latin typeface="Kruti Dev 010" pitchFamily="2" charset="0"/>
              </a:rPr>
              <a:t> </a:t>
            </a:r>
            <a:r>
              <a:rPr lang="en-US" sz="1600" dirty="0" err="1">
                <a:latin typeface="Kruti Dev 010" pitchFamily="2" charset="0"/>
              </a:rPr>
              <a:t>dksbZ</a:t>
            </a:r>
            <a:r>
              <a:rPr lang="en-US" sz="1600" dirty="0">
                <a:latin typeface="Kruti Dev 010" pitchFamily="2" charset="0"/>
              </a:rPr>
              <a:t> </a:t>
            </a:r>
            <a:r>
              <a:rPr lang="en-US" sz="1600" dirty="0" err="1">
                <a:latin typeface="Kruti Dev 010" pitchFamily="2" charset="0"/>
              </a:rPr>
              <a:t>tekur</a:t>
            </a:r>
            <a:r>
              <a:rPr lang="en-US" sz="1600" dirty="0">
                <a:latin typeface="Kruti Dev 010" pitchFamily="2" charset="0"/>
              </a:rPr>
              <a:t> </a:t>
            </a:r>
            <a:r>
              <a:rPr lang="hi-IN" sz="1200" dirty="0">
                <a:latin typeface="Kruti Dev 010" pitchFamily="2" charset="0"/>
              </a:rPr>
              <a:t>राशि</a:t>
            </a:r>
            <a:r>
              <a:rPr lang="en-US" sz="1600" dirty="0">
                <a:latin typeface="Kruti Dev 010" pitchFamily="2" charset="0"/>
              </a:rPr>
              <a:t> </a:t>
            </a:r>
            <a:r>
              <a:rPr lang="en-US" sz="1600" dirty="0" err="1">
                <a:latin typeface="Kruti Dev 010" pitchFamily="2" charset="0"/>
              </a:rPr>
              <a:t>gSa</a:t>
            </a:r>
            <a:r>
              <a:rPr lang="en-US" sz="1600" dirty="0">
                <a:latin typeface="Kruti Dev 010" pitchFamily="2" charset="0"/>
              </a:rPr>
              <a:t> </a:t>
            </a:r>
            <a:r>
              <a:rPr lang="en-US" sz="1600" dirty="0" err="1">
                <a:latin typeface="Kruti Dev 010" pitchFamily="2" charset="0"/>
              </a:rPr>
              <a:t>tks</a:t>
            </a:r>
            <a:r>
              <a:rPr lang="en-US" sz="1600" dirty="0">
                <a:latin typeface="Kruti Dev 010" pitchFamily="2" charset="0"/>
              </a:rPr>
              <a:t> </a:t>
            </a:r>
            <a:r>
              <a:rPr lang="en-US" sz="1600" dirty="0" err="1">
                <a:latin typeface="Kruti Dev 010" pitchFamily="2" charset="0"/>
              </a:rPr>
              <a:t>vkidks</a:t>
            </a:r>
            <a:r>
              <a:rPr lang="en-US" sz="1600" dirty="0">
                <a:latin typeface="Kruti Dev 010" pitchFamily="2" charset="0"/>
              </a:rPr>
              <a:t> 	j[</a:t>
            </a:r>
            <a:r>
              <a:rPr lang="en-US" sz="1600" dirty="0" err="1">
                <a:latin typeface="Kruti Dev 010" pitchFamily="2" charset="0"/>
              </a:rPr>
              <a:t>kuh</a:t>
            </a:r>
            <a:r>
              <a:rPr lang="en-US" sz="1600" dirty="0">
                <a:latin typeface="Kruti Dev 010" pitchFamily="2" charset="0"/>
              </a:rPr>
              <a:t> </a:t>
            </a:r>
            <a:r>
              <a:rPr lang="en-US" sz="1600" dirty="0" err="1">
                <a:latin typeface="Kruti Dev 010" pitchFamily="2" charset="0"/>
              </a:rPr>
              <a:t>gS</a:t>
            </a:r>
            <a:r>
              <a:rPr lang="en-US" sz="1600" dirty="0">
                <a:latin typeface="Kruti Dev 010" pitchFamily="2" charset="0"/>
              </a:rPr>
              <a:t>\ ;fn </a:t>
            </a:r>
            <a:r>
              <a:rPr lang="en-US" sz="1600" dirty="0" err="1">
                <a:latin typeface="Kruti Dev 010" pitchFamily="2" charset="0"/>
              </a:rPr>
              <a:t>gka</a:t>
            </a:r>
            <a:r>
              <a:rPr lang="en-US" sz="1600" dirty="0">
                <a:latin typeface="Kruti Dev 010" pitchFamily="2" charset="0"/>
              </a:rPr>
              <a:t>] </a:t>
            </a:r>
            <a:r>
              <a:rPr lang="en-US" sz="1600" dirty="0" err="1">
                <a:latin typeface="Kruti Dev 010" pitchFamily="2" charset="0"/>
              </a:rPr>
              <a:t>rks</a:t>
            </a:r>
            <a:r>
              <a:rPr lang="en-US" sz="1600" dirty="0">
                <a:latin typeface="Kruti Dev 010" pitchFamily="2" charset="0"/>
              </a:rPr>
              <a:t> </a:t>
            </a:r>
            <a:r>
              <a:rPr lang="en-US" sz="1600" dirty="0" err="1">
                <a:latin typeface="Kruti Dev 010" pitchFamily="2" charset="0"/>
              </a:rPr>
              <a:t>fQj</a:t>
            </a:r>
            <a:r>
              <a:rPr lang="en-US" sz="1600" dirty="0">
                <a:latin typeface="Kruti Dev 010" pitchFamily="2" charset="0"/>
              </a:rPr>
              <a:t> </a:t>
            </a:r>
            <a:r>
              <a:rPr lang="hi-IN" sz="1200" dirty="0">
                <a:latin typeface="Kruti Dev 010" pitchFamily="2" charset="0"/>
              </a:rPr>
              <a:t>राशि</a:t>
            </a:r>
            <a:r>
              <a:rPr lang="en-US" sz="1600" dirty="0">
                <a:latin typeface="Kruti Dev 010" pitchFamily="2" charset="0"/>
              </a:rPr>
              <a:t> ds 	</a:t>
            </a:r>
            <a:r>
              <a:rPr lang="en-US" sz="1600" dirty="0" err="1">
                <a:latin typeface="Kruti Dev 010" pitchFamily="2" charset="0"/>
              </a:rPr>
              <a:t>lkFk&amp;lkFk</a:t>
            </a:r>
            <a:r>
              <a:rPr lang="en-US" sz="1600" dirty="0">
                <a:latin typeface="Kruti Dev 010" pitchFamily="2" charset="0"/>
              </a:rPr>
              <a:t> </a:t>
            </a:r>
            <a:r>
              <a:rPr lang="en-US" sz="1600" dirty="0" err="1">
                <a:latin typeface="Kruti Dev 010" pitchFamily="2" charset="0"/>
              </a:rPr>
              <a:t>mudh</a:t>
            </a:r>
            <a:r>
              <a:rPr lang="en-US" sz="1600" dirty="0">
                <a:latin typeface="Kruti Dev 010" pitchFamily="2" charset="0"/>
              </a:rPr>
              <a:t> ,d </a:t>
            </a:r>
            <a:r>
              <a:rPr lang="en-US" sz="1600" dirty="0" err="1">
                <a:latin typeface="Kruti Dev 010" pitchFamily="2" charset="0"/>
              </a:rPr>
              <a:t>lwph</a:t>
            </a:r>
            <a:r>
              <a:rPr lang="en-US" sz="1600" dirty="0">
                <a:latin typeface="Kruti Dev 010" pitchFamily="2" charset="0"/>
              </a:rPr>
              <a:t> </a:t>
            </a:r>
            <a:r>
              <a:rPr lang="en-US" sz="1600" dirty="0" err="1">
                <a:latin typeface="Kruti Dev 010" pitchFamily="2" charset="0"/>
              </a:rPr>
              <a:t>cukb,A</a:t>
            </a:r>
            <a:endParaRPr lang="en-IN" sz="1600" dirty="0"/>
          </a:p>
          <a:p>
            <a:pPr marL="800100" lvl="1" indent="-342900" eaLnBrk="0" hangingPunct="0">
              <a:lnSpc>
                <a:spcPct val="110000"/>
              </a:lnSpc>
              <a:buFont typeface="Calibri" pitchFamily="34" charset="0"/>
              <a:buAutoNum type="arabicPeriod" startAt="5"/>
            </a:pPr>
            <a:r>
              <a:rPr lang="en-IN" sz="1600" dirty="0"/>
              <a:t> </a:t>
            </a:r>
            <a:r>
              <a:rPr lang="en-US" sz="1600" dirty="0" err="1">
                <a:latin typeface="Kruti Dev 010" pitchFamily="2" charset="0"/>
              </a:rPr>
              <a:t>D;k</a:t>
            </a:r>
            <a:r>
              <a:rPr lang="en-US" sz="1600" dirty="0">
                <a:latin typeface="Kruti Dev 010" pitchFamily="2" charset="0"/>
              </a:rPr>
              <a:t> ,</a:t>
            </a:r>
            <a:r>
              <a:rPr lang="en-US" sz="1600" dirty="0" err="1">
                <a:latin typeface="Kruti Dev 010" pitchFamily="2" charset="0"/>
              </a:rPr>
              <a:t>sls</a:t>
            </a:r>
            <a:r>
              <a:rPr lang="en-US" sz="1600" dirty="0">
                <a:latin typeface="Kruti Dev 010" pitchFamily="2" charset="0"/>
              </a:rPr>
              <a:t> </a:t>
            </a:r>
            <a:r>
              <a:rPr lang="en-US" sz="1600" dirty="0" err="1">
                <a:latin typeface="Kruti Dev 010" pitchFamily="2" charset="0"/>
              </a:rPr>
              <a:t>dksbZ</a:t>
            </a:r>
            <a:r>
              <a:rPr lang="en-US" sz="1600" dirty="0">
                <a:latin typeface="Kruti Dev 010" pitchFamily="2" charset="0"/>
              </a:rPr>
              <a:t> </a:t>
            </a:r>
            <a:r>
              <a:rPr lang="en-US" sz="1600" dirty="0" err="1">
                <a:latin typeface="Kruti Dev 010" pitchFamily="2" charset="0"/>
              </a:rPr>
              <a:t>ykblsal</a:t>
            </a:r>
            <a:r>
              <a:rPr lang="en-US" sz="1600" dirty="0">
                <a:latin typeface="Kruti Dev 010" pitchFamily="2" charset="0"/>
              </a:rPr>
              <a:t> </a:t>
            </a:r>
            <a:r>
              <a:rPr lang="en-US" sz="1600" dirty="0" err="1">
                <a:latin typeface="Kruti Dev 010" pitchFamily="2" charset="0"/>
              </a:rPr>
              <a:t>gSa</a:t>
            </a:r>
            <a:r>
              <a:rPr lang="en-US" sz="1600" dirty="0">
                <a:latin typeface="Kruti Dev 010" pitchFamily="2" charset="0"/>
              </a:rPr>
              <a:t> </a:t>
            </a:r>
            <a:r>
              <a:rPr lang="en-US" sz="1600" dirty="0" err="1">
                <a:latin typeface="Kruti Dev 010" pitchFamily="2" charset="0"/>
              </a:rPr>
              <a:t>ftudh</a:t>
            </a:r>
            <a:r>
              <a:rPr lang="en-US" sz="1600" dirty="0">
                <a:latin typeface="Kruti Dev 010" pitchFamily="2" charset="0"/>
              </a:rPr>
              <a:t> t:jr </a:t>
            </a:r>
            <a:r>
              <a:rPr lang="en-US" sz="1600" dirty="0" err="1">
                <a:latin typeface="Kruti Dev 010" pitchFamily="2" charset="0"/>
              </a:rPr>
              <a:t>vkidks</a:t>
            </a:r>
            <a:r>
              <a:rPr lang="en-US" sz="1600" dirty="0">
                <a:latin typeface="Kruti Dev 010" pitchFamily="2" charset="0"/>
              </a:rPr>
              <a:t> </a:t>
            </a:r>
            <a:r>
              <a:rPr lang="en-US" sz="1600" dirty="0" err="1">
                <a:latin typeface="Kruti Dev 010" pitchFamily="2" charset="0"/>
              </a:rPr>
              <a:t>O;kikj</a:t>
            </a:r>
            <a:r>
              <a:rPr lang="en-US" sz="1600" dirty="0">
                <a:latin typeface="Kruti Dev 010" pitchFamily="2" charset="0"/>
              </a:rPr>
              <a:t> ds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gSa</a:t>
            </a:r>
            <a:r>
              <a:rPr lang="en-US" sz="1600" dirty="0">
                <a:latin typeface="Kruti Dev 010" pitchFamily="2" charset="0"/>
              </a:rPr>
              <a:t>\ </a:t>
            </a:r>
            <a:r>
              <a:rPr lang="en-US" sz="1600" dirty="0" err="1">
                <a:latin typeface="Kruti Dev 010" pitchFamily="2" charset="0"/>
              </a:rPr>
              <a:t>fdruh</a:t>
            </a:r>
            <a:r>
              <a:rPr lang="en-US" sz="1600" dirty="0">
                <a:latin typeface="Kruti Dev 010" pitchFamily="2" charset="0"/>
              </a:rPr>
              <a:t> /</a:t>
            </a:r>
            <a:r>
              <a:rPr lang="en-US" sz="1600" dirty="0" err="1">
                <a:latin typeface="Kruti Dev 010" pitchFamily="2" charset="0"/>
              </a:rPr>
              <a:t>ku</a:t>
            </a:r>
            <a:r>
              <a:rPr lang="en-US" sz="1600" dirty="0">
                <a:latin typeface="Kruti Dev 010" pitchFamily="2" charset="0"/>
              </a:rPr>
              <a:t> </a:t>
            </a:r>
            <a:r>
              <a:rPr lang="hi-IN" sz="1200" dirty="0">
                <a:latin typeface="Kruti Dev 010" pitchFamily="2" charset="0"/>
              </a:rPr>
              <a:t>राशि</a:t>
            </a:r>
            <a:r>
              <a:rPr lang="en-US" sz="1600" dirty="0">
                <a:latin typeface="Kruti Dev 010" pitchFamily="2" charset="0"/>
              </a:rPr>
              <a:t> dh t:jr </a:t>
            </a:r>
            <a:r>
              <a:rPr lang="en-US" sz="1600" dirty="0" err="1">
                <a:latin typeface="Kruti Dev 010" pitchFamily="2" charset="0"/>
              </a:rPr>
              <a:t>gS</a:t>
            </a:r>
            <a:r>
              <a:rPr lang="en-US" sz="1600" dirty="0">
                <a:latin typeface="Kruti Dev 010" pitchFamily="2" charset="0"/>
              </a:rPr>
              <a:t>\</a:t>
            </a:r>
            <a:r>
              <a:rPr lang="en-IN" sz="1600" dirty="0"/>
              <a:t> </a:t>
            </a:r>
          </a:p>
          <a:p>
            <a:pPr marL="800100" lvl="1" indent="-342900" eaLnBrk="0" hangingPunct="0">
              <a:lnSpc>
                <a:spcPct val="110000"/>
              </a:lnSpc>
              <a:buFont typeface="Calibri" pitchFamily="34" charset="0"/>
              <a:buAutoNum type="arabicPeriod" startAt="5"/>
            </a:pPr>
            <a:r>
              <a:rPr lang="en-IN" sz="1600" dirty="0"/>
              <a:t> </a:t>
            </a:r>
            <a:r>
              <a:rPr lang="en-US" sz="1600" dirty="0" err="1">
                <a:latin typeface="Kruti Dev 010" pitchFamily="2" charset="0"/>
              </a:rPr>
              <a:t>D;k</a:t>
            </a:r>
            <a:r>
              <a:rPr lang="en-US" sz="1600" dirty="0">
                <a:latin typeface="Kruti Dev 010" pitchFamily="2" charset="0"/>
              </a:rPr>
              <a:t> </a:t>
            </a:r>
            <a:r>
              <a:rPr lang="en-US" sz="1600" dirty="0" err="1">
                <a:latin typeface="Kruti Dev 010" pitchFamily="2" charset="0"/>
              </a:rPr>
              <a:t>vkidks</a:t>
            </a:r>
            <a:r>
              <a:rPr lang="en-US" sz="1600" dirty="0">
                <a:latin typeface="Kruti Dev 010" pitchFamily="2" charset="0"/>
              </a:rPr>
              <a:t> </a:t>
            </a:r>
            <a:r>
              <a:rPr lang="en-US" sz="1600" dirty="0" err="1">
                <a:latin typeface="Kruti Dev 010" pitchFamily="2" charset="0"/>
              </a:rPr>
              <a:t>O;kikj</a:t>
            </a:r>
            <a:r>
              <a:rPr lang="en-US" sz="1600" dirty="0">
                <a:latin typeface="Kruti Dev 010" pitchFamily="2" charset="0"/>
              </a:rPr>
              <a:t> ds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fdlh</a:t>
            </a:r>
            <a:r>
              <a:rPr lang="en-US" sz="1600" dirty="0">
                <a:latin typeface="Kruti Dev 010" pitchFamily="2" charset="0"/>
              </a:rPr>
              <a:t> </a:t>
            </a:r>
            <a:r>
              <a:rPr lang="hi-IN" sz="1200" dirty="0">
                <a:latin typeface="Kruti Dev 010" pitchFamily="2" charset="0"/>
              </a:rPr>
              <a:t>प्रशिक्षण</a:t>
            </a:r>
            <a:r>
              <a:rPr lang="en-US" sz="1600" dirty="0">
                <a:latin typeface="Kruti Dev 010" pitchFamily="2" charset="0"/>
              </a:rPr>
              <a:t> </a:t>
            </a:r>
            <a:r>
              <a:rPr lang="en-US" sz="1600" dirty="0" err="1">
                <a:latin typeface="Kruti Dev 010" pitchFamily="2" charset="0"/>
              </a:rPr>
              <a:t>esa</a:t>
            </a:r>
            <a:r>
              <a:rPr lang="en-US" sz="1600" dirty="0">
                <a:latin typeface="Kruti Dev 010" pitchFamily="2" charset="0"/>
              </a:rPr>
              <a:t> '</a:t>
            </a:r>
            <a:r>
              <a:rPr lang="en-US" sz="1600" dirty="0" err="1">
                <a:latin typeface="Kruti Dev 010" pitchFamily="2" charset="0"/>
              </a:rPr>
              <a:t>kkfey</a:t>
            </a:r>
            <a:r>
              <a:rPr lang="en-US" sz="1600" dirty="0">
                <a:latin typeface="Kruti Dev 010" pitchFamily="2" charset="0"/>
              </a:rPr>
              <a:t> </a:t>
            </a:r>
            <a:r>
              <a:rPr lang="en-US" sz="1600" dirty="0" err="1">
                <a:latin typeface="Kruti Dev 010" pitchFamily="2" charset="0"/>
              </a:rPr>
              <a:t>gksus</a:t>
            </a:r>
            <a:r>
              <a:rPr lang="en-US" sz="1600" dirty="0">
                <a:latin typeface="Kruti Dev 010" pitchFamily="2" charset="0"/>
              </a:rPr>
              <a:t> dh t:jr </a:t>
            </a:r>
            <a:r>
              <a:rPr lang="en-US" sz="1600" dirty="0" err="1">
                <a:latin typeface="Kruti Dev 010" pitchFamily="2" charset="0"/>
              </a:rPr>
              <a:t>gS</a:t>
            </a:r>
            <a:r>
              <a:rPr lang="en-US" sz="1600" dirty="0">
                <a:latin typeface="Kruti Dev 010" pitchFamily="2" charset="0"/>
              </a:rPr>
              <a:t>\ </a:t>
            </a:r>
            <a:r>
              <a:rPr lang="en-US" sz="1600" dirty="0" err="1">
                <a:latin typeface="Kruti Dev 010" pitchFamily="2" charset="0"/>
              </a:rPr>
              <a:t>blds</a:t>
            </a:r>
            <a:r>
              <a:rPr lang="en-US" sz="1600" dirty="0">
                <a:latin typeface="Kruti Dev 010" pitchFamily="2" charset="0"/>
              </a:rPr>
              <a:t>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fdruh</a:t>
            </a:r>
            <a:r>
              <a:rPr lang="en-US" sz="1600" dirty="0">
                <a:latin typeface="Kruti Dev 010" pitchFamily="2" charset="0"/>
              </a:rPr>
              <a:t> /</a:t>
            </a:r>
            <a:r>
              <a:rPr lang="en-US" sz="1600" dirty="0" err="1">
                <a:latin typeface="Kruti Dev 010" pitchFamily="2" charset="0"/>
              </a:rPr>
              <a:t>ku</a:t>
            </a:r>
            <a:r>
              <a:rPr lang="en-US" sz="1600" dirty="0">
                <a:latin typeface="Kruti Dev 010" pitchFamily="2" charset="0"/>
              </a:rPr>
              <a:t> </a:t>
            </a:r>
            <a:r>
              <a:rPr lang="hi-IN" sz="1200" dirty="0">
                <a:latin typeface="Kruti Dev 010" pitchFamily="2" charset="0"/>
              </a:rPr>
              <a:t>राशि</a:t>
            </a:r>
            <a:r>
              <a:rPr lang="en-US" sz="1600" dirty="0">
                <a:latin typeface="Kruti Dev 010" pitchFamily="2" charset="0"/>
              </a:rPr>
              <a:t> dh t:jr </a:t>
            </a:r>
            <a:r>
              <a:rPr lang="en-US" sz="1600" dirty="0" err="1">
                <a:latin typeface="Kruti Dev 010" pitchFamily="2" charset="0"/>
              </a:rPr>
              <a:t>gS</a:t>
            </a:r>
            <a:r>
              <a:rPr lang="en-US" sz="1600" dirty="0">
                <a:latin typeface="Kruti Dev 010" pitchFamily="2" charset="0"/>
              </a:rPr>
              <a:t>\</a:t>
            </a:r>
            <a:r>
              <a:rPr lang="en-IN" sz="1600" dirty="0"/>
              <a:t> </a:t>
            </a:r>
          </a:p>
          <a:p>
            <a:pPr marL="800100" lvl="1" indent="-342900" eaLnBrk="0" hangingPunct="0">
              <a:lnSpc>
                <a:spcPct val="110000"/>
              </a:lnSpc>
              <a:buFont typeface="Calibri" pitchFamily="34" charset="0"/>
              <a:buAutoNum type="arabicPeriod" startAt="5"/>
            </a:pPr>
            <a:r>
              <a:rPr lang="en-IN" sz="1600" dirty="0"/>
              <a:t> </a:t>
            </a:r>
            <a:r>
              <a:rPr lang="en-US" sz="1600" dirty="0" err="1">
                <a:latin typeface="Kruti Dev 010" pitchFamily="2" charset="0"/>
              </a:rPr>
              <a:t>dqy</a:t>
            </a:r>
            <a:r>
              <a:rPr lang="en-US" sz="1600" dirty="0">
                <a:latin typeface="Kruti Dev 010" pitchFamily="2" charset="0"/>
              </a:rPr>
              <a:t> </a:t>
            </a:r>
            <a:r>
              <a:rPr lang="en-US" sz="1600" dirty="0" err="1">
                <a:latin typeface="Kruti Dev 010" pitchFamily="2" charset="0"/>
              </a:rPr>
              <a:t>vpy</a:t>
            </a:r>
            <a:r>
              <a:rPr lang="en-US" sz="1600" dirty="0">
                <a:latin typeface="Kruti Dev 010" pitchFamily="2" charset="0"/>
              </a:rPr>
              <a:t> </a:t>
            </a:r>
            <a:r>
              <a:rPr lang="en-US" sz="1600" dirty="0" err="1">
                <a:latin typeface="Kruti Dev 010" pitchFamily="2" charset="0"/>
              </a:rPr>
              <a:t>iwath</a:t>
            </a:r>
            <a:r>
              <a:rPr lang="en-US" sz="1600" dirty="0">
                <a:latin typeface="Kruti Dev 010" pitchFamily="2" charset="0"/>
              </a:rPr>
              <a:t> </a:t>
            </a:r>
            <a:r>
              <a:rPr lang="en-US" sz="1600" dirty="0" err="1">
                <a:latin typeface="Kruti Dev 010" pitchFamily="2" charset="0"/>
              </a:rPr>
              <a:t>izkIr</a:t>
            </a:r>
            <a:r>
              <a:rPr lang="en-US" sz="1600" dirty="0">
                <a:latin typeface="Kruti Dev 010" pitchFamily="2" charset="0"/>
              </a:rPr>
              <a:t> </a:t>
            </a:r>
            <a:r>
              <a:rPr lang="en-US" sz="1600" dirty="0" err="1">
                <a:latin typeface="Kruti Dev 010" pitchFamily="2" charset="0"/>
              </a:rPr>
              <a:t>djus</a:t>
            </a:r>
            <a:r>
              <a:rPr lang="en-US" sz="1600" dirty="0">
                <a:latin typeface="Kruti Dev 010" pitchFamily="2" charset="0"/>
              </a:rPr>
              <a:t> ds </a:t>
            </a:r>
            <a:r>
              <a:rPr lang="en-US" sz="1600" dirty="0" err="1">
                <a:latin typeface="Kruti Dev 010" pitchFamily="2" charset="0"/>
              </a:rPr>
              <a:t>fy</a:t>
            </a:r>
            <a:r>
              <a:rPr lang="en-US" sz="1600" dirty="0">
                <a:latin typeface="Kruti Dev 010" pitchFamily="2" charset="0"/>
              </a:rPr>
              <a:t>,] </a:t>
            </a:r>
            <a:r>
              <a:rPr lang="en-US" sz="1600" dirty="0" err="1">
                <a:latin typeface="Kruti Dev 010" pitchFamily="2" charset="0"/>
              </a:rPr>
              <a:t>tks</a:t>
            </a:r>
            <a:r>
              <a:rPr lang="en-US" sz="1600" dirty="0">
                <a:latin typeface="Kruti Dev 010" pitchFamily="2" charset="0"/>
              </a:rPr>
              <a:t> </a:t>
            </a:r>
            <a:r>
              <a:rPr lang="en-US" sz="1600" dirty="0" err="1">
                <a:latin typeface="Kruti Dev 010" pitchFamily="2" charset="0"/>
              </a:rPr>
              <a:t>midj.k</a:t>
            </a:r>
            <a:r>
              <a:rPr lang="en-US" sz="1600" dirty="0">
                <a:latin typeface="Kruti Dev 010" pitchFamily="2" charset="0"/>
              </a:rPr>
              <a:t> </a:t>
            </a:r>
            <a:r>
              <a:rPr lang="en-US" sz="1600" dirty="0" err="1">
                <a:latin typeface="Kruti Dev 010" pitchFamily="2" charset="0"/>
              </a:rPr>
              <a:t>vki</a:t>
            </a:r>
            <a:r>
              <a:rPr lang="en-US" sz="1600" dirty="0">
                <a:latin typeface="Kruti Dev 010" pitchFamily="2" charset="0"/>
              </a:rPr>
              <a:t> [</a:t>
            </a:r>
            <a:r>
              <a:rPr lang="en-US" sz="1600" dirty="0" err="1">
                <a:latin typeface="Kruti Dev 010" pitchFamily="2" charset="0"/>
              </a:rPr>
              <a:t>kjhnsaxs</a:t>
            </a:r>
            <a:r>
              <a:rPr lang="en-US" sz="1600" dirty="0">
                <a:latin typeface="Kruti Dev 010" pitchFamily="2" charset="0"/>
              </a:rPr>
              <a:t> </a:t>
            </a:r>
            <a:r>
              <a:rPr lang="en-US" sz="1600" dirty="0" err="1">
                <a:latin typeface="Kruti Dev 010" pitchFamily="2" charset="0"/>
              </a:rPr>
              <a:t>mudh</a:t>
            </a:r>
            <a:r>
              <a:rPr lang="en-US" sz="1600" dirty="0">
                <a:latin typeface="Kruti Dev 010" pitchFamily="2" charset="0"/>
              </a:rPr>
              <a:t> </a:t>
            </a:r>
            <a:r>
              <a:rPr lang="hi-IN" sz="1200" dirty="0">
                <a:latin typeface="Kruti Dev 010" pitchFamily="2" charset="0"/>
              </a:rPr>
              <a:t>राशि</a:t>
            </a:r>
            <a:r>
              <a:rPr lang="en-US" sz="1600" dirty="0">
                <a:latin typeface="Kruti Dev 010" pitchFamily="2" charset="0"/>
              </a:rPr>
              <a:t>] </a:t>
            </a:r>
            <a:r>
              <a:rPr lang="en-US" sz="1600" dirty="0" err="1">
                <a:latin typeface="Kruti Dev 010" pitchFamily="2" charset="0"/>
              </a:rPr>
              <a:t>tks</a:t>
            </a:r>
            <a:r>
              <a:rPr lang="en-US" sz="1600" dirty="0">
                <a:latin typeface="Kruti Dev 010" pitchFamily="2" charset="0"/>
              </a:rPr>
              <a:t> </a:t>
            </a:r>
            <a:r>
              <a:rPr lang="en-US" sz="1600" dirty="0" err="1">
                <a:latin typeface="Kruti Dev 010" pitchFamily="2" charset="0"/>
              </a:rPr>
              <a:t>tekur</a:t>
            </a:r>
            <a:r>
              <a:rPr lang="en-US" sz="1600" dirty="0">
                <a:latin typeface="Kruti Dev 010" pitchFamily="2" charset="0"/>
              </a:rPr>
              <a:t> </a:t>
            </a:r>
            <a:r>
              <a:rPr lang="hi-IN" sz="1200" dirty="0">
                <a:latin typeface="Kruti Dev 010" pitchFamily="2" charset="0"/>
              </a:rPr>
              <a:t>राशि</a:t>
            </a:r>
            <a:r>
              <a:rPr lang="hi-IN" sz="1600" dirty="0">
                <a:latin typeface="Kruti Dev 010" pitchFamily="2" charset="0"/>
              </a:rPr>
              <a:t> </a:t>
            </a:r>
            <a:r>
              <a:rPr lang="en-US" sz="1600" dirty="0">
                <a:latin typeface="Kruti Dev 010" pitchFamily="2" charset="0"/>
              </a:rPr>
              <a:t> </a:t>
            </a:r>
            <a:r>
              <a:rPr lang="en-US" sz="1600" dirty="0" err="1">
                <a:latin typeface="Kruti Dev 010" pitchFamily="2" charset="0"/>
              </a:rPr>
              <a:t>vkidks</a:t>
            </a:r>
            <a:r>
              <a:rPr lang="en-US" sz="1600" dirty="0">
                <a:latin typeface="Kruti Dev 010" pitchFamily="2" charset="0"/>
              </a:rPr>
              <a:t> </a:t>
            </a:r>
            <a:r>
              <a:rPr lang="en-US" sz="1600" dirty="0" err="1">
                <a:latin typeface="Kruti Dev 010" pitchFamily="2" charset="0"/>
              </a:rPr>
              <a:t>tek</a:t>
            </a:r>
            <a:r>
              <a:rPr lang="en-US" sz="1600" dirty="0">
                <a:latin typeface="Kruti Dev 010" pitchFamily="2" charset="0"/>
              </a:rPr>
              <a:t> </a:t>
            </a:r>
            <a:r>
              <a:rPr lang="en-US" sz="1600" dirty="0" err="1">
                <a:latin typeface="Kruti Dev 010" pitchFamily="2" charset="0"/>
              </a:rPr>
              <a:t>djus</a:t>
            </a:r>
            <a:r>
              <a:rPr lang="en-US" sz="1600" dirty="0">
                <a:latin typeface="Kruti Dev 010" pitchFamily="2" charset="0"/>
              </a:rPr>
              <a:t> dh t:jr </a:t>
            </a:r>
            <a:r>
              <a:rPr lang="en-US" sz="1600" dirty="0" err="1">
                <a:latin typeface="Kruti Dev 010" pitchFamily="2" charset="0"/>
              </a:rPr>
              <a:t>gksxh</a:t>
            </a:r>
            <a:r>
              <a:rPr lang="en-US" sz="1600" dirty="0">
                <a:latin typeface="Kruti Dev 010" pitchFamily="2" charset="0"/>
              </a:rPr>
              <a:t>] </a:t>
            </a:r>
            <a:r>
              <a:rPr lang="en-US" sz="1600" dirty="0" err="1">
                <a:latin typeface="Kruti Dev 010" pitchFamily="2" charset="0"/>
              </a:rPr>
              <a:t>ftu</a:t>
            </a:r>
            <a:r>
              <a:rPr lang="en-US" sz="1600" dirty="0">
                <a:latin typeface="Kruti Dev 010" pitchFamily="2" charset="0"/>
              </a:rPr>
              <a:t> </a:t>
            </a:r>
            <a:r>
              <a:rPr lang="en-US" sz="1600" dirty="0" err="1">
                <a:latin typeface="Kruti Dev 010" pitchFamily="2" charset="0"/>
              </a:rPr>
              <a:t>ykblsal</a:t>
            </a:r>
            <a:r>
              <a:rPr lang="en-US" sz="1600" dirty="0">
                <a:latin typeface="Kruti Dev 010" pitchFamily="2" charset="0"/>
              </a:rPr>
              <a:t> </a:t>
            </a:r>
            <a:r>
              <a:rPr lang="en-US" sz="1600" dirty="0" err="1">
                <a:latin typeface="Kruti Dev 010" pitchFamily="2" charset="0"/>
              </a:rPr>
              <a:t>dk</a:t>
            </a:r>
            <a:r>
              <a:rPr lang="en-US" sz="1600" dirty="0">
                <a:latin typeface="Kruti Dev 010" pitchFamily="2" charset="0"/>
              </a:rPr>
              <a:t> </a:t>
            </a:r>
            <a:r>
              <a:rPr lang="en-US" sz="1600" dirty="0" err="1">
                <a:latin typeface="Kruti Dev 010" pitchFamily="2" charset="0"/>
              </a:rPr>
              <a:t>Hkqxrku</a:t>
            </a:r>
            <a:r>
              <a:rPr lang="en-US" sz="1600" dirty="0">
                <a:latin typeface="Kruti Dev 010" pitchFamily="2" charset="0"/>
              </a:rPr>
              <a:t> </a:t>
            </a:r>
            <a:r>
              <a:rPr lang="en-US" sz="1600" dirty="0" err="1">
                <a:latin typeface="Kruti Dev 010" pitchFamily="2" charset="0"/>
              </a:rPr>
              <a:t>djus</a:t>
            </a:r>
            <a:r>
              <a:rPr lang="en-US" sz="1600" dirty="0">
                <a:latin typeface="Kruti Dev 010" pitchFamily="2" charset="0"/>
              </a:rPr>
              <a:t> dh t:jr </a:t>
            </a:r>
            <a:r>
              <a:rPr lang="en-US" sz="1600" dirty="0" err="1">
                <a:latin typeface="Kruti Dev 010" pitchFamily="2" charset="0"/>
              </a:rPr>
              <a:t>gksxh</a:t>
            </a:r>
            <a:r>
              <a:rPr lang="en-US" sz="1600" dirty="0">
                <a:latin typeface="Kruti Dev 010" pitchFamily="2" charset="0"/>
              </a:rPr>
              <a:t>] </a:t>
            </a: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izf’k</a:t>
            </a:r>
            <a:r>
              <a:rPr lang="en-US" sz="1600" dirty="0">
                <a:latin typeface="Kruti Dev 010" pitchFamily="2" charset="0"/>
              </a:rPr>
              <a:t>{</a:t>
            </a:r>
            <a:r>
              <a:rPr lang="en-US" sz="1600" dirty="0" err="1">
                <a:latin typeface="Kruti Dev 010" pitchFamily="2" charset="0"/>
              </a:rPr>
              <a:t>k.kksa</a:t>
            </a:r>
            <a:r>
              <a:rPr lang="en-US" sz="1600" dirty="0">
                <a:latin typeface="Kruti Dev 010" pitchFamily="2" charset="0"/>
              </a:rPr>
              <a:t> </a:t>
            </a:r>
            <a:r>
              <a:rPr lang="en-US" sz="1600" dirty="0" err="1">
                <a:latin typeface="Kruti Dev 010" pitchFamily="2" charset="0"/>
              </a:rPr>
              <a:t>ij</a:t>
            </a:r>
            <a:r>
              <a:rPr lang="en-US" sz="1600" dirty="0">
                <a:latin typeface="Kruti Dev 010" pitchFamily="2" charset="0"/>
              </a:rPr>
              <a:t> </a:t>
            </a:r>
            <a:r>
              <a:rPr lang="en-US" sz="1600" dirty="0" err="1">
                <a:latin typeface="Kruti Dev 010" pitchFamily="2" charset="0"/>
              </a:rPr>
              <a:t>vxj</a:t>
            </a:r>
            <a:r>
              <a:rPr lang="en-US" sz="1600" dirty="0">
                <a:latin typeface="Kruti Dev 010" pitchFamily="2" charset="0"/>
              </a:rPr>
              <a:t> </a:t>
            </a:r>
            <a:r>
              <a:rPr lang="en-US" sz="1600" dirty="0" err="1">
                <a:latin typeface="Kruti Dev 010" pitchFamily="2" charset="0"/>
              </a:rPr>
              <a:t>dksbZ</a:t>
            </a:r>
            <a:r>
              <a:rPr lang="en-US" sz="1600" dirty="0">
                <a:latin typeface="Kruti Dev 010" pitchFamily="2" charset="0"/>
              </a:rPr>
              <a:t> </a:t>
            </a:r>
            <a:r>
              <a:rPr lang="hi-IN" sz="1200" dirty="0">
                <a:latin typeface="Kruti Dev 010" pitchFamily="2" charset="0"/>
              </a:rPr>
              <a:t>राशि</a:t>
            </a:r>
            <a:r>
              <a:rPr lang="en-US" sz="1600" dirty="0">
                <a:latin typeface="Kruti Dev 010" pitchFamily="2" charset="0"/>
              </a:rPr>
              <a:t> [</a:t>
            </a:r>
            <a:r>
              <a:rPr lang="en-US" sz="1600" dirty="0" err="1">
                <a:latin typeface="Kruti Dev 010" pitchFamily="2" charset="0"/>
              </a:rPr>
              <a:t>kpZ</a:t>
            </a:r>
            <a:r>
              <a:rPr lang="en-US" sz="1600" dirty="0">
                <a:latin typeface="Kruti Dev 010" pitchFamily="2" charset="0"/>
              </a:rPr>
              <a:t> </a:t>
            </a:r>
            <a:r>
              <a:rPr lang="en-US" sz="1600" dirty="0" err="1">
                <a:latin typeface="Kruti Dev 010" pitchFamily="2" charset="0"/>
              </a:rPr>
              <a:t>djuh</a:t>
            </a:r>
            <a:r>
              <a:rPr lang="en-US" sz="1600" dirty="0">
                <a:latin typeface="Kruti Dev 010" pitchFamily="2" charset="0"/>
              </a:rPr>
              <a:t> </a:t>
            </a:r>
            <a:r>
              <a:rPr lang="en-US" sz="1600" dirty="0" err="1">
                <a:latin typeface="Kruti Dev 010" pitchFamily="2" charset="0"/>
              </a:rPr>
              <a:t>iM+s</a:t>
            </a:r>
            <a:r>
              <a:rPr lang="en-US" sz="1600" dirty="0">
                <a:latin typeface="Kruti Dev 010" pitchFamily="2" charset="0"/>
              </a:rPr>
              <a:t>] </a:t>
            </a:r>
            <a:r>
              <a:rPr lang="en-US" sz="1600" dirty="0" err="1">
                <a:latin typeface="Kruti Dev 010" pitchFamily="2" charset="0"/>
              </a:rPr>
              <a:t>rks</a:t>
            </a:r>
            <a:r>
              <a:rPr lang="en-US" sz="1600" dirty="0">
                <a:latin typeface="Kruti Dev 010" pitchFamily="2" charset="0"/>
              </a:rPr>
              <a:t> </a:t>
            </a:r>
            <a:r>
              <a:rPr lang="en-US" sz="1600" dirty="0" err="1">
                <a:latin typeface="Kruti Dev 010" pitchFamily="2" charset="0"/>
              </a:rPr>
              <a:t>bu</a:t>
            </a:r>
            <a:r>
              <a:rPr lang="en-US" sz="1600" dirty="0">
                <a:latin typeface="Kruti Dev 010" pitchFamily="2" charset="0"/>
              </a:rPr>
              <a:t> </a:t>
            </a:r>
            <a:r>
              <a:rPr lang="en-US" sz="1600" dirty="0" err="1">
                <a:latin typeface="Kruti Dev 010" pitchFamily="2" charset="0"/>
              </a:rPr>
              <a:t>lHkh</a:t>
            </a:r>
            <a:r>
              <a:rPr lang="en-US" sz="1600" dirty="0">
                <a:latin typeface="Kruti Dev 010" pitchFamily="2" charset="0"/>
              </a:rPr>
              <a:t> </a:t>
            </a:r>
            <a:r>
              <a:rPr lang="hi-IN" sz="1200" dirty="0">
                <a:latin typeface="Kruti Dev 010" pitchFamily="2" charset="0"/>
              </a:rPr>
              <a:t>को</a:t>
            </a:r>
            <a:r>
              <a:rPr lang="hi-IN" sz="1600" dirty="0">
                <a:latin typeface="Kruti Dev 010" pitchFamily="2" charset="0"/>
              </a:rPr>
              <a:t> </a:t>
            </a:r>
            <a:r>
              <a:rPr lang="en-US" sz="1600" dirty="0" err="1">
                <a:latin typeface="Kruti Dev 010" pitchFamily="2" charset="0"/>
              </a:rPr>
              <a:t>tksfM</a:t>
            </a:r>
            <a:r>
              <a:rPr lang="en-US" sz="1600" dirty="0">
                <a:latin typeface="Kruti Dev 010" pitchFamily="2" charset="0"/>
              </a:rPr>
              <a:t>+;s</a:t>
            </a:r>
            <a:endParaRPr sz="1600" dirty="0"/>
          </a:p>
          <a:p>
            <a:pPr marL="225425" indent="-225425" eaLnBrk="0" hangingPunct="0">
              <a:lnSpc>
                <a:spcPct val="110000"/>
              </a:lnSpc>
              <a:buFont typeface="Arial" charset="0"/>
              <a:buChar char="•"/>
            </a:pPr>
            <a:r>
              <a:rPr lang="en-US" dirty="0">
                <a:latin typeface="Kruti Dev 010" pitchFamily="2" charset="0"/>
              </a:rPr>
              <a:t>d{</a:t>
            </a:r>
            <a:r>
              <a:rPr lang="en-US" dirty="0" err="1">
                <a:latin typeface="Kruti Dev 010" pitchFamily="2" charset="0"/>
              </a:rPr>
              <a:t>kk</a:t>
            </a:r>
            <a:r>
              <a:rPr lang="en-US" dirty="0">
                <a:latin typeface="Kruti Dev 010" pitchFamily="2" charset="0"/>
              </a:rPr>
              <a:t> </a:t>
            </a:r>
            <a:r>
              <a:rPr lang="en-US" dirty="0" err="1">
                <a:latin typeface="Kruti Dev 010" pitchFamily="2" charset="0"/>
              </a:rPr>
              <a:t>esa</a:t>
            </a:r>
            <a:r>
              <a:rPr lang="en-US" dirty="0">
                <a:latin typeface="Kruti Dev 010" pitchFamily="2" charset="0"/>
              </a:rPr>
              <a:t> </a:t>
            </a:r>
            <a:r>
              <a:rPr lang="en-US" dirty="0" err="1">
                <a:latin typeface="Kruti Dev 010" pitchFamily="2" charset="0"/>
              </a:rPr>
              <a:t>O;k</a:t>
            </a:r>
            <a:r>
              <a:rPr lang="en-US" dirty="0">
                <a:latin typeface="Kruti Dev 010" pitchFamily="2" charset="0"/>
              </a:rPr>
              <a:t>[;k ds </a:t>
            </a:r>
            <a:r>
              <a:rPr lang="en-US" dirty="0" err="1">
                <a:latin typeface="Kruti Dev 010" pitchFamily="2" charset="0"/>
              </a:rPr>
              <a:t>lkFk</a:t>
            </a:r>
            <a:r>
              <a:rPr lang="en-US" dirty="0">
                <a:latin typeface="Kruti Dev 010" pitchFamily="2" charset="0"/>
              </a:rPr>
              <a:t> </a:t>
            </a:r>
            <a:r>
              <a:rPr lang="en-US" dirty="0" err="1">
                <a:latin typeface="Kruti Dev 010" pitchFamily="2" charset="0"/>
              </a:rPr>
              <a:t>viuk</a:t>
            </a:r>
            <a:r>
              <a:rPr lang="en-US" dirty="0">
                <a:latin typeface="Kruti Dev 010" pitchFamily="2" charset="0"/>
              </a:rPr>
              <a:t> </a:t>
            </a:r>
            <a:r>
              <a:rPr lang="en-US" dirty="0" err="1">
                <a:latin typeface="Kruti Dev 010" pitchFamily="2" charset="0"/>
              </a:rPr>
              <a:t>mRrj</a:t>
            </a:r>
            <a:r>
              <a:rPr lang="en-US" dirty="0">
                <a:latin typeface="Kruti Dev 010" pitchFamily="2" charset="0"/>
              </a:rPr>
              <a:t> </a:t>
            </a:r>
            <a:r>
              <a:rPr lang="en-US" dirty="0" err="1">
                <a:latin typeface="Kruti Dev 010" pitchFamily="2" charset="0"/>
              </a:rPr>
              <a:t>izLrqr</a:t>
            </a:r>
            <a:r>
              <a:rPr lang="en-US" dirty="0">
                <a:latin typeface="Kruti Dev 010" pitchFamily="2" charset="0"/>
              </a:rPr>
              <a:t> </a:t>
            </a:r>
            <a:r>
              <a:rPr lang="en-US" dirty="0" err="1">
                <a:latin typeface="Kruti Dev 010" pitchFamily="2" charset="0"/>
              </a:rPr>
              <a:t>dhft,A</a:t>
            </a:r>
            <a:endParaRPr lang="en-GB" dirty="0">
              <a:latin typeface="Kruti Dev 010" pitchFamily="2" charset="0"/>
            </a:endParaRPr>
          </a:p>
        </p:txBody>
      </p:sp>
    </p:spTree>
    <p:extLst>
      <p:ext uri="{BB962C8B-B14F-4D97-AF65-F5344CB8AC3E}">
        <p14:creationId xmlns:p14="http://schemas.microsoft.com/office/powerpoint/2010/main" val="31963709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76200" y="17256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IN" sz="2000" dirty="0"/>
              <a:t>Types of capital</a:t>
            </a:r>
            <a:endParaRPr lang="en-US" sz="2000" dirty="0"/>
          </a:p>
          <a:p>
            <a:pPr marL="457200" indent="-457200">
              <a:buFont typeface="+mj-lt"/>
              <a:buAutoNum type="arabicPeriod"/>
            </a:pPr>
            <a:endParaRPr lang="en-IN" sz="2000" dirty="0"/>
          </a:p>
          <a:p>
            <a:pPr marL="457200" indent="-457200">
              <a:buFont typeface="+mj-lt"/>
              <a:buAutoNum type="arabicPeriod"/>
            </a:pPr>
            <a:r>
              <a:rPr lang="en-IN" sz="2000" dirty="0"/>
              <a:t>Fixed Capital</a:t>
            </a:r>
            <a:endParaRPr lang="en-US" sz="2000" dirty="0"/>
          </a:p>
          <a:p>
            <a:pPr marL="457200" indent="-457200">
              <a:buFont typeface="+mj-lt"/>
              <a:buAutoNum type="arabicPeriod"/>
            </a:pPr>
            <a:endParaRPr lang="en-IN" sz="2000" dirty="0"/>
          </a:p>
          <a:p>
            <a:pPr marL="457200" indent="-457200">
              <a:buFont typeface="+mj-lt"/>
              <a:buAutoNum type="arabicPeriod"/>
            </a:pPr>
            <a:r>
              <a:rPr lang="en-IN" sz="2000" dirty="0"/>
              <a:t>Working Capital</a:t>
            </a:r>
            <a:endParaRPr lang="en-US" sz="2000" dirty="0"/>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400">
                <a:solidFill>
                  <a:srgbClr val="000000"/>
                </a:solidFill>
              </a:rPr>
              <a:t>पूंजी के प्रकार</a:t>
            </a:r>
          </a:p>
          <a:p>
            <a:pPr marL="457200" lvl="1" indent="-457200" eaLnBrk="1" hangingPunct="1">
              <a:lnSpc>
                <a:spcPct val="150000"/>
              </a:lnSpc>
              <a:buSzPct val="100000"/>
              <a:buFont typeface="+mj-lt"/>
              <a:buAutoNum type="arabicPeriod"/>
              <a:defRPr/>
            </a:pPr>
            <a:r>
              <a:rPr lang="hi-IN" sz="2400">
                <a:solidFill>
                  <a:srgbClr val="000000"/>
                </a:solidFill>
              </a:rPr>
              <a:t>अचल पूंजी</a:t>
            </a:r>
          </a:p>
          <a:p>
            <a:pPr marL="457200" lvl="1" indent="-457200" eaLnBrk="1" hangingPunct="1">
              <a:lnSpc>
                <a:spcPct val="150000"/>
              </a:lnSpc>
              <a:buSzPct val="100000"/>
              <a:buFont typeface="+mj-lt"/>
              <a:buAutoNum type="arabicPeriod"/>
              <a:defRPr/>
            </a:pPr>
            <a:r>
              <a:rPr lang="hi-IN" sz="2400">
                <a:solidFill>
                  <a:srgbClr val="000000"/>
                </a:solidFill>
              </a:rPr>
              <a:t>कार्यशील पूंजी</a:t>
            </a:r>
            <a:endParaRPr lang="en-US" sz="2400" dirty="0">
              <a:solidFill>
                <a:srgbClr val="000000"/>
              </a:solidFill>
            </a:endParaRPr>
          </a:p>
        </p:txBody>
      </p:sp>
      <p:sp>
        <p:nvSpPr>
          <p:cNvPr id="15" name="Text Box 17"/>
          <p:cNvSpPr txBox="1">
            <a:spLocks noChangeArrowheads="1"/>
          </p:cNvSpPr>
          <p:nvPr/>
        </p:nvSpPr>
        <p:spPr bwMode="auto">
          <a:xfrm>
            <a:off x="-57150" y="1450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703180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66699" y="1085850"/>
            <a:ext cx="4076701" cy="394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r>
              <a:rPr lang="en-GB" dirty="0"/>
              <a:t>Working Capital is the money needed to run the day-to-day business activities such as:</a:t>
            </a:r>
          </a:p>
          <a:p>
            <a:pPr lvl="1"/>
            <a:r>
              <a:rPr lang="en-GB" dirty="0"/>
              <a:t>Purchasing materials</a:t>
            </a:r>
          </a:p>
          <a:p>
            <a:pPr lvl="1"/>
            <a:r>
              <a:rPr lang="en-GB" dirty="0"/>
              <a:t>Paying wages and salaries</a:t>
            </a:r>
          </a:p>
          <a:p>
            <a:pPr lvl="1"/>
            <a:r>
              <a:rPr lang="en-GB" dirty="0"/>
              <a:t>Paying rent</a:t>
            </a:r>
          </a:p>
          <a:p>
            <a:r>
              <a:rPr lang="en-US" dirty="0"/>
              <a:t>It does not include non-operations requirement of funds such as those for purchase of land, large machinery, etc.</a:t>
            </a:r>
            <a:endParaRPr lang="en-GB" dirty="0"/>
          </a:p>
        </p:txBody>
      </p:sp>
      <p:sp>
        <p:nvSpPr>
          <p:cNvPr id="6" name="Rectangle 3"/>
          <p:cNvSpPr>
            <a:spLocks noChangeArrowheads="1"/>
          </p:cNvSpPr>
          <p:nvPr/>
        </p:nvSpPr>
        <p:spPr bwMode="auto">
          <a:xfrm>
            <a:off x="266699" y="5181600"/>
            <a:ext cx="4076702" cy="1066800"/>
          </a:xfrm>
          <a:prstGeom prst="rect">
            <a:avLst/>
          </a:prstGeom>
          <a:solidFill>
            <a:srgbClr val="FFCC00"/>
          </a:solidFill>
          <a:ln w="9525">
            <a:noFill/>
            <a:round/>
            <a:headEnd/>
            <a:tailEnd/>
          </a:ln>
        </p:spPr>
        <p:txBody>
          <a:bodyPr lIns="81639" tIns="42452" rIns="81639" bIns="42452" anchor="ctr"/>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GB" sz="2000" b="1" dirty="0">
                <a:solidFill>
                  <a:srgbClr val="000000"/>
                </a:solidFill>
                <a:latin typeface="Garamond" pitchFamily="18" charset="0"/>
                <a:ea typeface="MS Gothic" pitchFamily="49" charset="-128"/>
              </a:rPr>
              <a:t>Key Point: </a:t>
            </a:r>
            <a:r>
              <a:rPr lang="en-GB" sz="2000" dirty="0">
                <a:solidFill>
                  <a:srgbClr val="000000"/>
                </a:solidFill>
                <a:latin typeface="Garamond" pitchFamily="18" charset="0"/>
                <a:ea typeface="MS Gothic" pitchFamily="49" charset="-128"/>
              </a:rPr>
              <a:t>Working Capital is money required for the business to run its operations consistently and smoothly</a:t>
            </a:r>
            <a:endParaRPr lang="en-GB" sz="2000" u="sng" dirty="0">
              <a:solidFill>
                <a:srgbClr val="984807"/>
              </a:solidFill>
              <a:latin typeface="Garamond" pitchFamily="18" charset="0"/>
              <a:ea typeface="MS Gothic" pitchFamily="49" charset="-128"/>
            </a:endParaRPr>
          </a:p>
        </p:txBody>
      </p:sp>
      <p:sp>
        <p:nvSpPr>
          <p:cNvPr id="7" name="Slide Number Placeholder 5"/>
          <p:cNvSpPr>
            <a:spLocks noGrp="1"/>
          </p:cNvSpPr>
          <p:nvPr>
            <p:ph type="sldNum" sz="quarter" idx="4294967295"/>
          </p:nvPr>
        </p:nvSpPr>
        <p:spPr bwMode="auto">
          <a:xfrm>
            <a:off x="3124200" y="6356350"/>
            <a:ext cx="2895600" cy="365125"/>
          </a:xfrm>
          <a:prstGeom prst="rect">
            <a:avLst/>
          </a:prstGeom>
          <a:noFill/>
          <a:ln>
            <a:miter lim="800000"/>
            <a:headEnd/>
            <a:tailEnd/>
          </a:ln>
        </p:spPr>
        <p:txBody>
          <a:bodyPr wrap="square" numCol="1" anchorCtr="0" compatLnSpc="1">
            <a:prstTxWarp prst="textNoShape">
              <a:avLst/>
            </a:prstTxWarp>
          </a:bodyPr>
          <a:lstStyle/>
          <a:p>
            <a:pPr algn="ctr"/>
            <a:fld id="{ADB5BBC3-489C-4670-96E3-CBC852C2EDF7}" type="slidenum">
              <a:rPr lang="en-US" sz="1600" b="1" smtClean="0">
                <a:solidFill>
                  <a:schemeClr val="tx1"/>
                </a:solidFill>
              </a:rPr>
              <a:pPr algn="ctr"/>
              <a:t>22</a:t>
            </a:fld>
            <a:endParaRPr lang="en-US" sz="1600" b="1" dirty="0">
              <a:solidFill>
                <a:schemeClr val="tx1"/>
              </a:solidFill>
            </a:endParaRPr>
          </a:p>
        </p:txBody>
      </p:sp>
      <p:sp>
        <p:nvSpPr>
          <p:cNvPr id="5" name="Title 1"/>
          <p:cNvSpPr txBox="1">
            <a:spLocks/>
          </p:cNvSpPr>
          <p:nvPr/>
        </p:nvSpPr>
        <p:spPr>
          <a:xfrm>
            <a:off x="266699" y="228600"/>
            <a:ext cx="4076701" cy="71596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en-GB" sz="2400" dirty="0"/>
              <a:t>Working capital</a:t>
            </a:r>
          </a:p>
        </p:txBody>
      </p:sp>
      <p:sp>
        <p:nvSpPr>
          <p:cNvPr id="11" name="Text Box 2"/>
          <p:cNvSpPr txBox="1">
            <a:spLocks noChangeArrowheads="1"/>
          </p:cNvSpPr>
          <p:nvPr/>
        </p:nvSpPr>
        <p:spPr bwMode="auto">
          <a:xfrm>
            <a:off x="4686298" y="1085850"/>
            <a:ext cx="4076701" cy="39433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gn="just">
              <a:lnSpc>
                <a:spcPct val="120000"/>
              </a:lnSpc>
            </a:pPr>
            <a:r>
              <a:rPr lang="x-none" dirty="0"/>
              <a:t>कार्यशील पूंजी, वह पैसा है</a:t>
            </a:r>
            <a:r>
              <a:rPr lang="en-IN" dirty="0"/>
              <a:t> </a:t>
            </a:r>
            <a:r>
              <a:rPr lang="x-none" dirty="0"/>
              <a:t>जिसकी</a:t>
            </a:r>
            <a:r>
              <a:rPr lang="en-IN" dirty="0"/>
              <a:t> </a:t>
            </a:r>
            <a:r>
              <a:rPr lang="x-none" dirty="0"/>
              <a:t>जरूरत प्रतिदिन का कारोबार चलाने के लिए होती है। इसमें शामिल है:</a:t>
            </a:r>
            <a:endParaRPr lang="en-GB" dirty="0"/>
          </a:p>
          <a:p>
            <a:pPr marL="1171575" lvl="1">
              <a:lnSpc>
                <a:spcPct val="120000"/>
              </a:lnSpc>
              <a:buFont typeface="+mj-lt"/>
              <a:buAutoNum type="arabicPeriod"/>
            </a:pPr>
            <a:r>
              <a:rPr lang="x-none" sz="1600" dirty="0"/>
              <a:t>सामग्री खरीदना </a:t>
            </a:r>
          </a:p>
          <a:p>
            <a:pPr marL="1171575" lvl="1">
              <a:lnSpc>
                <a:spcPct val="120000"/>
              </a:lnSpc>
              <a:buFont typeface="+mj-lt"/>
              <a:buAutoNum type="arabicPeriod"/>
            </a:pPr>
            <a:r>
              <a:rPr lang="x-none" sz="1600" dirty="0"/>
              <a:t>मजदूरी और वेतन का भुगतान करना </a:t>
            </a:r>
          </a:p>
          <a:p>
            <a:pPr marL="1171575" lvl="1">
              <a:lnSpc>
                <a:spcPct val="120000"/>
              </a:lnSpc>
              <a:buFont typeface="+mj-lt"/>
              <a:buAutoNum type="arabicPeriod"/>
            </a:pPr>
            <a:r>
              <a:rPr lang="x-none" sz="1600" dirty="0"/>
              <a:t>किराए का भुगतान करना </a:t>
            </a:r>
          </a:p>
          <a:p>
            <a:pPr algn="just">
              <a:lnSpc>
                <a:spcPct val="120000"/>
              </a:lnSpc>
            </a:pPr>
            <a:r>
              <a:rPr lang="x-none" dirty="0"/>
              <a:t>इसमें व्यापार के संचालन के अलावा किसी धन की आवश्यकता शामिल नहीं है , जैसे- भूमि की खरीदारी, बड़ी मशीनरी  की खरीदारी आदि। </a:t>
            </a:r>
            <a:endParaRPr lang="en-GB" dirty="0"/>
          </a:p>
        </p:txBody>
      </p:sp>
      <p:sp>
        <p:nvSpPr>
          <p:cNvPr id="12" name="Rectangle 3"/>
          <p:cNvSpPr>
            <a:spLocks noChangeArrowheads="1"/>
          </p:cNvSpPr>
          <p:nvPr/>
        </p:nvSpPr>
        <p:spPr bwMode="auto">
          <a:xfrm>
            <a:off x="4686298" y="5181600"/>
            <a:ext cx="4076702" cy="1066800"/>
          </a:xfrm>
          <a:prstGeom prst="rect">
            <a:avLst/>
          </a:prstGeom>
          <a:solidFill>
            <a:srgbClr val="FFCC00"/>
          </a:solidFill>
          <a:ln w="9525">
            <a:noFill/>
            <a:round/>
            <a:headEnd/>
            <a:tailEnd/>
          </a:ln>
        </p:spPr>
        <p:txBody>
          <a:bodyPr lIns="81639" tIns="42452" rIns="81639" bIns="42452" anchor="ctr"/>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x-none" sz="2000" dirty="0"/>
              <a:t>मुख्य बिन्दु:- कार्यशील पूंजी, व्यापार के कार्यों को लगातार और सुचारू रूप से चलाने के लिए आवश्यक पैसा  है। </a:t>
            </a:r>
            <a:endParaRPr lang="en-GB" sz="2000" u="sng" dirty="0">
              <a:solidFill>
                <a:srgbClr val="984807"/>
              </a:solidFill>
              <a:latin typeface="Garamond" pitchFamily="18" charset="0"/>
              <a:ea typeface="MS Gothic" pitchFamily="49" charset="-128"/>
            </a:endParaRPr>
          </a:p>
        </p:txBody>
      </p:sp>
      <p:sp>
        <p:nvSpPr>
          <p:cNvPr id="13" name="Title 1"/>
          <p:cNvSpPr txBox="1">
            <a:spLocks/>
          </p:cNvSpPr>
          <p:nvPr/>
        </p:nvSpPr>
        <p:spPr>
          <a:xfrm>
            <a:off x="4686298" y="228600"/>
            <a:ext cx="4076701" cy="71596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r>
              <a:rPr lang="x-none" sz="2400" dirty="0"/>
              <a:t>कार्यशील पूंजी</a:t>
            </a:r>
            <a:endParaRPr lang="en-GB" sz="2400" dirty="0"/>
          </a:p>
        </p:txBody>
      </p:sp>
    </p:spTree>
    <p:extLst>
      <p:ext uri="{BB962C8B-B14F-4D97-AF65-F5344CB8AC3E}">
        <p14:creationId xmlns:p14="http://schemas.microsoft.com/office/powerpoint/2010/main" val="42661081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194">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94">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9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fill="hold" nodeType="clickEffect">
                                  <p:stCondLst>
                                    <p:cond delay="0"/>
                                  </p:stCondLst>
                                  <p:childTnLst>
                                    <p:set>
                                      <p:cBhvr additive="repl">
                                        <p:cTn id="32" dur="1" fill="hold">
                                          <p:stCondLst>
                                            <p:cond delay="0"/>
                                          </p:stCondLst>
                                        </p:cTn>
                                        <p:tgtEl>
                                          <p:spTgt spid="6"/>
                                        </p:tgtEl>
                                        <p:attrNameLst>
                                          <p:attrName>style.visibility</p:attrName>
                                        </p:attrNameLst>
                                      </p:cBhvr>
                                      <p:to>
                                        <p:strVal val="visible"/>
                                      </p:to>
                                    </p:set>
                                  </p:childTnLst>
                                </p:cTn>
                              </p:par>
                              <p:par>
                                <p:cTn id="33" presetID="1" presetClass="entr" fill="hold" nodeType="withEffect">
                                  <p:stCondLst>
                                    <p:cond delay="0"/>
                                  </p:stCondLst>
                                  <p:childTnLst>
                                    <p:set>
                                      <p:cBhvr additive="repl">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EEEC93F6-0249-497F-8863-98DEE574EA3D}" type="slidenum">
              <a:rPr lang="en-US" sz="1600" b="1" smtClean="0">
                <a:solidFill>
                  <a:schemeClr val="tx1"/>
                </a:solidFill>
              </a:rPr>
              <a:pPr algn="ctr">
                <a:defRPr/>
              </a:pPr>
              <a:t>23</a:t>
            </a:fld>
            <a:endParaRPr lang="en-US" sz="1600" b="1" dirty="0">
              <a:solidFill>
                <a:schemeClr val="tx1"/>
              </a:solidFill>
            </a:endParaRPr>
          </a:p>
        </p:txBody>
      </p:sp>
      <p:sp>
        <p:nvSpPr>
          <p:cNvPr id="63491"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000" dirty="0"/>
              <a:t>How do we estimate how much working capital is needed?</a:t>
            </a:r>
          </a:p>
        </p:txBody>
      </p:sp>
      <p:sp>
        <p:nvSpPr>
          <p:cNvPr id="8" name="Content Placeholder 2"/>
          <p:cNvSpPr txBox="1">
            <a:spLocks/>
          </p:cNvSpPr>
          <p:nvPr/>
        </p:nvSpPr>
        <p:spPr bwMode="auto">
          <a:xfrm>
            <a:off x="266700" y="1143000"/>
            <a:ext cx="4076700" cy="5382344"/>
          </a:xfrm>
          <a:prstGeom prst="rect">
            <a:avLst/>
          </a:prstGeom>
          <a:noFill/>
          <a:ln w="9525">
            <a:solidFill>
              <a:srgbClr val="000000"/>
            </a:solidFill>
            <a:round/>
            <a:headEnd/>
            <a:tailEnd/>
          </a:ln>
        </p:spPr>
        <p:txBody>
          <a:bodyPr lIns="82945" tIns="41473" rIns="82945" bIns="41473"/>
          <a:lstStyle/>
          <a:p>
            <a:pPr marL="225425" indent="-225425" eaLnBrk="0" hangingPunct="0">
              <a:lnSpc>
                <a:spcPct val="125000"/>
              </a:lnSpc>
              <a:buFont typeface="Arial" charset="0"/>
              <a:buChar char="•"/>
            </a:pPr>
            <a:r>
              <a:rPr lang="en-GB" dirty="0"/>
              <a:t>Businesses usually calculate working capital need for a reasonable period such as a month. </a:t>
            </a:r>
          </a:p>
          <a:p>
            <a:pPr marL="225425" indent="-225425" eaLnBrk="0" hangingPunct="0">
              <a:lnSpc>
                <a:spcPct val="125000"/>
              </a:lnSpc>
              <a:buFont typeface="Arial" charset="0"/>
              <a:buChar char="•"/>
            </a:pPr>
            <a:r>
              <a:rPr lang="en-GB" dirty="0"/>
              <a:t>In some cases, like a vegetable trading shop, we may need to calculate it for a day</a:t>
            </a:r>
          </a:p>
          <a:p>
            <a:pPr marL="225425" indent="-225425" eaLnBrk="0" hangingPunct="0">
              <a:lnSpc>
                <a:spcPct val="125000"/>
              </a:lnSpc>
              <a:buFont typeface="Arial" charset="0"/>
              <a:buChar char="•"/>
            </a:pPr>
            <a:r>
              <a:rPr lang="en-GB" dirty="0"/>
              <a:t>In seasonal businesses such as making and selling mango pickle, this period can be much longer such as a few months</a:t>
            </a:r>
          </a:p>
          <a:p>
            <a:pPr marL="225425" indent="-225425" eaLnBrk="0" hangingPunct="0">
              <a:lnSpc>
                <a:spcPct val="125000"/>
              </a:lnSpc>
              <a:buFont typeface="Arial" charset="0"/>
              <a:buChar char="•"/>
            </a:pPr>
            <a:r>
              <a:rPr lang="en-GB" dirty="0"/>
              <a:t>We will calculate the working capital needed for a month. But it is important to think what period is relevant for your business and then calculate for that period </a:t>
            </a:r>
          </a:p>
        </p:txBody>
      </p:sp>
      <p:sp>
        <p:nvSpPr>
          <p:cNvPr id="13" name="Title 1"/>
          <p:cNvSpPr txBox="1">
            <a:spLocks/>
          </p:cNvSpPr>
          <p:nvPr/>
        </p:nvSpPr>
        <p:spPr bwMode="auto">
          <a:xfrm>
            <a:off x="4743772"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IN" sz="2000" dirty="0" err="1">
                <a:solidFill>
                  <a:prstClr val="black"/>
                </a:solidFill>
                <a:latin typeface="Kruti Dev 010" pitchFamily="2" charset="0"/>
                <a:cs typeface="Arial"/>
              </a:rPr>
              <a:t>vki</a:t>
            </a:r>
            <a:r>
              <a:rPr lang="en-IN" sz="2000" dirty="0">
                <a:solidFill>
                  <a:prstClr val="black"/>
                </a:solidFill>
                <a:latin typeface="Kruti Dev 010" pitchFamily="2" charset="0"/>
                <a:cs typeface="Arial"/>
              </a:rPr>
              <a:t> ;g </a:t>
            </a:r>
            <a:r>
              <a:rPr lang="en-IN" sz="2000" dirty="0" err="1">
                <a:solidFill>
                  <a:prstClr val="black"/>
                </a:solidFill>
                <a:latin typeface="Kruti Dev 010" pitchFamily="2" charset="0"/>
                <a:cs typeface="Arial"/>
              </a:rPr>
              <a:t>vuqeku</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dSls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yxkrs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fdruh</a:t>
            </a:r>
            <a:r>
              <a:rPr lang="en-IN" sz="2000" dirty="0">
                <a:solidFill>
                  <a:prstClr val="black"/>
                </a:solidFill>
                <a:latin typeface="Kruti Dev 010" pitchFamily="2" charset="0"/>
                <a:cs typeface="Arial"/>
              </a:rPr>
              <a:t> </a:t>
            </a:r>
            <a:r>
              <a:rPr lang="x-none" sz="1600" dirty="0"/>
              <a:t>कार्यशील</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iwath</a:t>
            </a:r>
            <a:r>
              <a:rPr lang="en-IN" sz="2000" dirty="0">
                <a:solidFill>
                  <a:prstClr val="black"/>
                </a:solidFill>
                <a:latin typeface="Kruti Dev 010" pitchFamily="2" charset="0"/>
                <a:cs typeface="Arial"/>
              </a:rPr>
              <a:t> dh t:jr </a:t>
            </a:r>
            <a:r>
              <a:rPr lang="en-IN" sz="2000" dirty="0" err="1">
                <a:solidFill>
                  <a:prstClr val="black"/>
                </a:solidFill>
                <a:latin typeface="Kruti Dev 010" pitchFamily="2" charset="0"/>
                <a:cs typeface="Arial"/>
              </a:rPr>
              <a:t>gS</a:t>
            </a:r>
            <a:r>
              <a:rPr lang="en-IN" sz="2000" dirty="0">
                <a:solidFill>
                  <a:prstClr val="black"/>
                </a:solidFill>
                <a:latin typeface="Kruti Dev 010" pitchFamily="2" charset="0"/>
                <a:cs typeface="Arial"/>
              </a:rPr>
              <a:t>\</a:t>
            </a:r>
            <a:endParaRPr lang="en-GB" sz="2000" dirty="0"/>
          </a:p>
        </p:txBody>
      </p:sp>
      <p:sp>
        <p:nvSpPr>
          <p:cNvPr id="14" name="Content Placeholder 2"/>
          <p:cNvSpPr txBox="1">
            <a:spLocks/>
          </p:cNvSpPr>
          <p:nvPr/>
        </p:nvSpPr>
        <p:spPr bwMode="auto">
          <a:xfrm>
            <a:off x="4743772" y="1143000"/>
            <a:ext cx="4076700" cy="5382344"/>
          </a:xfrm>
          <a:prstGeom prst="rect">
            <a:avLst/>
          </a:prstGeom>
          <a:noFill/>
          <a:ln w="9525">
            <a:solidFill>
              <a:srgbClr val="000000"/>
            </a:solidFill>
            <a:round/>
            <a:headEnd/>
            <a:tailEnd/>
          </a:ln>
        </p:spPr>
        <p:txBody>
          <a:bodyPr lIns="82945" tIns="41473" rIns="82945" bIns="41473"/>
          <a:lstStyle/>
          <a:p>
            <a:pPr marL="225425" indent="-225425" eaLnBrk="0" hangingPunct="0">
              <a:lnSpc>
                <a:spcPct val="125000"/>
              </a:lnSpc>
              <a:buFont typeface="Arial" charset="0"/>
              <a:buChar char="•"/>
            </a:pPr>
            <a:r>
              <a:rPr lang="en-IN" dirty="0" err="1">
                <a:solidFill>
                  <a:prstClr val="black"/>
                </a:solidFill>
                <a:latin typeface="Kruti Dev 010" pitchFamily="2" charset="0"/>
                <a:cs typeface="Arial"/>
              </a:rPr>
              <a:t>O;kikj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vkerkSj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ij</a:t>
            </a:r>
            <a:r>
              <a:rPr lang="en-IN" dirty="0">
                <a:solidFill>
                  <a:prstClr val="black"/>
                </a:solidFill>
                <a:latin typeface="Kruti Dev 010" pitchFamily="2" charset="0"/>
                <a:cs typeface="Arial"/>
              </a:rPr>
              <a:t> ,d </a:t>
            </a:r>
            <a:r>
              <a:rPr lang="en-IN" dirty="0" err="1">
                <a:solidFill>
                  <a:prstClr val="black"/>
                </a:solidFill>
                <a:latin typeface="Kruti Dev 010" pitchFamily="2" charset="0"/>
                <a:cs typeface="Arial"/>
              </a:rPr>
              <a:t>mfpr</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vof</a:t>
            </a:r>
            <a:r>
              <a:rPr lang="en-IN" dirty="0">
                <a:solidFill>
                  <a:prstClr val="black"/>
                </a:solidFill>
                <a:latin typeface="Kruti Dev 010" pitchFamily="2" charset="0"/>
                <a:cs typeface="Arial"/>
              </a:rPr>
              <a:t>/k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t:jh </a:t>
            </a:r>
            <a:r>
              <a:rPr lang="x-none" sz="1600" dirty="0"/>
              <a:t>कार्यशील</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iwath</a:t>
            </a:r>
            <a:r>
              <a:rPr lang="en-IN" dirty="0">
                <a:solidFill>
                  <a:prstClr val="black"/>
                </a:solidFill>
                <a:latin typeface="Kruti Dev 010" pitchFamily="2" charset="0"/>
                <a:cs typeface="Arial"/>
              </a:rPr>
              <a:t> dh x.kuk </a:t>
            </a:r>
            <a:r>
              <a:rPr lang="en-IN" dirty="0" err="1">
                <a:solidFill>
                  <a:prstClr val="black"/>
                </a:solidFill>
                <a:latin typeface="Kruti Dev 010" pitchFamily="2" charset="0"/>
                <a:cs typeface="Arial"/>
              </a:rPr>
              <a:t>djrs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gSa</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tSls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a:t>
            </a:r>
            <a:r>
              <a:rPr lang="en-IN" dirty="0">
                <a:solidFill>
                  <a:prstClr val="black"/>
                </a:solidFill>
                <a:latin typeface="Kruti Dev 010" pitchFamily="2" charset="0"/>
                <a:cs typeface="Arial"/>
              </a:rPr>
              <a:t> ,d </a:t>
            </a:r>
            <a:r>
              <a:rPr lang="en-IN" dirty="0" err="1">
                <a:solidFill>
                  <a:prstClr val="black"/>
                </a:solidFill>
                <a:latin typeface="Kruti Dev 010" pitchFamily="2" charset="0"/>
                <a:cs typeface="Arial"/>
              </a:rPr>
              <a:t>eghukA</a:t>
            </a:r>
            <a:r>
              <a:rPr lang="en-GB" dirty="0"/>
              <a:t> </a:t>
            </a:r>
          </a:p>
          <a:p>
            <a:pPr marL="225425" indent="-225425" eaLnBrk="0" hangingPunct="0">
              <a:lnSpc>
                <a:spcPct val="125000"/>
              </a:lnSpc>
              <a:buFont typeface="Arial" charset="0"/>
              <a:buChar char="•"/>
            </a:pPr>
            <a:r>
              <a:rPr lang="en-IN" dirty="0" err="1">
                <a:solidFill>
                  <a:prstClr val="black"/>
                </a:solidFill>
                <a:latin typeface="Kruti Dev 010" pitchFamily="2" charset="0"/>
                <a:cs typeface="Arial"/>
              </a:rPr>
              <a:t>dqN</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fLFkfr;ksa</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esa</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tSls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lCth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cspus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okys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nqdku</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gesa</a:t>
            </a:r>
            <a:r>
              <a:rPr lang="en-IN" dirty="0">
                <a:solidFill>
                  <a:prstClr val="black"/>
                </a:solidFill>
                <a:latin typeface="Kruti Dev 010" pitchFamily="2" charset="0"/>
                <a:cs typeface="Arial"/>
              </a:rPr>
              <a:t> ,d </a:t>
            </a:r>
            <a:r>
              <a:rPr lang="en-IN" dirty="0" err="1">
                <a:solidFill>
                  <a:prstClr val="black"/>
                </a:solidFill>
                <a:latin typeface="Kruti Dev 010" pitchFamily="2" charset="0"/>
                <a:cs typeface="Arial"/>
              </a:rPr>
              <a:t>fnu</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;g x.kuk </a:t>
            </a:r>
            <a:r>
              <a:rPr lang="en-IN" dirty="0" err="1">
                <a:solidFill>
                  <a:prstClr val="black"/>
                </a:solidFill>
                <a:latin typeface="Kruti Dev 010" pitchFamily="2" charset="0"/>
                <a:cs typeface="Arial"/>
              </a:rPr>
              <a:t>djus</a:t>
            </a:r>
            <a:r>
              <a:rPr lang="en-IN" dirty="0">
                <a:solidFill>
                  <a:prstClr val="black"/>
                </a:solidFill>
                <a:latin typeface="Kruti Dev 010" pitchFamily="2" charset="0"/>
                <a:cs typeface="Arial"/>
              </a:rPr>
              <a:t> dh t:jr </a:t>
            </a:r>
            <a:r>
              <a:rPr lang="en-IN" dirty="0" err="1">
                <a:solidFill>
                  <a:prstClr val="black"/>
                </a:solidFill>
                <a:latin typeface="Kruti Dev 010" pitchFamily="2" charset="0"/>
                <a:cs typeface="Arial"/>
              </a:rPr>
              <a:t>gks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ldrh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gSA</a:t>
            </a:r>
            <a:r>
              <a:rPr lang="en-IN" dirty="0">
                <a:solidFill>
                  <a:prstClr val="black"/>
                </a:solidFill>
                <a:latin typeface="Kruti Dev 010" pitchFamily="2" charset="0"/>
                <a:cs typeface="Arial"/>
              </a:rPr>
              <a:t> </a:t>
            </a:r>
            <a:endParaRPr lang="en-GB" dirty="0"/>
          </a:p>
          <a:p>
            <a:pPr marL="225425" indent="-225425" eaLnBrk="0" hangingPunct="0">
              <a:lnSpc>
                <a:spcPct val="125000"/>
              </a:lnSpc>
              <a:buFont typeface="Arial" charset="0"/>
              <a:buChar char="•"/>
            </a:pPr>
            <a:r>
              <a:rPr lang="en-IN" dirty="0" err="1">
                <a:solidFill>
                  <a:prstClr val="black"/>
                </a:solidFill>
                <a:latin typeface="Kruti Dev 010" pitchFamily="2" charset="0"/>
                <a:cs typeface="Arial"/>
              </a:rPr>
              <a:t>ekSleh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O;kikjksa</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esa</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tSls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vke</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dk</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vpkj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cukus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vkSj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cspus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;g </a:t>
            </a:r>
            <a:r>
              <a:rPr lang="en-IN" dirty="0" err="1">
                <a:solidFill>
                  <a:prstClr val="black"/>
                </a:solidFill>
                <a:latin typeface="Kruti Dev 010" pitchFamily="2" charset="0"/>
                <a:cs typeface="Arial"/>
              </a:rPr>
              <a:t>vof</a:t>
            </a:r>
            <a:r>
              <a:rPr lang="en-IN" dirty="0">
                <a:solidFill>
                  <a:prstClr val="black"/>
                </a:solidFill>
                <a:latin typeface="Kruti Dev 010" pitchFamily="2" charset="0"/>
                <a:cs typeface="Arial"/>
              </a:rPr>
              <a:t>/k </a:t>
            </a:r>
            <a:r>
              <a:rPr lang="en-IN" dirty="0" err="1">
                <a:solidFill>
                  <a:prstClr val="black"/>
                </a:solidFill>
                <a:latin typeface="Kruti Dev 010" pitchFamily="2" charset="0"/>
                <a:cs typeface="Arial"/>
              </a:rPr>
              <a:t>dkQh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yach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gks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ldrh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gS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tSls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dbZ</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eghusA</a:t>
            </a:r>
            <a:endParaRPr lang="en-GB" dirty="0"/>
          </a:p>
          <a:p>
            <a:pPr marL="225425" indent="-225425" eaLnBrk="0" hangingPunct="0">
              <a:lnSpc>
                <a:spcPct val="125000"/>
              </a:lnSpc>
              <a:buFont typeface="Arial" charset="0"/>
              <a:buChar char="•"/>
            </a:pPr>
            <a:r>
              <a:rPr lang="en-IN" dirty="0" err="1">
                <a:solidFill>
                  <a:prstClr val="black"/>
                </a:solidFill>
                <a:latin typeface="Kruti Dev 010" pitchFamily="2" charset="0"/>
                <a:cs typeface="Arial"/>
              </a:rPr>
              <a:t>ge</a:t>
            </a:r>
            <a:r>
              <a:rPr lang="en-IN" dirty="0">
                <a:solidFill>
                  <a:prstClr val="black"/>
                </a:solidFill>
                <a:latin typeface="Kruti Dev 010" pitchFamily="2" charset="0"/>
                <a:cs typeface="Arial"/>
              </a:rPr>
              <a:t> ,d </a:t>
            </a:r>
            <a:r>
              <a:rPr lang="en-IN" dirty="0" err="1">
                <a:solidFill>
                  <a:prstClr val="black"/>
                </a:solidFill>
                <a:latin typeface="Kruti Dev 010" pitchFamily="2" charset="0"/>
                <a:cs typeface="Arial"/>
              </a:rPr>
              <a:t>eghus</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a:t>
            </a:r>
            <a:r>
              <a:rPr lang="x-none" sz="1400" dirty="0"/>
              <a:t>कार्यशील</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iwath</a:t>
            </a:r>
            <a:r>
              <a:rPr lang="en-IN" dirty="0">
                <a:solidFill>
                  <a:prstClr val="black"/>
                </a:solidFill>
                <a:latin typeface="Kruti Dev 010" pitchFamily="2" charset="0"/>
                <a:cs typeface="Arial"/>
              </a:rPr>
              <a:t> dh t:jr dh x.kuk </a:t>
            </a:r>
            <a:r>
              <a:rPr lang="en-IN" dirty="0" err="1">
                <a:solidFill>
                  <a:prstClr val="black"/>
                </a:solidFill>
                <a:latin typeface="Kruti Dev 010" pitchFamily="2" charset="0"/>
                <a:cs typeface="Arial"/>
              </a:rPr>
              <a:t>djsaxsA</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ysfdu</a:t>
            </a:r>
            <a:r>
              <a:rPr lang="en-IN" dirty="0">
                <a:solidFill>
                  <a:prstClr val="black"/>
                </a:solidFill>
                <a:latin typeface="Kruti Dev 010" pitchFamily="2" charset="0"/>
                <a:cs typeface="Arial"/>
              </a:rPr>
              <a:t> ;g le&gt;</a:t>
            </a:r>
            <a:r>
              <a:rPr lang="en-IN" dirty="0" err="1">
                <a:solidFill>
                  <a:prstClr val="black"/>
                </a:solidFill>
                <a:latin typeface="Kruti Dev 010" pitchFamily="2" charset="0"/>
                <a:cs typeface="Arial"/>
              </a:rPr>
              <a:t>uk</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egRoiw.kZ</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gS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vkids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O;kikj</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fdruh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vof</a:t>
            </a:r>
            <a:r>
              <a:rPr lang="en-IN" dirty="0">
                <a:solidFill>
                  <a:prstClr val="black"/>
                </a:solidFill>
                <a:latin typeface="Kruti Dev 010" pitchFamily="2" charset="0"/>
                <a:cs typeface="Arial"/>
              </a:rPr>
              <a:t>/k dh </a:t>
            </a:r>
            <a:r>
              <a:rPr lang="hi-IN" sz="1400" dirty="0">
                <a:solidFill>
                  <a:prstClr val="black"/>
                </a:solidFill>
                <a:latin typeface="Kruti Dev 010" pitchFamily="2" charset="0"/>
                <a:cs typeface="Arial"/>
              </a:rPr>
              <a:t>आवश्यकता</a:t>
            </a:r>
            <a:r>
              <a:rPr lang="hi-IN" dirty="0">
                <a:solidFill>
                  <a:prstClr val="black"/>
                </a:solidFill>
                <a:latin typeface="Kruti Dev 010" pitchFamily="2" charset="0"/>
                <a:cs typeface="Arial"/>
              </a:rPr>
              <a:t> </a:t>
            </a:r>
            <a:r>
              <a:rPr lang="en-IN" dirty="0" err="1">
                <a:solidFill>
                  <a:prstClr val="black"/>
                </a:solidFill>
                <a:latin typeface="Kruti Dev 010" pitchFamily="2" charset="0"/>
                <a:cs typeface="Arial"/>
              </a:rPr>
              <a:t>gS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vkSj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fQj</a:t>
            </a:r>
            <a:r>
              <a:rPr lang="en-IN" dirty="0">
                <a:solidFill>
                  <a:prstClr val="black"/>
                </a:solidFill>
                <a:latin typeface="Kruti Dev 010" pitchFamily="2" charset="0"/>
                <a:cs typeface="Arial"/>
              </a:rPr>
              <a:t> ml </a:t>
            </a:r>
            <a:r>
              <a:rPr lang="en-IN" dirty="0" err="1">
                <a:solidFill>
                  <a:prstClr val="black"/>
                </a:solidFill>
                <a:latin typeface="Kruti Dev 010" pitchFamily="2" charset="0"/>
                <a:cs typeface="Arial"/>
              </a:rPr>
              <a:t>vof</a:t>
            </a:r>
            <a:r>
              <a:rPr lang="en-IN" dirty="0">
                <a:solidFill>
                  <a:prstClr val="black"/>
                </a:solidFill>
                <a:latin typeface="Kruti Dev 010" pitchFamily="2" charset="0"/>
                <a:cs typeface="Arial"/>
              </a:rPr>
              <a:t>/k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;g x.kuk </a:t>
            </a:r>
            <a:r>
              <a:rPr lang="en-IN" dirty="0" err="1">
                <a:solidFill>
                  <a:prstClr val="black"/>
                </a:solidFill>
                <a:latin typeface="Kruti Dev 010" pitchFamily="2" charset="0"/>
                <a:cs typeface="Arial"/>
              </a:rPr>
              <a:t>dhft,A</a:t>
            </a:r>
            <a:r>
              <a:rPr lang="en-GB" dirty="0"/>
              <a:t> </a:t>
            </a:r>
          </a:p>
        </p:txBody>
      </p:sp>
    </p:spTree>
    <p:extLst>
      <p:ext uri="{BB962C8B-B14F-4D97-AF65-F5344CB8AC3E}">
        <p14:creationId xmlns:p14="http://schemas.microsoft.com/office/powerpoint/2010/main" val="26138416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EEEC93F6-0249-497F-8863-98DEE574EA3D}" type="slidenum">
              <a:rPr lang="en-US" sz="1600" b="1" smtClean="0">
                <a:solidFill>
                  <a:schemeClr val="tx1"/>
                </a:solidFill>
              </a:rPr>
              <a:pPr algn="ctr">
                <a:defRPr/>
              </a:pPr>
              <a:t>24</a:t>
            </a:fld>
            <a:endParaRPr lang="en-US" sz="1600" b="1" dirty="0">
              <a:solidFill>
                <a:schemeClr val="tx1"/>
              </a:solidFill>
            </a:endParaRPr>
          </a:p>
        </p:txBody>
      </p:sp>
      <p:sp>
        <p:nvSpPr>
          <p:cNvPr id="63491"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000" dirty="0"/>
              <a:t>How do we estimate how much working capital is needed?</a:t>
            </a:r>
          </a:p>
        </p:txBody>
      </p:sp>
      <p:sp>
        <p:nvSpPr>
          <p:cNvPr id="8"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GB" dirty="0"/>
              <a:t>Working Capital needed for a period depends mainly on four things:</a:t>
            </a:r>
          </a:p>
          <a:p>
            <a:pPr marL="800100" lvl="1" indent="-342900" eaLnBrk="0" hangingPunct="0">
              <a:lnSpc>
                <a:spcPct val="140000"/>
              </a:lnSpc>
              <a:buFont typeface="Calibri" pitchFamily="34" charset="0"/>
              <a:buAutoNum type="arabicPeriod"/>
            </a:pPr>
            <a:r>
              <a:rPr lang="en-GB" sz="1600" dirty="0"/>
              <a:t>How much inventory the business needs to have </a:t>
            </a:r>
          </a:p>
          <a:p>
            <a:pPr marL="800100" lvl="1" indent="-342900" eaLnBrk="0" hangingPunct="0">
              <a:lnSpc>
                <a:spcPct val="140000"/>
              </a:lnSpc>
              <a:buFont typeface="Calibri" pitchFamily="34" charset="0"/>
              <a:buAutoNum type="arabicPeriod"/>
            </a:pPr>
            <a:r>
              <a:rPr lang="en-IN" sz="1600" dirty="0"/>
              <a:t>After taking into account cash received for revenue, how much cash the business needs to take care of direct and indirect costs (such as wages, rents, wages, salaries, phone bills, electricity bill, and interest on loans)</a:t>
            </a:r>
          </a:p>
          <a:p>
            <a:pPr marL="800100" lvl="1" indent="-342900" eaLnBrk="0" hangingPunct="0">
              <a:lnSpc>
                <a:spcPct val="140000"/>
              </a:lnSpc>
              <a:buFont typeface="Calibri" pitchFamily="34" charset="0"/>
              <a:buAutoNum type="arabicPeriod"/>
            </a:pPr>
            <a:r>
              <a:rPr lang="en-GB" sz="1600" dirty="0"/>
              <a:t>Credit terms for customers </a:t>
            </a:r>
          </a:p>
          <a:p>
            <a:pPr marL="800100" lvl="1" indent="-342900" eaLnBrk="0" hangingPunct="0">
              <a:lnSpc>
                <a:spcPct val="140000"/>
              </a:lnSpc>
              <a:buFont typeface="Calibri" pitchFamily="34" charset="0"/>
              <a:buAutoNum type="arabicPeriod"/>
            </a:pPr>
            <a:r>
              <a:rPr lang="en-GB" sz="1600" dirty="0"/>
              <a:t>Credit terms for suppliers</a:t>
            </a:r>
          </a:p>
        </p:txBody>
      </p:sp>
      <p:sp>
        <p:nvSpPr>
          <p:cNvPr id="9" name="Title 1"/>
          <p:cNvSpPr txBox="1">
            <a:spLocks/>
          </p:cNvSpPr>
          <p:nvPr/>
        </p:nvSpPr>
        <p:spPr bwMode="auto">
          <a:xfrm>
            <a:off x="4671764" y="209128"/>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IN" sz="2000" dirty="0" err="1">
                <a:solidFill>
                  <a:prstClr val="black"/>
                </a:solidFill>
                <a:latin typeface="Kruti Dev 010" pitchFamily="2" charset="0"/>
                <a:cs typeface="Arial"/>
              </a:rPr>
              <a:t>vki</a:t>
            </a:r>
            <a:r>
              <a:rPr lang="en-IN" sz="2000" dirty="0">
                <a:solidFill>
                  <a:prstClr val="black"/>
                </a:solidFill>
                <a:latin typeface="Kruti Dev 010" pitchFamily="2" charset="0"/>
                <a:cs typeface="Arial"/>
              </a:rPr>
              <a:t> ;g </a:t>
            </a:r>
            <a:r>
              <a:rPr lang="en-IN" sz="2000" dirty="0" err="1">
                <a:solidFill>
                  <a:prstClr val="black"/>
                </a:solidFill>
                <a:latin typeface="Kruti Dev 010" pitchFamily="2" charset="0"/>
                <a:cs typeface="Arial"/>
              </a:rPr>
              <a:t>vuqeku</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dSls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yxkrs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fdruh</a:t>
            </a:r>
            <a:r>
              <a:rPr lang="en-IN" sz="2000" dirty="0">
                <a:solidFill>
                  <a:prstClr val="black"/>
                </a:solidFill>
                <a:latin typeface="Kruti Dev 010" pitchFamily="2" charset="0"/>
                <a:cs typeface="Arial"/>
              </a:rPr>
              <a:t> </a:t>
            </a:r>
            <a:r>
              <a:rPr lang="x-none" sz="1600" dirty="0"/>
              <a:t>कार्यशील</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iwath</a:t>
            </a:r>
            <a:r>
              <a:rPr lang="en-IN" sz="2000" dirty="0">
                <a:solidFill>
                  <a:prstClr val="black"/>
                </a:solidFill>
                <a:latin typeface="Kruti Dev 010" pitchFamily="2" charset="0"/>
                <a:cs typeface="Arial"/>
              </a:rPr>
              <a:t> dh t:jr </a:t>
            </a:r>
            <a:r>
              <a:rPr lang="en-IN" sz="2000" dirty="0" err="1">
                <a:solidFill>
                  <a:prstClr val="black"/>
                </a:solidFill>
                <a:latin typeface="Kruti Dev 010" pitchFamily="2" charset="0"/>
                <a:cs typeface="Arial"/>
              </a:rPr>
              <a:t>gS</a:t>
            </a:r>
            <a:r>
              <a:rPr lang="en-IN" sz="2000" dirty="0">
                <a:solidFill>
                  <a:prstClr val="black"/>
                </a:solidFill>
                <a:latin typeface="Kruti Dev 010" pitchFamily="2" charset="0"/>
                <a:cs typeface="Arial"/>
              </a:rPr>
              <a:t>\</a:t>
            </a:r>
            <a:endParaRPr lang="en-GB" sz="2000" dirty="0"/>
          </a:p>
        </p:txBody>
      </p:sp>
      <p:sp>
        <p:nvSpPr>
          <p:cNvPr id="12" name="Content Placeholder 2"/>
          <p:cNvSpPr txBox="1">
            <a:spLocks/>
          </p:cNvSpPr>
          <p:nvPr/>
        </p:nvSpPr>
        <p:spPr bwMode="auto">
          <a:xfrm>
            <a:off x="4671764" y="1123528"/>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IN" sz="2000" dirty="0">
                <a:solidFill>
                  <a:prstClr val="black"/>
                </a:solidFill>
                <a:latin typeface="Kruti Dev 010" pitchFamily="2" charset="0"/>
                <a:cs typeface="Arial"/>
              </a:rPr>
              <a:t>,d </a:t>
            </a:r>
            <a:r>
              <a:rPr lang="en-IN" sz="2000" dirty="0" err="1">
                <a:solidFill>
                  <a:prstClr val="black"/>
                </a:solidFill>
                <a:latin typeface="Kruti Dev 010" pitchFamily="2" charset="0"/>
                <a:cs typeface="Arial"/>
              </a:rPr>
              <a:t>vof</a:t>
            </a:r>
            <a:r>
              <a:rPr lang="en-IN" sz="2000" dirty="0">
                <a:solidFill>
                  <a:prstClr val="black"/>
                </a:solidFill>
                <a:latin typeface="Kruti Dev 010" pitchFamily="2" charset="0"/>
                <a:cs typeface="Arial"/>
              </a:rPr>
              <a:t>/k ds </a:t>
            </a:r>
            <a:r>
              <a:rPr lang="en-IN" sz="2000" dirty="0" err="1">
                <a:solidFill>
                  <a:prstClr val="black"/>
                </a:solidFill>
                <a:latin typeface="Kruti Dev 010" pitchFamily="2" charset="0"/>
                <a:cs typeface="Arial"/>
              </a:rPr>
              <a:t>fy</a:t>
            </a:r>
            <a:r>
              <a:rPr lang="en-IN" sz="2000" dirty="0">
                <a:solidFill>
                  <a:prstClr val="black"/>
                </a:solidFill>
                <a:latin typeface="Kruti Dev 010" pitchFamily="2" charset="0"/>
                <a:cs typeface="Arial"/>
              </a:rPr>
              <a:t>, t:jh </a:t>
            </a:r>
            <a:r>
              <a:rPr lang="x-none" dirty="0"/>
              <a:t>कार्यशील</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iwath</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eq</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a:t>
            </a:r>
            <a:r>
              <a:rPr lang="en-IN" sz="2000" dirty="0">
                <a:solidFill>
                  <a:prstClr val="black"/>
                </a:solidFill>
                <a:latin typeface="Kruti Dev 010" pitchFamily="2" charset="0"/>
                <a:cs typeface="Arial"/>
              </a:rPr>
              <a:t> ls </a:t>
            </a:r>
            <a:r>
              <a:rPr lang="en-IN" sz="2000" dirty="0" err="1">
                <a:solidFill>
                  <a:prstClr val="black"/>
                </a:solidFill>
                <a:latin typeface="Kruti Dev 010" pitchFamily="2" charset="0"/>
                <a:cs typeface="Arial"/>
              </a:rPr>
              <a:t>pkj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phtksa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fuHkZj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djrh</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t>
            </a:r>
            <a:r>
              <a:rPr lang="en-IN" sz="2000" dirty="0">
                <a:solidFill>
                  <a:prstClr val="black"/>
                </a:solidFill>
                <a:latin typeface="Kruti Dev 010" pitchFamily="2" charset="0"/>
                <a:cs typeface="Arial"/>
              </a:rPr>
              <a:t>%</a:t>
            </a:r>
            <a:endParaRPr lang="en-GB" sz="2000" dirty="0"/>
          </a:p>
          <a:p>
            <a:pPr marL="800100" lvl="1" indent="-342900" eaLnBrk="0" hangingPunct="0">
              <a:lnSpc>
                <a:spcPct val="140000"/>
              </a:lnSpc>
              <a:buFont typeface="Calibri" pitchFamily="34" charset="0"/>
              <a:buAutoNum type="arabicPeriod"/>
            </a:pPr>
            <a:r>
              <a:rPr lang="en-GB" dirty="0"/>
              <a:t> </a:t>
            </a:r>
            <a:r>
              <a:rPr lang="en-IN" dirty="0" err="1">
                <a:solidFill>
                  <a:prstClr val="black"/>
                </a:solidFill>
                <a:latin typeface="Kruti Dev 010" pitchFamily="2" charset="0"/>
                <a:cs typeface="Arial"/>
              </a:rPr>
              <a:t>O;kikj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dks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fdruh</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bUosaVªh</a:t>
            </a:r>
            <a:r>
              <a:rPr lang="en-IN" dirty="0">
                <a:solidFill>
                  <a:prstClr val="black"/>
                </a:solidFill>
                <a:latin typeface="Kruti Dev 010" pitchFamily="2" charset="0"/>
                <a:cs typeface="Arial"/>
              </a:rPr>
              <a:t> dh t:jr </a:t>
            </a:r>
            <a:r>
              <a:rPr lang="en-IN" dirty="0" err="1">
                <a:solidFill>
                  <a:prstClr val="black"/>
                </a:solidFill>
                <a:latin typeface="Kruti Dev 010" pitchFamily="2" charset="0"/>
                <a:cs typeface="Arial"/>
              </a:rPr>
              <a:t>gS</a:t>
            </a:r>
            <a:endParaRPr lang="en-GB" dirty="0"/>
          </a:p>
          <a:p>
            <a:pPr marL="800100" lvl="1" indent="-342900" eaLnBrk="0" hangingPunct="0">
              <a:lnSpc>
                <a:spcPct val="140000"/>
              </a:lnSpc>
              <a:buFont typeface="Calibri" pitchFamily="34" charset="0"/>
              <a:buAutoNum type="arabicPeriod"/>
            </a:pPr>
            <a:r>
              <a:rPr lang="en-IN" dirty="0"/>
              <a:t> </a:t>
            </a:r>
            <a:r>
              <a:rPr lang="en-IN" dirty="0" err="1">
                <a:solidFill>
                  <a:prstClr val="black"/>
                </a:solidFill>
                <a:latin typeface="Kruti Dev 010" pitchFamily="2" charset="0"/>
                <a:cs typeface="Arial"/>
              </a:rPr>
              <a:t>fjosU;q</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feys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udn</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dks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ku</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esa</a:t>
            </a:r>
            <a:r>
              <a:rPr lang="en-IN" dirty="0">
                <a:solidFill>
                  <a:prstClr val="black"/>
                </a:solidFill>
                <a:latin typeface="Kruti Dev 010" pitchFamily="2" charset="0"/>
                <a:cs typeface="Arial"/>
              </a:rPr>
              <a:t> j[</a:t>
            </a:r>
            <a:r>
              <a:rPr lang="en-IN" dirty="0" err="1">
                <a:solidFill>
                  <a:prstClr val="black"/>
                </a:solidFill>
                <a:latin typeface="Kruti Dev 010" pitchFamily="2" charset="0"/>
                <a:cs typeface="Arial"/>
              </a:rPr>
              <a:t>kus</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ckn</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O;kikj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dks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izR</a:t>
            </a:r>
            <a:r>
              <a:rPr lang="en-IN" dirty="0">
                <a:solidFill>
                  <a:prstClr val="black"/>
                </a:solidFill>
                <a:latin typeface="Kruti Dev 010" pitchFamily="2" charset="0"/>
                <a:cs typeface="Arial"/>
              </a:rPr>
              <a:t>;{k </a:t>
            </a:r>
            <a:r>
              <a:rPr lang="en-IN" dirty="0" err="1">
                <a:solidFill>
                  <a:prstClr val="black"/>
                </a:solidFill>
                <a:latin typeface="Kruti Dev 010" pitchFamily="2" charset="0"/>
                <a:cs typeface="Arial"/>
              </a:rPr>
              <a:t>vkSj</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vizR</a:t>
            </a:r>
            <a:r>
              <a:rPr lang="en-IN" dirty="0">
                <a:solidFill>
                  <a:prstClr val="black"/>
                </a:solidFill>
                <a:latin typeface="Kruti Dev 010" pitchFamily="2" charset="0"/>
                <a:cs typeface="Arial"/>
              </a:rPr>
              <a:t>;{k </a:t>
            </a:r>
            <a:r>
              <a:rPr lang="en-IN" dirty="0" err="1">
                <a:solidFill>
                  <a:prstClr val="black"/>
                </a:solidFill>
                <a:latin typeface="Kruti Dev 010" pitchFamily="2" charset="0"/>
                <a:cs typeface="Arial"/>
              </a:rPr>
              <a:t>ykxrksa</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dks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iwjk</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djus</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fdrus</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udn</a:t>
            </a:r>
            <a:r>
              <a:rPr lang="en-IN" dirty="0">
                <a:solidFill>
                  <a:prstClr val="black"/>
                </a:solidFill>
                <a:latin typeface="Kruti Dev 010" pitchFamily="2" charset="0"/>
                <a:cs typeface="Arial"/>
              </a:rPr>
              <a:t> dh t:jr </a:t>
            </a:r>
            <a:r>
              <a:rPr lang="en-IN" dirty="0" err="1">
                <a:solidFill>
                  <a:prstClr val="black"/>
                </a:solidFill>
                <a:latin typeface="Kruti Dev 010" pitchFamily="2" charset="0"/>
                <a:cs typeface="Arial"/>
              </a:rPr>
              <a:t>gS</a:t>
            </a:r>
            <a:r>
              <a:rPr lang="en-IN" dirty="0">
                <a:solidFill>
                  <a:prstClr val="black"/>
                </a:solidFill>
                <a:latin typeface="Kruti Dev 010" pitchFamily="2" charset="0"/>
                <a:cs typeface="Arial"/>
              </a:rPr>
              <a:t> ¼tSls </a:t>
            </a:r>
            <a:r>
              <a:rPr lang="en-IN" dirty="0" err="1">
                <a:solidFill>
                  <a:prstClr val="black"/>
                </a:solidFill>
                <a:latin typeface="Kruti Dev 010" pitchFamily="2" charset="0"/>
                <a:cs typeface="Arial"/>
              </a:rPr>
              <a:t>fd</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osru</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fdjk;k</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Qksu</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fcy</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fctyh</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fcy</a:t>
            </a:r>
            <a:r>
              <a:rPr lang="en-IN" dirty="0">
                <a:solidFill>
                  <a:prstClr val="black"/>
                </a:solidFill>
                <a:latin typeface="Kruti Dev 010" pitchFamily="2" charset="0"/>
                <a:cs typeface="Arial"/>
              </a:rPr>
              <a:t> </a:t>
            </a:r>
            <a:r>
              <a:rPr lang="en-IN" dirty="0" err="1">
                <a:solidFill>
                  <a:prstClr val="black"/>
                </a:solidFill>
                <a:latin typeface="Kruti Dev 010" pitchFamily="2" charset="0"/>
                <a:cs typeface="Arial"/>
              </a:rPr>
              <a:t>vkSj</a:t>
            </a:r>
            <a:r>
              <a:rPr lang="en-IN" dirty="0">
                <a:solidFill>
                  <a:prstClr val="black"/>
                </a:solidFill>
                <a:latin typeface="Kruti Dev 010" pitchFamily="2" charset="0"/>
                <a:cs typeface="Arial"/>
              </a:rPr>
              <a:t> _.k </a:t>
            </a:r>
            <a:r>
              <a:rPr lang="en-IN" dirty="0" err="1">
                <a:solidFill>
                  <a:prstClr val="black"/>
                </a:solidFill>
                <a:latin typeface="Kruti Dev 010" pitchFamily="2" charset="0"/>
                <a:cs typeface="Arial"/>
              </a:rPr>
              <a:t>ij</a:t>
            </a:r>
            <a:r>
              <a:rPr lang="en-IN" dirty="0">
                <a:solidFill>
                  <a:prstClr val="black"/>
                </a:solidFill>
                <a:latin typeface="Kruti Dev 010" pitchFamily="2" charset="0"/>
                <a:cs typeface="Arial"/>
              </a:rPr>
              <a:t> C;kt½</a:t>
            </a:r>
            <a:endParaRPr lang="en-IN" dirty="0"/>
          </a:p>
          <a:p>
            <a:pPr marL="800100" lvl="1" indent="-342900" eaLnBrk="0" hangingPunct="0">
              <a:lnSpc>
                <a:spcPct val="140000"/>
              </a:lnSpc>
              <a:buFont typeface="Calibri" pitchFamily="34" charset="0"/>
              <a:buAutoNum type="arabicPeriod"/>
            </a:pPr>
            <a:r>
              <a:rPr lang="en-GB" dirty="0"/>
              <a:t> </a:t>
            </a:r>
            <a:r>
              <a:rPr lang="en-IN" dirty="0" err="1">
                <a:solidFill>
                  <a:prstClr val="black"/>
                </a:solidFill>
                <a:latin typeface="Kruti Dev 010" pitchFamily="2" charset="0"/>
                <a:cs typeface="Arial"/>
              </a:rPr>
              <a:t>xzkgdksa</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m/</a:t>
            </a:r>
            <a:r>
              <a:rPr lang="en-IN" dirty="0" err="1">
                <a:solidFill>
                  <a:prstClr val="black"/>
                </a:solidFill>
                <a:latin typeface="Kruti Dev 010" pitchFamily="2" charset="0"/>
                <a:cs typeface="Arial"/>
              </a:rPr>
              <a:t>kkj</a:t>
            </a:r>
            <a:r>
              <a:rPr lang="en-IN" dirty="0">
                <a:solidFill>
                  <a:prstClr val="black"/>
                </a:solidFill>
                <a:latin typeface="Kruti Dev 010" pitchFamily="2" charset="0"/>
                <a:cs typeface="Arial"/>
              </a:rPr>
              <a:t> dh '</a:t>
            </a:r>
            <a:r>
              <a:rPr lang="en-IN" dirty="0" err="1">
                <a:solidFill>
                  <a:prstClr val="black"/>
                </a:solidFill>
                <a:latin typeface="Kruti Dev 010" pitchFamily="2" charset="0"/>
                <a:cs typeface="Arial"/>
              </a:rPr>
              <a:t>krsZa</a:t>
            </a:r>
            <a:endParaRPr lang="en-GB" dirty="0"/>
          </a:p>
          <a:p>
            <a:pPr marL="800100" lvl="1" indent="-342900" eaLnBrk="0" hangingPunct="0">
              <a:lnSpc>
                <a:spcPct val="140000"/>
              </a:lnSpc>
              <a:buFont typeface="Calibri" pitchFamily="34" charset="0"/>
              <a:buAutoNum type="arabicPeriod"/>
            </a:pPr>
            <a:r>
              <a:rPr lang="en-GB" dirty="0"/>
              <a:t> </a:t>
            </a:r>
            <a:r>
              <a:rPr lang="en-IN" dirty="0" err="1">
                <a:solidFill>
                  <a:prstClr val="black"/>
                </a:solidFill>
                <a:latin typeface="Kruti Dev 010" pitchFamily="2" charset="0"/>
                <a:cs typeface="Arial"/>
              </a:rPr>
              <a:t>vkiwfrZdrkZvksa</a:t>
            </a:r>
            <a:r>
              <a:rPr lang="en-IN" dirty="0">
                <a:solidFill>
                  <a:prstClr val="black"/>
                </a:solidFill>
                <a:latin typeface="Kruti Dev 010" pitchFamily="2" charset="0"/>
                <a:cs typeface="Arial"/>
              </a:rPr>
              <a:t> ds </a:t>
            </a:r>
            <a:r>
              <a:rPr lang="en-IN" dirty="0" err="1">
                <a:solidFill>
                  <a:prstClr val="black"/>
                </a:solidFill>
                <a:latin typeface="Kruti Dev 010" pitchFamily="2" charset="0"/>
                <a:cs typeface="Arial"/>
              </a:rPr>
              <a:t>fy</a:t>
            </a:r>
            <a:r>
              <a:rPr lang="en-IN" dirty="0">
                <a:solidFill>
                  <a:prstClr val="black"/>
                </a:solidFill>
                <a:latin typeface="Kruti Dev 010" pitchFamily="2" charset="0"/>
                <a:cs typeface="Arial"/>
              </a:rPr>
              <a:t>, m/</a:t>
            </a:r>
            <a:r>
              <a:rPr lang="en-IN" dirty="0" err="1">
                <a:solidFill>
                  <a:prstClr val="black"/>
                </a:solidFill>
                <a:latin typeface="Kruti Dev 010" pitchFamily="2" charset="0"/>
                <a:cs typeface="Arial"/>
              </a:rPr>
              <a:t>kkj</a:t>
            </a:r>
            <a:r>
              <a:rPr lang="en-IN" dirty="0">
                <a:solidFill>
                  <a:prstClr val="black"/>
                </a:solidFill>
                <a:latin typeface="Kruti Dev 010" pitchFamily="2" charset="0"/>
                <a:cs typeface="Arial"/>
              </a:rPr>
              <a:t> dh '</a:t>
            </a:r>
            <a:r>
              <a:rPr lang="en-IN" dirty="0" err="1">
                <a:solidFill>
                  <a:prstClr val="black"/>
                </a:solidFill>
                <a:latin typeface="Kruti Dev 010" pitchFamily="2" charset="0"/>
                <a:cs typeface="Arial"/>
              </a:rPr>
              <a:t>krsZa</a:t>
            </a:r>
            <a:endParaRPr lang="en-GB" sz="1600" dirty="0"/>
          </a:p>
        </p:txBody>
      </p:sp>
    </p:spTree>
    <p:extLst>
      <p:ext uri="{BB962C8B-B14F-4D97-AF65-F5344CB8AC3E}">
        <p14:creationId xmlns:p14="http://schemas.microsoft.com/office/powerpoint/2010/main" val="246273942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EEEC93F6-0249-497F-8863-98DEE574EA3D}" type="slidenum">
              <a:rPr lang="en-US" sz="1600" b="1" smtClean="0">
                <a:solidFill>
                  <a:schemeClr val="tx1"/>
                </a:solidFill>
              </a:rPr>
              <a:pPr algn="ctr">
                <a:defRPr/>
              </a:pPr>
              <a:t>25</a:t>
            </a:fld>
            <a:endParaRPr lang="en-US" sz="1600" b="1" dirty="0">
              <a:solidFill>
                <a:schemeClr val="tx1"/>
              </a:solidFill>
            </a:endParaRPr>
          </a:p>
        </p:txBody>
      </p:sp>
      <p:sp>
        <p:nvSpPr>
          <p:cNvPr id="63491"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000" dirty="0"/>
              <a:t>How do we estimate how much working capital is needed?</a:t>
            </a:r>
          </a:p>
        </p:txBody>
      </p:sp>
      <p:sp>
        <p:nvSpPr>
          <p:cNvPr id="8"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IN" sz="2000" dirty="0"/>
              <a:t>We will use cash flow statement to calculate the working capital needed in the business. So it is important that the cash flow statement is ready and accurate</a:t>
            </a:r>
          </a:p>
          <a:p>
            <a:pPr marL="225425" indent="-225425" eaLnBrk="0" hangingPunct="0">
              <a:lnSpc>
                <a:spcPct val="140000"/>
              </a:lnSpc>
              <a:buFont typeface="Arial" charset="0"/>
              <a:buChar char="•"/>
            </a:pPr>
            <a:r>
              <a:rPr lang="en-IN" sz="2000" dirty="0"/>
              <a:t>But before we do that, let’s understand how inventory and capabilities impact the cash flow and hence the working capital needs of the business </a:t>
            </a:r>
          </a:p>
          <a:p>
            <a:pPr marL="225425" indent="-225425" eaLnBrk="0" hangingPunct="0">
              <a:lnSpc>
                <a:spcPct val="140000"/>
              </a:lnSpc>
              <a:buFont typeface="Arial" charset="0"/>
              <a:buChar char="•"/>
            </a:pPr>
            <a:r>
              <a:rPr lang="en-IN" sz="2000" dirty="0"/>
              <a:t>First, we will revisit the types of inventory in a business</a:t>
            </a:r>
            <a:endParaRPr lang="en-GB" dirty="0"/>
          </a:p>
        </p:txBody>
      </p:sp>
      <p:sp>
        <p:nvSpPr>
          <p:cNvPr id="9" name="Title 1"/>
          <p:cNvSpPr txBox="1">
            <a:spLocks/>
          </p:cNvSpPr>
          <p:nvPr/>
        </p:nvSpPr>
        <p:spPr bwMode="auto">
          <a:xfrm>
            <a:off x="4743772" y="260648"/>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IN" sz="2000" dirty="0" err="1">
                <a:solidFill>
                  <a:prstClr val="black"/>
                </a:solidFill>
                <a:latin typeface="Kruti Dev 010" pitchFamily="2" charset="0"/>
                <a:cs typeface="Arial"/>
              </a:rPr>
              <a:t>vki</a:t>
            </a:r>
            <a:r>
              <a:rPr lang="en-IN" sz="2000" dirty="0">
                <a:solidFill>
                  <a:prstClr val="black"/>
                </a:solidFill>
                <a:latin typeface="Kruti Dev 010" pitchFamily="2" charset="0"/>
                <a:cs typeface="Arial"/>
              </a:rPr>
              <a:t> ;g </a:t>
            </a:r>
            <a:r>
              <a:rPr lang="en-IN" sz="2000" dirty="0" err="1">
                <a:solidFill>
                  <a:prstClr val="black"/>
                </a:solidFill>
                <a:latin typeface="Kruti Dev 010" pitchFamily="2" charset="0"/>
                <a:cs typeface="Arial"/>
              </a:rPr>
              <a:t>vuqeku</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dSls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yxkrs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fdruh</a:t>
            </a:r>
            <a:r>
              <a:rPr lang="en-IN" sz="2000" dirty="0">
                <a:solidFill>
                  <a:prstClr val="black"/>
                </a:solidFill>
                <a:latin typeface="Kruti Dev 010" pitchFamily="2" charset="0"/>
                <a:cs typeface="Arial"/>
              </a:rPr>
              <a:t> </a:t>
            </a:r>
            <a:r>
              <a:rPr lang="x-none" sz="1600" dirty="0"/>
              <a:t>कार्यशील</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iwath</a:t>
            </a:r>
            <a:r>
              <a:rPr lang="en-IN" sz="2000" dirty="0">
                <a:solidFill>
                  <a:prstClr val="black"/>
                </a:solidFill>
                <a:latin typeface="Kruti Dev 010" pitchFamily="2" charset="0"/>
                <a:cs typeface="Arial"/>
              </a:rPr>
              <a:t> dh t:jr </a:t>
            </a:r>
            <a:r>
              <a:rPr lang="en-IN" sz="2000" dirty="0" err="1">
                <a:solidFill>
                  <a:prstClr val="black"/>
                </a:solidFill>
                <a:latin typeface="Kruti Dev 010" pitchFamily="2" charset="0"/>
                <a:cs typeface="Arial"/>
              </a:rPr>
              <a:t>gS</a:t>
            </a:r>
            <a:r>
              <a:rPr lang="en-IN" sz="2000" dirty="0">
                <a:solidFill>
                  <a:prstClr val="black"/>
                </a:solidFill>
                <a:latin typeface="Kruti Dev 010" pitchFamily="2" charset="0"/>
                <a:cs typeface="Arial"/>
              </a:rPr>
              <a:t>\</a:t>
            </a:r>
            <a:endParaRPr lang="en-GB" sz="2000" dirty="0"/>
          </a:p>
        </p:txBody>
      </p:sp>
      <p:sp>
        <p:nvSpPr>
          <p:cNvPr id="12" name="Content Placeholder 2"/>
          <p:cNvSpPr txBox="1">
            <a:spLocks/>
          </p:cNvSpPr>
          <p:nvPr/>
        </p:nvSpPr>
        <p:spPr bwMode="auto">
          <a:xfrm>
            <a:off x="4743772" y="1175048"/>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40000"/>
              </a:lnSpc>
              <a:buFont typeface="Arial" charset="0"/>
              <a:buChar char="•"/>
            </a:pPr>
            <a:r>
              <a:rPr lang="en-IN" sz="2000" dirty="0" err="1">
                <a:solidFill>
                  <a:prstClr val="black"/>
                </a:solidFill>
                <a:latin typeface="Kruti Dev 010" pitchFamily="2" charset="0"/>
                <a:cs typeface="Arial"/>
              </a:rPr>
              <a:t>ge</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O;kikj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esa</a:t>
            </a:r>
            <a:r>
              <a:rPr lang="en-IN" sz="2000" dirty="0">
                <a:solidFill>
                  <a:prstClr val="black"/>
                </a:solidFill>
                <a:latin typeface="Kruti Dev 010" pitchFamily="2" charset="0"/>
                <a:cs typeface="Arial"/>
              </a:rPr>
              <a:t> t:jh </a:t>
            </a:r>
            <a:r>
              <a:rPr lang="x-none" sz="1600" dirty="0"/>
              <a:t>कार्यशील</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iwath</a:t>
            </a:r>
            <a:r>
              <a:rPr lang="en-IN" sz="2000" dirty="0">
                <a:solidFill>
                  <a:prstClr val="black"/>
                </a:solidFill>
                <a:latin typeface="Kruti Dev 010" pitchFamily="2" charset="0"/>
                <a:cs typeface="Arial"/>
              </a:rPr>
              <a:t> dh x.kuk </a:t>
            </a:r>
            <a:r>
              <a:rPr lang="en-IN" sz="2000" dirty="0" err="1">
                <a:solidFill>
                  <a:prstClr val="black"/>
                </a:solidFill>
                <a:latin typeface="Kruti Dev 010" pitchFamily="2" charset="0"/>
                <a:cs typeface="Arial"/>
              </a:rPr>
              <a:t>djus</a:t>
            </a:r>
            <a:r>
              <a:rPr lang="en-IN" sz="2000" dirty="0">
                <a:solidFill>
                  <a:prstClr val="black"/>
                </a:solidFill>
                <a:latin typeface="Kruti Dev 010" pitchFamily="2" charset="0"/>
                <a:cs typeface="Arial"/>
              </a:rPr>
              <a:t> ds </a:t>
            </a:r>
            <a:r>
              <a:rPr lang="en-IN" sz="2000" dirty="0" err="1">
                <a:solidFill>
                  <a:prstClr val="black"/>
                </a:solidFill>
                <a:latin typeface="Kruti Dev 010" pitchFamily="2" charset="0"/>
                <a:cs typeface="Arial"/>
              </a:rPr>
              <a:t>fy</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udn</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izokg</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C;kSjs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dk</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iz;ksx</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djsaxsA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blfy</a:t>
            </a:r>
            <a:r>
              <a:rPr lang="en-IN" sz="2000" dirty="0">
                <a:solidFill>
                  <a:prstClr val="black"/>
                </a:solidFill>
                <a:latin typeface="Kruti Dev 010" pitchFamily="2" charset="0"/>
                <a:cs typeface="Arial"/>
              </a:rPr>
              <a:t>, ;g </a:t>
            </a:r>
            <a:r>
              <a:rPr lang="en-IN" sz="2000" dirty="0" err="1">
                <a:solidFill>
                  <a:prstClr val="black"/>
                </a:solidFill>
                <a:latin typeface="Kruti Dev 010" pitchFamily="2" charset="0"/>
                <a:cs typeface="Arial"/>
              </a:rPr>
              <a:t>egRoiw.kZ</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udn</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izokg</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C;kSjk</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rS;kj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vkSj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mi;qDr</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gks</a:t>
            </a:r>
            <a:endParaRPr lang="en-IN" sz="2000" dirty="0"/>
          </a:p>
          <a:p>
            <a:pPr marL="225425" indent="-225425" eaLnBrk="0" hangingPunct="0">
              <a:lnSpc>
                <a:spcPct val="140000"/>
              </a:lnSpc>
              <a:buFont typeface="Arial" charset="0"/>
              <a:buChar char="•"/>
            </a:pPr>
            <a:r>
              <a:rPr lang="en-IN" sz="2000" dirty="0" err="1">
                <a:solidFill>
                  <a:prstClr val="black"/>
                </a:solidFill>
                <a:latin typeface="Kruti Dev 010" pitchFamily="2" charset="0"/>
                <a:cs typeface="Arial"/>
              </a:rPr>
              <a:t>ysfdu</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blls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igys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ge</a:t>
            </a:r>
            <a:r>
              <a:rPr lang="en-IN" sz="2000" dirty="0">
                <a:solidFill>
                  <a:prstClr val="black"/>
                </a:solidFill>
                <a:latin typeface="Kruti Dev 010" pitchFamily="2" charset="0"/>
                <a:cs typeface="Arial"/>
              </a:rPr>
              <a:t> ;g </a:t>
            </a:r>
            <a:r>
              <a:rPr lang="en-IN" sz="2000" dirty="0" err="1">
                <a:solidFill>
                  <a:prstClr val="black"/>
                </a:solidFill>
                <a:latin typeface="Kruti Dev 010" pitchFamily="2" charset="0"/>
                <a:cs typeface="Arial"/>
              </a:rPr>
              <a:t>djsa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pfy</a:t>
            </a:r>
            <a:r>
              <a:rPr lang="en-IN" sz="2000" dirty="0">
                <a:solidFill>
                  <a:prstClr val="black"/>
                </a:solidFill>
                <a:latin typeface="Kruti Dev 010" pitchFamily="2" charset="0"/>
                <a:cs typeface="Arial"/>
              </a:rPr>
              <a:t>, ;g le&gt;</a:t>
            </a:r>
            <a:r>
              <a:rPr lang="en-IN" sz="2000" dirty="0" err="1">
                <a:solidFill>
                  <a:prstClr val="black"/>
                </a:solidFill>
                <a:latin typeface="Kruti Dev 010" pitchFamily="2" charset="0"/>
                <a:cs typeface="Arial"/>
              </a:rPr>
              <a:t>rs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fd</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bUosaVªh</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vkSj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kerk,a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udn</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izokg</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dks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dSls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izHkkfor</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djrh</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vkSj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bl</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izdkj</a:t>
            </a:r>
            <a:r>
              <a:rPr lang="en-IN" sz="2000" dirty="0">
                <a:solidFill>
                  <a:prstClr val="black"/>
                </a:solidFill>
                <a:latin typeface="Kruti Dev 010" pitchFamily="2" charset="0"/>
                <a:cs typeface="Arial"/>
              </a:rPr>
              <a:t> ls </a:t>
            </a:r>
            <a:r>
              <a:rPr lang="en-IN" sz="2000" dirty="0" err="1">
                <a:solidFill>
                  <a:prstClr val="black"/>
                </a:solidFill>
                <a:latin typeface="Kruti Dev 010" pitchFamily="2" charset="0"/>
                <a:cs typeface="Arial"/>
              </a:rPr>
              <a:t>O;kikj</a:t>
            </a:r>
            <a:r>
              <a:rPr lang="en-IN" sz="2000" dirty="0">
                <a:solidFill>
                  <a:prstClr val="black"/>
                </a:solidFill>
                <a:latin typeface="Kruti Dev 010" pitchFamily="2" charset="0"/>
                <a:cs typeface="Arial"/>
              </a:rPr>
              <a:t> ds </a:t>
            </a:r>
            <a:r>
              <a:rPr lang="x-none" sz="1600" dirty="0"/>
              <a:t>कार्यशील</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iwath</a:t>
            </a:r>
            <a:r>
              <a:rPr lang="en-IN" sz="2000" dirty="0">
                <a:solidFill>
                  <a:prstClr val="black"/>
                </a:solidFill>
                <a:latin typeface="Kruti Dev 010" pitchFamily="2" charset="0"/>
                <a:cs typeface="Arial"/>
              </a:rPr>
              <a:t> dh </a:t>
            </a:r>
            <a:r>
              <a:rPr lang="hi-IN" sz="1600" dirty="0">
                <a:solidFill>
                  <a:prstClr val="black"/>
                </a:solidFill>
                <a:latin typeface="Kruti Dev 010" pitchFamily="2" charset="0"/>
                <a:cs typeface="Arial"/>
              </a:rPr>
              <a:t>आवश्यकता</a:t>
            </a:r>
            <a:r>
              <a:rPr lang="hi-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dksA</a:t>
            </a:r>
            <a:r>
              <a:rPr lang="en-IN" sz="2000" dirty="0">
                <a:solidFill>
                  <a:prstClr val="black"/>
                </a:solidFill>
                <a:latin typeface="Kruti Dev 010" pitchFamily="2" charset="0"/>
                <a:cs typeface="Arial"/>
              </a:rPr>
              <a:t>  </a:t>
            </a:r>
            <a:endParaRPr lang="en-IN" sz="2000" dirty="0"/>
          </a:p>
          <a:p>
            <a:pPr marL="225425" indent="-225425" eaLnBrk="0" hangingPunct="0">
              <a:lnSpc>
                <a:spcPct val="140000"/>
              </a:lnSpc>
              <a:buFont typeface="Arial" charset="0"/>
              <a:buChar char="•"/>
            </a:pPr>
            <a:r>
              <a:rPr lang="en-IN" sz="2000" dirty="0" err="1">
                <a:solidFill>
                  <a:prstClr val="black"/>
                </a:solidFill>
                <a:latin typeface="Kruti Dev 010" pitchFamily="2" charset="0"/>
                <a:cs typeface="Arial"/>
              </a:rPr>
              <a:t>lcls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igys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ge</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O;kikj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esa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bUosaVªh</a:t>
            </a:r>
            <a:r>
              <a:rPr lang="en-IN" sz="2000" dirty="0">
                <a:solidFill>
                  <a:prstClr val="black"/>
                </a:solidFill>
                <a:latin typeface="Kruti Dev 010" pitchFamily="2" charset="0"/>
                <a:cs typeface="Arial"/>
              </a:rPr>
              <a:t> ds </a:t>
            </a:r>
            <a:r>
              <a:rPr lang="en-IN" sz="2000" dirty="0" err="1">
                <a:solidFill>
                  <a:prstClr val="black"/>
                </a:solidFill>
                <a:latin typeface="Kruti Dev 010" pitchFamily="2" charset="0"/>
                <a:cs typeface="Arial"/>
              </a:rPr>
              <a:t>izdkjksa</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dks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fQj</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ls</a:t>
            </a:r>
            <a:r>
              <a:rPr lang="en-IN" sz="2000" dirty="0">
                <a:solidFill>
                  <a:prstClr val="black"/>
                </a:solidFill>
                <a:latin typeface="Kruti Dev 010" pitchFamily="2" charset="0"/>
                <a:cs typeface="Arial"/>
              </a:rPr>
              <a:t> ns[</a:t>
            </a:r>
            <a:r>
              <a:rPr lang="en-IN" sz="2000" dirty="0" err="1">
                <a:solidFill>
                  <a:prstClr val="black"/>
                </a:solidFill>
                <a:latin typeface="Kruti Dev 010" pitchFamily="2" charset="0"/>
                <a:cs typeface="Arial"/>
              </a:rPr>
              <a:t>krs</a:t>
            </a:r>
            <a:r>
              <a:rPr lang="en-IN" sz="2000" dirty="0">
                <a:solidFill>
                  <a:prstClr val="black"/>
                </a:solidFill>
                <a:latin typeface="Kruti Dev 010" pitchFamily="2" charset="0"/>
                <a:cs typeface="Arial"/>
              </a:rPr>
              <a:t> </a:t>
            </a:r>
            <a:r>
              <a:rPr lang="en-IN" sz="2000" dirty="0" err="1">
                <a:solidFill>
                  <a:prstClr val="black"/>
                </a:solidFill>
                <a:latin typeface="Kruti Dev 010" pitchFamily="2" charset="0"/>
                <a:cs typeface="Arial"/>
              </a:rPr>
              <a:t>gSaA</a:t>
            </a:r>
            <a:r>
              <a:rPr lang="en-IN" sz="2000" dirty="0">
                <a:solidFill>
                  <a:prstClr val="black"/>
                </a:solidFill>
                <a:latin typeface="Kruti Dev 010" pitchFamily="2" charset="0"/>
                <a:cs typeface="Arial"/>
              </a:rPr>
              <a:t> </a:t>
            </a:r>
            <a:endParaRPr lang="en-GB" dirty="0"/>
          </a:p>
        </p:txBody>
      </p:sp>
    </p:spTree>
    <p:extLst>
      <p:ext uri="{BB962C8B-B14F-4D97-AF65-F5344CB8AC3E}">
        <p14:creationId xmlns:p14="http://schemas.microsoft.com/office/powerpoint/2010/main" val="6716853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2"/>
          <p:cNvSpPr>
            <a:spLocks noGrp="1"/>
          </p:cNvSpPr>
          <p:nvPr>
            <p:ph type="sldNum" sz="quarter" idx="4294967295"/>
          </p:nvPr>
        </p:nvSpPr>
        <p:spPr bwMode="auto">
          <a:xfrm>
            <a:off x="3505200" y="6365081"/>
            <a:ext cx="2133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algn="ctr"/>
            <a:fld id="{B3FA3CCF-73CC-48D6-8A07-9CF4D7A344F4}" type="slidenum">
              <a:rPr lang="en-US" altLang="en-US" sz="1600" b="1">
                <a:solidFill>
                  <a:schemeClr val="tx1"/>
                </a:solidFill>
                <a:latin typeface="Arial" charset="0"/>
                <a:cs typeface="Arial" charset="0"/>
              </a:rPr>
              <a:pPr algn="ctr"/>
              <a:t>26</a:t>
            </a:fld>
            <a:endParaRPr lang="en-US" altLang="en-US" sz="1600" b="1">
              <a:solidFill>
                <a:schemeClr val="tx1"/>
              </a:solidFill>
              <a:latin typeface="Arial" charset="0"/>
              <a:cs typeface="Arial" charset="0"/>
            </a:endParaRPr>
          </a:p>
        </p:txBody>
      </p:sp>
      <p:sp>
        <p:nvSpPr>
          <p:cNvPr id="10244" name="Picture 2"/>
          <p:cNvSpPr>
            <a:spLocks noChangeAspect="1" noChangeArrowheads="1"/>
          </p:cNvSpPr>
          <p:nvPr/>
        </p:nvSpPr>
        <p:spPr bwMode="auto">
          <a:xfrm>
            <a:off x="3581400" y="1371600"/>
            <a:ext cx="1285875" cy="744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5" name="Picture 3"/>
          <p:cNvSpPr>
            <a:spLocks noChangeAspect="1" noChangeArrowheads="1"/>
          </p:cNvSpPr>
          <p:nvPr/>
        </p:nvSpPr>
        <p:spPr bwMode="auto">
          <a:xfrm flipH="1">
            <a:off x="4114800" y="1905000"/>
            <a:ext cx="457200" cy="496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6" name="Picture 4"/>
          <p:cNvSpPr>
            <a:spLocks noChangeAspect="1" noChangeArrowheads="1"/>
          </p:cNvSpPr>
          <p:nvPr/>
        </p:nvSpPr>
        <p:spPr bwMode="auto">
          <a:xfrm>
            <a:off x="4953000" y="1371600"/>
            <a:ext cx="466725" cy="1033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0249" name="Picture 8"/>
          <p:cNvSpPr>
            <a:spLocks noChangeAspect="1" noChangeArrowheads="1"/>
          </p:cNvSpPr>
          <p:nvPr/>
        </p:nvSpPr>
        <p:spPr bwMode="auto">
          <a:xfrm>
            <a:off x="3967163" y="4419600"/>
            <a:ext cx="1062037"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Arial" panose="020B0604020202020204" pitchFamily="34" charset="0"/>
                <a:cs typeface="Arial" panose="020B0604020202020204" pitchFamily="34" charset="0"/>
              </a:defRPr>
            </a:lvl1pPr>
            <a:lvl2pPr marL="742950" indent="-285750">
              <a:defRPr sz="1200">
                <a:solidFill>
                  <a:schemeClr val="tx1"/>
                </a:solidFill>
                <a:latin typeface="Arial" panose="020B0604020202020204" pitchFamily="34" charset="0"/>
                <a:cs typeface="Arial" panose="020B0604020202020204" pitchFamily="34" charset="0"/>
              </a:defRPr>
            </a:lvl2pPr>
            <a:lvl3pPr marL="1143000" indent="-228600">
              <a:defRPr sz="1200">
                <a:solidFill>
                  <a:schemeClr val="tx1"/>
                </a:solidFill>
                <a:latin typeface="Arial" panose="020B0604020202020204" pitchFamily="34" charset="0"/>
                <a:cs typeface="Arial" panose="020B0604020202020204" pitchFamily="34" charset="0"/>
              </a:defRPr>
            </a:lvl3pPr>
            <a:lvl4pPr marL="1600200" indent="-228600">
              <a:defRPr sz="1200">
                <a:solidFill>
                  <a:schemeClr val="tx1"/>
                </a:solidFill>
                <a:latin typeface="Arial" panose="020B0604020202020204" pitchFamily="34" charset="0"/>
                <a:cs typeface="Arial" panose="020B0604020202020204" pitchFamily="34" charset="0"/>
              </a:defRPr>
            </a:lvl4pPr>
            <a:lvl5pPr marL="2057400" indent="-228600">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cs typeface="Arial" panose="020B0604020202020204" pitchFamily="34" charset="0"/>
              </a:defRPr>
            </a:lvl9pPr>
          </a:lstStyle>
          <a:p>
            <a:endParaRPr lang="en-IN" altLang="en-US"/>
          </a:p>
        </p:txBody>
      </p:sp>
      <p:sp>
        <p:nvSpPr>
          <p:cNvPr id="13" name="Text Box 1"/>
          <p:cNvSpPr txBox="1">
            <a:spLocks noChangeArrowheads="1"/>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x-none" sz="2400" dirty="0"/>
              <a:t>विभिन्न प्रकार का स्टॉक /इन्वेंट्री</a:t>
            </a:r>
            <a:endParaRPr lang="en-US" sz="2400" dirty="0"/>
          </a:p>
        </p:txBody>
      </p:sp>
      <p:sp>
        <p:nvSpPr>
          <p:cNvPr id="14" name="Text Box 2"/>
          <p:cNvSpPr txBox="1">
            <a:spLocks noChangeArrowheads="1"/>
          </p:cNvSpPr>
          <p:nvPr/>
        </p:nvSpPr>
        <p:spPr bwMode="auto">
          <a:xfrm>
            <a:off x="4648200" y="1035050"/>
            <a:ext cx="4191000" cy="527427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lnSpc>
                <a:spcPct val="130000"/>
              </a:lnSpc>
              <a:spcAft>
                <a:spcPts val="0"/>
              </a:spcAft>
              <a:buFont typeface="Wingdings" pitchFamily="2" charset="2"/>
              <a:buChar char="§"/>
              <a:defRPr/>
            </a:pPr>
            <a:r>
              <a:rPr lang="x-none" sz="2000" dirty="0">
                <a:cs typeface="Arial" charset="0"/>
              </a:rPr>
              <a:t>कच्चा माल वे सामग्रियां होती हैं जिनका प्रयोग उत्पादों को बनाने के लिए किया जाता है</a:t>
            </a:r>
          </a:p>
          <a:p>
            <a:pPr marL="225425" indent="-225425">
              <a:lnSpc>
                <a:spcPct val="130000"/>
              </a:lnSpc>
              <a:spcAft>
                <a:spcPts val="0"/>
              </a:spcAft>
              <a:buFont typeface="Wingdings" pitchFamily="2" charset="2"/>
              <a:buChar char="§"/>
              <a:defRPr/>
            </a:pPr>
            <a:r>
              <a:rPr lang="x-none" sz="2000" dirty="0">
                <a:cs typeface="Arial" charset="0"/>
              </a:rPr>
              <a:t>जब कच्चे माल पर काम चल रहा हो लेकिन वह अंतिम उत्पाद में तैयार नहीं हुआ होता है, तब तक इन सामग्री को (जिन पर काम चल रहा हो) (एडब्ल्यू—आई—पी या वर्क—इन—प्रोग्रेस) कहते हैं। </a:t>
            </a:r>
          </a:p>
          <a:p>
            <a:pPr marL="225425" indent="-225425">
              <a:lnSpc>
                <a:spcPct val="130000"/>
              </a:lnSpc>
              <a:spcAft>
                <a:spcPts val="0"/>
              </a:spcAft>
              <a:buFont typeface="Wingdings" pitchFamily="2" charset="2"/>
              <a:buChar char="§"/>
              <a:defRPr/>
            </a:pPr>
            <a:r>
              <a:rPr lang="x-none" sz="2000" dirty="0">
                <a:cs typeface="Arial" charset="0"/>
              </a:rPr>
              <a:t>एक बार कच्चा माल उस उत्पाद के रूप में तैयार हो जाए जिस रूप में उसे बेचा जाना है, तो इन उत्पादों को तैयार उत्पाद कहेंगे।</a:t>
            </a:r>
            <a:endParaRPr lang="en-US" sz="2000" dirty="0">
              <a:cs typeface="Arial" charset="0"/>
            </a:endParaRPr>
          </a:p>
        </p:txBody>
      </p:sp>
      <p:sp>
        <p:nvSpPr>
          <p:cNvPr id="18" name="Text Box 1"/>
          <p:cNvSpPr txBox="1">
            <a:spLocks noChangeArrowheads="1"/>
          </p:cNvSpPr>
          <p:nvPr/>
        </p:nvSpPr>
        <p:spPr bwMode="auto">
          <a:xfrm>
            <a:off x="3048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a:defRPr/>
            </a:pPr>
            <a:r>
              <a:rPr lang="en-US" sz="2400" dirty="0"/>
              <a:t>Types of inventory</a:t>
            </a:r>
          </a:p>
        </p:txBody>
      </p:sp>
      <p:sp>
        <p:nvSpPr>
          <p:cNvPr id="19" name="Text Box 2"/>
          <p:cNvSpPr txBox="1">
            <a:spLocks noChangeArrowheads="1"/>
          </p:cNvSpPr>
          <p:nvPr/>
        </p:nvSpPr>
        <p:spPr bwMode="auto">
          <a:xfrm>
            <a:off x="304800" y="1035050"/>
            <a:ext cx="4191000" cy="527427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25425" indent="-225425">
              <a:lnSpc>
                <a:spcPct val="130000"/>
              </a:lnSpc>
              <a:spcAft>
                <a:spcPts val="0"/>
              </a:spcAft>
              <a:buFont typeface="Wingdings" pitchFamily="2" charset="2"/>
              <a:buChar char="§"/>
              <a:defRPr/>
            </a:pPr>
            <a:r>
              <a:rPr lang="en-US" sz="2000" dirty="0">
                <a:cs typeface="Arial" charset="0"/>
              </a:rPr>
              <a:t>Raw Materials are those materials which are used to make products </a:t>
            </a:r>
          </a:p>
          <a:p>
            <a:pPr marL="225425" indent="-225425">
              <a:lnSpc>
                <a:spcPct val="130000"/>
              </a:lnSpc>
              <a:spcAft>
                <a:spcPts val="0"/>
              </a:spcAft>
              <a:buFont typeface="Wingdings" pitchFamily="2" charset="2"/>
              <a:buChar char="§"/>
              <a:defRPr/>
            </a:pPr>
            <a:r>
              <a:rPr lang="en-US" sz="2000" dirty="0">
                <a:cs typeface="Arial" charset="0"/>
              </a:rPr>
              <a:t>When Raw Materials are being worked upon but not yet converted into the final product, the materials are called Work-In-Progress (WIP)</a:t>
            </a:r>
          </a:p>
          <a:p>
            <a:pPr marL="225425" indent="-225425">
              <a:lnSpc>
                <a:spcPct val="130000"/>
              </a:lnSpc>
              <a:spcAft>
                <a:spcPts val="0"/>
              </a:spcAft>
              <a:buFont typeface="Wingdings" pitchFamily="2" charset="2"/>
              <a:buChar char="§"/>
              <a:defRPr/>
            </a:pPr>
            <a:r>
              <a:rPr lang="en-US" sz="2000" dirty="0">
                <a:cs typeface="Arial" charset="0"/>
              </a:rPr>
              <a:t>Once Raw Materials have been converted into Products which are in a form to be sold, these products are called Finished Goods.</a:t>
            </a:r>
          </a:p>
        </p:txBody>
      </p:sp>
      <p:grpSp>
        <p:nvGrpSpPr>
          <p:cNvPr id="2" name="Group 1"/>
          <p:cNvGrpSpPr/>
          <p:nvPr/>
        </p:nvGrpSpPr>
        <p:grpSpPr>
          <a:xfrm>
            <a:off x="3022407" y="152400"/>
            <a:ext cx="1621060" cy="685800"/>
            <a:chOff x="-2268760" y="2179819"/>
            <a:chExt cx="1621060" cy="685800"/>
          </a:xfrm>
        </p:grpSpPr>
        <p:sp>
          <p:nvSpPr>
            <p:cNvPr id="15" name="AutoShape 8"/>
            <p:cNvSpPr>
              <a:spLocks noChangeArrowheads="1"/>
            </p:cNvSpPr>
            <p:nvPr/>
          </p:nvSpPr>
          <p:spPr bwMode="auto">
            <a:xfrm flipH="1">
              <a:off x="-2247900" y="2179819"/>
              <a:ext cx="1600200" cy="685800"/>
            </a:xfrm>
            <a:prstGeom prst="cloudCallout">
              <a:avLst>
                <a:gd name="adj1" fmla="val -49353"/>
                <a:gd name="adj2" fmla="val 73956"/>
              </a:avLst>
            </a:prstGeom>
            <a:solidFill>
              <a:schemeClr val="accent1"/>
            </a:solidFill>
            <a:ln w="9525">
              <a:solidFill>
                <a:schemeClr val="tx1"/>
              </a:solidFill>
              <a:round/>
              <a:headEnd/>
              <a:tailEnd/>
            </a:ln>
          </p:spPr>
          <p:txBody>
            <a:bodyPr anchor="ctr"/>
            <a:lstStyle/>
            <a:p>
              <a:pPr>
                <a:defRPr/>
              </a:pPr>
              <a:endParaRPr lang="en-US" altLang="en-US" sz="1400" b="1" dirty="0">
                <a:solidFill>
                  <a:schemeClr val="bg1"/>
                </a:solidFill>
                <a:latin typeface="Calibri" panose="020F0502020204030204" pitchFamily="34" charset="0"/>
              </a:endParaRPr>
            </a:p>
          </p:txBody>
        </p:sp>
        <p:sp>
          <p:nvSpPr>
            <p:cNvPr id="11" name="AutoShape 8"/>
            <p:cNvSpPr>
              <a:spLocks noChangeArrowheads="1"/>
            </p:cNvSpPr>
            <p:nvPr/>
          </p:nvSpPr>
          <p:spPr bwMode="auto">
            <a:xfrm flipH="1">
              <a:off x="-2268760" y="2179819"/>
              <a:ext cx="1600200" cy="685800"/>
            </a:xfrm>
            <a:prstGeom prst="cloudCallout">
              <a:avLst>
                <a:gd name="adj1" fmla="val 46286"/>
                <a:gd name="adj2" fmla="val 68342"/>
              </a:avLst>
            </a:prstGeom>
            <a:solidFill>
              <a:schemeClr val="accent1"/>
            </a:solidFill>
            <a:ln w="9525">
              <a:solidFill>
                <a:schemeClr val="tx1"/>
              </a:solidFill>
              <a:round/>
              <a:headEnd/>
              <a:tailEnd/>
            </a:ln>
          </p:spPr>
          <p:txBody>
            <a:bodyPr anchor="ctr"/>
            <a:lstStyle/>
            <a:p>
              <a:pPr>
                <a:defRPr/>
              </a:pPr>
              <a:r>
                <a:rPr lang="en-US" sz="1400" b="1" dirty="0">
                  <a:solidFill>
                    <a:schemeClr val="bg1"/>
                  </a:solidFill>
                  <a:latin typeface="+mn-lt"/>
                  <a:cs typeface="Arial" charset="0"/>
                </a:rPr>
                <a:t>Flashback!</a:t>
              </a:r>
              <a:endParaRPr lang="en-US" b="1" dirty="0">
                <a:solidFill>
                  <a:schemeClr val="bg1"/>
                </a:solidFill>
                <a:latin typeface="+mn-lt"/>
              </a:endParaRPr>
            </a:p>
            <a:p>
              <a:pPr>
                <a:defRPr/>
              </a:pPr>
              <a:r>
                <a:rPr lang="en-US" altLang="en-US" b="1" dirty="0">
                  <a:solidFill>
                    <a:schemeClr val="bg1"/>
                  </a:solidFill>
                  <a:latin typeface="Kruti Dev 010" pitchFamily="2" charset="0"/>
                </a:rPr>
                <a:t>¶</a:t>
              </a:r>
              <a:r>
                <a:rPr lang="en-US" altLang="en-US" b="1" dirty="0" err="1">
                  <a:solidFill>
                    <a:schemeClr val="bg1"/>
                  </a:solidFill>
                  <a:latin typeface="Kruti Dev 010" pitchFamily="2" charset="0"/>
                </a:rPr>
                <a:t>yS'kcSd</a:t>
              </a:r>
              <a:r>
                <a:rPr lang="en-US" altLang="en-US" b="1" dirty="0">
                  <a:solidFill>
                    <a:schemeClr val="bg1"/>
                  </a:solidFill>
                  <a:latin typeface="Kruti Dev 010" pitchFamily="2" charset="0"/>
                </a:rPr>
                <a:t>! </a:t>
              </a:r>
              <a:endParaRPr lang="en-US" altLang="en-US" sz="1400" b="1" dirty="0">
                <a:solidFill>
                  <a:schemeClr val="bg1"/>
                </a:solidFill>
                <a:latin typeface="Calibri" panose="020F0502020204030204" pitchFamily="34" charset="0"/>
              </a:endParaRPr>
            </a:p>
          </p:txBody>
        </p:sp>
      </p:grpSp>
    </p:spTree>
    <p:extLst>
      <p:ext uri="{BB962C8B-B14F-4D97-AF65-F5344CB8AC3E}">
        <p14:creationId xmlns:p14="http://schemas.microsoft.com/office/powerpoint/2010/main" val="267612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solidFill>
                  <a:srgbClr val="000000"/>
                </a:solidFill>
                <a:cs typeface="Arial" pitchFamily="34" charset="0"/>
              </a:rPr>
              <a:t>Inventory in three types of businesses</a:t>
            </a:r>
          </a:p>
        </p:txBody>
      </p:sp>
      <p:sp>
        <p:nvSpPr>
          <p:cNvPr id="15363" name="Text Box 2"/>
          <p:cNvSpPr txBox="1">
            <a:spLocks noChangeArrowheads="1"/>
          </p:cNvSpPr>
          <p:nvPr/>
        </p:nvSpPr>
        <p:spPr bwMode="auto">
          <a:xfrm>
            <a:off x="228600" y="1035050"/>
            <a:ext cx="4191000" cy="556230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pPr>
            <a:r>
              <a:rPr lang="en-IN" sz="2000" dirty="0">
                <a:solidFill>
                  <a:srgbClr val="000000"/>
                </a:solidFill>
                <a:cs typeface="Arial" pitchFamily="34" charset="0"/>
              </a:rPr>
              <a:t>In most production businesses, all three types of inventory will usually be there.</a:t>
            </a:r>
          </a:p>
          <a:p>
            <a:pPr lvl="1" eaLnBrk="1" hangingPunct="1">
              <a:lnSpc>
                <a:spcPct val="120000"/>
              </a:lnSpc>
              <a:buSzPct val="100000"/>
              <a:buFont typeface="Arial" pitchFamily="34" charset="0"/>
              <a:buChar char="•"/>
            </a:pPr>
            <a:r>
              <a:rPr lang="en-IN" sz="2000" dirty="0">
                <a:solidFill>
                  <a:srgbClr val="000000"/>
                </a:solidFill>
                <a:cs typeface="Arial" pitchFamily="34" charset="0"/>
              </a:rPr>
              <a:t>In a trading business, we buy and sell things. Even though the items we buy are already made and are ready to use, we still typically call them raw material and not finished goods.</a:t>
            </a:r>
          </a:p>
          <a:p>
            <a:pPr lvl="1" eaLnBrk="1" hangingPunct="1">
              <a:lnSpc>
                <a:spcPct val="120000"/>
              </a:lnSpc>
              <a:buSzPct val="100000"/>
              <a:buFont typeface="Arial" pitchFamily="34" charset="0"/>
              <a:buChar char="•"/>
            </a:pPr>
            <a:r>
              <a:rPr lang="en-IN" sz="2000" dirty="0">
                <a:solidFill>
                  <a:srgbClr val="000000"/>
                </a:solidFill>
                <a:cs typeface="Arial" pitchFamily="34" charset="0"/>
              </a:rPr>
              <a:t>In a service business, there may be material used for providing services. For example, a puncture repair shop may have rubber patches. This is usually considered raw material</a:t>
            </a:r>
          </a:p>
        </p:txBody>
      </p:sp>
      <p:sp>
        <p:nvSpPr>
          <p:cNvPr id="8" name="Slide Number Placeholder 5"/>
          <p:cNvSpPr>
            <a:spLocks noGrp="1"/>
          </p:cNvSpPr>
          <p:nvPr>
            <p:ph type="sldNum" sz="quarter" idx="4294967295"/>
          </p:nvPr>
        </p:nvSpPr>
        <p:spPr>
          <a:xfrm>
            <a:off x="3467100" y="6477000"/>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27</a:t>
            </a:fld>
            <a:endParaRPr lang="en-US" sz="1600" b="1">
              <a:solidFill>
                <a:prstClr val="black"/>
              </a:solidFill>
            </a:endParaRPr>
          </a:p>
        </p:txBody>
      </p:sp>
      <p:sp>
        <p:nvSpPr>
          <p:cNvPr id="7" name="Text Box 1"/>
          <p:cNvSpPr txBox="1">
            <a:spLocks noChangeArrowheads="1"/>
          </p:cNvSpPr>
          <p:nvPr/>
        </p:nvSpPr>
        <p:spPr bwMode="auto">
          <a:xfrm>
            <a:off x="4629472" y="152400"/>
            <a:ext cx="41910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err="1">
                <a:solidFill>
                  <a:srgbClr val="000000"/>
                </a:solidFill>
                <a:latin typeface="Kruti Dev 010" pitchFamily="2" charset="0"/>
                <a:cs typeface="Arial" pitchFamily="34" charset="0"/>
              </a:rPr>
              <a:t>rhu</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izdkj</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ds</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O;kikjksa</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esa</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bUosaVªh</a:t>
            </a:r>
            <a:endParaRPr lang="en-US" sz="2400" dirty="0">
              <a:solidFill>
                <a:srgbClr val="000000"/>
              </a:solidFill>
              <a:latin typeface="Kruti Dev 010" pitchFamily="2" charset="0"/>
              <a:cs typeface="Arial" pitchFamily="34" charset="0"/>
            </a:endParaRPr>
          </a:p>
        </p:txBody>
      </p:sp>
      <p:sp>
        <p:nvSpPr>
          <p:cNvPr id="11" name="Text Box 2"/>
          <p:cNvSpPr txBox="1">
            <a:spLocks noChangeArrowheads="1"/>
          </p:cNvSpPr>
          <p:nvPr/>
        </p:nvSpPr>
        <p:spPr bwMode="auto">
          <a:xfrm>
            <a:off x="4629472" y="1035050"/>
            <a:ext cx="4191000" cy="556230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pPr>
            <a:r>
              <a:rPr lang="en-US" sz="2000" dirty="0" err="1">
                <a:solidFill>
                  <a:srgbClr val="000000"/>
                </a:solidFill>
                <a:latin typeface="Kruti Dev 010" pitchFamily="2" charset="0"/>
                <a:cs typeface="Arial" pitchFamily="34" charset="0"/>
              </a:rPr>
              <a:t>T;knkrj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mRiknu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O;kikjksa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vkerkSj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rhuksa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izdkj</a:t>
            </a:r>
            <a:r>
              <a:rPr lang="en-US" sz="2000" dirty="0">
                <a:solidFill>
                  <a:srgbClr val="000000"/>
                </a:solidFill>
                <a:latin typeface="Kruti Dev 010" pitchFamily="2" charset="0"/>
                <a:cs typeface="Arial" pitchFamily="34" charset="0"/>
              </a:rPr>
              <a:t> dh </a:t>
            </a:r>
            <a:r>
              <a:rPr lang="en-US" sz="2000" dirty="0" err="1">
                <a:solidFill>
                  <a:srgbClr val="000000"/>
                </a:solidFill>
                <a:latin typeface="Kruti Dev 010" pitchFamily="2" charset="0"/>
                <a:cs typeface="Arial" pitchFamily="34" charset="0"/>
              </a:rPr>
              <a:t>bUosaVªh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jgsaxhA</a:t>
            </a:r>
            <a:endParaRPr lang="en-IN" sz="2000" dirty="0">
              <a:solidFill>
                <a:srgbClr val="000000"/>
              </a:solidFill>
              <a:cs typeface="Arial" pitchFamily="34" charset="0"/>
            </a:endParaRPr>
          </a:p>
          <a:p>
            <a:pPr lvl="1" eaLnBrk="1" hangingPunct="1">
              <a:lnSpc>
                <a:spcPct val="120000"/>
              </a:lnSpc>
              <a:buSzPct val="100000"/>
              <a:buFont typeface="Arial" pitchFamily="34" charset="0"/>
              <a:buChar char="•"/>
            </a:pPr>
            <a:r>
              <a:rPr lang="en-US" sz="2000" dirty="0">
                <a:solidFill>
                  <a:srgbClr val="000000"/>
                </a:solidFill>
                <a:latin typeface="Kruti Dev 010" pitchFamily="2" charset="0"/>
                <a:cs typeface="Arial" pitchFamily="34" charset="0"/>
              </a:rPr>
              <a:t>,d </a:t>
            </a:r>
            <a:r>
              <a:rPr lang="en-US" sz="2000" dirty="0" err="1">
                <a:solidFill>
                  <a:srgbClr val="000000"/>
                </a:solidFill>
                <a:latin typeface="Kruti Dev 010" pitchFamily="2" charset="0"/>
                <a:cs typeface="Arial" pitchFamily="34" charset="0"/>
              </a:rPr>
              <a:t>VªsfMax</a:t>
            </a:r>
            <a:r>
              <a:rPr lang="en-US" sz="2000" dirty="0">
                <a:solidFill>
                  <a:srgbClr val="000000"/>
                </a:solidFill>
                <a:latin typeface="Kruti Dev 010" pitchFamily="2" charset="0"/>
                <a:cs typeface="Arial" pitchFamily="34" charset="0"/>
              </a:rPr>
              <a:t> ¼Ø;&amp;foØ;½ </a:t>
            </a:r>
            <a:r>
              <a:rPr lang="en-US" sz="2000" dirty="0" err="1">
                <a:solidFill>
                  <a:srgbClr val="000000"/>
                </a:solidFill>
                <a:latin typeface="Kruti Dev 010" pitchFamily="2" charset="0"/>
                <a:cs typeface="Arial" pitchFamily="34" charset="0"/>
              </a:rPr>
              <a:t>O;kikj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ge</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phtsa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kjhnrs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csprs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gkykafd</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ge</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oLrq,a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kjhnrs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igys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cuh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gksrh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mi;ksx</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djus</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rS;kj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gksrh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fQj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Hkh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ge</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mUgsa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dPpk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eky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dgrs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u </a:t>
            </a:r>
            <a:r>
              <a:rPr lang="en-US" sz="2000" dirty="0" err="1">
                <a:solidFill>
                  <a:srgbClr val="000000"/>
                </a:solidFill>
                <a:latin typeface="Kruti Dev 010" pitchFamily="2" charset="0"/>
                <a:cs typeface="Arial" pitchFamily="34" charset="0"/>
              </a:rPr>
              <a:t>fd</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rS;kj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lkexzhA</a:t>
            </a:r>
            <a:endParaRPr lang="en-IN" sz="2000" dirty="0">
              <a:solidFill>
                <a:srgbClr val="000000"/>
              </a:solidFill>
              <a:cs typeface="Arial" pitchFamily="34" charset="0"/>
            </a:endParaRPr>
          </a:p>
          <a:p>
            <a:pPr lvl="1" eaLnBrk="1" hangingPunct="1">
              <a:lnSpc>
                <a:spcPct val="120000"/>
              </a:lnSpc>
              <a:buSzPct val="100000"/>
              <a:buFont typeface="Arial" pitchFamily="34" charset="0"/>
              <a:buChar char="•"/>
            </a:pPr>
            <a:r>
              <a:rPr lang="en-US" sz="2000" dirty="0" err="1">
                <a:solidFill>
                  <a:srgbClr val="000000"/>
                </a:solidFill>
                <a:latin typeface="Kruti Dev 010" pitchFamily="2" charset="0"/>
                <a:cs typeface="Arial" pitchFamily="34" charset="0"/>
              </a:rPr>
              <a:t>lsok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tqM+s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O;kikj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lsok,a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iznku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djus</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lekfxz;ksa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iz;ksx</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ldrk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mnkgj.k</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iapj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cukus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okyh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nqdku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jcj</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iSp</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ldrs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bls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vkerkSj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dPpk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eky</a:t>
            </a:r>
            <a:r>
              <a:rPr lang="en-US" sz="2000" dirty="0">
                <a:solidFill>
                  <a:srgbClr val="000000"/>
                </a:solidFill>
                <a:latin typeface="Kruti Dev 010" pitchFamily="2" charset="0"/>
                <a:cs typeface="Arial" pitchFamily="34" charset="0"/>
              </a:rPr>
              <a:t> le&gt;k </a:t>
            </a:r>
            <a:r>
              <a:rPr lang="en-US" sz="2000" dirty="0" err="1">
                <a:solidFill>
                  <a:srgbClr val="000000"/>
                </a:solidFill>
                <a:latin typeface="Kruti Dev 010" pitchFamily="2" charset="0"/>
                <a:cs typeface="Arial" pitchFamily="34" charset="0"/>
              </a:rPr>
              <a:t>tkrk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endParaRPr lang="en-IN" sz="2000" dirty="0">
              <a:solidFill>
                <a:srgbClr val="000000"/>
              </a:solidFill>
              <a:cs typeface="Arial" pitchFamily="34" charset="0"/>
            </a:endParaRPr>
          </a:p>
        </p:txBody>
      </p:sp>
    </p:spTree>
    <p:extLst>
      <p:ext uri="{BB962C8B-B14F-4D97-AF65-F5344CB8AC3E}">
        <p14:creationId xmlns:p14="http://schemas.microsoft.com/office/powerpoint/2010/main" val="229443506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Text Box 1"/>
          <p:cNvSpPr txBox="1">
            <a:spLocks noChangeArrowheads="1"/>
          </p:cNvSpPr>
          <p:nvPr/>
        </p:nvSpPr>
        <p:spPr bwMode="auto">
          <a:xfrm>
            <a:off x="2286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400" dirty="0">
                <a:solidFill>
                  <a:srgbClr val="000000"/>
                </a:solidFill>
                <a:cs typeface="Arial" pitchFamily="34" charset="0"/>
              </a:rPr>
              <a:t>Impact of inventory on working capital</a:t>
            </a:r>
          </a:p>
        </p:txBody>
      </p:sp>
      <p:sp>
        <p:nvSpPr>
          <p:cNvPr id="15363" name="Text Box 2"/>
          <p:cNvSpPr txBox="1">
            <a:spLocks noChangeArrowheads="1"/>
          </p:cNvSpPr>
          <p:nvPr/>
        </p:nvSpPr>
        <p:spPr bwMode="auto">
          <a:xfrm>
            <a:off x="228600" y="1035050"/>
            <a:ext cx="4191000" cy="556230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14000"/>
              </a:lnSpc>
              <a:buSzPct val="100000"/>
              <a:buFont typeface="Arial" pitchFamily="34" charset="0"/>
              <a:buChar char="•"/>
            </a:pPr>
            <a:r>
              <a:rPr lang="en-IN" sz="2000" dirty="0">
                <a:solidFill>
                  <a:srgbClr val="000000"/>
                </a:solidFill>
                <a:cs typeface="Arial" pitchFamily="34" charset="0"/>
              </a:rPr>
              <a:t>If a production business can quickly make and sell things, then it can use cash received as revenue in the period to buy raw material for the next period. This will reduce the need for working capital for the next period</a:t>
            </a:r>
          </a:p>
          <a:p>
            <a:pPr lvl="1" eaLnBrk="1" hangingPunct="1">
              <a:lnSpc>
                <a:spcPct val="114000"/>
              </a:lnSpc>
              <a:buSzPct val="100000"/>
              <a:buFont typeface="Arial" pitchFamily="34" charset="0"/>
              <a:buChar char="•"/>
            </a:pPr>
            <a:r>
              <a:rPr lang="en-IN" sz="2000" dirty="0">
                <a:solidFill>
                  <a:srgbClr val="000000"/>
                </a:solidFill>
                <a:cs typeface="Arial" pitchFamily="34" charset="0"/>
              </a:rPr>
              <a:t>Similarly if a trading business can sell its stock quickly, it can use cash for the next period. So once again the working capital needed is less.</a:t>
            </a:r>
          </a:p>
          <a:p>
            <a:pPr lvl="1" eaLnBrk="1" hangingPunct="1">
              <a:lnSpc>
                <a:spcPct val="114000"/>
              </a:lnSpc>
              <a:buSzPct val="100000"/>
              <a:buFont typeface="Arial" pitchFamily="34" charset="0"/>
              <a:buChar char="•"/>
            </a:pPr>
            <a:r>
              <a:rPr lang="en-IN" sz="2000" dirty="0">
                <a:solidFill>
                  <a:srgbClr val="000000"/>
                </a:solidFill>
                <a:cs typeface="Arial" pitchFamily="34" charset="0"/>
              </a:rPr>
              <a:t>Usually very little money is locked in inventory for a services business and hence it may not affect working capital much</a:t>
            </a:r>
          </a:p>
        </p:txBody>
      </p:sp>
      <p:sp>
        <p:nvSpPr>
          <p:cNvPr id="8" name="Slide Number Placeholder 5"/>
          <p:cNvSpPr>
            <a:spLocks noGrp="1"/>
          </p:cNvSpPr>
          <p:nvPr>
            <p:ph type="sldNum" sz="quarter" idx="4294967295"/>
          </p:nvPr>
        </p:nvSpPr>
        <p:spPr>
          <a:xfrm>
            <a:off x="3467100" y="6477000"/>
            <a:ext cx="2133600" cy="365125"/>
          </a:xfrm>
          <a:prstGeom prst="rect">
            <a:avLst/>
          </a:prstGeom>
        </p:spPr>
        <p:txBody>
          <a:bodyPr bIns="0" anchor="b" anchorCtr="0"/>
          <a:lstStyle/>
          <a:p>
            <a:pPr algn="ctr">
              <a:defRPr/>
            </a:pPr>
            <a:fld id="{EA51D370-213C-4708-B72A-0F2797CDD6AA}" type="slidenum">
              <a:rPr lang="en-US" sz="1600" b="1" smtClean="0">
                <a:solidFill>
                  <a:prstClr val="black"/>
                </a:solidFill>
              </a:rPr>
              <a:pPr algn="ctr">
                <a:defRPr/>
              </a:pPr>
              <a:t>28</a:t>
            </a:fld>
            <a:endParaRPr lang="en-US" sz="1600" b="1" dirty="0">
              <a:solidFill>
                <a:prstClr val="black"/>
              </a:solidFill>
            </a:endParaRPr>
          </a:p>
        </p:txBody>
      </p:sp>
      <p:sp>
        <p:nvSpPr>
          <p:cNvPr id="7" name="Text Box 1"/>
          <p:cNvSpPr txBox="1">
            <a:spLocks noChangeArrowheads="1"/>
          </p:cNvSpPr>
          <p:nvPr/>
        </p:nvSpPr>
        <p:spPr bwMode="auto">
          <a:xfrm>
            <a:off x="4629472" y="152400"/>
            <a:ext cx="41910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x-none" dirty="0"/>
              <a:t>कार्यशील</a:t>
            </a:r>
            <a:r>
              <a:rPr lang="x-none" sz="2400" dirty="0"/>
              <a:t> </a:t>
            </a:r>
            <a:r>
              <a:rPr lang="en-US" sz="2400" dirty="0" err="1">
                <a:solidFill>
                  <a:srgbClr val="000000"/>
                </a:solidFill>
                <a:latin typeface="Kruti Dev 010" pitchFamily="2" charset="0"/>
                <a:cs typeface="Arial" pitchFamily="34" charset="0"/>
              </a:rPr>
              <a:t>iwath</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ij</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bUosaVªh</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dk</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izHkko</a:t>
            </a:r>
            <a:endParaRPr lang="en-US" sz="2400" dirty="0">
              <a:solidFill>
                <a:srgbClr val="000000"/>
              </a:solidFill>
              <a:cs typeface="Arial" pitchFamily="34" charset="0"/>
            </a:endParaRPr>
          </a:p>
        </p:txBody>
      </p:sp>
      <p:sp>
        <p:nvSpPr>
          <p:cNvPr id="11" name="Text Box 2"/>
          <p:cNvSpPr txBox="1">
            <a:spLocks noChangeArrowheads="1"/>
          </p:cNvSpPr>
          <p:nvPr/>
        </p:nvSpPr>
        <p:spPr bwMode="auto">
          <a:xfrm>
            <a:off x="4629472" y="1035050"/>
            <a:ext cx="4191000" cy="556230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14000"/>
              </a:lnSpc>
              <a:buSzPct val="100000"/>
              <a:buFont typeface="Arial" pitchFamily="34" charset="0"/>
              <a:buChar char="•"/>
            </a:pPr>
            <a:r>
              <a:rPr lang="en-US" sz="2000" dirty="0">
                <a:solidFill>
                  <a:srgbClr val="000000"/>
                </a:solidFill>
                <a:latin typeface="Kruti Dev 010" pitchFamily="2" charset="0"/>
                <a:cs typeface="Arial" pitchFamily="34" charset="0"/>
              </a:rPr>
              <a:t>;fn ,d </a:t>
            </a:r>
            <a:r>
              <a:rPr lang="en-US" sz="2000" dirty="0" err="1">
                <a:solidFill>
                  <a:srgbClr val="000000"/>
                </a:solidFill>
                <a:latin typeface="Kruti Dev 010" pitchFamily="2" charset="0"/>
                <a:cs typeface="Arial" pitchFamily="34" charset="0"/>
              </a:rPr>
              <a:t>mRiknu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O;kikj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phtksa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rsth</a:t>
            </a:r>
            <a:r>
              <a:rPr lang="en-US" sz="2000" dirty="0">
                <a:solidFill>
                  <a:srgbClr val="000000"/>
                </a:solidFill>
                <a:latin typeface="Kruti Dev 010" pitchFamily="2" charset="0"/>
                <a:cs typeface="Arial" pitchFamily="34" charset="0"/>
              </a:rPr>
              <a:t> ls </a:t>
            </a:r>
            <a:r>
              <a:rPr lang="en-US" sz="2000" dirty="0" err="1">
                <a:solidFill>
                  <a:srgbClr val="000000"/>
                </a:solidFill>
                <a:latin typeface="Kruti Dev 010" pitchFamily="2" charset="0"/>
                <a:cs typeface="Arial" pitchFamily="34" charset="0"/>
              </a:rPr>
              <a:t>cuk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csp</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ldrk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fQj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og</a:t>
            </a:r>
            <a:r>
              <a:rPr lang="en-US" sz="2000" dirty="0">
                <a:solidFill>
                  <a:srgbClr val="000000"/>
                </a:solidFill>
                <a:latin typeface="Kruti Dev 010" pitchFamily="2" charset="0"/>
                <a:cs typeface="Arial" pitchFamily="34" charset="0"/>
              </a:rPr>
              <a:t> ml </a:t>
            </a:r>
            <a:r>
              <a:rPr lang="en-US" sz="2000" dirty="0" err="1">
                <a:solidFill>
                  <a:srgbClr val="000000"/>
                </a:solidFill>
                <a:latin typeface="Kruti Dev 010" pitchFamily="2" charset="0"/>
                <a:cs typeface="Arial" pitchFamily="34" charset="0"/>
              </a:rPr>
              <a:t>vof</a:t>
            </a:r>
            <a:r>
              <a:rPr lang="en-US" sz="2000" dirty="0">
                <a:solidFill>
                  <a:srgbClr val="000000"/>
                </a:solidFill>
                <a:latin typeface="Kruti Dev 010" pitchFamily="2" charset="0"/>
                <a:cs typeface="Arial" pitchFamily="34" charset="0"/>
              </a:rPr>
              <a:t>/k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fjosU;q</a:t>
            </a:r>
            <a:r>
              <a:rPr lang="en-US" sz="2000" dirty="0">
                <a:solidFill>
                  <a:srgbClr val="000000"/>
                </a:solidFill>
                <a:latin typeface="Kruti Dev 010" pitchFamily="2" charset="0"/>
                <a:cs typeface="Arial" pitchFamily="34" charset="0"/>
              </a:rPr>
              <a:t> ds :i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izkIr</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gq</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udn</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iz;ksx</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vxyh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vof</a:t>
            </a:r>
            <a:r>
              <a:rPr lang="en-US" sz="2000" dirty="0">
                <a:solidFill>
                  <a:srgbClr val="000000"/>
                </a:solidFill>
                <a:latin typeface="Kruti Dev 010" pitchFamily="2" charset="0"/>
                <a:cs typeface="Arial" pitchFamily="34" charset="0"/>
              </a:rPr>
              <a:t>/k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dPpk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eky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kjhnus</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ldrk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blls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vxyh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vof</a:t>
            </a:r>
            <a:r>
              <a:rPr lang="en-US" sz="2000" dirty="0">
                <a:solidFill>
                  <a:srgbClr val="000000"/>
                </a:solidFill>
                <a:latin typeface="Kruti Dev 010" pitchFamily="2" charset="0"/>
                <a:cs typeface="Arial" pitchFamily="34" charset="0"/>
              </a:rPr>
              <a:t>/k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x-none" dirty="0"/>
              <a:t>कार्यशील</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a:t>
            </a:r>
            <a:r>
              <a:rPr lang="hi-IN" sz="1600" dirty="0">
                <a:solidFill>
                  <a:srgbClr val="000000"/>
                </a:solidFill>
                <a:latin typeface="Kruti Dev 010" pitchFamily="2" charset="0"/>
                <a:cs typeface="Arial" pitchFamily="34" charset="0"/>
              </a:rPr>
              <a:t>आवश्यकता</a:t>
            </a:r>
            <a:r>
              <a:rPr lang="hi-IN" sz="2000" dirty="0">
                <a:solidFill>
                  <a:srgbClr val="000000"/>
                </a:solidFill>
                <a:latin typeface="Kruti Dev 010" pitchFamily="2" charset="0"/>
                <a:cs typeface="Arial" pitchFamily="34" charset="0"/>
              </a:rPr>
              <a:t> </a:t>
            </a:r>
            <a:r>
              <a:rPr lang="en-US" sz="2000" dirty="0">
                <a:solidFill>
                  <a:srgbClr val="000000"/>
                </a:solidFill>
                <a:latin typeface="Kruti Dev 010" pitchFamily="2" charset="0"/>
                <a:cs typeface="Arial" pitchFamily="34" charset="0"/>
              </a:rPr>
              <a:t>de </a:t>
            </a:r>
            <a:r>
              <a:rPr lang="en-US" sz="2000" dirty="0" err="1">
                <a:solidFill>
                  <a:srgbClr val="000000"/>
                </a:solidFill>
                <a:latin typeface="Kruti Dev 010" pitchFamily="2" charset="0"/>
                <a:cs typeface="Arial" pitchFamily="34" charset="0"/>
              </a:rPr>
              <a:t>gks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tk,xhA</a:t>
            </a:r>
            <a:r>
              <a:rPr lang="en-US" sz="2000" dirty="0">
                <a:solidFill>
                  <a:srgbClr val="000000"/>
                </a:solidFill>
                <a:latin typeface="Kruti Dev 010" pitchFamily="2" charset="0"/>
                <a:cs typeface="Arial" pitchFamily="34" charset="0"/>
              </a:rPr>
              <a:t>  </a:t>
            </a:r>
            <a:endParaRPr lang="en-IN" sz="2000" dirty="0">
              <a:solidFill>
                <a:srgbClr val="000000"/>
              </a:solidFill>
              <a:cs typeface="Arial" pitchFamily="34" charset="0"/>
            </a:endParaRPr>
          </a:p>
          <a:p>
            <a:pPr lvl="1" eaLnBrk="1" hangingPunct="1">
              <a:lnSpc>
                <a:spcPct val="114000"/>
              </a:lnSpc>
              <a:buSzPct val="100000"/>
              <a:buFont typeface="Arial" pitchFamily="34" charset="0"/>
              <a:buChar char="•"/>
            </a:pPr>
            <a:r>
              <a:rPr lang="en-US" sz="2000" dirty="0" err="1">
                <a:solidFill>
                  <a:srgbClr val="000000"/>
                </a:solidFill>
                <a:latin typeface="Kruti Dev 010" pitchFamily="2" charset="0"/>
                <a:cs typeface="Arial" pitchFamily="34" charset="0"/>
              </a:rPr>
              <a:t>blh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izdkj</a:t>
            </a:r>
            <a:r>
              <a:rPr lang="en-US" sz="2000" dirty="0">
                <a:solidFill>
                  <a:srgbClr val="000000"/>
                </a:solidFill>
                <a:latin typeface="Kruti Dev 010" pitchFamily="2" charset="0"/>
                <a:cs typeface="Arial" pitchFamily="34" charset="0"/>
              </a:rPr>
              <a:t> ls] ;fn </a:t>
            </a:r>
            <a:r>
              <a:rPr lang="en-US" sz="2000" dirty="0" err="1">
                <a:solidFill>
                  <a:srgbClr val="000000"/>
                </a:solidFill>
                <a:latin typeface="Kruti Dev 010" pitchFamily="2" charset="0"/>
                <a:cs typeface="Arial" pitchFamily="34" charset="0"/>
              </a:rPr>
              <a:t>VªsfMax</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O;kikj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vius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LVkWd</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tYn</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csp</a:t>
            </a:r>
            <a:r>
              <a:rPr lang="en-US" sz="2000" dirty="0">
                <a:solidFill>
                  <a:srgbClr val="000000"/>
                </a:solidFill>
                <a:latin typeface="Kruti Dev 010" pitchFamily="2" charset="0"/>
                <a:cs typeface="Arial" pitchFamily="34" charset="0"/>
              </a:rPr>
              <a:t> ns] </a:t>
            </a:r>
            <a:r>
              <a:rPr lang="en-US" sz="2000" dirty="0" err="1">
                <a:solidFill>
                  <a:srgbClr val="000000"/>
                </a:solidFill>
                <a:latin typeface="Kruti Dev 010" pitchFamily="2" charset="0"/>
                <a:cs typeface="Arial" pitchFamily="34" charset="0"/>
              </a:rPr>
              <a:t>rks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og</a:t>
            </a:r>
            <a:r>
              <a:rPr lang="en-US" sz="2000" dirty="0">
                <a:solidFill>
                  <a:srgbClr val="000000"/>
                </a:solidFill>
                <a:latin typeface="Kruti Dev 010" pitchFamily="2" charset="0"/>
                <a:cs typeface="Arial" pitchFamily="34" charset="0"/>
              </a:rPr>
              <a:t> ml </a:t>
            </a:r>
            <a:r>
              <a:rPr lang="en-US" sz="2000" dirty="0" err="1">
                <a:solidFill>
                  <a:srgbClr val="000000"/>
                </a:solidFill>
                <a:latin typeface="Kruti Dev 010" pitchFamily="2" charset="0"/>
                <a:cs typeface="Arial" pitchFamily="34" charset="0"/>
              </a:rPr>
              <a:t>udn</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iz;ksx</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vxyh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vof</a:t>
            </a:r>
            <a:r>
              <a:rPr lang="en-US" sz="2000" dirty="0">
                <a:solidFill>
                  <a:srgbClr val="000000"/>
                </a:solidFill>
                <a:latin typeface="Kruti Dev 010" pitchFamily="2" charset="0"/>
                <a:cs typeface="Arial" pitchFamily="34" charset="0"/>
              </a:rPr>
              <a:t>/k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ldrk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rks</a:t>
            </a:r>
            <a:r>
              <a:rPr lang="en-US" sz="2000" dirty="0">
                <a:solidFill>
                  <a:srgbClr val="000000"/>
                </a:solidFill>
                <a:latin typeface="Kruti Dev 010" pitchFamily="2" charset="0"/>
                <a:cs typeface="Arial" pitchFamily="34" charset="0"/>
              </a:rPr>
              <a:t> ,d </a:t>
            </a:r>
            <a:r>
              <a:rPr lang="en-US" sz="2000" dirty="0" err="1">
                <a:solidFill>
                  <a:srgbClr val="000000"/>
                </a:solidFill>
                <a:latin typeface="Kruti Dev 010" pitchFamily="2" charset="0"/>
                <a:cs typeface="Arial" pitchFamily="34" charset="0"/>
              </a:rPr>
              <a:t>ckj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fQj</a:t>
            </a:r>
            <a:r>
              <a:rPr lang="en-US" sz="2000" dirty="0">
                <a:solidFill>
                  <a:srgbClr val="000000"/>
                </a:solidFill>
                <a:latin typeface="Kruti Dev 010" pitchFamily="2" charset="0"/>
                <a:cs typeface="Arial" pitchFamily="34" charset="0"/>
              </a:rPr>
              <a:t> de </a:t>
            </a:r>
            <a:r>
              <a:rPr lang="x-none" sz="1600" dirty="0"/>
              <a:t>कार्यशील</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a:t>
            </a:r>
            <a:r>
              <a:rPr lang="hi-IN" sz="1600" dirty="0">
                <a:solidFill>
                  <a:srgbClr val="000000"/>
                </a:solidFill>
                <a:latin typeface="Kruti Dev 010" pitchFamily="2" charset="0"/>
                <a:cs typeface="Arial" pitchFamily="34" charset="0"/>
              </a:rPr>
              <a:t>आवश्यकता</a:t>
            </a:r>
            <a:r>
              <a:rPr lang="hi-IN"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iM+sxhA</a:t>
            </a:r>
            <a:r>
              <a:rPr lang="en-US" sz="2000" dirty="0">
                <a:solidFill>
                  <a:srgbClr val="000000"/>
                </a:solidFill>
                <a:latin typeface="Kruti Dev 010" pitchFamily="2" charset="0"/>
                <a:cs typeface="Arial" pitchFamily="34" charset="0"/>
              </a:rPr>
              <a:t> </a:t>
            </a:r>
            <a:endParaRPr lang="en-IN" sz="2000" dirty="0">
              <a:solidFill>
                <a:srgbClr val="000000"/>
              </a:solidFill>
              <a:cs typeface="Arial" pitchFamily="34" charset="0"/>
            </a:endParaRPr>
          </a:p>
          <a:p>
            <a:pPr lvl="1" eaLnBrk="1" hangingPunct="1">
              <a:lnSpc>
                <a:spcPct val="114000"/>
              </a:lnSpc>
              <a:buSzPct val="100000"/>
              <a:buFont typeface="Arial" pitchFamily="34" charset="0"/>
              <a:buChar char="•"/>
            </a:pPr>
            <a:r>
              <a:rPr lang="en-US" sz="2000" dirty="0" err="1">
                <a:solidFill>
                  <a:srgbClr val="000000"/>
                </a:solidFill>
                <a:latin typeface="Kruti Dev 010" pitchFamily="2" charset="0"/>
                <a:cs typeface="Arial" pitchFamily="34" charset="0"/>
              </a:rPr>
              <a:t>vkerkSj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lsok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O;kikj</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j[</a:t>
            </a:r>
            <a:r>
              <a:rPr lang="en-US" sz="2000" dirty="0" err="1">
                <a:solidFill>
                  <a:srgbClr val="000000"/>
                </a:solidFill>
                <a:latin typeface="Kruti Dev 010" pitchFamily="2" charset="0"/>
                <a:cs typeface="Arial" pitchFamily="34" charset="0"/>
              </a:rPr>
              <a:t>kh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xbZ</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bUosaVªh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csgn</a:t>
            </a:r>
            <a:r>
              <a:rPr lang="en-US" sz="2000" dirty="0">
                <a:solidFill>
                  <a:srgbClr val="000000"/>
                </a:solidFill>
                <a:latin typeface="Kruti Dev 010" pitchFamily="2" charset="0"/>
                <a:cs typeface="Arial" pitchFamily="34" charset="0"/>
              </a:rPr>
              <a:t> de </a:t>
            </a:r>
            <a:r>
              <a:rPr lang="en-US" sz="2000" dirty="0" err="1">
                <a:solidFill>
                  <a:srgbClr val="000000"/>
                </a:solidFill>
                <a:latin typeface="Kruti Dev 010" pitchFamily="2" charset="0"/>
                <a:cs typeface="Arial" pitchFamily="34" charset="0"/>
              </a:rPr>
              <a:t>iSls</a:t>
            </a:r>
            <a:r>
              <a:rPr lang="en-US" sz="2000" dirty="0">
                <a:solidFill>
                  <a:srgbClr val="000000"/>
                </a:solidFill>
                <a:latin typeface="Kruti Dev 010" pitchFamily="2" charset="0"/>
                <a:cs typeface="Arial" pitchFamily="34" charset="0"/>
              </a:rPr>
              <a:t> </a:t>
            </a:r>
            <a:r>
              <a:rPr lang="hi-IN" sz="1600" dirty="0">
                <a:solidFill>
                  <a:srgbClr val="000000"/>
                </a:solidFill>
                <a:latin typeface="Kruti Dev 010" pitchFamily="2" charset="0"/>
                <a:cs typeface="Arial" pitchFamily="34" charset="0"/>
              </a:rPr>
              <a:t>फंसे</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gksrs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blfy</a:t>
            </a:r>
            <a:r>
              <a:rPr lang="en-US" sz="2000" dirty="0">
                <a:solidFill>
                  <a:srgbClr val="000000"/>
                </a:solidFill>
                <a:latin typeface="Kruti Dev 010" pitchFamily="2" charset="0"/>
                <a:cs typeface="Arial" pitchFamily="34" charset="0"/>
              </a:rPr>
              <a:t>, ;g </a:t>
            </a:r>
            <a:r>
              <a:rPr lang="x-none" sz="1600" dirty="0"/>
              <a:t>कार्यशील</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cgqr</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T;knk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izHkkfor</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ugha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ldrk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endParaRPr lang="en-IN" sz="2000" dirty="0">
              <a:solidFill>
                <a:srgbClr val="000000"/>
              </a:solidFill>
              <a:cs typeface="Arial" pitchFamily="34" charset="0"/>
            </a:endParaRPr>
          </a:p>
        </p:txBody>
      </p:sp>
    </p:spTree>
    <p:extLst>
      <p:ext uri="{BB962C8B-B14F-4D97-AF65-F5344CB8AC3E}">
        <p14:creationId xmlns:p14="http://schemas.microsoft.com/office/powerpoint/2010/main" val="29067352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Impact of capabilities on working capital</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a:solidFill>
                  <a:srgbClr val="000000"/>
                </a:solidFill>
                <a:cs typeface="Arial" charset="0"/>
              </a:rPr>
              <a:t>We saw how capabilities (especially equipment) impacts fixed capital needs</a:t>
            </a:r>
            <a:r>
              <a:rPr lang="en-US" sz="2000" dirty="0">
                <a:solidFill>
                  <a:srgbClr val="000000"/>
                </a:solidFill>
              </a:rPr>
              <a:t>. </a:t>
            </a:r>
            <a:r>
              <a:rPr lang="en-US" sz="2000" dirty="0">
                <a:solidFill>
                  <a:srgbClr val="000000"/>
                </a:solidFill>
                <a:latin typeface="Arial"/>
                <a:cs typeface="Arial"/>
              </a:rPr>
              <a:t>Capabilities also impact working capital needs.</a:t>
            </a:r>
          </a:p>
          <a:p>
            <a:pPr lvl="1" eaLnBrk="1" hangingPunct="1">
              <a:lnSpc>
                <a:spcPct val="120000"/>
              </a:lnSpc>
              <a:buSzPct val="100000"/>
              <a:buFont typeface="Arial" charset="0"/>
              <a:buChar char="•"/>
            </a:pPr>
            <a:r>
              <a:rPr lang="en-US" sz="2000" dirty="0">
                <a:solidFill>
                  <a:srgbClr val="000000"/>
                </a:solidFill>
                <a:latin typeface="Arial"/>
                <a:cs typeface="Arial"/>
              </a:rPr>
              <a:t>Let’s look at equipment first. If we decide to rent the equipment, then every month the business needs to pay some amount as rent. This increases working capital needed.</a:t>
            </a:r>
          </a:p>
          <a:p>
            <a:pPr lvl="1" eaLnBrk="1" hangingPunct="1">
              <a:lnSpc>
                <a:spcPct val="120000"/>
              </a:lnSpc>
              <a:buSzPct val="100000"/>
              <a:buFont typeface="Arial" charset="0"/>
              <a:buChar char="•"/>
            </a:pPr>
            <a:r>
              <a:rPr lang="en-US" sz="2000" dirty="0">
                <a:solidFill>
                  <a:srgbClr val="000000"/>
                </a:solidFill>
                <a:latin typeface="Arial"/>
                <a:cs typeface="Arial"/>
              </a:rPr>
              <a:t>Even if we buy equipment, we will need to spend some money on repairs, fuel etc. All of these things increase working capital needed.</a:t>
            </a:r>
            <a:endParaRPr lang="en-US" dirty="0">
              <a:solidFill>
                <a:srgbClr val="000000"/>
              </a:solidFill>
              <a:latin typeface="Arial"/>
              <a:cs typeface="Arial"/>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29</a:t>
            </a:fld>
            <a:endParaRPr lang="en-US" sz="1600" b="1">
              <a:solidFill>
                <a:schemeClr val="tx1"/>
              </a:solidFill>
            </a:endParaRPr>
          </a:p>
        </p:txBody>
      </p:sp>
      <p:sp>
        <p:nvSpPr>
          <p:cNvPr id="7" name="Text Box 1"/>
          <p:cNvSpPr txBox="1">
            <a:spLocks noChangeArrowheads="1"/>
          </p:cNvSpPr>
          <p:nvPr/>
        </p:nvSpPr>
        <p:spPr bwMode="auto">
          <a:xfrm>
            <a:off x="4716016" y="189061"/>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dirty="0"/>
              <a:t>कार्यशील</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iwath</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ij</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kerkvksa</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dk</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izHkko</a:t>
            </a:r>
            <a:endParaRPr lang="en-GB" sz="2400" dirty="0">
              <a:solidFill>
                <a:srgbClr val="000000"/>
              </a:solidFill>
              <a:cs typeface="Arial" charset="0"/>
            </a:endParaRPr>
          </a:p>
        </p:txBody>
      </p:sp>
      <p:sp>
        <p:nvSpPr>
          <p:cNvPr id="8" name="Text Box 2"/>
          <p:cNvSpPr txBox="1">
            <a:spLocks noChangeArrowheads="1"/>
          </p:cNvSpPr>
          <p:nvPr/>
        </p:nvSpPr>
        <p:spPr bwMode="auto">
          <a:xfrm>
            <a:off x="4716016" y="1071711"/>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err="1">
                <a:solidFill>
                  <a:srgbClr val="000000"/>
                </a:solidFill>
                <a:latin typeface="Kruti Dev 010" pitchFamily="2" charset="0"/>
                <a:cs typeface="Arial" pitchFamily="34" charset="0"/>
              </a:rPr>
              <a:t>geus</a:t>
            </a:r>
            <a:r>
              <a:rPr lang="en-US" sz="2000" dirty="0">
                <a:solidFill>
                  <a:srgbClr val="000000"/>
                </a:solidFill>
                <a:latin typeface="Kruti Dev 010" pitchFamily="2" charset="0"/>
                <a:cs typeface="Arial" pitchFamily="34" charset="0"/>
              </a:rPr>
              <a:t> ;g ns[</a:t>
            </a:r>
            <a:r>
              <a:rPr lang="en-US" sz="2000" dirty="0" err="1">
                <a:solidFill>
                  <a:srgbClr val="000000"/>
                </a:solidFill>
                <a:latin typeface="Kruti Dev 010" pitchFamily="2" charset="0"/>
                <a:cs typeface="Arial" pitchFamily="34" charset="0"/>
              </a:rPr>
              <a:t>kk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fd</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kerk,a</a:t>
            </a:r>
            <a:r>
              <a:rPr lang="en-US" sz="2000" dirty="0">
                <a:solidFill>
                  <a:srgbClr val="000000"/>
                </a:solidFill>
                <a:latin typeface="Kruti Dev 010" pitchFamily="2" charset="0"/>
                <a:cs typeface="Arial" pitchFamily="34" charset="0"/>
              </a:rPr>
              <a:t> ¼[</a:t>
            </a:r>
            <a:r>
              <a:rPr lang="en-US" sz="2000" dirty="0" err="1">
                <a:solidFill>
                  <a:srgbClr val="000000"/>
                </a:solidFill>
                <a:latin typeface="Kruti Dev 010" pitchFamily="2" charset="0"/>
                <a:cs typeface="Arial" pitchFamily="34" charset="0"/>
              </a:rPr>
              <a:t>kklrkSj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midj.k½ </a:t>
            </a:r>
            <a:r>
              <a:rPr lang="en-US" sz="2000" dirty="0" err="1">
                <a:solidFill>
                  <a:srgbClr val="000000"/>
                </a:solidFill>
                <a:latin typeface="Kruti Dev 010" pitchFamily="2" charset="0"/>
                <a:cs typeface="Arial" pitchFamily="34" charset="0"/>
              </a:rPr>
              <a:t>vpy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t:jrksa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dSls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izHkkfor</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kerk,a</a:t>
            </a:r>
            <a:r>
              <a:rPr lang="en-US" sz="2000" dirty="0">
                <a:solidFill>
                  <a:srgbClr val="000000"/>
                </a:solidFill>
                <a:latin typeface="Kruti Dev 010" pitchFamily="2" charset="0"/>
                <a:cs typeface="Arial" pitchFamily="34" charset="0"/>
              </a:rPr>
              <a:t> </a:t>
            </a:r>
            <a:r>
              <a:rPr lang="x-none" sz="1600" dirty="0"/>
              <a:t>कार्यशील</a:t>
            </a:r>
            <a:r>
              <a:rPr lang="en-US" sz="16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t:jrksa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Hkh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izHkkfor</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djrh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endParaRPr lang="en-US" sz="2000" dirty="0">
              <a:solidFill>
                <a:srgbClr val="000000"/>
              </a:solidFill>
              <a:latin typeface="Arial"/>
              <a:cs typeface="Arial"/>
            </a:endParaRPr>
          </a:p>
          <a:p>
            <a:pPr lvl="1" eaLnBrk="1" hangingPunct="1">
              <a:lnSpc>
                <a:spcPct val="120000"/>
              </a:lnSpc>
              <a:buSzPct val="100000"/>
              <a:buFont typeface="Arial" charset="0"/>
              <a:buChar char="•"/>
            </a:pPr>
            <a:r>
              <a:rPr lang="en-US" sz="2000" dirty="0" err="1">
                <a:solidFill>
                  <a:srgbClr val="000000"/>
                </a:solidFill>
                <a:latin typeface="Kruti Dev 010" pitchFamily="2" charset="0"/>
                <a:cs typeface="Arial" pitchFamily="34" charset="0"/>
              </a:rPr>
              <a:t>pfy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lcls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igys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midj.k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ns[</a:t>
            </a:r>
            <a:r>
              <a:rPr lang="en-US" sz="2000" dirty="0" err="1">
                <a:solidFill>
                  <a:srgbClr val="000000"/>
                </a:solidFill>
                <a:latin typeface="Kruti Dev 010" pitchFamily="2" charset="0"/>
                <a:cs typeface="Arial" pitchFamily="34" charset="0"/>
              </a:rPr>
              <a:t>krs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a:t>
            </a:r>
            <a:r>
              <a:rPr lang="en-US" sz="2000" dirty="0">
                <a:solidFill>
                  <a:srgbClr val="000000"/>
                </a:solidFill>
                <a:latin typeface="Kruti Dev 010" pitchFamily="2" charset="0"/>
                <a:cs typeface="Arial" pitchFamily="34" charset="0"/>
              </a:rPr>
              <a:t> ;fn </a:t>
            </a:r>
            <a:r>
              <a:rPr lang="en-US" sz="2000" dirty="0" err="1">
                <a:solidFill>
                  <a:srgbClr val="000000"/>
                </a:solidFill>
                <a:latin typeface="Kruti Dev 010" pitchFamily="2" charset="0"/>
                <a:cs typeface="Arial" pitchFamily="34" charset="0"/>
              </a:rPr>
              <a:t>ge</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midj.k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fdjk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ysus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fu.kZ</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ysrs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O;kikj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eghus</a:t>
            </a:r>
            <a:r>
              <a:rPr lang="en-US" sz="2000" dirty="0">
                <a:solidFill>
                  <a:srgbClr val="000000"/>
                </a:solidFill>
                <a:latin typeface="Kruti Dev 010" pitchFamily="2" charset="0"/>
                <a:cs typeface="Arial" pitchFamily="34" charset="0"/>
              </a:rPr>
              <a:t> ,d </a:t>
            </a:r>
            <a:r>
              <a:rPr lang="en-US" sz="2000" dirty="0" err="1">
                <a:solidFill>
                  <a:srgbClr val="000000"/>
                </a:solidFill>
                <a:latin typeface="Kruti Dev 010" pitchFamily="2" charset="0"/>
                <a:cs typeface="Arial" pitchFamily="34" charset="0"/>
              </a:rPr>
              <a:t>fuf’pr</a:t>
            </a:r>
            <a:r>
              <a:rPr lang="en-US" sz="2000" dirty="0">
                <a:solidFill>
                  <a:srgbClr val="000000"/>
                </a:solidFill>
                <a:latin typeface="Kruti Dev 010" pitchFamily="2" charset="0"/>
                <a:cs typeface="Arial" pitchFamily="34" charset="0"/>
              </a:rPr>
              <a:t> </a:t>
            </a:r>
            <a:r>
              <a:rPr lang="hi-IN" dirty="0">
                <a:solidFill>
                  <a:srgbClr val="000000"/>
                </a:solidFill>
                <a:latin typeface="Kruti Dev 010" pitchFamily="2" charset="0"/>
                <a:cs typeface="Arial" pitchFamily="34" charset="0"/>
              </a:rPr>
              <a:t>राशि</a:t>
            </a:r>
            <a:r>
              <a:rPr lang="hi-IN"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Hkqxrku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fdjk</a:t>
            </a:r>
            <a:r>
              <a:rPr lang="en-US" sz="2000" dirty="0">
                <a:solidFill>
                  <a:srgbClr val="000000"/>
                </a:solidFill>
                <a:latin typeface="Kruti Dev 010" pitchFamily="2" charset="0"/>
                <a:cs typeface="Arial" pitchFamily="34" charset="0"/>
              </a:rPr>
              <a:t>, ds :i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djus</a:t>
            </a:r>
            <a:r>
              <a:rPr lang="en-US" sz="2000" dirty="0">
                <a:solidFill>
                  <a:srgbClr val="000000"/>
                </a:solidFill>
                <a:latin typeface="Kruti Dev 010" pitchFamily="2" charset="0"/>
                <a:cs typeface="Arial" pitchFamily="34" charset="0"/>
              </a:rPr>
              <a:t> dh t:jr </a:t>
            </a:r>
            <a:r>
              <a:rPr lang="en-US" sz="2000" dirty="0" err="1">
                <a:solidFill>
                  <a:srgbClr val="000000"/>
                </a:solidFill>
                <a:latin typeface="Kruti Dev 010" pitchFamily="2" charset="0"/>
                <a:cs typeface="Arial" pitchFamily="34" charset="0"/>
              </a:rPr>
              <a:t>gksxhA</a:t>
            </a:r>
            <a:r>
              <a:rPr lang="en-US" sz="2000" dirty="0">
                <a:solidFill>
                  <a:srgbClr val="000000"/>
                </a:solidFill>
                <a:latin typeface="Kruti Dev 010" pitchFamily="2" charset="0"/>
                <a:cs typeface="Arial" pitchFamily="34" charset="0"/>
              </a:rPr>
              <a:t> ;g </a:t>
            </a:r>
            <a:r>
              <a:rPr lang="x-none" sz="1600" dirty="0"/>
              <a:t>कार्यशील</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t:jr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c&lt;+</a:t>
            </a:r>
            <a:r>
              <a:rPr lang="en-US" sz="2000" dirty="0" err="1">
                <a:solidFill>
                  <a:srgbClr val="000000"/>
                </a:solidFill>
                <a:latin typeface="Kruti Dev 010" pitchFamily="2" charset="0"/>
                <a:cs typeface="Arial" pitchFamily="34" charset="0"/>
              </a:rPr>
              <a:t>krk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endParaRPr lang="en-US" sz="2000" dirty="0">
              <a:solidFill>
                <a:srgbClr val="000000"/>
              </a:solidFill>
              <a:latin typeface="Arial"/>
              <a:cs typeface="Arial"/>
            </a:endParaRPr>
          </a:p>
          <a:p>
            <a:pPr lvl="1" eaLnBrk="1" hangingPunct="1">
              <a:lnSpc>
                <a:spcPct val="120000"/>
              </a:lnSpc>
              <a:buSzPct val="100000"/>
              <a:buFont typeface="Arial" charset="0"/>
              <a:buChar char="•"/>
            </a:pPr>
            <a:r>
              <a:rPr lang="en-US" sz="2000" dirty="0">
                <a:solidFill>
                  <a:srgbClr val="000000"/>
                </a:solidFill>
                <a:latin typeface="Kruti Dev 010" pitchFamily="2" charset="0"/>
                <a:cs typeface="Arial" pitchFamily="34" charset="0"/>
              </a:rPr>
              <a:t>;fn </a:t>
            </a:r>
            <a:r>
              <a:rPr lang="en-US" sz="2000" dirty="0" err="1">
                <a:solidFill>
                  <a:srgbClr val="000000"/>
                </a:solidFill>
                <a:latin typeface="Kruti Dev 010" pitchFamily="2" charset="0"/>
                <a:cs typeface="Arial" pitchFamily="34" charset="0"/>
              </a:rPr>
              <a:t>ge</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midj.k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kjhnrs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rc</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Hkh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dqN</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ejEerh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bZa</a:t>
            </a:r>
            <a:r>
              <a:rPr lang="en-US" sz="2000" dirty="0">
                <a:solidFill>
                  <a:srgbClr val="000000"/>
                </a:solidFill>
                <a:latin typeface="Kruti Dev 010" pitchFamily="2" charset="0"/>
                <a:cs typeface="Arial" pitchFamily="34" charset="0"/>
              </a:rPr>
              <a:t>/</a:t>
            </a:r>
            <a:r>
              <a:rPr lang="en-US" sz="2000" dirty="0" err="1">
                <a:solidFill>
                  <a:srgbClr val="000000"/>
                </a:solidFill>
                <a:latin typeface="Kruti Dev 010" pitchFamily="2" charset="0"/>
                <a:cs typeface="Arial" pitchFamily="34" charset="0"/>
              </a:rPr>
              <a:t>ku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vkfn</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kpZ</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djus</a:t>
            </a:r>
            <a:r>
              <a:rPr lang="en-US" sz="2000" dirty="0">
                <a:solidFill>
                  <a:srgbClr val="000000"/>
                </a:solidFill>
                <a:latin typeface="Kruti Dev 010" pitchFamily="2" charset="0"/>
                <a:cs typeface="Arial" pitchFamily="34" charset="0"/>
              </a:rPr>
              <a:t> dh t:jr </a:t>
            </a:r>
            <a:r>
              <a:rPr lang="en-US" sz="2000" dirty="0" err="1">
                <a:solidFill>
                  <a:srgbClr val="000000"/>
                </a:solidFill>
                <a:latin typeface="Kruti Dev 010" pitchFamily="2" charset="0"/>
                <a:cs typeface="Arial" pitchFamily="34" charset="0"/>
              </a:rPr>
              <a:t>iM+sxhA</a:t>
            </a:r>
            <a:r>
              <a:rPr lang="en-US" sz="2000" dirty="0">
                <a:solidFill>
                  <a:srgbClr val="000000"/>
                </a:solidFill>
                <a:latin typeface="Kruti Dev 010" pitchFamily="2" charset="0"/>
                <a:cs typeface="Arial" pitchFamily="34" charset="0"/>
              </a:rPr>
              <a:t> ;s </a:t>
            </a:r>
            <a:r>
              <a:rPr lang="en-US" sz="2000" dirty="0" err="1">
                <a:solidFill>
                  <a:srgbClr val="000000"/>
                </a:solidFill>
                <a:latin typeface="Kruti Dev 010" pitchFamily="2" charset="0"/>
                <a:cs typeface="Arial" pitchFamily="34" charset="0"/>
              </a:rPr>
              <a:t>lHkh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phtsa</a:t>
            </a:r>
            <a:r>
              <a:rPr lang="en-US" sz="2000" dirty="0">
                <a:solidFill>
                  <a:srgbClr val="000000"/>
                </a:solidFill>
                <a:latin typeface="Kruti Dev 010" pitchFamily="2" charset="0"/>
                <a:cs typeface="Arial" pitchFamily="34" charset="0"/>
              </a:rPr>
              <a:t> </a:t>
            </a:r>
            <a:r>
              <a:rPr lang="x-none" sz="1600" dirty="0"/>
              <a:t>कार्यशील</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t:jr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c&lt;+</a:t>
            </a:r>
            <a:r>
              <a:rPr lang="en-US" sz="2000" dirty="0" err="1">
                <a:solidFill>
                  <a:srgbClr val="000000"/>
                </a:solidFill>
                <a:latin typeface="Kruti Dev 010" pitchFamily="2" charset="0"/>
                <a:cs typeface="Arial" pitchFamily="34" charset="0"/>
              </a:rPr>
              <a:t>krh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endParaRPr lang="en-US" dirty="0">
              <a:solidFill>
                <a:srgbClr val="000000"/>
              </a:solidFill>
              <a:latin typeface="Arial"/>
              <a:cs typeface="Arial"/>
            </a:endParaRPr>
          </a:p>
        </p:txBody>
      </p:sp>
    </p:spTree>
    <p:extLst>
      <p:ext uri="{BB962C8B-B14F-4D97-AF65-F5344CB8AC3E}">
        <p14:creationId xmlns:p14="http://schemas.microsoft.com/office/powerpoint/2010/main" val="150557844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2286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Business viability – Five factors</a:t>
            </a:r>
            <a:endParaRPr lang="en-GB" sz="2400" dirty="0">
              <a:solidFill>
                <a:srgbClr val="000000"/>
              </a:solidFill>
              <a:cs typeface="Arial" charset="0"/>
            </a:endParaRPr>
          </a:p>
        </p:txBody>
      </p:sp>
      <p:sp>
        <p:nvSpPr>
          <p:cNvPr id="10243" name="Text Box 2"/>
          <p:cNvSpPr txBox="1">
            <a:spLocks noChangeArrowheads="1"/>
          </p:cNvSpPr>
          <p:nvPr/>
        </p:nvSpPr>
        <p:spPr bwMode="auto">
          <a:xfrm>
            <a:off x="2286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There are 5 aspects which are key to the viability of the business</a:t>
            </a:r>
          </a:p>
        </p:txBody>
      </p:sp>
      <p:sp>
        <p:nvSpPr>
          <p:cNvPr id="10244" name="Rectangle 4"/>
          <p:cNvSpPr>
            <a:spLocks noChangeArrowheads="1"/>
          </p:cNvSpPr>
          <p:nvPr/>
        </p:nvSpPr>
        <p:spPr bwMode="auto">
          <a:xfrm>
            <a:off x="152400" y="4953000"/>
            <a:ext cx="4343400" cy="13716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 </a:t>
            </a:r>
            <a:r>
              <a:rPr lang="en-IN" sz="2400" dirty="0">
                <a:solidFill>
                  <a:srgbClr val="000000"/>
                </a:solidFill>
                <a:latin typeface="Garamond" pitchFamily="18" charset="0"/>
              </a:rPr>
              <a:t>There is an easy way to remember them - “4C + E” . </a:t>
            </a:r>
            <a:r>
              <a:rPr lang="en-US" sz="2400" dirty="0">
                <a:solidFill>
                  <a:srgbClr val="000000"/>
                </a:solidFill>
                <a:latin typeface="Garamond" pitchFamily="18" charset="0"/>
              </a:rPr>
              <a:t>Let’s look at each of them briefly</a:t>
            </a:r>
            <a:endParaRPr lang="en-IN" sz="2400" dirty="0">
              <a:solidFill>
                <a:srgbClr val="000000"/>
              </a:solidFill>
              <a:latin typeface="Garamond" pitchFamily="18" charset="0"/>
            </a:endParaRPr>
          </a:p>
        </p:txBody>
      </p:sp>
      <p:grpSp>
        <p:nvGrpSpPr>
          <p:cNvPr id="2" name="Group 24"/>
          <p:cNvGrpSpPr>
            <a:grpSpLocks/>
          </p:cNvGrpSpPr>
          <p:nvPr/>
        </p:nvGrpSpPr>
        <p:grpSpPr bwMode="auto">
          <a:xfrm>
            <a:off x="533400" y="1905000"/>
            <a:ext cx="3505200" cy="2565400"/>
            <a:chOff x="1338600" y="3225600"/>
            <a:chExt cx="3274022" cy="2565579"/>
          </a:xfrm>
        </p:grpSpPr>
        <p:sp>
          <p:nvSpPr>
            <p:cNvPr id="11" name="Rectangle 10"/>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1. Customers &amp; Competition</a:t>
              </a:r>
            </a:p>
          </p:txBody>
        </p:sp>
        <p:sp>
          <p:nvSpPr>
            <p:cNvPr id="12" name="Rectangle 11"/>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2. Capabilities</a:t>
              </a:r>
              <a:endParaRPr lang="en-US" sz="2000" b="1" u="sng" dirty="0">
                <a:solidFill>
                  <a:srgbClr val="C00000"/>
                </a:solidFill>
              </a:endParaRPr>
            </a:p>
          </p:txBody>
        </p:sp>
        <p:sp>
          <p:nvSpPr>
            <p:cNvPr id="13" name="Rectangle 12"/>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3. Cost and Profits</a:t>
              </a:r>
            </a:p>
          </p:txBody>
        </p:sp>
        <p:sp>
          <p:nvSpPr>
            <p:cNvPr id="14" name="Rectangle 13"/>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4. Capital</a:t>
              </a:r>
            </a:p>
          </p:txBody>
        </p:sp>
        <p:sp>
          <p:nvSpPr>
            <p:cNvPr id="15" name="Rectangle 14"/>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5. Environment of the business</a:t>
              </a:r>
            </a:p>
          </p:txBody>
        </p:sp>
      </p:grpSp>
      <p:sp>
        <p:nvSpPr>
          <p:cNvPr id="28"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D4E9F27F-99D4-4143-8420-5CAD55FFBA71}" type="slidenum">
              <a:rPr lang="en-US" sz="1600" b="1" smtClean="0">
                <a:solidFill>
                  <a:schemeClr val="tx1"/>
                </a:solidFill>
              </a:rPr>
              <a:pPr algn="ctr">
                <a:defRPr/>
              </a:pPr>
              <a:t>3</a:t>
            </a:fld>
            <a:endParaRPr lang="en-US" sz="1600" b="1">
              <a:solidFill>
                <a:schemeClr val="tx1"/>
              </a:solidFill>
            </a:endParaRPr>
          </a:p>
        </p:txBody>
      </p:sp>
      <p:sp>
        <p:nvSpPr>
          <p:cNvPr id="27" name="Text Box 1"/>
          <p:cNvSpPr txBox="1">
            <a:spLocks noChangeArrowheads="1"/>
          </p:cNvSpPr>
          <p:nvPr/>
        </p:nvSpPr>
        <p:spPr bwMode="auto">
          <a:xfrm>
            <a:off x="46482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sz="2400" dirty="0">
                <a:solidFill>
                  <a:srgbClr val="000000"/>
                </a:solidFill>
                <a:cs typeface="Arial" charset="0"/>
              </a:rPr>
              <a:t>व्यापार की </a:t>
            </a:r>
            <a:r>
              <a:rPr lang="en-GB" sz="2800" b="1" dirty="0" err="1">
                <a:latin typeface="Kruti Dev 010" pitchFamily="2" charset="0"/>
              </a:rPr>
              <a:t>O;ogkfjdrk</a:t>
            </a:r>
            <a:r>
              <a:rPr lang="x-none" sz="2400" b="1" dirty="0">
                <a:solidFill>
                  <a:srgbClr val="000000"/>
                </a:solidFill>
              </a:rPr>
              <a:t>—</a:t>
            </a:r>
            <a:r>
              <a:rPr lang="x-none" sz="2400" dirty="0">
                <a:solidFill>
                  <a:srgbClr val="000000"/>
                </a:solidFill>
                <a:cs typeface="Arial" charset="0"/>
              </a:rPr>
              <a:t> पांच कारक</a:t>
            </a:r>
            <a:endParaRPr lang="en-GB" sz="2400" dirty="0">
              <a:solidFill>
                <a:srgbClr val="000000"/>
              </a:solidFill>
              <a:cs typeface="Arial" charset="0"/>
            </a:endParaRPr>
          </a:p>
        </p:txBody>
      </p:sp>
      <p:sp>
        <p:nvSpPr>
          <p:cNvPr id="29" name="Text Box 2"/>
          <p:cNvSpPr txBox="1">
            <a:spLocks noChangeArrowheads="1"/>
          </p:cNvSpPr>
          <p:nvPr/>
        </p:nvSpPr>
        <p:spPr bwMode="auto">
          <a:xfrm>
            <a:off x="46482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x-none" sz="2000" dirty="0">
                <a:solidFill>
                  <a:srgbClr val="000000"/>
                </a:solidFill>
                <a:cs typeface="Arial" charset="0"/>
              </a:rPr>
              <a:t>व्यापार की </a:t>
            </a:r>
            <a:r>
              <a:rPr lang="en-GB" sz="2400" b="1" dirty="0" err="1">
                <a:latin typeface="Kruti Dev 010" pitchFamily="2" charset="0"/>
              </a:rPr>
              <a:t>O;ogkfjdrk</a:t>
            </a:r>
            <a:r>
              <a:rPr lang="x-none" sz="2000" dirty="0">
                <a:solidFill>
                  <a:srgbClr val="000000"/>
                </a:solidFill>
                <a:cs typeface="Arial" charset="0"/>
              </a:rPr>
              <a:t> के लिए 5 पहलू महत्वपूर्ण हैं</a:t>
            </a:r>
            <a:endParaRPr lang="en-US" sz="2000" dirty="0">
              <a:solidFill>
                <a:srgbClr val="000000"/>
              </a:solidFill>
              <a:cs typeface="Arial" charset="0"/>
            </a:endParaRPr>
          </a:p>
        </p:txBody>
      </p:sp>
      <p:sp>
        <p:nvSpPr>
          <p:cNvPr id="30" name="Rectangle 4"/>
          <p:cNvSpPr>
            <a:spLocks noChangeArrowheads="1"/>
          </p:cNvSpPr>
          <p:nvPr/>
        </p:nvSpPr>
        <p:spPr bwMode="auto">
          <a:xfrm>
            <a:off x="4572000" y="4953000"/>
            <a:ext cx="4343400" cy="13716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000" b="1" dirty="0">
                <a:solidFill>
                  <a:srgbClr val="000000"/>
                </a:solidFill>
                <a:latin typeface="Garamond" pitchFamily="18" charset="0"/>
              </a:rPr>
              <a:t>मुख्य बिंदु: </a:t>
            </a:r>
            <a:r>
              <a:rPr lang="x-none" sz="2000" dirty="0">
                <a:solidFill>
                  <a:srgbClr val="000000"/>
                </a:solidFill>
                <a:latin typeface="Garamond" pitchFamily="18" charset="0"/>
              </a:rPr>
              <a:t>इन्हें याद रखने का एक आसान तरीका है </a:t>
            </a:r>
            <a:r>
              <a:rPr lang="en-IN" sz="2000" dirty="0">
                <a:solidFill>
                  <a:srgbClr val="000000"/>
                </a:solidFill>
                <a:latin typeface="Garamond" pitchFamily="18" charset="0"/>
              </a:rPr>
              <a:t>- “4C + E”</a:t>
            </a:r>
            <a:r>
              <a:rPr lang="x-none" sz="2000" dirty="0">
                <a:solidFill>
                  <a:srgbClr val="000000"/>
                </a:solidFill>
                <a:latin typeface="Garamond" pitchFamily="18" charset="0"/>
              </a:rPr>
              <a:t>। आइए इनमें से प्रत्येक के बारे में संक्षेप में जानते हैं</a:t>
            </a:r>
            <a:endParaRPr lang="en-IN" sz="2000" dirty="0">
              <a:solidFill>
                <a:srgbClr val="000000"/>
              </a:solidFill>
              <a:latin typeface="Garamond" pitchFamily="18" charset="0"/>
            </a:endParaRPr>
          </a:p>
        </p:txBody>
      </p:sp>
      <p:grpSp>
        <p:nvGrpSpPr>
          <p:cNvPr id="31" name="Group 24"/>
          <p:cNvGrpSpPr>
            <a:grpSpLocks/>
          </p:cNvGrpSpPr>
          <p:nvPr/>
        </p:nvGrpSpPr>
        <p:grpSpPr bwMode="auto">
          <a:xfrm>
            <a:off x="4953000" y="1905000"/>
            <a:ext cx="3505200" cy="2565400"/>
            <a:chOff x="1338600" y="3225600"/>
            <a:chExt cx="3274022" cy="2565579"/>
          </a:xfrm>
        </p:grpSpPr>
        <p:sp>
          <p:nvSpPr>
            <p:cNvPr id="38" name="Rectangle 37"/>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1. </a:t>
              </a:r>
              <a:r>
                <a:rPr lang="x-none" sz="2000" dirty="0">
                  <a:solidFill>
                    <a:schemeClr val="tx1"/>
                  </a:solidFill>
                </a:rPr>
                <a:t>ग्राहक और प्रतिद्वंद्वी</a:t>
              </a:r>
              <a:endParaRPr lang="en-US" sz="2000" dirty="0">
                <a:solidFill>
                  <a:schemeClr val="tx1"/>
                </a:solidFill>
              </a:endParaRPr>
            </a:p>
          </p:txBody>
        </p:sp>
        <p:sp>
          <p:nvSpPr>
            <p:cNvPr id="39" name="Rectangle 38"/>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2. </a:t>
              </a:r>
              <a:r>
                <a:rPr lang="x-none" sz="2000" dirty="0">
                  <a:solidFill>
                    <a:schemeClr val="tx1"/>
                  </a:solidFill>
                </a:rPr>
                <a:t>क्षमता </a:t>
              </a:r>
              <a:endParaRPr lang="en-US" sz="2000" b="1" u="sng" dirty="0">
                <a:solidFill>
                  <a:srgbClr val="C00000"/>
                </a:solidFill>
              </a:endParaRPr>
            </a:p>
          </p:txBody>
        </p:sp>
        <p:sp>
          <p:nvSpPr>
            <p:cNvPr id="40" name="Rectangle 39"/>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3. </a:t>
              </a:r>
              <a:r>
                <a:rPr lang="x-none" sz="2000" dirty="0">
                  <a:solidFill>
                    <a:schemeClr val="tx1"/>
                  </a:solidFill>
                </a:rPr>
                <a:t>लागत और लाभ </a:t>
              </a:r>
              <a:endParaRPr lang="en-US" sz="2000" dirty="0">
                <a:solidFill>
                  <a:schemeClr val="tx1"/>
                </a:solidFill>
              </a:endParaRPr>
            </a:p>
          </p:txBody>
        </p:sp>
        <p:sp>
          <p:nvSpPr>
            <p:cNvPr id="41" name="Rectangle 40"/>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4. </a:t>
              </a:r>
              <a:r>
                <a:rPr lang="x-none" sz="2000" dirty="0">
                  <a:solidFill>
                    <a:schemeClr val="tx1"/>
                  </a:solidFill>
                </a:rPr>
                <a:t>पूंजी</a:t>
              </a:r>
              <a:endParaRPr lang="en-US" sz="2000" dirty="0">
                <a:solidFill>
                  <a:schemeClr val="tx1"/>
                </a:solidFill>
              </a:endParaRPr>
            </a:p>
          </p:txBody>
        </p:sp>
        <p:sp>
          <p:nvSpPr>
            <p:cNvPr id="42" name="Rectangle 41"/>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5. </a:t>
              </a:r>
              <a:r>
                <a:rPr lang="x-none" sz="2000" dirty="0">
                  <a:solidFill>
                    <a:schemeClr val="tx1"/>
                  </a:solidFill>
                </a:rPr>
                <a:t>व्यापार का वातावरण </a:t>
              </a:r>
              <a:endParaRPr lang="en-US" sz="2000" dirty="0">
                <a:solidFill>
                  <a:schemeClr val="tx1"/>
                </a:solidFill>
              </a:endParaRPr>
            </a:p>
          </p:txBody>
        </p:sp>
      </p:grpSp>
      <p:grpSp>
        <p:nvGrpSpPr>
          <p:cNvPr id="3" name="Group 23"/>
          <p:cNvGrpSpPr>
            <a:grpSpLocks/>
          </p:cNvGrpSpPr>
          <p:nvPr/>
        </p:nvGrpSpPr>
        <p:grpSpPr bwMode="auto">
          <a:xfrm>
            <a:off x="4294187" y="1905000"/>
            <a:ext cx="506413" cy="2576513"/>
            <a:chOff x="533400" y="3206750"/>
            <a:chExt cx="505968" cy="2576342"/>
          </a:xfrm>
        </p:grpSpPr>
        <p:sp>
          <p:nvSpPr>
            <p:cNvPr id="17" name="Oval 16"/>
            <p:cNvSpPr>
              <a:spLocks noChangeAspect="1"/>
            </p:cNvSpPr>
            <p:nvPr/>
          </p:nvSpPr>
          <p:spPr bwMode="auto">
            <a:xfrm>
              <a:off x="533400" y="3206750"/>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8" name="Oval 17"/>
            <p:cNvSpPr>
              <a:spLocks noChangeAspect="1"/>
            </p:cNvSpPr>
            <p:nvPr/>
          </p:nvSpPr>
          <p:spPr bwMode="auto">
            <a:xfrm>
              <a:off x="533400" y="3740115"/>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9" name="Oval 18"/>
            <p:cNvSpPr>
              <a:spLocks noChangeAspect="1"/>
            </p:cNvSpPr>
            <p:nvPr/>
          </p:nvSpPr>
          <p:spPr bwMode="auto">
            <a:xfrm>
              <a:off x="533400" y="4273479"/>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0" name="Oval 19"/>
            <p:cNvSpPr>
              <a:spLocks noChangeAspect="1"/>
            </p:cNvSpPr>
            <p:nvPr/>
          </p:nvSpPr>
          <p:spPr bwMode="auto">
            <a:xfrm>
              <a:off x="533400" y="4806844"/>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1" name="Oval 20"/>
            <p:cNvSpPr>
              <a:spLocks noChangeAspect="1"/>
            </p:cNvSpPr>
            <p:nvPr/>
          </p:nvSpPr>
          <p:spPr bwMode="auto">
            <a:xfrm>
              <a:off x="533400" y="5340208"/>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E</a:t>
              </a:r>
            </a:p>
          </p:txBody>
        </p:sp>
      </p:grpSp>
      <p:sp>
        <p:nvSpPr>
          <p:cNvPr id="4" name="Oval 3"/>
          <p:cNvSpPr/>
          <p:nvPr/>
        </p:nvSpPr>
        <p:spPr>
          <a:xfrm>
            <a:off x="533400" y="3429000"/>
            <a:ext cx="1230288" cy="635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2" name="Oval 31"/>
          <p:cNvSpPr/>
          <p:nvPr/>
        </p:nvSpPr>
        <p:spPr>
          <a:xfrm>
            <a:off x="4953000" y="3370552"/>
            <a:ext cx="1184051" cy="635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48813659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3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Impact of capabilities on working capital</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35050"/>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dirty="0">
                <a:solidFill>
                  <a:srgbClr val="000000"/>
                </a:solidFill>
              </a:rPr>
              <a:t>Capabilities also include skills. If the business owner doesn’t have the appropriate skills, he/she may hire someone who has them. </a:t>
            </a:r>
          </a:p>
          <a:p>
            <a:pPr lvl="1" eaLnBrk="1" hangingPunct="1">
              <a:lnSpc>
                <a:spcPct val="120000"/>
              </a:lnSpc>
              <a:buSzPct val="100000"/>
              <a:buFont typeface="Arial" charset="0"/>
              <a:buChar char="•"/>
            </a:pPr>
            <a:r>
              <a:rPr lang="en-US" dirty="0">
                <a:solidFill>
                  <a:srgbClr val="000000"/>
                </a:solidFill>
              </a:rPr>
              <a:t>This will mean paying  them wages or salaries. </a:t>
            </a:r>
            <a:r>
              <a:rPr lang="en-US" dirty="0">
                <a:solidFill>
                  <a:srgbClr val="000000"/>
                </a:solidFill>
                <a:latin typeface="Arial"/>
                <a:cs typeface="Arial"/>
              </a:rPr>
              <a:t>This increases working capital needed. This is </a:t>
            </a:r>
            <a:r>
              <a:rPr lang="en-US" u="sng" dirty="0">
                <a:solidFill>
                  <a:srgbClr val="000000"/>
                </a:solidFill>
                <a:latin typeface="Arial"/>
                <a:cs typeface="Arial"/>
              </a:rPr>
              <a:t>usually a very important factor</a:t>
            </a:r>
            <a:r>
              <a:rPr lang="en-US" dirty="0">
                <a:solidFill>
                  <a:srgbClr val="000000"/>
                </a:solidFill>
                <a:latin typeface="Arial"/>
                <a:cs typeface="Arial"/>
              </a:rPr>
              <a:t> for service businesses</a:t>
            </a:r>
            <a:endParaRPr lang="en-US" dirty="0">
              <a:solidFill>
                <a:srgbClr val="000000"/>
              </a:solidFill>
            </a:endParaRPr>
          </a:p>
          <a:p>
            <a:pPr lvl="1" eaLnBrk="1" hangingPunct="1">
              <a:lnSpc>
                <a:spcPct val="120000"/>
              </a:lnSpc>
              <a:buSzPct val="100000"/>
              <a:buFont typeface="Arial" charset="0"/>
              <a:buChar char="•"/>
            </a:pPr>
            <a:r>
              <a:rPr lang="en-US" dirty="0">
                <a:solidFill>
                  <a:srgbClr val="000000"/>
                </a:solidFill>
                <a:latin typeface="Arial"/>
              </a:rPr>
              <a:t>The third item is the time spent. On its own, it has no direct involvement in working capital calculation. But if more time is spent, usually more is the salary payment. </a:t>
            </a:r>
            <a:r>
              <a:rPr lang="en-US" dirty="0">
                <a:solidFill>
                  <a:srgbClr val="000000"/>
                </a:solidFill>
                <a:latin typeface="Arial"/>
                <a:cs typeface="Arial"/>
              </a:rPr>
              <a:t>This increases working capital needed.</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30</a:t>
            </a:fld>
            <a:endParaRPr lang="en-US" sz="1600" b="1">
              <a:solidFill>
                <a:schemeClr val="tx1"/>
              </a:solidFill>
            </a:endParaRPr>
          </a:p>
        </p:txBody>
      </p:sp>
      <p:sp>
        <p:nvSpPr>
          <p:cNvPr id="7" name="Text Box 1"/>
          <p:cNvSpPr txBox="1">
            <a:spLocks noChangeArrowheads="1"/>
          </p:cNvSpPr>
          <p:nvPr/>
        </p:nvSpPr>
        <p:spPr bwMode="auto">
          <a:xfrm>
            <a:off x="4644008" y="189061"/>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x-none" dirty="0"/>
              <a:t>कार्यशील</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iwath</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ij</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kerkvksa</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dk</a:t>
            </a:r>
            <a:r>
              <a:rPr lang="en-US" sz="2400" dirty="0">
                <a:solidFill>
                  <a:srgbClr val="000000"/>
                </a:solidFill>
                <a:latin typeface="Kruti Dev 010" pitchFamily="2" charset="0"/>
                <a:cs typeface="Arial" pitchFamily="34" charset="0"/>
              </a:rPr>
              <a:t> </a:t>
            </a:r>
            <a:r>
              <a:rPr lang="en-US" sz="2400" dirty="0" err="1">
                <a:solidFill>
                  <a:srgbClr val="000000"/>
                </a:solidFill>
                <a:latin typeface="Kruti Dev 010" pitchFamily="2" charset="0"/>
                <a:cs typeface="Arial" pitchFamily="34" charset="0"/>
              </a:rPr>
              <a:t>izHkko</a:t>
            </a:r>
            <a:endParaRPr lang="en-GB" sz="2400" dirty="0">
              <a:solidFill>
                <a:srgbClr val="000000"/>
              </a:solidFill>
              <a:cs typeface="Arial" charset="0"/>
            </a:endParaRPr>
          </a:p>
        </p:txBody>
      </p:sp>
      <p:sp>
        <p:nvSpPr>
          <p:cNvPr id="8" name="Text Box 2"/>
          <p:cNvSpPr txBox="1">
            <a:spLocks noChangeArrowheads="1"/>
          </p:cNvSpPr>
          <p:nvPr/>
        </p:nvSpPr>
        <p:spPr bwMode="auto">
          <a:xfrm>
            <a:off x="4644008" y="1071711"/>
            <a:ext cx="4267200" cy="5381625"/>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sz="2000" dirty="0">
                <a:solidFill>
                  <a:srgbClr val="000000"/>
                </a:solidFill>
                <a:latin typeface="Kruti Dev 010" pitchFamily="2" charset="0"/>
                <a:cs typeface="Arial" pitchFamily="34" charset="0"/>
              </a:rPr>
              <a:t>{</a:t>
            </a:r>
            <a:r>
              <a:rPr lang="en-US" sz="2000" dirty="0" err="1">
                <a:solidFill>
                  <a:srgbClr val="000000"/>
                </a:solidFill>
                <a:latin typeface="Kruti Dev 010" pitchFamily="2" charset="0"/>
                <a:cs typeface="Arial" pitchFamily="34" charset="0"/>
              </a:rPr>
              <a:t>kerkvksa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dq</a:t>
            </a:r>
            <a:r>
              <a:rPr lang="hi-IN" dirty="0">
                <a:solidFill>
                  <a:srgbClr val="000000"/>
                </a:solidFill>
                <a:latin typeface="Kruti Dev 010" pitchFamily="2" charset="0"/>
                <a:cs typeface="Arial" pitchFamily="34" charset="0"/>
              </a:rPr>
              <a:t>श</a:t>
            </a:r>
            <a:r>
              <a:rPr lang="en-US" sz="2000" dirty="0" err="1">
                <a:solidFill>
                  <a:srgbClr val="000000"/>
                </a:solidFill>
                <a:latin typeface="Kruti Dev 010" pitchFamily="2" charset="0"/>
                <a:cs typeface="Arial" pitchFamily="34" charset="0"/>
              </a:rPr>
              <a:t>yrk,a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kkfey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a:t>
            </a:r>
            <a:r>
              <a:rPr lang="en-US" sz="2000" dirty="0">
                <a:solidFill>
                  <a:srgbClr val="000000"/>
                </a:solidFill>
                <a:latin typeface="Kruti Dev 010" pitchFamily="2" charset="0"/>
                <a:cs typeface="Arial" pitchFamily="34" charset="0"/>
              </a:rPr>
              <a:t> ;fn </a:t>
            </a:r>
            <a:r>
              <a:rPr lang="en-US" sz="2000" dirty="0" err="1">
                <a:solidFill>
                  <a:srgbClr val="000000"/>
                </a:solidFill>
                <a:latin typeface="Kruti Dev 010" pitchFamily="2" charset="0"/>
                <a:cs typeface="Arial" pitchFamily="34" charset="0"/>
              </a:rPr>
              <a:t>O;kikj</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ekfyd</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ikl</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i;kZIr</a:t>
            </a:r>
            <a:r>
              <a:rPr lang="en-US" sz="2000" dirty="0">
                <a:solidFill>
                  <a:srgbClr val="000000"/>
                </a:solidFill>
                <a:latin typeface="Kruti Dev 010" pitchFamily="2" charset="0"/>
                <a:cs typeface="Arial" pitchFamily="34" charset="0"/>
              </a:rPr>
              <a:t> </a:t>
            </a:r>
            <a:r>
              <a:rPr lang="hi-IN" dirty="0">
                <a:solidFill>
                  <a:srgbClr val="000000"/>
                </a:solidFill>
                <a:latin typeface="Kruti Dev 010" pitchFamily="2" charset="0"/>
                <a:cs typeface="Arial" pitchFamily="34" charset="0"/>
              </a:rPr>
              <a:t>कुशलता</a:t>
            </a:r>
            <a:r>
              <a:rPr lang="en-US" sz="2000" dirty="0">
                <a:solidFill>
                  <a:srgbClr val="000000"/>
                </a:solidFill>
                <a:latin typeface="Kruti Dev 010" pitchFamily="2" charset="0"/>
                <a:cs typeface="Arial" pitchFamily="34" charset="0"/>
              </a:rPr>
              <a:t> u </a:t>
            </a:r>
            <a:r>
              <a:rPr lang="en-US" sz="2000" dirty="0" err="1">
                <a:solidFill>
                  <a:srgbClr val="000000"/>
                </a:solidFill>
                <a:latin typeface="Kruti Dev 010" pitchFamily="2" charset="0"/>
                <a:cs typeface="Arial" pitchFamily="34" charset="0"/>
              </a:rPr>
              <a:t>gks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fdlh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sls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O;fDr</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ukSdjh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j[k </a:t>
            </a:r>
            <a:r>
              <a:rPr lang="en-US" sz="2000" dirty="0" err="1">
                <a:solidFill>
                  <a:srgbClr val="000000"/>
                </a:solidFill>
                <a:latin typeface="Kruti Dev 010" pitchFamily="2" charset="0"/>
                <a:cs typeface="Arial" pitchFamily="34" charset="0"/>
              </a:rPr>
              <a:t>ldrk@ldrh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ftlds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ikl</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og</a:t>
            </a:r>
            <a:r>
              <a:rPr lang="en-US" sz="2000" dirty="0">
                <a:solidFill>
                  <a:srgbClr val="000000"/>
                </a:solidFill>
                <a:latin typeface="Kruti Dev 010" pitchFamily="2" charset="0"/>
                <a:cs typeface="Arial" pitchFamily="34" charset="0"/>
              </a:rPr>
              <a:t> </a:t>
            </a:r>
            <a:r>
              <a:rPr lang="hi-IN" sz="1600" dirty="0">
                <a:solidFill>
                  <a:srgbClr val="000000"/>
                </a:solidFill>
                <a:latin typeface="Kruti Dev 010" pitchFamily="2" charset="0"/>
                <a:cs typeface="Arial" pitchFamily="34" charset="0"/>
              </a:rPr>
              <a:t>कुशलता</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gksA</a:t>
            </a:r>
            <a:r>
              <a:rPr lang="en-US" sz="2000" dirty="0">
                <a:solidFill>
                  <a:srgbClr val="000000"/>
                </a:solidFill>
              </a:rPr>
              <a:t> </a:t>
            </a:r>
          </a:p>
          <a:p>
            <a:pPr lvl="1" eaLnBrk="1" hangingPunct="1">
              <a:lnSpc>
                <a:spcPct val="120000"/>
              </a:lnSpc>
              <a:buSzPct val="100000"/>
              <a:buFont typeface="Arial" charset="0"/>
              <a:buChar char="•"/>
            </a:pPr>
            <a:r>
              <a:rPr lang="en-US" sz="2000" dirty="0" err="1">
                <a:solidFill>
                  <a:srgbClr val="000000"/>
                </a:solidFill>
                <a:latin typeface="Kruti Dev 010" pitchFamily="2" charset="0"/>
                <a:cs typeface="Arial" pitchFamily="34" charset="0"/>
              </a:rPr>
              <a:t>blds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mUgsa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esgurkuk</a:t>
            </a:r>
            <a:r>
              <a:rPr lang="en-US" sz="2000" dirty="0">
                <a:solidFill>
                  <a:srgbClr val="000000"/>
                </a:solidFill>
                <a:latin typeface="Kruti Dev 010" pitchFamily="2" charset="0"/>
                <a:cs typeface="Arial" pitchFamily="34" charset="0"/>
              </a:rPr>
              <a:t> ;k </a:t>
            </a:r>
            <a:r>
              <a:rPr lang="en-US" sz="2000" dirty="0" err="1">
                <a:solidFill>
                  <a:srgbClr val="000000"/>
                </a:solidFill>
                <a:latin typeface="Kruti Dev 010" pitchFamily="2" charset="0"/>
                <a:cs typeface="Arial" pitchFamily="34" charset="0"/>
              </a:rPr>
              <a:t>osru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nsuk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iM+sxkA</a:t>
            </a:r>
            <a:r>
              <a:rPr lang="en-US" sz="2000" dirty="0">
                <a:solidFill>
                  <a:srgbClr val="000000"/>
                </a:solidFill>
                <a:latin typeface="Kruti Dev 010" pitchFamily="2" charset="0"/>
                <a:cs typeface="Arial" pitchFamily="34" charset="0"/>
              </a:rPr>
              <a:t> ;g t:jh </a:t>
            </a:r>
            <a:r>
              <a:rPr lang="x-none" dirty="0"/>
              <a:t>कार्यशील</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dks</a:t>
            </a:r>
            <a:r>
              <a:rPr lang="en-US" sz="2000" dirty="0">
                <a:solidFill>
                  <a:srgbClr val="000000"/>
                </a:solidFill>
                <a:latin typeface="Kruti Dev 010" pitchFamily="2" charset="0"/>
                <a:cs typeface="Arial" pitchFamily="34" charset="0"/>
              </a:rPr>
              <a:t> c&lt;+</a:t>
            </a:r>
            <a:r>
              <a:rPr lang="en-US" sz="2000" dirty="0" err="1">
                <a:solidFill>
                  <a:srgbClr val="000000"/>
                </a:solidFill>
                <a:latin typeface="Kruti Dev 010" pitchFamily="2" charset="0"/>
                <a:cs typeface="Arial" pitchFamily="34" charset="0"/>
              </a:rPr>
              <a:t>krk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u="sng" dirty="0" err="1">
                <a:solidFill>
                  <a:srgbClr val="000000"/>
                </a:solidFill>
                <a:latin typeface="Kruti Dev 010" pitchFamily="2" charset="0"/>
                <a:cs typeface="Arial" pitchFamily="34" charset="0"/>
              </a:rPr>
              <a:t>vkerkSj</a:t>
            </a:r>
            <a:r>
              <a:rPr lang="en-US" sz="2000" u="sng" dirty="0">
                <a:solidFill>
                  <a:srgbClr val="000000"/>
                </a:solidFill>
                <a:latin typeface="Kruti Dev 010" pitchFamily="2" charset="0"/>
                <a:cs typeface="Arial" pitchFamily="34" charset="0"/>
              </a:rPr>
              <a:t> </a:t>
            </a:r>
            <a:r>
              <a:rPr lang="en-US" sz="2000" u="sng"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;g </a:t>
            </a:r>
            <a:r>
              <a:rPr lang="en-US" sz="2000" dirty="0" err="1">
                <a:solidFill>
                  <a:srgbClr val="000000"/>
                </a:solidFill>
                <a:latin typeface="Kruti Dev 010" pitchFamily="2" charset="0"/>
                <a:cs typeface="Arial" pitchFamily="34" charset="0"/>
              </a:rPr>
              <a:t>lsok</a:t>
            </a:r>
            <a:r>
              <a:rPr lang="en-US" sz="2000" dirty="0">
                <a:solidFill>
                  <a:srgbClr val="000000"/>
                </a:solidFill>
                <a:latin typeface="Kruti Dev 010" pitchFamily="2" charset="0"/>
                <a:cs typeface="Arial" pitchFamily="34" charset="0"/>
              </a:rPr>
              <a:t> ls </a:t>
            </a:r>
            <a:r>
              <a:rPr lang="en-US" sz="2000" dirty="0" err="1">
                <a:solidFill>
                  <a:srgbClr val="000000"/>
                </a:solidFill>
                <a:latin typeface="Kruti Dev 010" pitchFamily="2" charset="0"/>
                <a:cs typeface="Arial" pitchFamily="34" charset="0"/>
              </a:rPr>
              <a:t>tqM+s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O;kikjksa</a:t>
            </a:r>
            <a:r>
              <a:rPr lang="en-US" sz="2000" dirty="0">
                <a:solidFill>
                  <a:srgbClr val="000000"/>
                </a:solidFill>
                <a:latin typeface="Kruti Dev 010" pitchFamily="2" charset="0"/>
                <a:cs typeface="Arial" pitchFamily="34" charset="0"/>
              </a:rPr>
              <a:t> ds </a:t>
            </a:r>
            <a:r>
              <a:rPr lang="en-US" sz="2000" dirty="0" err="1">
                <a:solidFill>
                  <a:srgbClr val="000000"/>
                </a:solidFill>
                <a:latin typeface="Kruti Dev 010" pitchFamily="2" charset="0"/>
                <a:cs typeface="Arial" pitchFamily="34" charset="0"/>
              </a:rPr>
              <a:t>fy</a:t>
            </a:r>
            <a:r>
              <a:rPr lang="en-US" sz="2000" dirty="0">
                <a:solidFill>
                  <a:srgbClr val="000000"/>
                </a:solidFill>
                <a:latin typeface="Kruti Dev 010" pitchFamily="2" charset="0"/>
                <a:cs typeface="Arial" pitchFamily="34" charset="0"/>
              </a:rPr>
              <a:t>, </a:t>
            </a:r>
            <a:r>
              <a:rPr lang="en-US" sz="2000" u="sng" dirty="0">
                <a:solidFill>
                  <a:srgbClr val="000000"/>
                </a:solidFill>
                <a:latin typeface="Kruti Dev 010" pitchFamily="2" charset="0"/>
                <a:cs typeface="Arial" pitchFamily="34" charset="0"/>
              </a:rPr>
              <a:t>,d </a:t>
            </a:r>
            <a:r>
              <a:rPr lang="en-US" sz="2000" u="sng" dirty="0" err="1">
                <a:solidFill>
                  <a:srgbClr val="000000"/>
                </a:solidFill>
                <a:latin typeface="Kruti Dev 010" pitchFamily="2" charset="0"/>
                <a:cs typeface="Arial" pitchFamily="34" charset="0"/>
              </a:rPr>
              <a:t>csgn</a:t>
            </a:r>
            <a:r>
              <a:rPr lang="en-US" sz="2000" u="sng" dirty="0">
                <a:solidFill>
                  <a:srgbClr val="000000"/>
                </a:solidFill>
                <a:latin typeface="Kruti Dev 010" pitchFamily="2" charset="0"/>
                <a:cs typeface="Arial" pitchFamily="34" charset="0"/>
              </a:rPr>
              <a:t> </a:t>
            </a:r>
            <a:r>
              <a:rPr lang="en-US" sz="2000" u="sng" dirty="0" err="1">
                <a:solidFill>
                  <a:srgbClr val="000000"/>
                </a:solidFill>
                <a:latin typeface="Kruti Dev 010" pitchFamily="2" charset="0"/>
                <a:cs typeface="Arial" pitchFamily="34" charset="0"/>
              </a:rPr>
              <a:t>egRoiw.kZ</a:t>
            </a:r>
            <a:r>
              <a:rPr lang="en-US" sz="2000" u="sng" dirty="0">
                <a:solidFill>
                  <a:srgbClr val="000000"/>
                </a:solidFill>
                <a:latin typeface="Kruti Dev 010" pitchFamily="2" charset="0"/>
                <a:cs typeface="Arial" pitchFamily="34" charset="0"/>
              </a:rPr>
              <a:t> </a:t>
            </a:r>
            <a:r>
              <a:rPr lang="en-US" sz="2000" u="sng" dirty="0" err="1">
                <a:solidFill>
                  <a:srgbClr val="000000"/>
                </a:solidFill>
                <a:latin typeface="Kruti Dev 010" pitchFamily="2" charset="0"/>
                <a:cs typeface="Arial" pitchFamily="34" charset="0"/>
              </a:rPr>
              <a:t>igyw</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endParaRPr lang="en-US" sz="2000" dirty="0">
              <a:solidFill>
                <a:srgbClr val="000000"/>
              </a:solidFill>
            </a:endParaRPr>
          </a:p>
          <a:p>
            <a:pPr lvl="1" eaLnBrk="1" hangingPunct="1">
              <a:lnSpc>
                <a:spcPct val="120000"/>
              </a:lnSpc>
              <a:buSzPct val="100000"/>
              <a:buFont typeface="Arial" charset="0"/>
              <a:buChar char="•"/>
            </a:pPr>
            <a:r>
              <a:rPr lang="en-US" sz="2000" dirty="0" err="1">
                <a:solidFill>
                  <a:srgbClr val="000000"/>
                </a:solidFill>
                <a:latin typeface="Kruti Dev 010" pitchFamily="2" charset="0"/>
                <a:cs typeface="Arial" pitchFamily="34" charset="0"/>
              </a:rPr>
              <a:t>rhljh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oLrq</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kpZ</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fd;k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x;k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le;A</a:t>
            </a:r>
            <a:r>
              <a:rPr lang="en-US" sz="2000" dirty="0">
                <a:solidFill>
                  <a:srgbClr val="000000"/>
                </a:solidFill>
                <a:latin typeface="Kruti Dev 010" pitchFamily="2" charset="0"/>
                <a:cs typeface="Arial" pitchFamily="34" charset="0"/>
              </a:rPr>
              <a:t> </a:t>
            </a:r>
            <a:r>
              <a:rPr lang="x-none" sz="1600" dirty="0"/>
              <a:t>कार्यशील</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x.kuk </a:t>
            </a:r>
            <a:r>
              <a:rPr lang="en-US" sz="2000" dirty="0" err="1">
                <a:solidFill>
                  <a:srgbClr val="000000"/>
                </a:solidFill>
                <a:latin typeface="Kruti Dev 010" pitchFamily="2" charset="0"/>
                <a:cs typeface="Arial" pitchFamily="34" charset="0"/>
              </a:rPr>
              <a:t>esa</a:t>
            </a:r>
            <a:r>
              <a:rPr lang="en-US" sz="2000" dirty="0">
                <a:solidFill>
                  <a:srgbClr val="000000"/>
                </a:solidFill>
                <a:latin typeface="Kruti Dev 010" pitchFamily="2" charset="0"/>
                <a:cs typeface="Arial" pitchFamily="34" charset="0"/>
              </a:rPr>
              <a:t> ;g </a:t>
            </a:r>
            <a:r>
              <a:rPr lang="en-US" sz="2000" dirty="0" err="1">
                <a:solidFill>
                  <a:srgbClr val="000000"/>
                </a:solidFill>
                <a:latin typeface="Kruti Dev 010" pitchFamily="2" charset="0"/>
                <a:cs typeface="Arial" pitchFamily="34" charset="0"/>
              </a:rPr>
              <a:t>oSls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izR</a:t>
            </a:r>
            <a:r>
              <a:rPr lang="en-US" sz="2000" dirty="0">
                <a:solidFill>
                  <a:srgbClr val="000000"/>
                </a:solidFill>
                <a:latin typeface="Kruti Dev 010" pitchFamily="2" charset="0"/>
                <a:cs typeface="Arial" pitchFamily="34" charset="0"/>
              </a:rPr>
              <a:t>;{k </a:t>
            </a:r>
            <a:r>
              <a:rPr lang="en-US" sz="2000" dirty="0" err="1">
                <a:solidFill>
                  <a:srgbClr val="000000"/>
                </a:solidFill>
                <a:latin typeface="Kruti Dev 010" pitchFamily="2" charset="0"/>
                <a:cs typeface="Arial" pitchFamily="34" charset="0"/>
              </a:rPr>
              <a:t>rkSj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ij</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kkfey</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ugha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gSA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ysfdu</a:t>
            </a:r>
            <a:r>
              <a:rPr lang="en-US" sz="2000" dirty="0">
                <a:solidFill>
                  <a:srgbClr val="000000"/>
                </a:solidFill>
                <a:latin typeface="Kruti Dev 010" pitchFamily="2" charset="0"/>
                <a:cs typeface="Arial" pitchFamily="34" charset="0"/>
              </a:rPr>
              <a:t> ;fn </a:t>
            </a:r>
            <a:r>
              <a:rPr lang="en-US" sz="2000" dirty="0" err="1">
                <a:solidFill>
                  <a:srgbClr val="000000"/>
                </a:solidFill>
                <a:latin typeface="Kruti Dev 010" pitchFamily="2" charset="0"/>
                <a:cs typeface="Arial" pitchFamily="34" charset="0"/>
              </a:rPr>
              <a:t>T;knk</a:t>
            </a:r>
            <a:r>
              <a:rPr lang="en-US" sz="2000" dirty="0">
                <a:solidFill>
                  <a:srgbClr val="000000"/>
                </a:solidFill>
                <a:latin typeface="Kruti Dev 010" pitchFamily="2" charset="0"/>
                <a:cs typeface="Arial" pitchFamily="34" charset="0"/>
              </a:rPr>
              <a:t> le; [</a:t>
            </a:r>
            <a:r>
              <a:rPr lang="en-US" sz="2000" dirty="0" err="1">
                <a:solidFill>
                  <a:srgbClr val="000000"/>
                </a:solidFill>
                <a:latin typeface="Kruti Dev 010" pitchFamily="2" charset="0"/>
                <a:cs typeface="Arial" pitchFamily="34" charset="0"/>
              </a:rPr>
              <a:t>kpZ</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rks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osru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dk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Hkqxrku</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Hkh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mruk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gh</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T;knk</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gksxkA</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blls</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Arial" pitchFamily="34" charset="0"/>
              </a:rPr>
              <a:t>T;knk</a:t>
            </a:r>
            <a:r>
              <a:rPr lang="en-US" sz="2000" dirty="0">
                <a:solidFill>
                  <a:srgbClr val="000000"/>
                </a:solidFill>
                <a:latin typeface="Kruti Dev 010" pitchFamily="2" charset="0"/>
                <a:cs typeface="Arial" pitchFamily="34" charset="0"/>
              </a:rPr>
              <a:t> </a:t>
            </a:r>
            <a:r>
              <a:rPr lang="x-none" dirty="0"/>
              <a:t>कार्यशील</a:t>
            </a:r>
            <a:r>
              <a:rPr lang="x-none" sz="2000" dirty="0"/>
              <a:t> </a:t>
            </a:r>
            <a:r>
              <a:rPr lang="en-US" sz="2000" dirty="0" err="1">
                <a:solidFill>
                  <a:srgbClr val="000000"/>
                </a:solidFill>
                <a:latin typeface="Kruti Dev 010" pitchFamily="2" charset="0"/>
                <a:cs typeface="Arial" pitchFamily="34" charset="0"/>
              </a:rPr>
              <a:t>iwath</a:t>
            </a:r>
            <a:r>
              <a:rPr lang="en-US" sz="2000" dirty="0">
                <a:solidFill>
                  <a:srgbClr val="000000"/>
                </a:solidFill>
                <a:latin typeface="Kruti Dev 010" pitchFamily="2" charset="0"/>
                <a:cs typeface="Arial" pitchFamily="34" charset="0"/>
              </a:rPr>
              <a:t> dh t:jr </a:t>
            </a:r>
            <a:r>
              <a:rPr lang="en-US" sz="2000" dirty="0" err="1">
                <a:solidFill>
                  <a:srgbClr val="000000"/>
                </a:solidFill>
                <a:latin typeface="Kruti Dev 010" pitchFamily="2" charset="0"/>
                <a:cs typeface="Arial" pitchFamily="34" charset="0"/>
              </a:rPr>
              <a:t>iM+sxhA</a:t>
            </a:r>
            <a:r>
              <a:rPr lang="en-US" sz="2000" dirty="0">
                <a:solidFill>
                  <a:srgbClr val="000000"/>
                </a:solidFill>
                <a:latin typeface="Kruti Dev 010" pitchFamily="2" charset="0"/>
                <a:cs typeface="Arial" pitchFamily="34" charset="0"/>
              </a:rPr>
              <a:t>  </a:t>
            </a:r>
            <a:endParaRPr lang="en-US" sz="2000" dirty="0">
              <a:solidFill>
                <a:srgbClr val="000000"/>
              </a:solidFill>
              <a:latin typeface="Arial"/>
              <a:cs typeface="Arial"/>
            </a:endParaRPr>
          </a:p>
        </p:txBody>
      </p:sp>
    </p:spTree>
    <p:extLst>
      <p:ext uri="{BB962C8B-B14F-4D97-AF65-F5344CB8AC3E}">
        <p14:creationId xmlns:p14="http://schemas.microsoft.com/office/powerpoint/2010/main" val="144689783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Impact of other things on cash</a:t>
            </a:r>
            <a:endParaRPr lang="en-GB" sz="2400" dirty="0">
              <a:solidFill>
                <a:srgbClr val="000000"/>
              </a:solidFill>
              <a:cs typeface="Arial" charset="0"/>
            </a:endParaRPr>
          </a:p>
        </p:txBody>
      </p:sp>
      <p:sp>
        <p:nvSpPr>
          <p:cNvPr id="15363" name="Text Box 2"/>
          <p:cNvSpPr txBox="1">
            <a:spLocks noChangeArrowheads="1"/>
          </p:cNvSpPr>
          <p:nvPr/>
        </p:nvSpPr>
        <p:spPr bwMode="auto">
          <a:xfrm>
            <a:off x="228600" y="1052736"/>
            <a:ext cx="4267200" cy="5491898"/>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dirty="0">
                <a:solidFill>
                  <a:srgbClr val="000000"/>
                </a:solidFill>
              </a:rPr>
              <a:t>Remember that we defined working capital as the cash needed to run day-to-day activities of the business.</a:t>
            </a:r>
          </a:p>
          <a:p>
            <a:pPr lvl="1" eaLnBrk="1" hangingPunct="1">
              <a:lnSpc>
                <a:spcPct val="120000"/>
              </a:lnSpc>
              <a:buSzPct val="100000"/>
              <a:buFont typeface="Arial" charset="0"/>
              <a:buChar char="•"/>
            </a:pPr>
            <a:r>
              <a:rPr lang="en-US" dirty="0">
                <a:solidFill>
                  <a:srgbClr val="000000"/>
                </a:solidFill>
              </a:rPr>
              <a:t>Sometimes, a business may have unusually large cash outflows. </a:t>
            </a:r>
          </a:p>
          <a:p>
            <a:pPr marL="540000" lvl="3" indent="-324000" eaLnBrk="1" hangingPunct="1">
              <a:lnSpc>
                <a:spcPct val="120000"/>
              </a:lnSpc>
              <a:buSzPct val="100000"/>
              <a:buFont typeface="Arial" charset="0"/>
              <a:buChar char="•"/>
            </a:pPr>
            <a:r>
              <a:rPr lang="en-US" sz="1600" dirty="0">
                <a:solidFill>
                  <a:srgbClr val="000000"/>
                </a:solidFill>
              </a:rPr>
              <a:t>They can be planned ones such as repayment of a loan</a:t>
            </a:r>
          </a:p>
          <a:p>
            <a:pPr marL="540000" lvl="3" indent="-324000" eaLnBrk="1" hangingPunct="1">
              <a:lnSpc>
                <a:spcPct val="120000"/>
              </a:lnSpc>
              <a:buSzPct val="100000"/>
              <a:buFont typeface="Arial" charset="0"/>
              <a:buChar char="•"/>
            </a:pPr>
            <a:r>
              <a:rPr lang="en-US" sz="1600" dirty="0">
                <a:solidFill>
                  <a:srgbClr val="000000"/>
                </a:solidFill>
              </a:rPr>
              <a:t>They can also be unplanned ones such as buying a new machine after the old one has suddenly stopped working</a:t>
            </a:r>
          </a:p>
          <a:p>
            <a:pPr lvl="1" eaLnBrk="1" hangingPunct="1">
              <a:lnSpc>
                <a:spcPct val="120000"/>
              </a:lnSpc>
              <a:buSzPct val="100000"/>
              <a:buFont typeface="Arial" charset="0"/>
              <a:buChar char="•"/>
            </a:pPr>
            <a:r>
              <a:rPr lang="en-US" dirty="0">
                <a:solidFill>
                  <a:srgbClr val="000000"/>
                </a:solidFill>
                <a:latin typeface="Arial"/>
                <a:cs typeface="Arial"/>
              </a:rPr>
              <a:t>In such cases, the amount of cash needed in that period can go up significantly. But this is part of fixed capital and </a:t>
            </a:r>
            <a:r>
              <a:rPr lang="en-US" u="sng" dirty="0">
                <a:solidFill>
                  <a:srgbClr val="000000"/>
                </a:solidFill>
                <a:latin typeface="Arial"/>
                <a:cs typeface="Arial"/>
              </a:rPr>
              <a:t>not working capital</a:t>
            </a:r>
          </a:p>
          <a:p>
            <a:pPr lvl="1" eaLnBrk="1" hangingPunct="1">
              <a:lnSpc>
                <a:spcPct val="120000"/>
              </a:lnSpc>
              <a:buSzPct val="100000"/>
              <a:buFont typeface="Arial" charset="0"/>
              <a:buChar char="•"/>
            </a:pPr>
            <a:r>
              <a:rPr lang="en-US" dirty="0">
                <a:solidFill>
                  <a:srgbClr val="000000"/>
                </a:solidFill>
                <a:latin typeface="Arial"/>
                <a:cs typeface="Arial"/>
              </a:rPr>
              <a:t>It is important to note that not all cash needed for a period is </a:t>
            </a:r>
            <a:r>
              <a:rPr lang="en-US" u="sng" dirty="0">
                <a:solidFill>
                  <a:srgbClr val="000000"/>
                </a:solidFill>
                <a:latin typeface="Arial"/>
                <a:cs typeface="Arial"/>
              </a:rPr>
              <a:t>only</a:t>
            </a:r>
            <a:r>
              <a:rPr lang="en-US" dirty="0">
                <a:solidFill>
                  <a:srgbClr val="000000"/>
                </a:solidFill>
                <a:latin typeface="Arial"/>
                <a:cs typeface="Arial"/>
              </a:rPr>
              <a:t> because of working capital.</a:t>
            </a: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FB9AB2D6-86FC-4E24-8E62-F052A4C194DC}" type="slidenum">
              <a:rPr lang="en-US" sz="1600" b="1" smtClean="0">
                <a:solidFill>
                  <a:schemeClr val="tx1"/>
                </a:solidFill>
              </a:rPr>
              <a:pPr algn="ctr">
                <a:defRPr/>
              </a:pPr>
              <a:t>31</a:t>
            </a:fld>
            <a:endParaRPr lang="en-US" sz="1600" b="1">
              <a:solidFill>
                <a:schemeClr val="tx1"/>
              </a:solidFill>
            </a:endParaRPr>
          </a:p>
        </p:txBody>
      </p:sp>
      <p:sp>
        <p:nvSpPr>
          <p:cNvPr id="7" name="Text Box 1"/>
          <p:cNvSpPr txBox="1">
            <a:spLocks noChangeArrowheads="1"/>
          </p:cNvSpPr>
          <p:nvPr/>
        </p:nvSpPr>
        <p:spPr bwMode="auto">
          <a:xfrm>
            <a:off x="4644008" y="13311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a:latin typeface="Kruti Dev 010" pitchFamily="2" charset="0"/>
              </a:rPr>
              <a:t>udn</a:t>
            </a:r>
            <a:r>
              <a:rPr lang="en-US" sz="2400" dirty="0">
                <a:latin typeface="Kruti Dev 010" pitchFamily="2" charset="0"/>
              </a:rPr>
              <a:t> </a:t>
            </a:r>
            <a:r>
              <a:rPr lang="en-US" sz="2400" dirty="0" err="1">
                <a:latin typeface="Kruti Dev 010" pitchFamily="2" charset="0"/>
              </a:rPr>
              <a:t>ij</a:t>
            </a:r>
            <a:r>
              <a:rPr lang="en-US" sz="2400" dirty="0">
                <a:latin typeface="Kruti Dev 010" pitchFamily="2" charset="0"/>
              </a:rPr>
              <a:t> </a:t>
            </a:r>
            <a:r>
              <a:rPr lang="en-US" sz="2400" dirty="0" err="1">
                <a:latin typeface="Kruti Dev 010" pitchFamily="2" charset="0"/>
              </a:rPr>
              <a:t>vU</a:t>
            </a:r>
            <a:r>
              <a:rPr lang="en-US" sz="2400" dirty="0">
                <a:latin typeface="Kruti Dev 010" pitchFamily="2" charset="0"/>
              </a:rPr>
              <a:t>; </a:t>
            </a:r>
            <a:r>
              <a:rPr lang="en-US" sz="2400" dirty="0" err="1">
                <a:latin typeface="Kruti Dev 010" pitchFamily="2" charset="0"/>
              </a:rPr>
              <a:t>phtksa</a:t>
            </a:r>
            <a:r>
              <a:rPr lang="en-US" sz="2400" dirty="0">
                <a:latin typeface="Kruti Dev 010" pitchFamily="2" charset="0"/>
              </a:rPr>
              <a:t> </a:t>
            </a:r>
            <a:r>
              <a:rPr lang="en-US" sz="2400" dirty="0" err="1">
                <a:latin typeface="Kruti Dev 010" pitchFamily="2" charset="0"/>
              </a:rPr>
              <a:t>dk</a:t>
            </a:r>
            <a:r>
              <a:rPr lang="en-US" sz="2400" dirty="0">
                <a:latin typeface="Kruti Dev 010" pitchFamily="2" charset="0"/>
              </a:rPr>
              <a:t> </a:t>
            </a:r>
            <a:r>
              <a:rPr lang="en-US" sz="2400" dirty="0" err="1">
                <a:latin typeface="Kruti Dev 010" pitchFamily="2" charset="0"/>
              </a:rPr>
              <a:t>izHkko</a:t>
            </a:r>
            <a:endParaRPr lang="en-GB" sz="2400" dirty="0">
              <a:solidFill>
                <a:srgbClr val="000000"/>
              </a:solidFill>
              <a:latin typeface="Kruti Dev 010" pitchFamily="2" charset="0"/>
            </a:endParaRPr>
          </a:p>
        </p:txBody>
      </p:sp>
      <p:sp>
        <p:nvSpPr>
          <p:cNvPr id="8" name="Text Box 2"/>
          <p:cNvSpPr txBox="1">
            <a:spLocks noChangeArrowheads="1"/>
          </p:cNvSpPr>
          <p:nvPr/>
        </p:nvSpPr>
        <p:spPr bwMode="auto">
          <a:xfrm>
            <a:off x="4644008" y="1033446"/>
            <a:ext cx="4267200" cy="5491898"/>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8001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lvl="1" eaLnBrk="1" hangingPunct="1">
              <a:lnSpc>
                <a:spcPct val="120000"/>
              </a:lnSpc>
              <a:buSzPct val="100000"/>
              <a:buFont typeface="Arial" charset="0"/>
              <a:buChar char="•"/>
            </a:pPr>
            <a:r>
              <a:rPr lang="en-US" dirty="0">
                <a:latin typeface="Kruti Dev 010" pitchFamily="2" charset="0"/>
              </a:rPr>
              <a:t>;</a:t>
            </a:r>
            <a:r>
              <a:rPr lang="en-US" dirty="0" err="1">
                <a:latin typeface="Kruti Dev 010" pitchFamily="2" charset="0"/>
              </a:rPr>
              <a:t>kn</a:t>
            </a:r>
            <a:r>
              <a:rPr lang="en-US" dirty="0">
                <a:latin typeface="Kruti Dev 010" pitchFamily="2" charset="0"/>
              </a:rPr>
              <a:t> </a:t>
            </a:r>
            <a:r>
              <a:rPr lang="en-US" dirty="0" err="1">
                <a:latin typeface="Kruti Dev 010" pitchFamily="2" charset="0"/>
              </a:rPr>
              <a:t>dhft</a:t>
            </a:r>
            <a:r>
              <a:rPr lang="en-US" dirty="0">
                <a:latin typeface="Kruti Dev 010" pitchFamily="2" charset="0"/>
              </a:rPr>
              <a:t>, </a:t>
            </a:r>
            <a:r>
              <a:rPr lang="en-US" dirty="0" err="1">
                <a:latin typeface="Kruti Dev 010" pitchFamily="2" charset="0"/>
              </a:rPr>
              <a:t>fd</a:t>
            </a:r>
            <a:r>
              <a:rPr lang="en-US" dirty="0">
                <a:latin typeface="Kruti Dev 010" pitchFamily="2" charset="0"/>
              </a:rPr>
              <a:t> </a:t>
            </a:r>
            <a:r>
              <a:rPr lang="en-US" dirty="0" err="1">
                <a:latin typeface="Kruti Dev 010" pitchFamily="2" charset="0"/>
              </a:rPr>
              <a:t>geus</a:t>
            </a:r>
            <a:r>
              <a:rPr lang="en-US" dirty="0">
                <a:latin typeface="Kruti Dev 010" pitchFamily="2" charset="0"/>
              </a:rPr>
              <a:t> </a:t>
            </a:r>
            <a:r>
              <a:rPr lang="x-none" sz="1600" dirty="0"/>
              <a:t>कार्यशील</a:t>
            </a:r>
            <a:r>
              <a:rPr lang="en-US" dirty="0">
                <a:latin typeface="Kruti Dev 010" pitchFamily="2" charset="0"/>
              </a:rPr>
              <a:t> </a:t>
            </a:r>
            <a:r>
              <a:rPr lang="en-US" dirty="0" err="1">
                <a:latin typeface="Kruti Dev 010" pitchFamily="2" charset="0"/>
              </a:rPr>
              <a:t>iwath</a:t>
            </a:r>
            <a:r>
              <a:rPr lang="en-US" dirty="0">
                <a:latin typeface="Kruti Dev 010" pitchFamily="2" charset="0"/>
              </a:rPr>
              <a:t> </a:t>
            </a:r>
            <a:r>
              <a:rPr lang="en-US" dirty="0" err="1">
                <a:latin typeface="Kruti Dev 010" pitchFamily="2" charset="0"/>
              </a:rPr>
              <a:t>dks</a:t>
            </a:r>
            <a:r>
              <a:rPr lang="en-US" dirty="0">
                <a:latin typeface="Kruti Dev 010" pitchFamily="2" charset="0"/>
              </a:rPr>
              <a:t> ml </a:t>
            </a:r>
            <a:r>
              <a:rPr lang="en-US" dirty="0" err="1">
                <a:latin typeface="Kruti Dev 010" pitchFamily="2" charset="0"/>
              </a:rPr>
              <a:t>udn</a:t>
            </a:r>
            <a:r>
              <a:rPr lang="en-US" dirty="0">
                <a:latin typeface="Kruti Dev 010" pitchFamily="2" charset="0"/>
              </a:rPr>
              <a:t> ds :</a:t>
            </a:r>
            <a:r>
              <a:rPr lang="en-US" dirty="0" err="1">
                <a:latin typeface="Kruti Dev 010" pitchFamily="2" charset="0"/>
              </a:rPr>
              <a:t>i</a:t>
            </a:r>
            <a:r>
              <a:rPr lang="en-US" dirty="0">
                <a:latin typeface="Kruti Dev 010" pitchFamily="2" charset="0"/>
              </a:rPr>
              <a:t> </a:t>
            </a:r>
            <a:r>
              <a:rPr lang="en-US" dirty="0" err="1">
                <a:latin typeface="Kruti Dev 010" pitchFamily="2" charset="0"/>
              </a:rPr>
              <a:t>esa</a:t>
            </a:r>
            <a:r>
              <a:rPr lang="en-US" dirty="0">
                <a:latin typeface="Kruti Dev 010" pitchFamily="2" charset="0"/>
              </a:rPr>
              <a:t> </a:t>
            </a:r>
            <a:r>
              <a:rPr lang="en-US" dirty="0" err="1">
                <a:latin typeface="Kruti Dev 010" pitchFamily="2" charset="0"/>
              </a:rPr>
              <a:t>ikfjHkkf"kr</a:t>
            </a:r>
            <a:r>
              <a:rPr lang="en-US" dirty="0">
                <a:latin typeface="Kruti Dev 010" pitchFamily="2" charset="0"/>
              </a:rPr>
              <a:t> </a:t>
            </a:r>
            <a:r>
              <a:rPr lang="en-US" dirty="0" err="1">
                <a:latin typeface="Kruti Dev 010" pitchFamily="2" charset="0"/>
              </a:rPr>
              <a:t>fd;k</a:t>
            </a:r>
            <a:r>
              <a:rPr lang="en-US" dirty="0">
                <a:latin typeface="Kruti Dev 010" pitchFamily="2" charset="0"/>
              </a:rPr>
              <a:t> </a:t>
            </a:r>
            <a:r>
              <a:rPr lang="en-US" dirty="0" err="1">
                <a:latin typeface="Kruti Dev 010" pitchFamily="2" charset="0"/>
              </a:rPr>
              <a:t>Fkk</a:t>
            </a:r>
            <a:r>
              <a:rPr lang="en-US" dirty="0">
                <a:latin typeface="Kruti Dev 010" pitchFamily="2" charset="0"/>
              </a:rPr>
              <a:t> </a:t>
            </a:r>
            <a:r>
              <a:rPr lang="en-US" dirty="0" err="1">
                <a:latin typeface="Kruti Dev 010" pitchFamily="2" charset="0"/>
              </a:rPr>
              <a:t>ftldh</a:t>
            </a:r>
            <a:r>
              <a:rPr lang="en-US" dirty="0">
                <a:latin typeface="Kruti Dev 010" pitchFamily="2" charset="0"/>
              </a:rPr>
              <a:t> t:jr </a:t>
            </a:r>
            <a:r>
              <a:rPr lang="en-US" dirty="0" err="1">
                <a:latin typeface="Kruti Dev 010" pitchFamily="2" charset="0"/>
              </a:rPr>
              <a:t>O;kikj</a:t>
            </a:r>
            <a:r>
              <a:rPr lang="en-US" dirty="0">
                <a:latin typeface="Kruti Dev 010" pitchFamily="2" charset="0"/>
              </a:rPr>
              <a:t> ds </a:t>
            </a:r>
            <a:r>
              <a:rPr lang="en-US" dirty="0" err="1">
                <a:latin typeface="Kruti Dev 010" pitchFamily="2" charset="0"/>
              </a:rPr>
              <a:t>nSfud</a:t>
            </a:r>
            <a:r>
              <a:rPr lang="en-US" dirty="0">
                <a:latin typeface="Kruti Dev 010" pitchFamily="2" charset="0"/>
              </a:rPr>
              <a:t> </a:t>
            </a:r>
            <a:r>
              <a:rPr lang="en-US" dirty="0" err="1">
                <a:latin typeface="Kruti Dev 010" pitchFamily="2" charset="0"/>
              </a:rPr>
              <a:t>dk;ksZa</a:t>
            </a:r>
            <a:r>
              <a:rPr lang="en-US" dirty="0">
                <a:latin typeface="Kruti Dev 010" pitchFamily="2" charset="0"/>
              </a:rPr>
              <a:t> </a:t>
            </a:r>
            <a:r>
              <a:rPr lang="en-US" dirty="0" err="1">
                <a:latin typeface="Kruti Dev 010" pitchFamily="2" charset="0"/>
              </a:rPr>
              <a:t>dks</a:t>
            </a:r>
            <a:r>
              <a:rPr lang="en-US" dirty="0">
                <a:latin typeface="Kruti Dev 010" pitchFamily="2" charset="0"/>
              </a:rPr>
              <a:t> </a:t>
            </a:r>
            <a:r>
              <a:rPr lang="en-US" dirty="0" err="1">
                <a:latin typeface="Kruti Dev 010" pitchFamily="2" charset="0"/>
              </a:rPr>
              <a:t>djus</a:t>
            </a:r>
            <a:r>
              <a:rPr lang="en-US" dirty="0">
                <a:latin typeface="Kruti Dev 010" pitchFamily="2" charset="0"/>
              </a:rPr>
              <a:t> </a:t>
            </a:r>
            <a:r>
              <a:rPr lang="en-US" dirty="0" err="1">
                <a:latin typeface="Kruti Dev 010" pitchFamily="2" charset="0"/>
              </a:rPr>
              <a:t>esa</a:t>
            </a:r>
            <a:r>
              <a:rPr lang="en-US" dirty="0">
                <a:latin typeface="Kruti Dev 010" pitchFamily="2" charset="0"/>
              </a:rPr>
              <a:t> </a:t>
            </a:r>
            <a:r>
              <a:rPr lang="en-US" dirty="0" err="1">
                <a:latin typeface="Kruti Dev 010" pitchFamily="2" charset="0"/>
              </a:rPr>
              <a:t>gksrh</a:t>
            </a:r>
            <a:r>
              <a:rPr lang="en-US" dirty="0">
                <a:latin typeface="Kruti Dev 010" pitchFamily="2" charset="0"/>
              </a:rPr>
              <a:t> </a:t>
            </a:r>
            <a:r>
              <a:rPr lang="en-US" dirty="0" err="1">
                <a:latin typeface="Kruti Dev 010" pitchFamily="2" charset="0"/>
              </a:rPr>
              <a:t>gSA</a:t>
            </a:r>
            <a:endParaRPr lang="en-US" dirty="0">
              <a:solidFill>
                <a:srgbClr val="000000"/>
              </a:solidFill>
            </a:endParaRPr>
          </a:p>
          <a:p>
            <a:pPr lvl="1" eaLnBrk="1" hangingPunct="1">
              <a:lnSpc>
                <a:spcPct val="120000"/>
              </a:lnSpc>
              <a:buSzPct val="100000"/>
              <a:buFont typeface="Arial" charset="0"/>
              <a:buChar char="•"/>
            </a:pPr>
            <a:r>
              <a:rPr lang="en-US" dirty="0" err="1">
                <a:latin typeface="Kruti Dev 010" pitchFamily="2" charset="0"/>
              </a:rPr>
              <a:t>dbZ</a:t>
            </a:r>
            <a:r>
              <a:rPr lang="en-US" dirty="0">
                <a:latin typeface="Kruti Dev 010" pitchFamily="2" charset="0"/>
              </a:rPr>
              <a:t> </a:t>
            </a:r>
            <a:r>
              <a:rPr lang="en-US" dirty="0" err="1">
                <a:latin typeface="Kruti Dev 010" pitchFamily="2" charset="0"/>
              </a:rPr>
              <a:t>ckj</a:t>
            </a:r>
            <a:r>
              <a:rPr lang="en-US" dirty="0">
                <a:latin typeface="Kruti Dev 010" pitchFamily="2" charset="0"/>
              </a:rPr>
              <a:t>] </a:t>
            </a:r>
            <a:r>
              <a:rPr lang="en-US" dirty="0" err="1">
                <a:latin typeface="Kruti Dev 010" pitchFamily="2" charset="0"/>
              </a:rPr>
              <a:t>fdlh</a:t>
            </a:r>
            <a:r>
              <a:rPr lang="en-US" dirty="0">
                <a:latin typeface="Kruti Dev 010" pitchFamily="2" charset="0"/>
              </a:rPr>
              <a:t> </a:t>
            </a:r>
            <a:r>
              <a:rPr lang="en-US" dirty="0" err="1">
                <a:latin typeface="Kruti Dev 010" pitchFamily="2" charset="0"/>
              </a:rPr>
              <a:t>O;kikj</a:t>
            </a:r>
            <a:r>
              <a:rPr lang="en-US" dirty="0">
                <a:latin typeface="Kruti Dev 010" pitchFamily="2" charset="0"/>
              </a:rPr>
              <a:t> </a:t>
            </a:r>
            <a:r>
              <a:rPr lang="en-US" dirty="0" err="1">
                <a:latin typeface="Kruti Dev 010" pitchFamily="2" charset="0"/>
              </a:rPr>
              <a:t>dks</a:t>
            </a:r>
            <a:r>
              <a:rPr lang="en-US" dirty="0">
                <a:latin typeface="Kruti Dev 010" pitchFamily="2" charset="0"/>
              </a:rPr>
              <a:t> </a:t>
            </a:r>
            <a:r>
              <a:rPr lang="en-US" dirty="0" err="1">
                <a:latin typeface="Kruti Dev 010" pitchFamily="2" charset="0"/>
              </a:rPr>
              <a:t>vlkekU</a:t>
            </a:r>
            <a:r>
              <a:rPr lang="en-US" dirty="0">
                <a:latin typeface="Kruti Dev 010" pitchFamily="2" charset="0"/>
              </a:rPr>
              <a:t>; </a:t>
            </a:r>
            <a:r>
              <a:rPr lang="en-US" dirty="0" err="1">
                <a:latin typeface="Kruti Dev 010" pitchFamily="2" charset="0"/>
              </a:rPr>
              <a:t>rkSj</a:t>
            </a:r>
            <a:r>
              <a:rPr lang="en-US" dirty="0">
                <a:latin typeface="Kruti Dev 010" pitchFamily="2" charset="0"/>
              </a:rPr>
              <a:t> </a:t>
            </a:r>
            <a:r>
              <a:rPr lang="en-US" dirty="0" err="1">
                <a:latin typeface="Kruti Dev 010" pitchFamily="2" charset="0"/>
              </a:rPr>
              <a:t>ij</a:t>
            </a:r>
            <a:r>
              <a:rPr lang="en-US" dirty="0">
                <a:latin typeface="Kruti Dev 010" pitchFamily="2" charset="0"/>
              </a:rPr>
              <a:t> </a:t>
            </a:r>
            <a:r>
              <a:rPr lang="en-US" dirty="0" err="1">
                <a:latin typeface="Kruti Dev 010" pitchFamily="2" charset="0"/>
              </a:rPr>
              <a:t>cM+h</a:t>
            </a:r>
            <a:r>
              <a:rPr lang="en-US" dirty="0">
                <a:latin typeface="Kruti Dev 010" pitchFamily="2" charset="0"/>
              </a:rPr>
              <a:t> </a:t>
            </a:r>
            <a:r>
              <a:rPr lang="en-US" dirty="0" err="1">
                <a:latin typeface="Kruti Dev 010" pitchFamily="2" charset="0"/>
              </a:rPr>
              <a:t>ek</a:t>
            </a:r>
            <a:r>
              <a:rPr lang="en-US" dirty="0">
                <a:latin typeface="Kruti Dev 010" pitchFamily="2" charset="0"/>
              </a:rPr>
              <a:t>=k </a:t>
            </a:r>
            <a:r>
              <a:rPr lang="en-US" dirty="0" err="1">
                <a:latin typeface="Kruti Dev 010" pitchFamily="2" charset="0"/>
              </a:rPr>
              <a:t>esa</a:t>
            </a:r>
            <a:r>
              <a:rPr lang="en-US" dirty="0">
                <a:latin typeface="Kruti Dev 010" pitchFamily="2" charset="0"/>
              </a:rPr>
              <a:t> </a:t>
            </a:r>
            <a:r>
              <a:rPr lang="en-US" dirty="0" err="1">
                <a:latin typeface="Kruti Dev 010" pitchFamily="2" charset="0"/>
              </a:rPr>
              <a:t>udn</a:t>
            </a:r>
            <a:r>
              <a:rPr lang="en-US" dirty="0">
                <a:latin typeface="Kruti Dev 010" pitchFamily="2" charset="0"/>
              </a:rPr>
              <a:t> </a:t>
            </a:r>
            <a:r>
              <a:rPr lang="en-US" dirty="0" err="1">
                <a:latin typeface="Kruti Dev 010" pitchFamily="2" charset="0"/>
              </a:rPr>
              <a:t>dk</a:t>
            </a:r>
            <a:r>
              <a:rPr lang="en-US" dirty="0">
                <a:latin typeface="Kruti Dev 010" pitchFamily="2" charset="0"/>
              </a:rPr>
              <a:t> </a:t>
            </a:r>
            <a:r>
              <a:rPr lang="en-US" dirty="0" err="1">
                <a:latin typeface="Kruti Dev 010" pitchFamily="2" charset="0"/>
              </a:rPr>
              <a:t>cfgxZeu</a:t>
            </a:r>
            <a:r>
              <a:rPr lang="en-US" dirty="0">
                <a:latin typeface="Kruti Dev 010" pitchFamily="2" charset="0"/>
              </a:rPr>
              <a:t> </a:t>
            </a:r>
            <a:r>
              <a:rPr lang="en-US" dirty="0" err="1">
                <a:latin typeface="Kruti Dev 010" pitchFamily="2" charset="0"/>
              </a:rPr>
              <a:t>djuk</a:t>
            </a:r>
            <a:r>
              <a:rPr lang="en-US" dirty="0">
                <a:latin typeface="Kruti Dev 010" pitchFamily="2" charset="0"/>
              </a:rPr>
              <a:t> </a:t>
            </a:r>
            <a:r>
              <a:rPr lang="en-US" dirty="0" err="1">
                <a:latin typeface="Kruti Dev 010" pitchFamily="2" charset="0"/>
              </a:rPr>
              <a:t>iM</a:t>
            </a:r>
            <a:r>
              <a:rPr lang="en-US" dirty="0">
                <a:latin typeface="Kruti Dev 010" pitchFamily="2" charset="0"/>
              </a:rPr>
              <a:t>+ </a:t>
            </a:r>
            <a:r>
              <a:rPr lang="en-US" dirty="0" err="1">
                <a:latin typeface="Kruti Dev 010" pitchFamily="2" charset="0"/>
              </a:rPr>
              <a:t>ldrk</a:t>
            </a:r>
            <a:r>
              <a:rPr lang="en-US" dirty="0">
                <a:latin typeface="Kruti Dev 010" pitchFamily="2" charset="0"/>
              </a:rPr>
              <a:t> </a:t>
            </a:r>
            <a:r>
              <a:rPr lang="en-US" dirty="0" err="1">
                <a:latin typeface="Kruti Dev 010" pitchFamily="2" charset="0"/>
              </a:rPr>
              <a:t>gSA</a:t>
            </a:r>
            <a:endParaRPr lang="en-US" dirty="0">
              <a:solidFill>
                <a:srgbClr val="000000"/>
              </a:solidFill>
            </a:endParaRPr>
          </a:p>
          <a:p>
            <a:pPr marL="540000" lvl="3" indent="-324000" eaLnBrk="1" hangingPunct="1">
              <a:lnSpc>
                <a:spcPct val="120000"/>
              </a:lnSpc>
              <a:buSzPct val="100000"/>
              <a:buFont typeface="Arial" charset="0"/>
              <a:buChar char="•"/>
            </a:pPr>
            <a:r>
              <a:rPr lang="en-US" sz="1600" dirty="0">
                <a:latin typeface="Kruti Dev 010" pitchFamily="2" charset="0"/>
              </a:rPr>
              <a:t>;s ;</a:t>
            </a:r>
            <a:r>
              <a:rPr lang="en-US" sz="1600" dirty="0" err="1">
                <a:latin typeface="Kruti Dev 010" pitchFamily="2" charset="0"/>
              </a:rPr>
              <a:t>kstukc</a:t>
            </a:r>
            <a:r>
              <a:rPr lang="en-US" sz="1600" dirty="0">
                <a:latin typeface="Kruti Dev 010" pitchFamily="2" charset="0"/>
              </a:rPr>
              <a:t>) </a:t>
            </a:r>
            <a:r>
              <a:rPr lang="en-US" sz="1600" dirty="0" err="1">
                <a:latin typeface="Kruti Dev 010" pitchFamily="2" charset="0"/>
              </a:rPr>
              <a:t>gks</a:t>
            </a:r>
            <a:r>
              <a:rPr lang="en-US" sz="1600" dirty="0">
                <a:latin typeface="Kruti Dev 010" pitchFamily="2" charset="0"/>
              </a:rPr>
              <a:t> </a:t>
            </a:r>
            <a:r>
              <a:rPr lang="en-US" sz="1600" dirty="0" err="1">
                <a:latin typeface="Kruti Dev 010" pitchFamily="2" charset="0"/>
              </a:rPr>
              <a:t>ldrs</a:t>
            </a:r>
            <a:r>
              <a:rPr lang="en-US" sz="1600" dirty="0">
                <a:latin typeface="Kruti Dev 010" pitchFamily="2" charset="0"/>
              </a:rPr>
              <a:t> </a:t>
            </a:r>
            <a:r>
              <a:rPr lang="en-US" sz="1600" dirty="0" err="1">
                <a:latin typeface="Kruti Dev 010" pitchFamily="2" charset="0"/>
              </a:rPr>
              <a:t>gSa</a:t>
            </a:r>
            <a:r>
              <a:rPr lang="en-US" sz="1600" dirty="0">
                <a:latin typeface="Kruti Dev 010" pitchFamily="2" charset="0"/>
              </a:rPr>
              <a:t> </a:t>
            </a:r>
            <a:r>
              <a:rPr lang="en-US" sz="1600" dirty="0" err="1">
                <a:latin typeface="Kruti Dev 010" pitchFamily="2" charset="0"/>
              </a:rPr>
              <a:t>tSls</a:t>
            </a:r>
            <a:r>
              <a:rPr lang="en-US" sz="1600" dirty="0">
                <a:latin typeface="Kruti Dev 010" pitchFamily="2" charset="0"/>
              </a:rPr>
              <a:t> </a:t>
            </a:r>
            <a:r>
              <a:rPr lang="en-US" sz="1600" dirty="0" err="1">
                <a:latin typeface="Kruti Dev 010" pitchFamily="2" charset="0"/>
              </a:rPr>
              <a:t>fd</a:t>
            </a:r>
            <a:r>
              <a:rPr lang="en-US" sz="1600" dirty="0">
                <a:latin typeface="Kruti Dev 010" pitchFamily="2" charset="0"/>
              </a:rPr>
              <a:t> _.k </a:t>
            </a:r>
            <a:r>
              <a:rPr lang="en-US" sz="1600" dirty="0" err="1">
                <a:latin typeface="Kruti Dev 010" pitchFamily="2" charset="0"/>
              </a:rPr>
              <a:t>dk</a:t>
            </a:r>
            <a:r>
              <a:rPr lang="en-US" sz="1600" dirty="0">
                <a:latin typeface="Kruti Dev 010" pitchFamily="2" charset="0"/>
              </a:rPr>
              <a:t> </a:t>
            </a:r>
            <a:r>
              <a:rPr lang="en-US" sz="1600" dirty="0" err="1">
                <a:latin typeface="Kruti Dev 010" pitchFamily="2" charset="0"/>
              </a:rPr>
              <a:t>iquHkqZxrku</a:t>
            </a:r>
            <a:r>
              <a:rPr lang="en-US" sz="1600" dirty="0">
                <a:latin typeface="Kruti Dev 010" pitchFamily="2" charset="0"/>
              </a:rPr>
              <a:t> </a:t>
            </a:r>
            <a:r>
              <a:rPr lang="en-US" sz="1600" dirty="0" err="1">
                <a:latin typeface="Kruti Dev 010" pitchFamily="2" charset="0"/>
              </a:rPr>
              <a:t>djukA</a:t>
            </a:r>
            <a:r>
              <a:rPr lang="en-US" sz="1600" dirty="0">
                <a:latin typeface="Kruti Dev 010" pitchFamily="2" charset="0"/>
              </a:rPr>
              <a:t>  </a:t>
            </a:r>
            <a:endParaRPr lang="en-US" sz="1600" dirty="0">
              <a:solidFill>
                <a:srgbClr val="000000"/>
              </a:solidFill>
            </a:endParaRPr>
          </a:p>
          <a:p>
            <a:pPr marL="540000" lvl="3" indent="-324000" eaLnBrk="1" hangingPunct="1">
              <a:lnSpc>
                <a:spcPct val="120000"/>
              </a:lnSpc>
              <a:buSzPct val="100000"/>
              <a:buFont typeface="Arial" charset="0"/>
              <a:buChar char="•"/>
            </a:pPr>
            <a:r>
              <a:rPr lang="en-US" sz="1600" dirty="0" err="1">
                <a:latin typeface="Kruti Dev 010" pitchFamily="2" charset="0"/>
              </a:rPr>
              <a:t>vkSj</a:t>
            </a:r>
            <a:r>
              <a:rPr lang="en-US" sz="1600" dirty="0">
                <a:latin typeface="Kruti Dev 010" pitchFamily="2" charset="0"/>
              </a:rPr>
              <a:t> </a:t>
            </a:r>
            <a:r>
              <a:rPr lang="en-US" sz="1600" dirty="0" err="1">
                <a:latin typeface="Kruti Dev 010" pitchFamily="2" charset="0"/>
              </a:rPr>
              <a:t>gks</a:t>
            </a:r>
            <a:r>
              <a:rPr lang="en-US" sz="1600" dirty="0">
                <a:latin typeface="Kruti Dev 010" pitchFamily="2" charset="0"/>
              </a:rPr>
              <a:t> </a:t>
            </a:r>
            <a:r>
              <a:rPr lang="en-US" sz="1600" dirty="0" err="1">
                <a:latin typeface="Kruti Dev 010" pitchFamily="2" charset="0"/>
              </a:rPr>
              <a:t>ldrk</a:t>
            </a:r>
            <a:r>
              <a:rPr lang="en-US" sz="1600" dirty="0">
                <a:latin typeface="Kruti Dev 010" pitchFamily="2" charset="0"/>
              </a:rPr>
              <a:t> </a:t>
            </a:r>
            <a:r>
              <a:rPr lang="en-US" sz="1600" dirty="0" err="1">
                <a:latin typeface="Kruti Dev 010" pitchFamily="2" charset="0"/>
              </a:rPr>
              <a:t>gS</a:t>
            </a:r>
            <a:r>
              <a:rPr lang="en-US" sz="1600" dirty="0">
                <a:latin typeface="Kruti Dev 010" pitchFamily="2" charset="0"/>
              </a:rPr>
              <a:t> </a:t>
            </a:r>
            <a:r>
              <a:rPr lang="en-US" sz="1600" dirty="0" err="1">
                <a:latin typeface="Kruti Dev 010" pitchFamily="2" charset="0"/>
              </a:rPr>
              <a:t>fd</a:t>
            </a:r>
            <a:r>
              <a:rPr lang="en-US" sz="1600" dirty="0">
                <a:latin typeface="Kruti Dev 010" pitchFamily="2" charset="0"/>
              </a:rPr>
              <a:t> ;g ;</a:t>
            </a:r>
            <a:r>
              <a:rPr lang="en-US" sz="1600" dirty="0" err="1">
                <a:latin typeface="Kruti Dev 010" pitchFamily="2" charset="0"/>
              </a:rPr>
              <a:t>kstukc</a:t>
            </a:r>
            <a:r>
              <a:rPr lang="en-US" sz="1600" dirty="0">
                <a:latin typeface="Kruti Dev 010" pitchFamily="2" charset="0"/>
              </a:rPr>
              <a:t>) u </a:t>
            </a:r>
            <a:r>
              <a:rPr lang="en-US" sz="1600" dirty="0" err="1">
                <a:latin typeface="Kruti Dev 010" pitchFamily="2" charset="0"/>
              </a:rPr>
              <a:t>gks</a:t>
            </a:r>
            <a:r>
              <a:rPr lang="en-US" sz="1600" dirty="0">
                <a:latin typeface="Kruti Dev 010" pitchFamily="2" charset="0"/>
              </a:rPr>
              <a:t> </a:t>
            </a:r>
            <a:r>
              <a:rPr lang="en-US" sz="1600" dirty="0" err="1">
                <a:latin typeface="Kruti Dev 010" pitchFamily="2" charset="0"/>
              </a:rPr>
              <a:t>tSls</a:t>
            </a:r>
            <a:r>
              <a:rPr lang="en-US" sz="1600" dirty="0">
                <a:latin typeface="Kruti Dev 010" pitchFamily="2" charset="0"/>
              </a:rPr>
              <a:t> </a:t>
            </a:r>
            <a:r>
              <a:rPr lang="en-US" sz="1600" dirty="0" err="1">
                <a:latin typeface="Kruti Dev 010" pitchFamily="2" charset="0"/>
              </a:rPr>
              <a:t>fd</a:t>
            </a:r>
            <a:r>
              <a:rPr lang="en-US" sz="1600" dirty="0">
                <a:latin typeface="Kruti Dev 010" pitchFamily="2" charset="0"/>
              </a:rPr>
              <a:t> </a:t>
            </a:r>
            <a:r>
              <a:rPr lang="en-US" sz="1600" dirty="0" err="1">
                <a:latin typeface="Kruti Dev 010" pitchFamily="2" charset="0"/>
              </a:rPr>
              <a:t>fdlh</a:t>
            </a:r>
            <a:r>
              <a:rPr lang="en-US" sz="1600" dirty="0">
                <a:latin typeface="Kruti Dev 010" pitchFamily="2" charset="0"/>
              </a:rPr>
              <a:t> </a:t>
            </a:r>
            <a:r>
              <a:rPr lang="en-US" sz="1600" dirty="0" err="1">
                <a:latin typeface="Kruti Dev 010" pitchFamily="2" charset="0"/>
              </a:rPr>
              <a:t>iqjkuh</a:t>
            </a:r>
            <a:r>
              <a:rPr lang="en-US" sz="1600" dirty="0">
                <a:latin typeface="Kruti Dev 010" pitchFamily="2" charset="0"/>
              </a:rPr>
              <a:t> </a:t>
            </a:r>
            <a:r>
              <a:rPr lang="en-US" sz="1600" dirty="0" err="1">
                <a:latin typeface="Kruti Dev 010" pitchFamily="2" charset="0"/>
              </a:rPr>
              <a:t>e’khu</a:t>
            </a:r>
            <a:r>
              <a:rPr lang="en-US" sz="1600" dirty="0">
                <a:latin typeface="Kruti Dev 010" pitchFamily="2" charset="0"/>
              </a:rPr>
              <a:t> ds </a:t>
            </a:r>
            <a:r>
              <a:rPr lang="en-US" sz="1600" dirty="0" err="1">
                <a:latin typeface="Kruti Dev 010" pitchFamily="2" charset="0"/>
              </a:rPr>
              <a:t>vpkud</a:t>
            </a:r>
            <a:r>
              <a:rPr lang="en-US" sz="1600" dirty="0">
                <a:latin typeface="Kruti Dev 010" pitchFamily="2" charset="0"/>
              </a:rPr>
              <a:t> </a:t>
            </a:r>
            <a:r>
              <a:rPr lang="en-US" sz="1600" dirty="0" err="1">
                <a:latin typeface="Kruti Dev 010" pitchFamily="2" charset="0"/>
              </a:rPr>
              <a:t>dke</a:t>
            </a:r>
            <a:r>
              <a:rPr lang="en-US" sz="1600" dirty="0">
                <a:latin typeface="Kruti Dev 010" pitchFamily="2" charset="0"/>
              </a:rPr>
              <a:t> can </a:t>
            </a:r>
            <a:r>
              <a:rPr lang="en-US" sz="1600" dirty="0" err="1">
                <a:latin typeface="Kruti Dev 010" pitchFamily="2" charset="0"/>
              </a:rPr>
              <a:t>dj</a:t>
            </a:r>
            <a:r>
              <a:rPr lang="en-US" sz="1600" dirty="0">
                <a:latin typeface="Kruti Dev 010" pitchFamily="2" charset="0"/>
              </a:rPr>
              <a:t> </a:t>
            </a:r>
            <a:r>
              <a:rPr lang="en-US" sz="1600" dirty="0" err="1">
                <a:latin typeface="Kruti Dev 010" pitchFamily="2" charset="0"/>
              </a:rPr>
              <a:t>nsus</a:t>
            </a:r>
            <a:r>
              <a:rPr lang="en-US" sz="1600" dirty="0">
                <a:latin typeface="Kruti Dev 010" pitchFamily="2" charset="0"/>
              </a:rPr>
              <a:t> ds </a:t>
            </a:r>
            <a:r>
              <a:rPr lang="en-US" sz="1600" dirty="0" err="1">
                <a:latin typeface="Kruti Dev 010" pitchFamily="2" charset="0"/>
              </a:rPr>
              <a:t>ckn</a:t>
            </a:r>
            <a:r>
              <a:rPr lang="en-US" sz="1600" dirty="0">
                <a:latin typeface="Kruti Dev 010" pitchFamily="2" charset="0"/>
              </a:rPr>
              <a:t> </a:t>
            </a:r>
            <a:r>
              <a:rPr lang="en-US" sz="1600" dirty="0" err="1">
                <a:latin typeface="Kruti Dev 010" pitchFamily="2" charset="0"/>
              </a:rPr>
              <a:t>ubZ</a:t>
            </a:r>
            <a:r>
              <a:rPr lang="en-US" sz="1600" dirty="0">
                <a:latin typeface="Kruti Dev 010" pitchFamily="2" charset="0"/>
              </a:rPr>
              <a:t> </a:t>
            </a:r>
            <a:r>
              <a:rPr lang="en-US" sz="1600" dirty="0" err="1">
                <a:latin typeface="Kruti Dev 010" pitchFamily="2" charset="0"/>
              </a:rPr>
              <a:t>e’khu</a:t>
            </a:r>
            <a:r>
              <a:rPr lang="en-US" sz="1600" dirty="0">
                <a:latin typeface="Kruti Dev 010" pitchFamily="2" charset="0"/>
              </a:rPr>
              <a:t> [</a:t>
            </a:r>
            <a:r>
              <a:rPr lang="en-US" sz="1600" dirty="0" err="1">
                <a:latin typeface="Kruti Dev 010" pitchFamily="2" charset="0"/>
              </a:rPr>
              <a:t>kjhnukA</a:t>
            </a:r>
            <a:r>
              <a:rPr lang="en-US" sz="1600" dirty="0">
                <a:latin typeface="Kruti Dev 010" pitchFamily="2" charset="0"/>
              </a:rPr>
              <a:t> </a:t>
            </a:r>
            <a:endParaRPr lang="en-US" sz="1600" dirty="0">
              <a:solidFill>
                <a:srgbClr val="000000"/>
              </a:solidFill>
            </a:endParaRPr>
          </a:p>
          <a:p>
            <a:pPr lvl="1" eaLnBrk="1" hangingPunct="1">
              <a:lnSpc>
                <a:spcPct val="120000"/>
              </a:lnSpc>
              <a:buSzPct val="100000"/>
              <a:buFont typeface="Arial" charset="0"/>
              <a:buChar char="•"/>
            </a:pPr>
            <a:r>
              <a:rPr lang="en-US" dirty="0">
                <a:latin typeface="Kruti Dev 010" pitchFamily="2" charset="0"/>
              </a:rPr>
              <a:t>,</a:t>
            </a:r>
            <a:r>
              <a:rPr lang="en-US" dirty="0" err="1">
                <a:latin typeface="Kruti Dev 010" pitchFamily="2" charset="0"/>
              </a:rPr>
              <a:t>slh</a:t>
            </a:r>
            <a:r>
              <a:rPr lang="en-US" dirty="0">
                <a:latin typeface="Kruti Dev 010" pitchFamily="2" charset="0"/>
              </a:rPr>
              <a:t> </a:t>
            </a:r>
            <a:r>
              <a:rPr lang="en-US" dirty="0" err="1">
                <a:latin typeface="Kruti Dev 010" pitchFamily="2" charset="0"/>
              </a:rPr>
              <a:t>fLFkfr;ksa</a:t>
            </a:r>
            <a:r>
              <a:rPr lang="en-US" dirty="0">
                <a:latin typeface="Kruti Dev 010" pitchFamily="2" charset="0"/>
              </a:rPr>
              <a:t> </a:t>
            </a:r>
            <a:r>
              <a:rPr lang="en-US" dirty="0" err="1">
                <a:latin typeface="Kruti Dev 010" pitchFamily="2" charset="0"/>
              </a:rPr>
              <a:t>esa</a:t>
            </a:r>
            <a:r>
              <a:rPr lang="en-US" dirty="0">
                <a:latin typeface="Kruti Dev 010" pitchFamily="2" charset="0"/>
              </a:rPr>
              <a:t>] ml </a:t>
            </a:r>
            <a:r>
              <a:rPr lang="en-US" dirty="0" err="1">
                <a:latin typeface="Kruti Dev 010" pitchFamily="2" charset="0"/>
              </a:rPr>
              <a:t>vof</a:t>
            </a:r>
            <a:r>
              <a:rPr lang="en-US" dirty="0">
                <a:latin typeface="Kruti Dev 010" pitchFamily="2" charset="0"/>
              </a:rPr>
              <a:t>/k </a:t>
            </a:r>
            <a:r>
              <a:rPr lang="en-US" dirty="0" err="1">
                <a:latin typeface="Kruti Dev 010" pitchFamily="2" charset="0"/>
              </a:rPr>
              <a:t>esa</a:t>
            </a:r>
            <a:r>
              <a:rPr lang="en-US" dirty="0">
                <a:latin typeface="Kruti Dev 010" pitchFamily="2" charset="0"/>
              </a:rPr>
              <a:t> t:jh </a:t>
            </a:r>
            <a:r>
              <a:rPr lang="en-US" dirty="0" err="1">
                <a:latin typeface="Kruti Dev 010" pitchFamily="2" charset="0"/>
              </a:rPr>
              <a:t>udn</a:t>
            </a:r>
            <a:r>
              <a:rPr lang="en-US" dirty="0">
                <a:latin typeface="Kruti Dev 010" pitchFamily="2" charset="0"/>
              </a:rPr>
              <a:t> </a:t>
            </a:r>
            <a:r>
              <a:rPr lang="hi-IN" sz="1600" dirty="0">
                <a:latin typeface="Kruti Dev 010" pitchFamily="2" charset="0"/>
              </a:rPr>
              <a:t>राशि </a:t>
            </a:r>
            <a:r>
              <a:rPr lang="en-US" dirty="0" err="1">
                <a:latin typeface="Kruti Dev 010" pitchFamily="2" charset="0"/>
              </a:rPr>
              <a:t>dkQh</a:t>
            </a:r>
            <a:r>
              <a:rPr lang="en-US" dirty="0">
                <a:latin typeface="Kruti Dev 010" pitchFamily="2" charset="0"/>
              </a:rPr>
              <a:t> </a:t>
            </a:r>
            <a:r>
              <a:rPr lang="en-US" dirty="0" err="1">
                <a:latin typeface="Kruti Dev 010" pitchFamily="2" charset="0"/>
              </a:rPr>
              <a:t>gn</a:t>
            </a:r>
            <a:r>
              <a:rPr lang="en-US" dirty="0">
                <a:latin typeface="Kruti Dev 010" pitchFamily="2" charset="0"/>
              </a:rPr>
              <a:t> rd c&lt;+ </a:t>
            </a:r>
            <a:r>
              <a:rPr lang="en-US" dirty="0" err="1">
                <a:latin typeface="Kruti Dev 010" pitchFamily="2" charset="0"/>
              </a:rPr>
              <a:t>ldrk</a:t>
            </a:r>
            <a:r>
              <a:rPr lang="en-US" dirty="0">
                <a:latin typeface="Kruti Dev 010" pitchFamily="2" charset="0"/>
              </a:rPr>
              <a:t> </a:t>
            </a:r>
            <a:r>
              <a:rPr lang="en-US" dirty="0" err="1">
                <a:latin typeface="Kruti Dev 010" pitchFamily="2" charset="0"/>
              </a:rPr>
              <a:t>gSA</a:t>
            </a:r>
            <a:r>
              <a:rPr lang="en-US" dirty="0">
                <a:latin typeface="Kruti Dev 010" pitchFamily="2" charset="0"/>
              </a:rPr>
              <a:t> </a:t>
            </a:r>
            <a:r>
              <a:rPr lang="en-US" dirty="0" err="1">
                <a:latin typeface="Kruti Dev 010" pitchFamily="2" charset="0"/>
              </a:rPr>
              <a:t>ysfdu</a:t>
            </a:r>
            <a:r>
              <a:rPr lang="en-US" dirty="0">
                <a:latin typeface="Kruti Dev 010" pitchFamily="2" charset="0"/>
              </a:rPr>
              <a:t> ;g </a:t>
            </a:r>
            <a:r>
              <a:rPr lang="en-US" dirty="0" err="1">
                <a:latin typeface="Kruti Dev 010" pitchFamily="2" charset="0"/>
              </a:rPr>
              <a:t>vpy</a:t>
            </a:r>
            <a:r>
              <a:rPr lang="en-US" dirty="0">
                <a:latin typeface="Kruti Dev 010" pitchFamily="2" charset="0"/>
              </a:rPr>
              <a:t> </a:t>
            </a:r>
            <a:r>
              <a:rPr lang="en-US" dirty="0" err="1">
                <a:latin typeface="Kruti Dev 010" pitchFamily="2" charset="0"/>
              </a:rPr>
              <a:t>iwath</a:t>
            </a:r>
            <a:r>
              <a:rPr lang="en-US" dirty="0">
                <a:latin typeface="Kruti Dev 010" pitchFamily="2" charset="0"/>
              </a:rPr>
              <a:t> </a:t>
            </a:r>
            <a:r>
              <a:rPr lang="en-US" dirty="0" err="1">
                <a:latin typeface="Kruti Dev 010" pitchFamily="2" charset="0"/>
              </a:rPr>
              <a:t>dk</a:t>
            </a:r>
            <a:r>
              <a:rPr lang="en-US" dirty="0">
                <a:latin typeface="Kruti Dev 010" pitchFamily="2" charset="0"/>
              </a:rPr>
              <a:t> </a:t>
            </a:r>
            <a:r>
              <a:rPr lang="en-US" dirty="0" err="1">
                <a:latin typeface="Kruti Dev 010" pitchFamily="2" charset="0"/>
              </a:rPr>
              <a:t>Hkkx</a:t>
            </a:r>
            <a:r>
              <a:rPr lang="en-US" dirty="0">
                <a:latin typeface="Kruti Dev 010" pitchFamily="2" charset="0"/>
              </a:rPr>
              <a:t> </a:t>
            </a:r>
            <a:r>
              <a:rPr lang="en-US" dirty="0" err="1">
                <a:latin typeface="Kruti Dev 010" pitchFamily="2" charset="0"/>
              </a:rPr>
              <a:t>gS</a:t>
            </a:r>
            <a:r>
              <a:rPr lang="en-US" dirty="0">
                <a:latin typeface="Kruti Dev 010" pitchFamily="2" charset="0"/>
              </a:rPr>
              <a:t> </a:t>
            </a:r>
            <a:r>
              <a:rPr lang="en-US" u="sng" dirty="0">
                <a:latin typeface="Kruti Dev 010" pitchFamily="2" charset="0"/>
              </a:rPr>
              <a:t>u </a:t>
            </a:r>
            <a:r>
              <a:rPr lang="en-US" u="sng" dirty="0" err="1">
                <a:latin typeface="Kruti Dev 010" pitchFamily="2" charset="0"/>
              </a:rPr>
              <a:t>fd</a:t>
            </a:r>
            <a:r>
              <a:rPr lang="en-US" u="sng" dirty="0">
                <a:latin typeface="Kruti Dev 010" pitchFamily="2" charset="0"/>
              </a:rPr>
              <a:t> </a:t>
            </a:r>
            <a:r>
              <a:rPr lang="x-none" sz="1600" dirty="0"/>
              <a:t>कार्यशील</a:t>
            </a:r>
            <a:r>
              <a:rPr lang="en-US" u="sng" dirty="0">
                <a:latin typeface="Kruti Dev 010" pitchFamily="2" charset="0"/>
              </a:rPr>
              <a:t> </a:t>
            </a:r>
            <a:r>
              <a:rPr lang="en-US" u="sng" dirty="0" err="1">
                <a:latin typeface="Kruti Dev 010" pitchFamily="2" charset="0"/>
              </a:rPr>
              <a:t>iwath</a:t>
            </a:r>
            <a:r>
              <a:rPr lang="en-US" dirty="0">
                <a:latin typeface="Kruti Dev 010" pitchFamily="2" charset="0"/>
              </a:rPr>
              <a:t> </a:t>
            </a:r>
            <a:r>
              <a:rPr lang="en-US" dirty="0" err="1">
                <a:latin typeface="Kruti Dev 010" pitchFamily="2" charset="0"/>
              </a:rPr>
              <a:t>dkA</a:t>
            </a:r>
            <a:r>
              <a:rPr lang="en-US" dirty="0">
                <a:latin typeface="Kruti Dev 010" pitchFamily="2" charset="0"/>
              </a:rPr>
              <a:t> </a:t>
            </a:r>
            <a:endParaRPr lang="en-US" u="sng" dirty="0">
              <a:solidFill>
                <a:srgbClr val="000000"/>
              </a:solidFill>
              <a:latin typeface="Arial"/>
              <a:cs typeface="Arial"/>
            </a:endParaRPr>
          </a:p>
          <a:p>
            <a:pPr lvl="1" eaLnBrk="1" hangingPunct="1">
              <a:lnSpc>
                <a:spcPct val="120000"/>
              </a:lnSpc>
              <a:buSzPct val="100000"/>
              <a:buFont typeface="Arial" charset="0"/>
              <a:buChar char="•"/>
            </a:pPr>
            <a:r>
              <a:rPr lang="en-US" dirty="0">
                <a:latin typeface="Kruti Dev 010" pitchFamily="2" charset="0"/>
              </a:rPr>
              <a:t>;g /;</a:t>
            </a:r>
            <a:r>
              <a:rPr lang="en-US" dirty="0" err="1">
                <a:latin typeface="Kruti Dev 010" pitchFamily="2" charset="0"/>
              </a:rPr>
              <a:t>ku</a:t>
            </a:r>
            <a:r>
              <a:rPr lang="en-US" dirty="0">
                <a:latin typeface="Kruti Dev 010" pitchFamily="2" charset="0"/>
              </a:rPr>
              <a:t> </a:t>
            </a:r>
            <a:r>
              <a:rPr lang="en-US" dirty="0" err="1">
                <a:latin typeface="Kruti Dev 010" pitchFamily="2" charset="0"/>
              </a:rPr>
              <a:t>esa</a:t>
            </a:r>
            <a:r>
              <a:rPr lang="en-US" dirty="0">
                <a:latin typeface="Kruti Dev 010" pitchFamily="2" charset="0"/>
              </a:rPr>
              <a:t> j[</a:t>
            </a:r>
            <a:r>
              <a:rPr lang="en-US" dirty="0" err="1">
                <a:latin typeface="Kruti Dev 010" pitchFamily="2" charset="0"/>
              </a:rPr>
              <a:t>kuk</a:t>
            </a:r>
            <a:r>
              <a:rPr lang="en-US" dirty="0">
                <a:latin typeface="Kruti Dev 010" pitchFamily="2" charset="0"/>
              </a:rPr>
              <a:t> </a:t>
            </a:r>
            <a:r>
              <a:rPr lang="en-US" dirty="0" err="1">
                <a:latin typeface="Kruti Dev 010" pitchFamily="2" charset="0"/>
              </a:rPr>
              <a:t>egRoiw.kZ</a:t>
            </a:r>
            <a:r>
              <a:rPr lang="en-US" dirty="0">
                <a:latin typeface="Kruti Dev 010" pitchFamily="2" charset="0"/>
              </a:rPr>
              <a:t> </a:t>
            </a:r>
            <a:r>
              <a:rPr lang="en-US" dirty="0" err="1">
                <a:latin typeface="Kruti Dev 010" pitchFamily="2" charset="0"/>
              </a:rPr>
              <a:t>gS</a:t>
            </a:r>
            <a:r>
              <a:rPr lang="en-US" dirty="0">
                <a:latin typeface="Kruti Dev 010" pitchFamily="2" charset="0"/>
              </a:rPr>
              <a:t> </a:t>
            </a:r>
            <a:r>
              <a:rPr lang="en-US" dirty="0" err="1">
                <a:latin typeface="Kruti Dev 010" pitchFamily="2" charset="0"/>
              </a:rPr>
              <a:t>fd</a:t>
            </a:r>
            <a:r>
              <a:rPr lang="en-US" dirty="0">
                <a:latin typeface="Kruti Dev 010" pitchFamily="2" charset="0"/>
              </a:rPr>
              <a:t> ml </a:t>
            </a:r>
            <a:r>
              <a:rPr lang="en-US" dirty="0" err="1">
                <a:latin typeface="Kruti Dev 010" pitchFamily="2" charset="0"/>
              </a:rPr>
              <a:t>vof</a:t>
            </a:r>
            <a:r>
              <a:rPr lang="en-US" dirty="0">
                <a:latin typeface="Kruti Dev 010" pitchFamily="2" charset="0"/>
              </a:rPr>
              <a:t>/k ds </a:t>
            </a:r>
            <a:r>
              <a:rPr lang="en-US" dirty="0" err="1">
                <a:latin typeface="Kruti Dev 010" pitchFamily="2" charset="0"/>
              </a:rPr>
              <a:t>fy</a:t>
            </a:r>
            <a:r>
              <a:rPr lang="en-US" dirty="0">
                <a:latin typeface="Kruti Dev 010" pitchFamily="2" charset="0"/>
              </a:rPr>
              <a:t>, t:jh </a:t>
            </a:r>
            <a:r>
              <a:rPr lang="en-US" dirty="0" err="1">
                <a:latin typeface="Kruti Dev 010" pitchFamily="2" charset="0"/>
              </a:rPr>
              <a:t>lHkh</a:t>
            </a:r>
            <a:r>
              <a:rPr lang="en-US" dirty="0">
                <a:latin typeface="Kruti Dev 010" pitchFamily="2" charset="0"/>
              </a:rPr>
              <a:t> </a:t>
            </a:r>
            <a:r>
              <a:rPr lang="en-US" dirty="0" err="1">
                <a:latin typeface="Kruti Dev 010" pitchFamily="2" charset="0"/>
              </a:rPr>
              <a:t>izdkj</a:t>
            </a:r>
            <a:r>
              <a:rPr lang="en-US" dirty="0">
                <a:latin typeface="Kruti Dev 010" pitchFamily="2" charset="0"/>
              </a:rPr>
              <a:t> ds </a:t>
            </a:r>
            <a:r>
              <a:rPr lang="en-US" dirty="0" err="1">
                <a:latin typeface="Kruti Dev 010" pitchFamily="2" charset="0"/>
              </a:rPr>
              <a:t>udn</a:t>
            </a:r>
            <a:r>
              <a:rPr lang="en-US" dirty="0">
                <a:latin typeface="Kruti Dev 010" pitchFamily="2" charset="0"/>
              </a:rPr>
              <a:t> </a:t>
            </a:r>
            <a:r>
              <a:rPr lang="en-US" u="sng" dirty="0" err="1">
                <a:latin typeface="Kruti Dev 010" pitchFamily="2" charset="0"/>
              </a:rPr>
              <a:t>dsoy</a:t>
            </a:r>
            <a:r>
              <a:rPr lang="en-US" dirty="0">
                <a:latin typeface="Kruti Dev 010" pitchFamily="2" charset="0"/>
              </a:rPr>
              <a:t> </a:t>
            </a:r>
            <a:r>
              <a:rPr lang="x-none" sz="1400" dirty="0"/>
              <a:t>कार्यशील</a:t>
            </a:r>
            <a:r>
              <a:rPr lang="en-US" sz="1400" dirty="0">
                <a:latin typeface="Kruti Dev 010" pitchFamily="2" charset="0"/>
              </a:rPr>
              <a:t> </a:t>
            </a:r>
            <a:r>
              <a:rPr lang="en-US" dirty="0" err="1">
                <a:latin typeface="Kruti Dev 010" pitchFamily="2" charset="0"/>
              </a:rPr>
              <a:t>iwath</a:t>
            </a:r>
            <a:r>
              <a:rPr lang="en-US" dirty="0">
                <a:latin typeface="Kruti Dev 010" pitchFamily="2" charset="0"/>
              </a:rPr>
              <a:t> ds </a:t>
            </a:r>
            <a:r>
              <a:rPr lang="en-US" dirty="0" err="1">
                <a:latin typeface="Kruti Dev 010" pitchFamily="2" charset="0"/>
              </a:rPr>
              <a:t>dkj.k</a:t>
            </a:r>
            <a:r>
              <a:rPr lang="en-US" dirty="0">
                <a:latin typeface="Kruti Dev 010" pitchFamily="2" charset="0"/>
              </a:rPr>
              <a:t> </a:t>
            </a:r>
            <a:r>
              <a:rPr lang="en-US" dirty="0" err="1">
                <a:latin typeface="Kruti Dev 010" pitchFamily="2" charset="0"/>
              </a:rPr>
              <a:t>ugha</a:t>
            </a:r>
            <a:r>
              <a:rPr lang="en-US" dirty="0">
                <a:latin typeface="Kruti Dev 010" pitchFamily="2" charset="0"/>
              </a:rPr>
              <a:t> </a:t>
            </a:r>
            <a:r>
              <a:rPr lang="en-US" dirty="0" err="1">
                <a:latin typeface="Kruti Dev 010" pitchFamily="2" charset="0"/>
              </a:rPr>
              <a:t>gSaA</a:t>
            </a:r>
            <a:endParaRPr lang="en-US" dirty="0">
              <a:solidFill>
                <a:srgbClr val="000000"/>
              </a:solidFill>
              <a:latin typeface="Arial"/>
              <a:cs typeface="Arial"/>
            </a:endParaRPr>
          </a:p>
        </p:txBody>
      </p:sp>
    </p:spTree>
    <p:extLst>
      <p:ext uri="{BB962C8B-B14F-4D97-AF65-F5344CB8AC3E}">
        <p14:creationId xmlns:p14="http://schemas.microsoft.com/office/powerpoint/2010/main" val="234628624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15A695A5-F1F6-4273-B942-CB803CEAECA9}" type="slidenum">
              <a:rPr lang="en-US" sz="1600" b="1" smtClean="0">
                <a:solidFill>
                  <a:schemeClr val="tx1"/>
                </a:solidFill>
              </a:rPr>
              <a:pPr algn="ctr">
                <a:defRPr/>
              </a:pPr>
              <a:t>32</a:t>
            </a:fld>
            <a:endParaRPr lang="mr-IN" sz="1600" b="1" dirty="0">
              <a:solidFill>
                <a:schemeClr val="tx1"/>
              </a:solidFill>
            </a:endParaRPr>
          </a:p>
        </p:txBody>
      </p:sp>
      <p:sp>
        <p:nvSpPr>
          <p:cNvPr id="65539" name="Title 1"/>
          <p:cNvSpPr txBox="1">
            <a:spLocks/>
          </p:cNvSpPr>
          <p:nvPr/>
        </p:nvSpPr>
        <p:spPr bwMode="auto">
          <a:xfrm>
            <a:off x="196755"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Class exercise</a:t>
            </a:r>
          </a:p>
        </p:txBody>
      </p:sp>
      <p:sp>
        <p:nvSpPr>
          <p:cNvPr id="12"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20000"/>
              </a:lnSpc>
              <a:buFont typeface="Arial" charset="0"/>
              <a:buChar char="•"/>
            </a:pPr>
            <a:r>
              <a:rPr lang="en-GB" dirty="0"/>
              <a:t>Take three businesses. One is a production business, the second is a trading business, and the third is a service business</a:t>
            </a:r>
          </a:p>
          <a:p>
            <a:pPr marL="225425" indent="-225425" eaLnBrk="0" hangingPunct="0">
              <a:lnSpc>
                <a:spcPct val="120000"/>
              </a:lnSpc>
              <a:buFont typeface="Arial" charset="0"/>
              <a:buChar char="•"/>
            </a:pPr>
            <a:r>
              <a:rPr lang="en-GB" dirty="0"/>
              <a:t>For each of the three businesses:</a:t>
            </a:r>
          </a:p>
          <a:p>
            <a:pPr marL="800100" lvl="1" indent="-342900" eaLnBrk="0" hangingPunct="0">
              <a:lnSpc>
                <a:spcPct val="120000"/>
              </a:lnSpc>
              <a:buFont typeface="Calibri" pitchFamily="34" charset="0"/>
              <a:buAutoNum type="arabicPeriod"/>
            </a:pPr>
            <a:r>
              <a:rPr lang="en-IN" sz="1600" dirty="0"/>
              <a:t>Choose a meaningful period (for example, a day or a month, etc.) to calculate working capital needs</a:t>
            </a:r>
          </a:p>
          <a:p>
            <a:pPr marL="800100" lvl="1" indent="-342900" eaLnBrk="0" hangingPunct="0">
              <a:lnSpc>
                <a:spcPct val="140000"/>
              </a:lnSpc>
              <a:buFont typeface="Calibri" pitchFamily="34" charset="0"/>
              <a:buAutoNum type="arabicPeriod"/>
            </a:pPr>
            <a:r>
              <a:rPr lang="en-GB" sz="1600" dirty="0"/>
              <a:t>Decide how much inventory (and which type) the business needs to have during this period</a:t>
            </a:r>
          </a:p>
          <a:p>
            <a:pPr marL="800100" lvl="1" indent="-342900" eaLnBrk="0" hangingPunct="0">
              <a:lnSpc>
                <a:spcPct val="140000"/>
              </a:lnSpc>
              <a:buFont typeface="Calibri" pitchFamily="34" charset="0"/>
              <a:buAutoNum type="arabicPeriod"/>
            </a:pPr>
            <a:r>
              <a:rPr lang="en-IN" sz="1600" dirty="0"/>
              <a:t>For the period, decide how much cash the business needs to take care of direct and indirect costs (including rent of the equipment)</a:t>
            </a:r>
            <a:endParaRPr sz="1600" dirty="0"/>
          </a:p>
          <a:p>
            <a:pPr eaLnBrk="0" hangingPunct="0">
              <a:lnSpc>
                <a:spcPct val="120000"/>
              </a:lnSpc>
            </a:pPr>
            <a:r>
              <a:rPr lang="en-GB" dirty="0"/>
              <a:t>(Continued on the next slide)</a:t>
            </a:r>
          </a:p>
        </p:txBody>
      </p:sp>
      <p:sp>
        <p:nvSpPr>
          <p:cNvPr id="15" name="Text Box 2"/>
          <p:cNvSpPr txBox="1">
            <a:spLocks noChangeArrowheads="1"/>
          </p:cNvSpPr>
          <p:nvPr/>
        </p:nvSpPr>
        <p:spPr bwMode="auto">
          <a:xfrm>
            <a:off x="4800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itle 1"/>
          <p:cNvSpPr txBox="1">
            <a:spLocks/>
          </p:cNvSpPr>
          <p:nvPr/>
        </p:nvSpPr>
        <p:spPr bwMode="auto">
          <a:xfrm>
            <a:off x="4644008"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hi-IN" sz="2400" dirty="0"/>
              <a:t>कक्षा अभ्यास</a:t>
            </a:r>
            <a:endParaRPr lang="en-GB" sz="2400" dirty="0"/>
          </a:p>
        </p:txBody>
      </p:sp>
      <p:sp>
        <p:nvSpPr>
          <p:cNvPr id="10" name="Content Placeholder 2"/>
          <p:cNvSpPr txBox="1">
            <a:spLocks/>
          </p:cNvSpPr>
          <p:nvPr/>
        </p:nvSpPr>
        <p:spPr bwMode="auto">
          <a:xfrm>
            <a:off x="4644008"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20000"/>
              </a:lnSpc>
              <a:buFont typeface="Arial" charset="0"/>
              <a:buChar char="•"/>
            </a:pPr>
            <a:r>
              <a:rPr lang="hi-IN" dirty="0"/>
              <a:t>तीन व्यवसाय लो एक उत्पादन व्यवसाय है, दूसरा एक व्यापारिक व्यवसाय है, और तीसरा एक सेवा व्यवसाय है</a:t>
            </a:r>
            <a:endParaRPr lang="en-US" dirty="0"/>
          </a:p>
          <a:p>
            <a:pPr marL="225425" indent="-225425" eaLnBrk="0" hangingPunct="0">
              <a:lnSpc>
                <a:spcPct val="120000"/>
              </a:lnSpc>
              <a:buFont typeface="Arial" charset="0"/>
              <a:buChar char="•"/>
            </a:pPr>
            <a:r>
              <a:rPr lang="hi-IN" dirty="0"/>
              <a:t>तीनों व्यवसायों में से प्रत्येक के लिए:</a:t>
            </a:r>
            <a:endParaRPr lang="en-US" dirty="0"/>
          </a:p>
          <a:p>
            <a:pPr marL="342900" indent="-342900" eaLnBrk="0" hangingPunct="0">
              <a:lnSpc>
                <a:spcPct val="120000"/>
              </a:lnSpc>
              <a:buAutoNum type="arabicPeriod"/>
            </a:pPr>
            <a:r>
              <a:rPr lang="x-none" dirty="0"/>
              <a:t>कार्यशील</a:t>
            </a:r>
            <a:r>
              <a:rPr lang="hi-IN" dirty="0"/>
              <a:t> पूंजी जरूरतों की गणना करने के लिए एक सार्थक अवधि (उदाहरण के लिए, एक दिन या एक महीने, आदि) चुनें</a:t>
            </a:r>
            <a:endParaRPr lang="en-US" dirty="0"/>
          </a:p>
          <a:p>
            <a:pPr marL="342900" indent="-342900" eaLnBrk="0" hangingPunct="0">
              <a:lnSpc>
                <a:spcPct val="120000"/>
              </a:lnSpc>
              <a:buAutoNum type="arabicPeriod"/>
            </a:pPr>
            <a:r>
              <a:rPr lang="hi-IN" dirty="0"/>
              <a:t>तय करें कि इस अवधि के दौरान व्यापार को कितनी इन्वेंटरी (और किस प्रकार) की आवश्यकता है</a:t>
            </a:r>
            <a:endParaRPr lang="en-US" dirty="0"/>
          </a:p>
          <a:p>
            <a:pPr marL="342900" indent="-342900" eaLnBrk="0" hangingPunct="0">
              <a:lnSpc>
                <a:spcPct val="120000"/>
              </a:lnSpc>
              <a:buAutoNum type="arabicPeriod"/>
            </a:pPr>
            <a:r>
              <a:rPr lang="hi-IN" dirty="0"/>
              <a:t>इस अवधि के लिए, तय करें कि व्यापार को प्रत्यक्ष और अप्रत्यक्ष लागत (उपकरण के किराए सहित) की देखभाल करने की कितनी नकदी की आवश्यकता है।</a:t>
            </a:r>
            <a:endParaRPr lang="en-US" dirty="0"/>
          </a:p>
          <a:p>
            <a:pPr eaLnBrk="0" hangingPunct="0">
              <a:lnSpc>
                <a:spcPct val="120000"/>
              </a:lnSpc>
            </a:pPr>
            <a:r>
              <a:rPr lang="en-US" dirty="0"/>
              <a:t>(</a:t>
            </a:r>
            <a:r>
              <a:rPr lang="hi-IN" dirty="0"/>
              <a:t>अगली स्लाइड पर जारी</a:t>
            </a:r>
            <a:r>
              <a:rPr lang="en-US" dirty="0"/>
              <a:t>)</a:t>
            </a:r>
            <a:endParaRPr lang="en-GB" dirty="0"/>
          </a:p>
          <a:p>
            <a:pPr eaLnBrk="0" hangingPunct="0">
              <a:lnSpc>
                <a:spcPct val="120000"/>
              </a:lnSpc>
            </a:pPr>
            <a:br>
              <a:rPr lang="hi-IN" dirty="0"/>
            </a:br>
            <a:endParaRPr lang="en-GB" dirty="0"/>
          </a:p>
        </p:txBody>
      </p:sp>
    </p:spTree>
    <p:extLst>
      <p:ext uri="{BB962C8B-B14F-4D97-AF65-F5344CB8AC3E}">
        <p14:creationId xmlns:p14="http://schemas.microsoft.com/office/powerpoint/2010/main" val="34279296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15A695A5-F1F6-4273-B942-CB803CEAECA9}" type="slidenum">
              <a:rPr lang="en-US" sz="1600" b="1" smtClean="0">
                <a:solidFill>
                  <a:schemeClr val="tx1"/>
                </a:solidFill>
              </a:rPr>
              <a:pPr algn="ctr">
                <a:defRPr/>
              </a:pPr>
              <a:t>33</a:t>
            </a:fld>
            <a:endParaRPr lang="mr-IN" sz="1600" b="1" dirty="0">
              <a:solidFill>
                <a:schemeClr val="tx1"/>
              </a:solidFill>
            </a:endParaRPr>
          </a:p>
        </p:txBody>
      </p:sp>
      <p:sp>
        <p:nvSpPr>
          <p:cNvPr id="65539"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000" dirty="0"/>
              <a:t>Class exercise (Continued from previous slide)</a:t>
            </a:r>
          </a:p>
        </p:txBody>
      </p:sp>
      <p:sp>
        <p:nvSpPr>
          <p:cNvPr id="12" name="Content Placeholder 2"/>
          <p:cNvSpPr txBox="1">
            <a:spLocks/>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10000"/>
              </a:lnSpc>
              <a:buFont typeface="Arial" charset="0"/>
              <a:buChar char="•"/>
            </a:pPr>
            <a:r>
              <a:rPr lang="en-GB" dirty="0"/>
              <a:t>For each of the three businesses:</a:t>
            </a:r>
          </a:p>
          <a:p>
            <a:pPr marL="800100" lvl="1" indent="-342900" eaLnBrk="0" hangingPunct="0">
              <a:lnSpc>
                <a:spcPct val="110000"/>
              </a:lnSpc>
              <a:buFont typeface="+mj-lt"/>
              <a:buAutoNum type="arabicPeriod" startAt="4"/>
            </a:pPr>
            <a:r>
              <a:rPr lang="en-GB" sz="1600" dirty="0"/>
              <a:t>What are the likely credit terms for customers and suppliers? How do they affect the working capital?</a:t>
            </a:r>
          </a:p>
          <a:p>
            <a:pPr marL="800100" lvl="1" indent="-342900" eaLnBrk="0" hangingPunct="0">
              <a:lnSpc>
                <a:spcPct val="110000"/>
              </a:lnSpc>
              <a:buFont typeface="Calibri" pitchFamily="34" charset="0"/>
              <a:buAutoNum type="arabicPeriod" startAt="4"/>
            </a:pPr>
            <a:r>
              <a:rPr lang="en-IN" sz="1600" dirty="0"/>
              <a:t>Are their unusually large payments which make happen once in a while (such as annual payment of interest on the loan or the repayment of the loan)? If so, how are these likely to affect that period’s working capital need?</a:t>
            </a:r>
            <a:endParaRPr sz="1600" dirty="0"/>
          </a:p>
          <a:p>
            <a:pPr marL="225425" indent="-225425" eaLnBrk="0" hangingPunct="0">
              <a:lnSpc>
                <a:spcPct val="110000"/>
              </a:lnSpc>
              <a:buFont typeface="Arial" charset="0"/>
              <a:buChar char="•"/>
            </a:pPr>
            <a:r>
              <a:rPr lang="en-GB" dirty="0"/>
              <a:t>Present your answers along with justification to the class</a:t>
            </a:r>
          </a:p>
        </p:txBody>
      </p:sp>
      <p:sp>
        <p:nvSpPr>
          <p:cNvPr id="15" name="Text Box 2"/>
          <p:cNvSpPr txBox="1">
            <a:spLocks noChangeArrowheads="1"/>
          </p:cNvSpPr>
          <p:nvPr/>
        </p:nvSpPr>
        <p:spPr bwMode="auto">
          <a:xfrm>
            <a:off x="4800600" y="1214438"/>
            <a:ext cx="4114800" cy="51863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itle 1"/>
          <p:cNvSpPr txBox="1">
            <a:spLocks/>
          </p:cNvSpPr>
          <p:nvPr/>
        </p:nvSpPr>
        <p:spPr bwMode="auto">
          <a:xfrm>
            <a:off x="4716016"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US" sz="2000" dirty="0">
                <a:latin typeface="Kruti Dev 010" pitchFamily="2" charset="0"/>
              </a:rPr>
              <a:t>d{</a:t>
            </a:r>
            <a:r>
              <a:rPr lang="en-US" sz="2000" dirty="0" err="1">
                <a:latin typeface="Kruti Dev 010" pitchFamily="2" charset="0"/>
              </a:rPr>
              <a:t>kk</a:t>
            </a:r>
            <a:r>
              <a:rPr lang="en-US" sz="2000" dirty="0">
                <a:latin typeface="Kruti Dev 010" pitchFamily="2" charset="0"/>
              </a:rPr>
              <a:t> </a:t>
            </a:r>
            <a:r>
              <a:rPr lang="en-US" sz="2000" dirty="0" err="1">
                <a:latin typeface="Kruti Dev 010" pitchFamily="2" charset="0"/>
              </a:rPr>
              <a:t>vH;kl</a:t>
            </a:r>
            <a:r>
              <a:rPr lang="en-US" sz="2000" dirty="0">
                <a:latin typeface="Kruti Dev 010" pitchFamily="2" charset="0"/>
              </a:rPr>
              <a:t> </a:t>
            </a:r>
            <a:r>
              <a:rPr lang="en-US" sz="2000" dirty="0" err="1">
                <a:latin typeface="Kruti Dev 010" pitchFamily="2" charset="0"/>
              </a:rPr>
              <a:t>¼fiNyh</a:t>
            </a:r>
            <a:r>
              <a:rPr lang="en-US" sz="2000" dirty="0">
                <a:latin typeface="Kruti Dev 010" pitchFamily="2" charset="0"/>
              </a:rPr>
              <a:t> </a:t>
            </a:r>
            <a:r>
              <a:rPr lang="en-US" sz="2000" dirty="0" err="1">
                <a:latin typeface="Kruti Dev 010" pitchFamily="2" charset="0"/>
              </a:rPr>
              <a:t>LykbM</a:t>
            </a:r>
            <a:r>
              <a:rPr lang="en-US" sz="2000" dirty="0">
                <a:latin typeface="Kruti Dev 010" pitchFamily="2" charset="0"/>
              </a:rPr>
              <a:t> </a:t>
            </a:r>
            <a:r>
              <a:rPr lang="en-US" sz="2000" dirty="0" err="1">
                <a:latin typeface="Kruti Dev 010" pitchFamily="2" charset="0"/>
              </a:rPr>
              <a:t>ls</a:t>
            </a:r>
            <a:r>
              <a:rPr lang="en-US" sz="2000" dirty="0">
                <a:latin typeface="Kruti Dev 010" pitchFamily="2" charset="0"/>
              </a:rPr>
              <a:t> </a:t>
            </a:r>
            <a:r>
              <a:rPr lang="en-US" sz="2000" dirty="0" err="1">
                <a:latin typeface="Kruti Dev 010" pitchFamily="2" charset="0"/>
              </a:rPr>
              <a:t>tkjh½</a:t>
            </a:r>
            <a:endParaRPr lang="en-GB" sz="2000" dirty="0">
              <a:latin typeface="Kruti Dev 010" pitchFamily="2" charset="0"/>
            </a:endParaRPr>
          </a:p>
        </p:txBody>
      </p:sp>
      <p:sp>
        <p:nvSpPr>
          <p:cNvPr id="10" name="Content Placeholder 2"/>
          <p:cNvSpPr txBox="1">
            <a:spLocks/>
          </p:cNvSpPr>
          <p:nvPr/>
        </p:nvSpPr>
        <p:spPr bwMode="auto">
          <a:xfrm>
            <a:off x="4716016" y="1143000"/>
            <a:ext cx="4076700" cy="5257800"/>
          </a:xfrm>
          <a:prstGeom prst="rect">
            <a:avLst/>
          </a:prstGeom>
          <a:noFill/>
          <a:ln w="9525">
            <a:solidFill>
              <a:srgbClr val="000000"/>
            </a:solidFill>
            <a:round/>
            <a:headEnd/>
            <a:tailEnd/>
          </a:ln>
        </p:spPr>
        <p:txBody>
          <a:bodyPr lIns="82945" tIns="41473" rIns="82945" bIns="41473"/>
          <a:lstStyle/>
          <a:p>
            <a:pPr marL="225425" indent="-225425" eaLnBrk="0" hangingPunct="0">
              <a:lnSpc>
                <a:spcPct val="110000"/>
              </a:lnSpc>
              <a:buFont typeface="Arial" charset="0"/>
              <a:buChar char="•"/>
            </a:pPr>
            <a:r>
              <a:rPr lang="hi-IN" dirty="0">
                <a:latin typeface="Kruti Dev 010" pitchFamily="2" charset="0"/>
              </a:rPr>
              <a:t>तीनों व्यवसायों में से प्रत्येक के लिए:</a:t>
            </a:r>
            <a:endParaRPr lang="en-US" dirty="0">
              <a:latin typeface="Kruti Dev 010" pitchFamily="2" charset="0"/>
            </a:endParaRPr>
          </a:p>
          <a:p>
            <a:pPr eaLnBrk="0" hangingPunct="0">
              <a:lnSpc>
                <a:spcPct val="110000"/>
              </a:lnSpc>
            </a:pPr>
            <a:r>
              <a:rPr lang="en-US" dirty="0">
                <a:latin typeface="Kruti Dev 010" pitchFamily="2" charset="0"/>
              </a:rPr>
              <a:t>4 </a:t>
            </a:r>
            <a:r>
              <a:rPr lang="hi-IN" dirty="0">
                <a:latin typeface="Kruti Dev 010" pitchFamily="2" charset="0"/>
              </a:rPr>
              <a:t>ग्राहकों और आपूर्तिकर्ताओं के लिए संभावित क्रेडिट शर्तें क्या हैं? वे कार्यशील पूंजी को कैसे प्रभावित करते हैं?</a:t>
            </a:r>
            <a:endParaRPr lang="en-US" dirty="0">
              <a:latin typeface="Kruti Dev 010" pitchFamily="2" charset="0"/>
            </a:endParaRPr>
          </a:p>
          <a:p>
            <a:pPr eaLnBrk="0" hangingPunct="0">
              <a:lnSpc>
                <a:spcPct val="110000"/>
              </a:lnSpc>
            </a:pPr>
            <a:r>
              <a:rPr lang="en-US" dirty="0">
                <a:latin typeface="Kruti Dev 010" pitchFamily="2" charset="0"/>
              </a:rPr>
              <a:t>5 </a:t>
            </a:r>
            <a:r>
              <a:rPr lang="hi-IN" dirty="0">
                <a:latin typeface="Kruti Dev 010" pitchFamily="2" charset="0"/>
              </a:rPr>
              <a:t>क्या उनके असामान्य रूप से बड़े भुगतान होते हैं जो थोड़ी देर में होते हैं (जैसे कि ऋण पर ब्याज का वार्षिक भुगतान या ऋण की चुकौती)? यदि हां, तो उस अवधि की कार्यशील पूंजी आवश्यकता को प्रभावित करने की संभावना कैसी है?</a:t>
            </a:r>
            <a:endParaRPr lang="en-US" dirty="0">
              <a:latin typeface="Kruti Dev 010" pitchFamily="2" charset="0"/>
            </a:endParaRPr>
          </a:p>
          <a:p>
            <a:pPr eaLnBrk="0" hangingPunct="0">
              <a:lnSpc>
                <a:spcPct val="110000"/>
              </a:lnSpc>
            </a:pPr>
            <a:endParaRPr lang="en-GB" dirty="0">
              <a:latin typeface="Kruti Dev 010" pitchFamily="2" charset="0"/>
            </a:endParaRPr>
          </a:p>
          <a:p>
            <a:pPr marL="285750" indent="-285750" eaLnBrk="0" hangingPunct="0">
              <a:lnSpc>
                <a:spcPct val="110000"/>
              </a:lnSpc>
              <a:buFont typeface="Arial" panose="020B0604020202020204" pitchFamily="34" charset="0"/>
              <a:buChar char="•"/>
            </a:pPr>
            <a:r>
              <a:rPr lang="hi-IN" dirty="0">
                <a:latin typeface="Kruti Dev 010" pitchFamily="2" charset="0"/>
              </a:rPr>
              <a:t>कक्षा में औचित्य के साथ अपने उत्तरों को प्रस्तुत करें</a:t>
            </a:r>
            <a:endParaRPr lang="en-GB" dirty="0">
              <a:latin typeface="Kruti Dev 010" pitchFamily="2" charset="0"/>
            </a:endParaRPr>
          </a:p>
        </p:txBody>
      </p:sp>
    </p:spTree>
    <p:extLst>
      <p:ext uri="{BB962C8B-B14F-4D97-AF65-F5344CB8AC3E}">
        <p14:creationId xmlns:p14="http://schemas.microsoft.com/office/powerpoint/2010/main" val="40049209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14800" cy="4348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8" name="Rectangle 4"/>
          <p:cNvSpPr>
            <a:spLocks noChangeArrowheads="1"/>
          </p:cNvSpPr>
          <p:nvPr/>
        </p:nvSpPr>
        <p:spPr bwMode="auto">
          <a:xfrm>
            <a:off x="2667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dirty="0">
                <a:solidFill>
                  <a:srgbClr val="000000"/>
                </a:solidFill>
                <a:latin typeface="Garamond" pitchFamily="18" charset="0"/>
              </a:rPr>
              <a:t>Key Point </a:t>
            </a:r>
            <a:r>
              <a:rPr lang="en-GB" sz="2000" dirty="0">
                <a:solidFill>
                  <a:srgbClr val="000000"/>
                </a:solidFill>
                <a:latin typeface="Garamond" pitchFamily="18" charset="0"/>
              </a:rPr>
              <a:t>: Capital in business consists of Fixed Capital and Working Capital</a:t>
            </a:r>
          </a:p>
        </p:txBody>
      </p:sp>
      <p:sp>
        <p:nvSpPr>
          <p:cNvPr id="7" name="Slide Number Placeholder 5"/>
          <p:cNvSpPr>
            <a:spLocks noGrp="1"/>
          </p:cNvSpPr>
          <p:nvPr>
            <p:ph type="sldNum" sz="quarter" idx="4294967295"/>
          </p:nvPr>
        </p:nvSpPr>
        <p:spPr bwMode="auto">
          <a:xfrm>
            <a:off x="3124200" y="6356350"/>
            <a:ext cx="2895600" cy="365125"/>
          </a:xfrm>
          <a:prstGeom prst="rect">
            <a:avLst/>
          </a:prstGeom>
          <a:ln>
            <a:miter lim="800000"/>
            <a:headEnd/>
            <a:tailEnd/>
          </a:ln>
        </p:spPr>
        <p:txBody>
          <a:bodyPr wrap="square" numCol="1" anchorCtr="0" compatLnSpc="1">
            <a:prstTxWarp prst="textNoShape">
              <a:avLst/>
            </a:prstTxWarp>
          </a:bodyPr>
          <a:lstStyle/>
          <a:p>
            <a:pPr algn="ctr">
              <a:defRPr/>
            </a:pPr>
            <a:fld id="{C8378AB7-C81A-4591-8AB7-D52FA7ADCD9A}" type="slidenum">
              <a:rPr lang="en-US" sz="1600" b="1" smtClean="0">
                <a:solidFill>
                  <a:schemeClr val="tx1"/>
                </a:solidFill>
              </a:rPr>
              <a:pPr algn="ctr">
                <a:defRPr/>
              </a:pPr>
              <a:t>4</a:t>
            </a:fld>
            <a:endParaRPr lang="mr-IN" sz="1600" b="1" dirty="0">
              <a:solidFill>
                <a:schemeClr val="tx1"/>
              </a:solidFill>
            </a:endParaRPr>
          </a:p>
        </p:txBody>
      </p:sp>
      <p:sp>
        <p:nvSpPr>
          <p:cNvPr id="59396"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dirty="0"/>
              <a:t>Understanding capital</a:t>
            </a:r>
          </a:p>
        </p:txBody>
      </p:sp>
      <p:sp>
        <p:nvSpPr>
          <p:cNvPr id="10" name="Content Placeholder 2"/>
          <p:cNvSpPr txBox="1">
            <a:spLocks/>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en-GB" sz="2000" dirty="0"/>
              <a:t>Capital is the total amount of money needed by the business:</a:t>
            </a:r>
          </a:p>
          <a:p>
            <a:pPr marL="800100" lvl="1" indent="-342900" eaLnBrk="0" hangingPunct="0">
              <a:lnSpc>
                <a:spcPct val="130000"/>
              </a:lnSpc>
              <a:buFont typeface="Calibri" pitchFamily="34" charset="0"/>
              <a:buAutoNum type="arabicPeriod"/>
            </a:pPr>
            <a:r>
              <a:rPr dirty="0"/>
              <a:t>To invest in Fixed Capital which is used to buy productive things (assets) such as machinery, Land and Buildings, Storage etc.</a:t>
            </a:r>
          </a:p>
          <a:p>
            <a:pPr marL="800100" lvl="1" indent="-342900" eaLnBrk="0" hangingPunct="0">
              <a:lnSpc>
                <a:spcPct val="130000"/>
              </a:lnSpc>
              <a:buFont typeface="Calibri" pitchFamily="34" charset="0"/>
              <a:buAutoNum type="arabicPeriod"/>
            </a:pPr>
            <a:r>
              <a:rPr dirty="0"/>
              <a:t>To invest in Working Capital which is used to run the day-to-day operations such as buying materials, paying wages, paying salaries, etc.</a:t>
            </a:r>
          </a:p>
        </p:txBody>
      </p:sp>
      <p:sp>
        <p:nvSpPr>
          <p:cNvPr id="12" name="Rectangle 4"/>
          <p:cNvSpPr>
            <a:spLocks noChangeArrowheads="1"/>
          </p:cNvSpPr>
          <p:nvPr/>
        </p:nvSpPr>
        <p:spPr bwMode="auto">
          <a:xfrm>
            <a:off x="4724400" y="5638800"/>
            <a:ext cx="4076700" cy="8382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x-none" b="1" u="sng" dirty="0">
                <a:solidFill>
                  <a:srgbClr val="000000"/>
                </a:solidFill>
                <a:latin typeface="Garamond" pitchFamily="18" charset="0"/>
              </a:rPr>
              <a:t>मुख्य बिंदु:</a:t>
            </a:r>
            <a:r>
              <a:rPr lang="x-none" dirty="0">
                <a:solidFill>
                  <a:srgbClr val="000000"/>
                </a:solidFill>
                <a:latin typeface="Garamond" pitchFamily="18" charset="0"/>
              </a:rPr>
              <a:t> व्यापार में पूंजी में अचल पूंजी और कार्यशील पूंजी दोनों शामिल होती हैं</a:t>
            </a:r>
            <a:endParaRPr lang="en-GB" dirty="0">
              <a:solidFill>
                <a:srgbClr val="000000"/>
              </a:solidFill>
              <a:latin typeface="Garamond" pitchFamily="18" charset="0"/>
            </a:endParaRPr>
          </a:p>
        </p:txBody>
      </p:sp>
      <p:sp>
        <p:nvSpPr>
          <p:cNvPr id="14" name="Title 1"/>
          <p:cNvSpPr txBox="1">
            <a:spLocks/>
          </p:cNvSpPr>
          <p:nvPr/>
        </p:nvSpPr>
        <p:spPr bwMode="auto">
          <a:xfrm>
            <a:off x="47244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x-none" sz="2400" dirty="0"/>
              <a:t>पूंजी को समझना </a:t>
            </a:r>
            <a:endParaRPr lang="en-GB" sz="2400" dirty="0"/>
          </a:p>
        </p:txBody>
      </p:sp>
      <p:sp>
        <p:nvSpPr>
          <p:cNvPr id="17" name="Content Placeholder 2"/>
          <p:cNvSpPr txBox="1">
            <a:spLocks/>
          </p:cNvSpPr>
          <p:nvPr/>
        </p:nvSpPr>
        <p:spPr bwMode="auto">
          <a:xfrm>
            <a:off x="4724400" y="1143000"/>
            <a:ext cx="4076700" cy="4419600"/>
          </a:xfrm>
          <a:prstGeom prst="rect">
            <a:avLst/>
          </a:prstGeom>
          <a:noFill/>
          <a:ln w="9525">
            <a:solidFill>
              <a:srgbClr val="000000"/>
            </a:solidFill>
            <a:round/>
            <a:headEnd/>
            <a:tailEnd/>
          </a:ln>
        </p:spPr>
        <p:txBody>
          <a:bodyPr lIns="82945" tIns="41473" rIns="82945" bIns="41473"/>
          <a:lstStyle/>
          <a:p>
            <a:pPr marL="225425" indent="-225425" eaLnBrk="0" hangingPunct="0">
              <a:lnSpc>
                <a:spcPct val="130000"/>
              </a:lnSpc>
              <a:buFont typeface="Arial" charset="0"/>
              <a:buChar char="•"/>
            </a:pPr>
            <a:r>
              <a:rPr lang="x-none" sz="1700" dirty="0"/>
              <a:t>पूंजी वह कुल धन राशि होती है जो किसी व्यापार की आवश्यकता है:</a:t>
            </a:r>
          </a:p>
          <a:p>
            <a:pPr marL="571500" indent="-457200" eaLnBrk="0" hangingPunct="0">
              <a:lnSpc>
                <a:spcPct val="130000"/>
              </a:lnSpc>
              <a:buFont typeface="+mj-lt"/>
              <a:buAutoNum type="arabicPeriod"/>
            </a:pPr>
            <a:r>
              <a:rPr lang="x-none" sz="1700" dirty="0"/>
              <a:t>अचल पूंजी में निवेश करने के लिए जिसका प्रयोग उत्पादक चीजों (संपत्तियों) को खरीदने के लिए किया जाता है जैसे कि मशीनें, भूमि और इमारतें, भंडारगृह आदि।</a:t>
            </a:r>
          </a:p>
          <a:p>
            <a:pPr marL="571500" indent="-457200" eaLnBrk="0" hangingPunct="0">
              <a:lnSpc>
                <a:spcPct val="130000"/>
              </a:lnSpc>
              <a:buFont typeface="+mj-lt"/>
              <a:buAutoNum type="arabicPeriod"/>
            </a:pPr>
            <a:r>
              <a:rPr lang="x-none" sz="1700" dirty="0"/>
              <a:t>कार्यशील पूंजी में निवेश करने के लिए जिसका प्रयोग दैनिक संचालनों/कार्यों को पूरा करने के लिए किया जाता है जैसे कि सामग्री खरीदना, किराया देना, वेतन देना, आदि।</a:t>
            </a:r>
            <a:endParaRPr sz="1700" dirty="0"/>
          </a:p>
        </p:txBody>
      </p:sp>
    </p:spTree>
    <p:extLst>
      <p:ext uri="{BB962C8B-B14F-4D97-AF65-F5344CB8AC3E}">
        <p14:creationId xmlns:p14="http://schemas.microsoft.com/office/powerpoint/2010/main" val="31457276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a:solidFill>
                  <a:srgbClr val="000000"/>
                </a:solidFill>
                <a:cs typeface="Arial" pitchFamily="34" charset="0"/>
              </a:rPr>
              <a:t>Capital needed in Production, Trading, and Services businesses</a:t>
            </a: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IN" dirty="0">
                <a:solidFill>
                  <a:srgbClr val="000000"/>
                </a:solidFill>
              </a:rPr>
              <a:t>The amount of fixed and working capital needed for a business depends on the specific needs of that business.</a:t>
            </a:r>
          </a:p>
          <a:p>
            <a:pPr marL="216000" indent="-216000" eaLnBrk="1" hangingPunct="1">
              <a:lnSpc>
                <a:spcPct val="130000"/>
              </a:lnSpc>
              <a:spcBef>
                <a:spcPts val="0"/>
              </a:spcBef>
              <a:buFont typeface="Arial" pitchFamily="34" charset="0"/>
              <a:buChar char="•"/>
            </a:pPr>
            <a:r>
              <a:rPr lang="en-IN" dirty="0">
                <a:solidFill>
                  <a:srgbClr val="000000"/>
                </a:solidFill>
              </a:rPr>
              <a:t>But we can make a few rules of thumb for the three types of businesses in the next three slides</a:t>
            </a:r>
          </a:p>
          <a:p>
            <a:pPr marL="216000" indent="-216000" eaLnBrk="1" hangingPunct="1">
              <a:lnSpc>
                <a:spcPct val="130000"/>
              </a:lnSpc>
              <a:spcBef>
                <a:spcPts val="0"/>
              </a:spcBef>
              <a:buFont typeface="Arial" pitchFamily="34" charset="0"/>
              <a:buChar char="•"/>
            </a:pPr>
            <a:r>
              <a:rPr lang="en-IN" dirty="0">
                <a:solidFill>
                  <a:srgbClr val="000000"/>
                </a:solidFill>
              </a:rPr>
              <a:t>While these rules will hold most of the time, they may not hold for certain exceptional cases. </a:t>
            </a:r>
          </a:p>
          <a:p>
            <a:pPr marL="216000" indent="-216000" eaLnBrk="1" hangingPunct="1">
              <a:lnSpc>
                <a:spcPct val="130000"/>
              </a:lnSpc>
              <a:spcBef>
                <a:spcPts val="0"/>
              </a:spcBef>
              <a:buFont typeface="Arial" pitchFamily="34" charset="0"/>
              <a:buChar char="•"/>
            </a:pPr>
            <a:r>
              <a:rPr lang="en-IN" dirty="0">
                <a:solidFill>
                  <a:srgbClr val="000000"/>
                </a:solidFill>
              </a:rPr>
              <a:t>After discussing these rules, we will take a closer look at how we can calculate the amount of fixed and working capital needed.</a:t>
            </a:r>
            <a:endParaRPr lang="mr-IN" dirty="0">
              <a:solidFill>
                <a:srgbClr val="000000"/>
              </a:solidFill>
            </a:endParaRPr>
          </a:p>
        </p:txBody>
      </p:sp>
      <p:sp>
        <p:nvSpPr>
          <p:cNvPr id="11" name="Slide Number Placeholder 5"/>
          <p:cNvSpPr>
            <a:spLocks noGrp="1"/>
          </p:cNvSpPr>
          <p:nvPr>
            <p:ph type="sldNum" sz="quarter" idx="4294967295"/>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5</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उत्पादन, व्यापार, और सेवाओं के कारोबार में पूंजी की जरूरत </a:t>
            </a:r>
            <a:endParaRPr lang="en-US"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mr-IN" sz="1700" dirty="0">
                <a:solidFill>
                  <a:srgbClr val="000000"/>
                </a:solidFill>
                <a:cs typeface="Arial" pitchFamily="34" charset="0"/>
              </a:rPr>
              <a:t>किसी व्यवसाय के लिए आवश्यक अचल  और कार्यशील पूंजी की मात्रा उस व्यापार की विशिष्ट आवश्यकताओं पर निर्भर करती है।</a:t>
            </a:r>
            <a:endParaRPr lang="en-US" sz="17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r>
              <a:rPr lang="hi-IN" sz="1600" dirty="0"/>
              <a:t>लेकिन हम अगली तीन स्लाइडों में दिए गए तीन प्रकार के व्यवसायों के लिए अंगूठे के कुछ नियम बना सकते हैं</a:t>
            </a:r>
            <a:endParaRPr lang="en-US" sz="1600" dirty="0"/>
          </a:p>
          <a:p>
            <a:pPr marL="216000" indent="-216000" eaLnBrk="1" hangingPunct="1">
              <a:lnSpc>
                <a:spcPct val="130000"/>
              </a:lnSpc>
              <a:spcBef>
                <a:spcPts val="0"/>
              </a:spcBef>
              <a:buFont typeface="Arial" pitchFamily="34" charset="0"/>
              <a:buChar char="•"/>
            </a:pPr>
            <a:r>
              <a:rPr lang="hi-IN" sz="1600" dirty="0"/>
              <a:t>हालांकि यह  नियम अधिकांश समय लागु  होंगे  लेकिन यह कुछ असाधारण मामलों के लिए नहीं हो सकते हैं।</a:t>
            </a:r>
            <a:endParaRPr lang="en-US" sz="1600" dirty="0"/>
          </a:p>
          <a:p>
            <a:pPr marL="216000" indent="-216000" eaLnBrk="1" hangingPunct="1">
              <a:lnSpc>
                <a:spcPct val="130000"/>
              </a:lnSpc>
              <a:spcBef>
                <a:spcPts val="0"/>
              </a:spcBef>
              <a:buFont typeface="Arial" pitchFamily="34" charset="0"/>
              <a:buChar char="•"/>
            </a:pPr>
            <a:r>
              <a:rPr lang="hi-IN" sz="1600" dirty="0"/>
              <a:t>इन नियमों पर चर्चा करने के बाद, हम</a:t>
            </a:r>
            <a:r>
              <a:rPr lang="en-US" sz="1600" dirty="0"/>
              <a:t> </a:t>
            </a:r>
            <a:r>
              <a:rPr lang="hi-IN" sz="1600" dirty="0"/>
              <a:t>ध्यान से देखेंगे कि हम </a:t>
            </a:r>
            <a:r>
              <a:rPr lang="mr-IN" sz="1600" dirty="0">
                <a:solidFill>
                  <a:srgbClr val="000000"/>
                </a:solidFill>
                <a:cs typeface="Arial" pitchFamily="34" charset="0"/>
              </a:rPr>
              <a:t>अचल</a:t>
            </a:r>
            <a:r>
              <a:rPr lang="hi-IN" sz="1600" dirty="0"/>
              <a:t> और कार्यशील पूंजी की मात्रा की गणना कैसे कर सकते हैं।</a:t>
            </a:r>
            <a:br>
              <a:rPr lang="en-US" sz="1600" dirty="0"/>
            </a:br>
            <a:endParaRPr lang="en-US" sz="17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endParaRPr lang="en-US" sz="17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endParaRPr lang="en-US" sz="17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2807026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a:solidFill>
                  <a:srgbClr val="000000"/>
                </a:solidFill>
                <a:cs typeface="Arial" pitchFamily="34" charset="0"/>
              </a:rPr>
              <a:t>Thumb rule - Capital needed in Production businesses</a:t>
            </a: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20000"/>
              </a:lnSpc>
              <a:spcBef>
                <a:spcPts val="0"/>
              </a:spcBef>
              <a:buFont typeface="Arial" pitchFamily="34" charset="0"/>
              <a:buChar char="•"/>
            </a:pPr>
            <a:r>
              <a:rPr lang="en-IN" sz="2000" dirty="0">
                <a:solidFill>
                  <a:srgbClr val="000000"/>
                </a:solidFill>
              </a:rPr>
              <a:t>In production businesses we usually make products by converting raw material using machines, equipment, land, &amp; building</a:t>
            </a:r>
          </a:p>
          <a:p>
            <a:pPr marL="360000" lvl="2" indent="-360000" eaLnBrk="1" hangingPunct="1">
              <a:lnSpc>
                <a:spcPct val="120000"/>
              </a:lnSpc>
              <a:spcBef>
                <a:spcPts val="0"/>
              </a:spcBef>
              <a:buFont typeface="+mj-lt"/>
              <a:buAutoNum type="arabicPeriod"/>
            </a:pPr>
            <a:r>
              <a:rPr lang="en-IN" sz="1600" dirty="0">
                <a:solidFill>
                  <a:srgbClr val="000000"/>
                </a:solidFill>
              </a:rPr>
              <a:t>If such a business uses heavy machines and equipment then the fixed capital requirement is high. But if simple and small machines are used then the fixed capital needed is small.</a:t>
            </a:r>
          </a:p>
          <a:p>
            <a:pPr marL="360000" lvl="2" indent="-360000" eaLnBrk="1" hangingPunct="1">
              <a:lnSpc>
                <a:spcPct val="120000"/>
              </a:lnSpc>
              <a:spcBef>
                <a:spcPts val="0"/>
              </a:spcBef>
              <a:buFont typeface="+mj-lt"/>
              <a:buAutoNum type="arabicPeriod"/>
            </a:pPr>
            <a:r>
              <a:rPr lang="en-IN" sz="1600" dirty="0">
                <a:solidFill>
                  <a:srgbClr val="000000"/>
                </a:solidFill>
              </a:rPr>
              <a:t>If large quantities of raw material are needed at </a:t>
            </a:r>
            <a:r>
              <a:rPr lang="en-IN" sz="1600" b="1" u="sng" dirty="0">
                <a:solidFill>
                  <a:srgbClr val="000000"/>
                </a:solidFill>
              </a:rPr>
              <a:t>any</a:t>
            </a:r>
            <a:r>
              <a:rPr lang="en-IN" sz="1600" dirty="0">
                <a:solidFill>
                  <a:srgbClr val="000000"/>
                </a:solidFill>
              </a:rPr>
              <a:t> time then the working capital needs are high.</a:t>
            </a:r>
          </a:p>
          <a:p>
            <a:pPr marL="360000" lvl="2" indent="-360000" eaLnBrk="1" hangingPunct="1">
              <a:lnSpc>
                <a:spcPct val="120000"/>
              </a:lnSpc>
              <a:spcBef>
                <a:spcPts val="0"/>
              </a:spcBef>
              <a:buFont typeface="+mj-lt"/>
              <a:buAutoNum type="arabicPeriod"/>
            </a:pPr>
            <a:r>
              <a:rPr lang="en-IN" sz="1600" dirty="0">
                <a:solidFill>
                  <a:srgbClr val="000000"/>
                </a:solidFill>
              </a:rPr>
              <a:t>If the business is able to collect revenues in cash or as early as possible, it reduces the amount of working capital needed</a:t>
            </a:r>
            <a:endParaRPr lang="mr-IN" sz="1600" dirty="0">
              <a:solidFill>
                <a:srgbClr val="000000"/>
              </a:solidFill>
            </a:endParaRPr>
          </a:p>
        </p:txBody>
      </p:sp>
      <p:sp>
        <p:nvSpPr>
          <p:cNvPr id="11" name="Slide Number Placeholder 5"/>
          <p:cNvSpPr>
            <a:spLocks noGrp="1"/>
          </p:cNvSpPr>
          <p:nvPr>
            <p:ph type="sldNum" sz="quarter" idx="4294967295"/>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6</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mr-IN" sz="2400" dirty="0">
                <a:solidFill>
                  <a:srgbClr val="000000"/>
                </a:solidFill>
                <a:cs typeface="Arial" pitchFamily="34" charset="0"/>
              </a:rPr>
              <a:t>नियम - उत्पादन व्यवसायों में पूंजी की आवश्यकता है</a:t>
            </a:r>
          </a:p>
        </p:txBody>
      </p:sp>
      <p:sp>
        <p:nvSpPr>
          <p:cNvPr id="9" name="Text Box 2"/>
          <p:cNvSpPr txBox="1">
            <a:spLocks noChangeArrowheads="1"/>
          </p:cNvSpPr>
          <p:nvPr/>
        </p:nvSpPr>
        <p:spPr bwMode="auto">
          <a:xfrm>
            <a:off x="4648200" y="990600"/>
            <a:ext cx="4359322"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mr-IN" sz="1700" dirty="0">
                <a:solidFill>
                  <a:srgbClr val="000000"/>
                </a:solidFill>
                <a:cs typeface="Arial" pitchFamily="34" charset="0"/>
              </a:rPr>
              <a:t>उत्पादन व्यवसायों में हम आम तौर पर मशीनों, उपकरण, भूमि और भवन का उपयोग करके कच्चे माल को परिवर्तित करके उत्पाद बनाते है</a:t>
            </a:r>
            <a:endParaRPr lang="en-US" sz="1700" dirty="0">
              <a:solidFill>
                <a:srgbClr val="000000"/>
              </a:solidFill>
              <a:cs typeface="Arial" pitchFamily="34" charset="0"/>
            </a:endParaRPr>
          </a:p>
          <a:p>
            <a:pPr marL="0" indent="0" eaLnBrk="1" hangingPunct="1">
              <a:lnSpc>
                <a:spcPct val="130000"/>
              </a:lnSpc>
              <a:spcBef>
                <a:spcPts val="0"/>
              </a:spcBef>
            </a:pPr>
            <a:r>
              <a:rPr lang="en-US" sz="1700" dirty="0">
                <a:solidFill>
                  <a:srgbClr val="000000"/>
                </a:solidFill>
                <a:cs typeface="Arial" pitchFamily="34" charset="0"/>
              </a:rPr>
              <a:t>   1. </a:t>
            </a:r>
            <a:r>
              <a:rPr lang="hi-IN" sz="1700" dirty="0">
                <a:solidFill>
                  <a:srgbClr val="000000"/>
                </a:solidFill>
                <a:cs typeface="Arial" pitchFamily="34" charset="0"/>
              </a:rPr>
              <a:t>यदि ऐसा व्यवसाय भारी मशीनों और </a:t>
            </a:r>
            <a:r>
              <a:rPr lang="en-US" sz="1700" dirty="0">
                <a:solidFill>
                  <a:srgbClr val="000000"/>
                </a:solidFill>
                <a:cs typeface="Arial" pitchFamily="34" charset="0"/>
              </a:rPr>
              <a:t>	</a:t>
            </a:r>
            <a:r>
              <a:rPr lang="hi-IN" sz="1700" dirty="0">
                <a:solidFill>
                  <a:srgbClr val="000000"/>
                </a:solidFill>
                <a:cs typeface="Arial" pitchFamily="34" charset="0"/>
              </a:rPr>
              <a:t>उपकरणों का उपयोग करता है तो </a:t>
            </a:r>
            <a:r>
              <a:rPr lang="hi-IN" sz="1600" dirty="0">
                <a:solidFill>
                  <a:srgbClr val="000000"/>
                </a:solidFill>
              </a:rPr>
              <a:t>अचल</a:t>
            </a:r>
            <a:r>
              <a:rPr lang="hi-IN" sz="1700" dirty="0">
                <a:solidFill>
                  <a:srgbClr val="000000"/>
                </a:solidFill>
                <a:cs typeface="Arial" pitchFamily="34" charset="0"/>
              </a:rPr>
              <a:t> पूंजी </a:t>
            </a:r>
            <a:r>
              <a:rPr lang="en-US" sz="1700" dirty="0">
                <a:solidFill>
                  <a:srgbClr val="000000"/>
                </a:solidFill>
                <a:cs typeface="Arial" pitchFamily="34" charset="0"/>
              </a:rPr>
              <a:t>	</a:t>
            </a:r>
            <a:r>
              <a:rPr lang="hi-IN" sz="1700" dirty="0">
                <a:solidFill>
                  <a:srgbClr val="000000"/>
                </a:solidFill>
                <a:cs typeface="Arial" pitchFamily="34" charset="0"/>
              </a:rPr>
              <a:t>आवश्यकता अधिक है। लेकिन अगर सरल और </a:t>
            </a:r>
            <a:r>
              <a:rPr lang="en-US" sz="1700" dirty="0">
                <a:solidFill>
                  <a:srgbClr val="000000"/>
                </a:solidFill>
                <a:cs typeface="Arial" pitchFamily="34" charset="0"/>
              </a:rPr>
              <a:t>	</a:t>
            </a:r>
            <a:r>
              <a:rPr lang="hi-IN" sz="1700" dirty="0">
                <a:solidFill>
                  <a:srgbClr val="000000"/>
                </a:solidFill>
                <a:cs typeface="Arial" pitchFamily="34" charset="0"/>
              </a:rPr>
              <a:t>छोटी मशीनों का उपयोग किया जाता है तो </a:t>
            </a:r>
            <a:r>
              <a:rPr lang="hi-IN" sz="1600" dirty="0">
                <a:solidFill>
                  <a:srgbClr val="000000"/>
                </a:solidFill>
              </a:rPr>
              <a:t>अचल</a:t>
            </a:r>
            <a:r>
              <a:rPr lang="hi-IN" sz="1700" dirty="0">
                <a:solidFill>
                  <a:srgbClr val="000000"/>
                </a:solidFill>
                <a:cs typeface="Arial" pitchFamily="34" charset="0"/>
              </a:rPr>
              <a:t> </a:t>
            </a:r>
            <a:r>
              <a:rPr lang="en-US" sz="1700" dirty="0">
                <a:solidFill>
                  <a:srgbClr val="000000"/>
                </a:solidFill>
                <a:cs typeface="Arial" pitchFamily="34" charset="0"/>
              </a:rPr>
              <a:t>	</a:t>
            </a:r>
            <a:r>
              <a:rPr lang="hi-IN" sz="1700" dirty="0">
                <a:solidFill>
                  <a:srgbClr val="000000"/>
                </a:solidFill>
                <a:cs typeface="Arial" pitchFamily="34" charset="0"/>
              </a:rPr>
              <a:t>पूंजी की आवश्यकता छोटी होती है।</a:t>
            </a:r>
            <a:endParaRPr lang="en-US" sz="1700" dirty="0">
              <a:solidFill>
                <a:srgbClr val="000000"/>
              </a:solidFill>
              <a:cs typeface="Arial" pitchFamily="34" charset="0"/>
            </a:endParaRPr>
          </a:p>
          <a:p>
            <a:pPr marL="0" indent="0" eaLnBrk="1" hangingPunct="1">
              <a:lnSpc>
                <a:spcPct val="130000"/>
              </a:lnSpc>
              <a:spcBef>
                <a:spcPts val="0"/>
              </a:spcBef>
            </a:pPr>
            <a:r>
              <a:rPr lang="en-US" sz="1700" dirty="0">
                <a:solidFill>
                  <a:srgbClr val="000000"/>
                </a:solidFill>
                <a:cs typeface="Arial" pitchFamily="34" charset="0"/>
              </a:rPr>
              <a:t>2. </a:t>
            </a:r>
            <a:r>
              <a:rPr lang="hi-IN" sz="1700" dirty="0">
                <a:solidFill>
                  <a:srgbClr val="000000"/>
                </a:solidFill>
                <a:cs typeface="Arial" pitchFamily="34" charset="0"/>
              </a:rPr>
              <a:t>यदि किसी भी समय कच्चे माल की बड़ी मात्रा </a:t>
            </a:r>
            <a:r>
              <a:rPr lang="en-US" sz="1700" dirty="0">
                <a:solidFill>
                  <a:srgbClr val="000000"/>
                </a:solidFill>
                <a:cs typeface="Arial" pitchFamily="34" charset="0"/>
              </a:rPr>
              <a:t>	</a:t>
            </a:r>
            <a:r>
              <a:rPr lang="hi-IN" sz="1700" dirty="0">
                <a:solidFill>
                  <a:srgbClr val="000000"/>
                </a:solidFill>
                <a:cs typeface="Arial" pitchFamily="34" charset="0"/>
              </a:rPr>
              <a:t>की आवश्यकता होती है तो कार्यशील पूंजी की </a:t>
            </a:r>
            <a:r>
              <a:rPr lang="en-US" sz="1700" dirty="0">
                <a:solidFill>
                  <a:srgbClr val="000000"/>
                </a:solidFill>
                <a:cs typeface="Arial" pitchFamily="34" charset="0"/>
              </a:rPr>
              <a:t>	</a:t>
            </a:r>
            <a:r>
              <a:rPr lang="hi-IN" sz="1700" dirty="0">
                <a:solidFill>
                  <a:srgbClr val="000000"/>
                </a:solidFill>
                <a:cs typeface="Arial" pitchFamily="34" charset="0"/>
              </a:rPr>
              <a:t>जरूरतें अधिक होती हैं।</a:t>
            </a:r>
            <a:endParaRPr lang="en-US" sz="1700" dirty="0">
              <a:solidFill>
                <a:srgbClr val="000000"/>
              </a:solidFill>
              <a:cs typeface="Arial" pitchFamily="34" charset="0"/>
            </a:endParaRPr>
          </a:p>
          <a:p>
            <a:pPr marL="0" indent="0" eaLnBrk="1" hangingPunct="1">
              <a:lnSpc>
                <a:spcPct val="130000"/>
              </a:lnSpc>
              <a:spcBef>
                <a:spcPts val="0"/>
              </a:spcBef>
            </a:pPr>
            <a:r>
              <a:rPr lang="en-US" sz="1700" dirty="0">
                <a:solidFill>
                  <a:srgbClr val="000000"/>
                </a:solidFill>
                <a:cs typeface="Arial" pitchFamily="34" charset="0"/>
              </a:rPr>
              <a:t>3. </a:t>
            </a:r>
            <a:r>
              <a:rPr lang="hi-IN" sz="1700" dirty="0">
                <a:solidFill>
                  <a:srgbClr val="000000"/>
                </a:solidFill>
                <a:cs typeface="Arial" pitchFamily="34" charset="0"/>
              </a:rPr>
              <a:t>यदि व्यापार नकदी में या जितनी जल्दी हो सके </a:t>
            </a:r>
            <a:r>
              <a:rPr lang="en-US" sz="1700" dirty="0">
                <a:solidFill>
                  <a:srgbClr val="000000"/>
                </a:solidFill>
                <a:cs typeface="Arial" pitchFamily="34" charset="0"/>
              </a:rPr>
              <a:t>	</a:t>
            </a:r>
            <a:r>
              <a:rPr lang="hi-IN" sz="1700" dirty="0">
                <a:solidFill>
                  <a:srgbClr val="000000"/>
                </a:solidFill>
                <a:cs typeface="Arial" pitchFamily="34" charset="0"/>
              </a:rPr>
              <a:t>आय  एकत्र करने में सक्षम है, तो यह आवश्यक </a:t>
            </a:r>
            <a:r>
              <a:rPr lang="en-US" sz="1700" dirty="0">
                <a:solidFill>
                  <a:srgbClr val="000000"/>
                </a:solidFill>
                <a:cs typeface="Arial" pitchFamily="34" charset="0"/>
              </a:rPr>
              <a:t>	</a:t>
            </a:r>
            <a:r>
              <a:rPr lang="hi-IN" sz="1700" dirty="0">
                <a:solidFill>
                  <a:srgbClr val="000000"/>
                </a:solidFill>
                <a:cs typeface="Arial" pitchFamily="34" charset="0"/>
              </a:rPr>
              <a:t>कार्यशील पूंजी की मात्रा को कम कर देता है</a:t>
            </a:r>
            <a:endParaRPr lang="en-US" sz="17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22263102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a:solidFill>
                  <a:srgbClr val="000000"/>
                </a:solidFill>
                <a:cs typeface="Arial" pitchFamily="34" charset="0"/>
              </a:rPr>
              <a:t>Thumb rule - Capital needed in Trading businesses</a:t>
            </a: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IN" sz="2000" dirty="0">
                <a:solidFill>
                  <a:srgbClr val="000000"/>
                </a:solidFill>
              </a:rPr>
              <a:t>In trading businesses we usually buy products from one place and sell them in another place or in some case door-to-door. </a:t>
            </a:r>
          </a:p>
          <a:p>
            <a:pPr marL="360000" lvl="2" indent="-360000" eaLnBrk="1" hangingPunct="1">
              <a:lnSpc>
                <a:spcPct val="130000"/>
              </a:lnSpc>
              <a:spcBef>
                <a:spcPts val="0"/>
              </a:spcBef>
              <a:buFont typeface="+mj-lt"/>
              <a:buAutoNum type="arabicPeriod"/>
            </a:pPr>
            <a:r>
              <a:rPr lang="en-IN" sz="1600" dirty="0">
                <a:solidFill>
                  <a:srgbClr val="000000"/>
                </a:solidFill>
              </a:rPr>
              <a:t>If such a business uses simple and small equipment (e.g. a weighing balance in a grocery shop) then the fixed capital requirement is low. </a:t>
            </a:r>
          </a:p>
          <a:p>
            <a:pPr marL="360000" lvl="2" indent="-360000" eaLnBrk="1" hangingPunct="1">
              <a:lnSpc>
                <a:spcPct val="130000"/>
              </a:lnSpc>
              <a:spcBef>
                <a:spcPts val="0"/>
              </a:spcBef>
              <a:buFont typeface="+mj-lt"/>
              <a:buAutoNum type="arabicPeriod"/>
            </a:pPr>
            <a:r>
              <a:rPr lang="en-IN" sz="1600" dirty="0">
                <a:solidFill>
                  <a:srgbClr val="000000"/>
                </a:solidFill>
              </a:rPr>
              <a:t>If large quantities of inventory is needed at </a:t>
            </a:r>
            <a:r>
              <a:rPr lang="en-IN" sz="1600" b="1" u="sng" dirty="0">
                <a:solidFill>
                  <a:srgbClr val="000000"/>
                </a:solidFill>
              </a:rPr>
              <a:t>any</a:t>
            </a:r>
            <a:r>
              <a:rPr lang="en-IN" sz="1600" dirty="0">
                <a:solidFill>
                  <a:srgbClr val="000000"/>
                </a:solidFill>
              </a:rPr>
              <a:t> time then the working capital needs are high.</a:t>
            </a:r>
          </a:p>
          <a:p>
            <a:pPr marL="360000" lvl="2" indent="-360000" eaLnBrk="1" hangingPunct="1">
              <a:lnSpc>
                <a:spcPct val="130000"/>
              </a:lnSpc>
              <a:spcBef>
                <a:spcPts val="0"/>
              </a:spcBef>
              <a:buFont typeface="+mj-lt"/>
              <a:buAutoNum type="arabicPeriod"/>
            </a:pPr>
            <a:r>
              <a:rPr lang="en-IN" sz="1600" dirty="0">
                <a:solidFill>
                  <a:srgbClr val="000000"/>
                </a:solidFill>
              </a:rPr>
              <a:t>If the business is able to collect revenues in cash or as early as possible, it reduces the amount of working capital needed</a:t>
            </a:r>
            <a:endParaRPr lang="mr-IN" sz="1600" dirty="0">
              <a:solidFill>
                <a:srgbClr val="000000"/>
              </a:solidFill>
            </a:endParaRPr>
          </a:p>
        </p:txBody>
      </p:sp>
      <p:sp>
        <p:nvSpPr>
          <p:cNvPr id="11" name="Slide Number Placeholder 5"/>
          <p:cNvSpPr>
            <a:spLocks noGrp="1"/>
          </p:cNvSpPr>
          <p:nvPr>
            <p:ph type="sldNum" sz="quarter" idx="4294967295"/>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7</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t>नियम - ट्रेडिंग कारोबार में पूंजी की आवश्यकता</a:t>
            </a:r>
            <a:endParaRPr lang="mr-IN" sz="2400" dirty="0">
              <a:solidFill>
                <a:srgbClr val="000000"/>
              </a:solidFill>
              <a:cs typeface="Arial" pitchFamily="34" charset="0"/>
            </a:endParaRP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mr-IN" sz="1700" dirty="0">
                <a:solidFill>
                  <a:srgbClr val="000000"/>
                </a:solidFill>
                <a:cs typeface="Arial" pitchFamily="34" charset="0"/>
              </a:rPr>
              <a:t>व्यापारिक व्यवसायों में हम आम तौर पर एक स्थान से उत्पाद खरीदते हैं और उन्हें किसी अन्य स्थान पर या किसी मामले में दरवाजे से दरवाजे में बेचते हैं।</a:t>
            </a:r>
            <a:endParaRPr lang="en-US" sz="1700" dirty="0">
              <a:solidFill>
                <a:srgbClr val="000000"/>
              </a:solidFill>
              <a:cs typeface="Arial" pitchFamily="34" charset="0"/>
            </a:endParaRPr>
          </a:p>
          <a:p>
            <a:pPr eaLnBrk="1" hangingPunct="1">
              <a:lnSpc>
                <a:spcPct val="130000"/>
              </a:lnSpc>
              <a:spcBef>
                <a:spcPts val="0"/>
              </a:spcBef>
              <a:buAutoNum type="arabicPeriod"/>
            </a:pPr>
            <a:r>
              <a:rPr lang="hi-IN" sz="1600" dirty="0"/>
              <a:t>ऐसा व्यवसाय सरल और छोटे उपकरण का उपयोग करता है (उदाहरण के लिए किराने की दुकान में वजन संतुलन) तो </a:t>
            </a:r>
            <a:r>
              <a:rPr lang="hi-IN" sz="1600" dirty="0">
                <a:solidFill>
                  <a:srgbClr val="000000"/>
                </a:solidFill>
              </a:rPr>
              <a:t>अचल</a:t>
            </a:r>
            <a:r>
              <a:rPr lang="hi-IN" sz="1600" dirty="0"/>
              <a:t> पूंजी आवश्यकता कम है।</a:t>
            </a:r>
            <a:endParaRPr lang="en-US" sz="1600" dirty="0"/>
          </a:p>
          <a:p>
            <a:pPr eaLnBrk="1" hangingPunct="1">
              <a:lnSpc>
                <a:spcPct val="130000"/>
              </a:lnSpc>
              <a:spcBef>
                <a:spcPts val="0"/>
              </a:spcBef>
              <a:buAutoNum type="arabicPeriod"/>
            </a:pPr>
            <a:r>
              <a:rPr lang="hi-IN" sz="1700" dirty="0">
                <a:solidFill>
                  <a:srgbClr val="000000"/>
                </a:solidFill>
                <a:cs typeface="Arial" pitchFamily="34" charset="0"/>
              </a:rPr>
              <a:t>यदि किसी भी समय इन्वेंटरी की बड़ी मात्रा की आवश्यकता है तो कार्यशील पूंजी की जरूरतें अधिक हैं।</a:t>
            </a:r>
            <a:endParaRPr lang="en-US" sz="1700" dirty="0">
              <a:solidFill>
                <a:srgbClr val="000000"/>
              </a:solidFill>
              <a:cs typeface="Arial" pitchFamily="34" charset="0"/>
            </a:endParaRPr>
          </a:p>
          <a:p>
            <a:pPr eaLnBrk="1" hangingPunct="1">
              <a:lnSpc>
                <a:spcPct val="130000"/>
              </a:lnSpc>
              <a:spcBef>
                <a:spcPts val="0"/>
              </a:spcBef>
              <a:buAutoNum type="arabicPeriod"/>
            </a:pPr>
            <a:r>
              <a:rPr lang="hi-IN" sz="1700" dirty="0">
                <a:solidFill>
                  <a:srgbClr val="000000"/>
                </a:solidFill>
                <a:cs typeface="Arial" pitchFamily="34" charset="0"/>
              </a:rPr>
              <a:t>यदि व्यापार नकदी में या जितनी जल्दी हो सकेआय एकत्र करने में सक्षम है, तो यह आवश्यक कार्यशील पूंजी की मात्रा को कम कर देता है</a:t>
            </a:r>
            <a:endParaRPr lang="en-US" sz="1700" dirty="0">
              <a:solidFill>
                <a:srgbClr val="000000"/>
              </a:solidFill>
              <a:cs typeface="Arial" pitchFamily="34" charset="0"/>
            </a:endParaRPr>
          </a:p>
          <a:p>
            <a:pPr marL="0" indent="0" eaLnBrk="1" hangingPunct="1">
              <a:lnSpc>
                <a:spcPct val="130000"/>
              </a:lnSpc>
              <a:spcBef>
                <a:spcPts val="0"/>
              </a:spcBef>
            </a:pPr>
            <a:endParaRPr lang="en-US" sz="1700" dirty="0">
              <a:solidFill>
                <a:srgbClr val="000000"/>
              </a:solidFill>
              <a:cs typeface="Arial" pitchFamily="34" charset="0"/>
            </a:endParaRPr>
          </a:p>
          <a:p>
            <a:pPr marL="0" indent="0" eaLnBrk="1" hangingPunct="1">
              <a:lnSpc>
                <a:spcPct val="130000"/>
              </a:lnSpc>
              <a:spcBef>
                <a:spcPts val="0"/>
              </a:spcBef>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33730745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a:solidFill>
                  <a:srgbClr val="000000"/>
                </a:solidFill>
                <a:cs typeface="Arial" pitchFamily="34" charset="0"/>
              </a:rPr>
              <a:t>Thumb rule - Capital needed in Services businesses</a:t>
            </a: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IN" sz="2000" dirty="0">
                <a:solidFill>
                  <a:srgbClr val="000000"/>
                </a:solidFill>
              </a:rPr>
              <a:t>In service businesses we provide services to customers such as haircut, mobile repair, etc. </a:t>
            </a:r>
          </a:p>
          <a:p>
            <a:pPr marL="360000" lvl="2" indent="-360000" eaLnBrk="1" hangingPunct="1">
              <a:lnSpc>
                <a:spcPct val="130000"/>
              </a:lnSpc>
              <a:spcBef>
                <a:spcPts val="0"/>
              </a:spcBef>
              <a:buFont typeface="+mj-lt"/>
              <a:buAutoNum type="arabicPeriod"/>
            </a:pPr>
            <a:r>
              <a:rPr lang="en-IN" sz="1600" dirty="0">
                <a:solidFill>
                  <a:srgbClr val="000000"/>
                </a:solidFill>
              </a:rPr>
              <a:t>If such a business uses small equipment (e.g. a toolkit for repairing mobiles) then the fixed capital requirement is low to medium. </a:t>
            </a:r>
          </a:p>
          <a:p>
            <a:pPr marL="360000" lvl="2" indent="-360000" eaLnBrk="1" hangingPunct="1">
              <a:lnSpc>
                <a:spcPct val="130000"/>
              </a:lnSpc>
              <a:spcBef>
                <a:spcPts val="0"/>
              </a:spcBef>
              <a:buFont typeface="+mj-lt"/>
              <a:buAutoNum type="arabicPeriod"/>
            </a:pPr>
            <a:r>
              <a:rPr lang="en-IN" sz="1600" dirty="0">
                <a:solidFill>
                  <a:srgbClr val="000000"/>
                </a:solidFill>
              </a:rPr>
              <a:t>Usually in service businesses, there is no need for a significant inventory. But often small amount is needed to have spare parts, repair material etc. hence some working capital may be needed.</a:t>
            </a:r>
          </a:p>
          <a:p>
            <a:pPr marL="360000" lvl="2" indent="-360000" eaLnBrk="1" hangingPunct="1">
              <a:lnSpc>
                <a:spcPct val="130000"/>
              </a:lnSpc>
              <a:spcBef>
                <a:spcPts val="0"/>
              </a:spcBef>
              <a:buFont typeface="+mj-lt"/>
              <a:buAutoNum type="arabicPeriod"/>
            </a:pPr>
            <a:r>
              <a:rPr lang="en-IN" sz="1600" dirty="0">
                <a:solidFill>
                  <a:srgbClr val="000000"/>
                </a:solidFill>
              </a:rPr>
              <a:t>If the business is able to collect revenues in cash or as early as possible, it reduces the amount of working capital needed</a:t>
            </a:r>
            <a:endParaRPr lang="mr-IN" sz="1600" dirty="0">
              <a:solidFill>
                <a:srgbClr val="000000"/>
              </a:solidFill>
            </a:endParaRPr>
          </a:p>
        </p:txBody>
      </p:sp>
      <p:sp>
        <p:nvSpPr>
          <p:cNvPr id="11" name="Slide Number Placeholder 5"/>
          <p:cNvSpPr>
            <a:spLocks noGrp="1"/>
          </p:cNvSpPr>
          <p:nvPr>
            <p:ph type="sldNum" sz="quarter" idx="4294967295"/>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8</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mr-IN" sz="2400" dirty="0">
                <a:solidFill>
                  <a:srgbClr val="000000"/>
                </a:solidFill>
                <a:cs typeface="Arial" pitchFamily="34" charset="0"/>
              </a:rPr>
              <a:t>नियम - सेवा व्यवसायों में पूंजी की आवश्यकता </a:t>
            </a: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mr-IN" sz="1700" dirty="0">
                <a:solidFill>
                  <a:srgbClr val="000000"/>
                </a:solidFill>
                <a:cs typeface="Arial" pitchFamily="34" charset="0"/>
              </a:rPr>
              <a:t>सेवा व्यवसायों में हम हेयरकट, मोबाइल मरम्मत इत्यादि जैसे ग्राहकों को सेवाएं प्रदान करते हैं।</a:t>
            </a:r>
            <a:endParaRPr lang="en-US" sz="1700" dirty="0">
              <a:solidFill>
                <a:srgbClr val="000000"/>
              </a:solidFill>
              <a:cs typeface="Arial" pitchFamily="34" charset="0"/>
            </a:endParaRPr>
          </a:p>
          <a:p>
            <a:pPr eaLnBrk="1" hangingPunct="1">
              <a:lnSpc>
                <a:spcPct val="130000"/>
              </a:lnSpc>
              <a:spcBef>
                <a:spcPts val="0"/>
              </a:spcBef>
              <a:buAutoNum type="arabicPeriod"/>
            </a:pPr>
            <a:r>
              <a:rPr lang="hi-IN" sz="1700" dirty="0">
                <a:solidFill>
                  <a:srgbClr val="000000"/>
                </a:solidFill>
                <a:cs typeface="Arial" pitchFamily="34" charset="0"/>
              </a:rPr>
              <a:t>यदि ऐसा व्यवसाय छोटे उपकरणों का उपयोग करता है (उदाहरण के लिए मोबाइल की मरम्मत के लिए टूलकिट) तो </a:t>
            </a:r>
            <a:r>
              <a:rPr lang="hi-IN" sz="1600" dirty="0">
                <a:solidFill>
                  <a:srgbClr val="000000"/>
                </a:solidFill>
              </a:rPr>
              <a:t>अचल</a:t>
            </a:r>
            <a:r>
              <a:rPr lang="hi-IN" sz="1700" dirty="0">
                <a:solidFill>
                  <a:srgbClr val="000000"/>
                </a:solidFill>
                <a:cs typeface="Arial" pitchFamily="34" charset="0"/>
              </a:rPr>
              <a:t> पूंजी आवश्यकता मध्यम से कम है।</a:t>
            </a:r>
            <a:endParaRPr lang="en-US" sz="1700" dirty="0">
              <a:solidFill>
                <a:srgbClr val="000000"/>
              </a:solidFill>
              <a:cs typeface="Arial" pitchFamily="34" charset="0"/>
            </a:endParaRPr>
          </a:p>
          <a:p>
            <a:pPr eaLnBrk="1" hangingPunct="1">
              <a:lnSpc>
                <a:spcPct val="130000"/>
              </a:lnSpc>
              <a:spcBef>
                <a:spcPts val="0"/>
              </a:spcBef>
              <a:buAutoNum type="arabicPeriod"/>
            </a:pPr>
            <a:r>
              <a:rPr lang="hi-IN" sz="1700" dirty="0">
                <a:solidFill>
                  <a:srgbClr val="000000"/>
                </a:solidFill>
                <a:cs typeface="Arial" pitchFamily="34" charset="0"/>
              </a:rPr>
              <a:t>आम तौर पर सेवा व्यवसायों में, एक महत्वपूर्ण इन्वेंटरी की आवश्यकता नहीं होती है। लेकिन स्पेयर पार्ट्स, मरम्मत सामग्री इत्यादि के लिए अक्सर छोटी राशि की आवश्यकता होती है इसलिए कुछ कामकाजी पूंजी की आवश्यकता हो सकती है।</a:t>
            </a:r>
            <a:endParaRPr lang="en-US" sz="1700" dirty="0">
              <a:solidFill>
                <a:srgbClr val="000000"/>
              </a:solidFill>
              <a:cs typeface="Arial" pitchFamily="34" charset="0"/>
            </a:endParaRPr>
          </a:p>
          <a:p>
            <a:pPr eaLnBrk="1" hangingPunct="1">
              <a:lnSpc>
                <a:spcPct val="130000"/>
              </a:lnSpc>
              <a:spcBef>
                <a:spcPts val="0"/>
              </a:spcBef>
              <a:buAutoNum type="arabicPeriod"/>
            </a:pPr>
            <a:r>
              <a:rPr lang="hi-IN" sz="1600" dirty="0"/>
              <a:t>यदि व्यापार नकदी में या जितनी जल्दी हो सके आय एकत्र करने में सक्षम है, तो यह आवश्यक कार्यशील पूंजी की मात्रा को कम कर देता है</a:t>
            </a:r>
            <a:br>
              <a:rPr lang="en-US" sz="1600" dirty="0"/>
            </a:br>
            <a:endParaRPr lang="en-US" sz="1700" dirty="0">
              <a:solidFill>
                <a:srgbClr val="000000"/>
              </a:solidFill>
              <a:cs typeface="Arial" pitchFamily="34" charset="0"/>
            </a:endParaRPr>
          </a:p>
          <a:p>
            <a:pPr eaLnBrk="1" hangingPunct="1">
              <a:lnSpc>
                <a:spcPct val="130000"/>
              </a:lnSpc>
              <a:spcBef>
                <a:spcPts val="0"/>
              </a:spcBef>
              <a:buAutoNum type="arabicPeriod"/>
            </a:pPr>
            <a:endParaRPr lang="mr-IN" sz="1700" dirty="0">
              <a:solidFill>
                <a:srgbClr val="000000"/>
              </a:solidFill>
              <a:cs typeface="Arial" pitchFamily="34" charset="0"/>
            </a:endParaRPr>
          </a:p>
        </p:txBody>
      </p:sp>
    </p:spTree>
    <p:extLst>
      <p:ext uri="{BB962C8B-B14F-4D97-AF65-F5344CB8AC3E}">
        <p14:creationId xmlns:p14="http://schemas.microsoft.com/office/powerpoint/2010/main" val="33730745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r>
              <a:rPr lang="en-US" sz="2000" dirty="0">
                <a:solidFill>
                  <a:srgbClr val="000000"/>
                </a:solidFill>
                <a:cs typeface="Arial" pitchFamily="34" charset="0"/>
              </a:rPr>
              <a:t>Estimating fixed and working capital</a:t>
            </a:r>
          </a:p>
        </p:txBody>
      </p:sp>
      <p:sp>
        <p:nvSpPr>
          <p:cNvPr id="15363" name="Text Box 2"/>
          <p:cNvSpPr txBox="1">
            <a:spLocks noChangeArrowheads="1"/>
          </p:cNvSpPr>
          <p:nvPr/>
        </p:nvSpPr>
        <p:spPr bwMode="auto">
          <a:xfrm>
            <a:off x="2286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en-IN" sz="2000" dirty="0">
                <a:solidFill>
                  <a:srgbClr val="000000"/>
                </a:solidFill>
              </a:rPr>
              <a:t>Now that we have defined thumb rules, let’s systematically look at how to estimate the needs for fixed and working capital.</a:t>
            </a:r>
          </a:p>
          <a:p>
            <a:pPr marL="216000" indent="-216000" eaLnBrk="1" hangingPunct="1">
              <a:lnSpc>
                <a:spcPct val="130000"/>
              </a:lnSpc>
              <a:spcBef>
                <a:spcPts val="0"/>
              </a:spcBef>
              <a:buFont typeface="Arial" pitchFamily="34" charset="0"/>
              <a:buChar char="•"/>
            </a:pPr>
            <a:r>
              <a:rPr lang="en-IN" sz="2000" dirty="0">
                <a:solidFill>
                  <a:srgbClr val="000000"/>
                </a:solidFill>
              </a:rPr>
              <a:t>To do so, we will revisit the concept of capabilities of a business from the 4C + E framework.</a:t>
            </a:r>
          </a:p>
          <a:p>
            <a:pPr marL="216000" indent="-216000" eaLnBrk="1" hangingPunct="1">
              <a:lnSpc>
                <a:spcPct val="130000"/>
              </a:lnSpc>
              <a:spcBef>
                <a:spcPts val="0"/>
              </a:spcBef>
              <a:buFont typeface="Arial" pitchFamily="34" charset="0"/>
              <a:buChar char="•"/>
            </a:pPr>
            <a:r>
              <a:rPr lang="en-IN" sz="2000" dirty="0">
                <a:solidFill>
                  <a:srgbClr val="000000"/>
                </a:solidFill>
              </a:rPr>
              <a:t>We will also get help from the cash flow statements of a business and levels of inventory used by the business</a:t>
            </a:r>
          </a:p>
          <a:p>
            <a:pPr marL="216000" indent="-216000" eaLnBrk="1" hangingPunct="1">
              <a:lnSpc>
                <a:spcPct val="130000"/>
              </a:lnSpc>
              <a:spcBef>
                <a:spcPts val="0"/>
              </a:spcBef>
              <a:buFont typeface="Arial" pitchFamily="34" charset="0"/>
              <a:buChar char="•"/>
            </a:pPr>
            <a:endParaRPr lang="mr-IN" sz="1600" dirty="0">
              <a:solidFill>
                <a:srgbClr val="000000"/>
              </a:solidFill>
            </a:endParaRPr>
          </a:p>
        </p:txBody>
      </p:sp>
      <p:sp>
        <p:nvSpPr>
          <p:cNvPr id="11" name="Slide Number Placeholder 5"/>
          <p:cNvSpPr>
            <a:spLocks noGrp="1"/>
          </p:cNvSpPr>
          <p:nvPr>
            <p:ph type="sldNum" sz="quarter" idx="4294967295"/>
          </p:nvPr>
        </p:nvSpPr>
        <p:spPr>
          <a:xfrm>
            <a:off x="3581400" y="6292850"/>
            <a:ext cx="2133600" cy="365125"/>
          </a:xfrm>
          <a:prstGeom prst="rect">
            <a:avLst/>
          </a:prstGeom>
        </p:spPr>
        <p:txBody>
          <a:bodyPr bIns="0" anchor="b" anchorCtr="0"/>
          <a:lstStyle/>
          <a:p>
            <a:pPr algn="ctr">
              <a:defRPr/>
            </a:pPr>
            <a:fld id="{441D18AD-A24A-4651-9B4E-1E5BB34EA949}" type="slidenum">
              <a:rPr lang="en-US" sz="1600" b="1" smtClean="0">
                <a:solidFill>
                  <a:prstClr val="black"/>
                </a:solidFill>
              </a:rPr>
              <a:pPr algn="ctr">
                <a:defRPr/>
              </a:pPr>
              <a:t>9</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rPr>
              <a:t>अचल</a:t>
            </a:r>
            <a:r>
              <a:rPr lang="mr-IN" sz="2400" dirty="0">
                <a:solidFill>
                  <a:srgbClr val="000000"/>
                </a:solidFill>
                <a:cs typeface="Arial" pitchFamily="34" charset="0"/>
              </a:rPr>
              <a:t> और कार्यशील पूंजी का आकलन करना</a:t>
            </a:r>
          </a:p>
        </p:txBody>
      </p:sp>
      <p:sp>
        <p:nvSpPr>
          <p:cNvPr id="9" name="Text Box 2"/>
          <p:cNvSpPr txBox="1">
            <a:spLocks noChangeArrowheads="1"/>
          </p:cNvSpPr>
          <p:nvPr/>
        </p:nvSpPr>
        <p:spPr bwMode="auto">
          <a:xfrm>
            <a:off x="4648200" y="103505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16000" indent="-216000" eaLnBrk="1" hangingPunct="1">
              <a:lnSpc>
                <a:spcPct val="130000"/>
              </a:lnSpc>
              <a:spcBef>
                <a:spcPts val="0"/>
              </a:spcBef>
              <a:buFont typeface="Arial" pitchFamily="34" charset="0"/>
              <a:buChar char="•"/>
            </a:pPr>
            <a:r>
              <a:rPr lang="mr-IN" sz="1700" dirty="0">
                <a:solidFill>
                  <a:srgbClr val="000000"/>
                </a:solidFill>
                <a:cs typeface="Arial" pitchFamily="34" charset="0"/>
              </a:rPr>
              <a:t>अब जब हमने अंगूठे के नियमों को परिभाषित किया है, तो व्यवस्थित रूप से देखें कि </a:t>
            </a:r>
            <a:r>
              <a:rPr lang="hi-IN" sz="1600" dirty="0">
                <a:solidFill>
                  <a:srgbClr val="000000"/>
                </a:solidFill>
              </a:rPr>
              <a:t>अचल</a:t>
            </a:r>
            <a:r>
              <a:rPr lang="mr-IN" sz="1700" dirty="0">
                <a:solidFill>
                  <a:srgbClr val="000000"/>
                </a:solidFill>
                <a:cs typeface="Arial" pitchFamily="34" charset="0"/>
              </a:rPr>
              <a:t> और कार्यशील पूंजी की आवश्यकताओं का आकलन कैसे करें।</a:t>
            </a:r>
            <a:endParaRPr lang="en-US" sz="17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r>
              <a:rPr lang="hi-IN" sz="1700" dirty="0">
                <a:solidFill>
                  <a:srgbClr val="000000"/>
                </a:solidFill>
                <a:cs typeface="Arial" pitchFamily="34" charset="0"/>
              </a:rPr>
              <a:t>ऐसा करने के लिए, हम 4 सी + ई ढांचे से व्यवसाय की क्षमताओं की अवधारणा पर फिर से विचार करेंगे।</a:t>
            </a:r>
            <a:endParaRPr lang="en-US" sz="1700" dirty="0">
              <a:solidFill>
                <a:srgbClr val="000000"/>
              </a:solidFill>
              <a:cs typeface="Arial" pitchFamily="34" charset="0"/>
            </a:endParaRPr>
          </a:p>
          <a:p>
            <a:pPr marL="216000" indent="-216000" eaLnBrk="1" hangingPunct="1">
              <a:lnSpc>
                <a:spcPct val="130000"/>
              </a:lnSpc>
              <a:spcBef>
                <a:spcPts val="0"/>
              </a:spcBef>
              <a:buFont typeface="Arial" pitchFamily="34" charset="0"/>
              <a:buChar char="•"/>
            </a:pPr>
            <a:r>
              <a:rPr lang="mr-IN" sz="1700" dirty="0">
                <a:solidFill>
                  <a:srgbClr val="000000"/>
                </a:solidFill>
                <a:cs typeface="Arial" pitchFamily="34" charset="0"/>
              </a:rPr>
              <a:t>हमें व्यवसाय के नकदी प्रवाह विवरण और व्यापार द्वारा उपयोग की जाने वाली इन्वेंटरी के स्तर से भी सहायता मिलेगी</a:t>
            </a:r>
          </a:p>
        </p:txBody>
      </p:sp>
    </p:spTree>
    <p:extLst>
      <p:ext uri="{BB962C8B-B14F-4D97-AF65-F5344CB8AC3E}">
        <p14:creationId xmlns:p14="http://schemas.microsoft.com/office/powerpoint/2010/main" val="22970510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1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43152</TotalTime>
  <Words>5905</Words>
  <Application>Microsoft Office PowerPoint</Application>
  <PresentationFormat>On-screen Show (4:3)</PresentationFormat>
  <Paragraphs>442</Paragraphs>
  <Slides>33</Slides>
  <Notes>33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33</vt:i4>
      </vt:variant>
    </vt:vector>
  </HeadingPairs>
  <TitlesOfParts>
    <vt:vector size="44" baseType="lpstr">
      <vt:lpstr>MS Gothic</vt:lpstr>
      <vt:lpstr>Arial</vt:lpstr>
      <vt:lpstr>Arial Unicode MS</vt:lpstr>
      <vt:lpstr>Calibri</vt:lpstr>
      <vt:lpstr>Garamond</vt:lpstr>
      <vt:lpstr>Kruti Dev 010</vt:lpstr>
      <vt:lpstr>Mangal</vt:lpstr>
      <vt:lpstr>Times New Roman</vt:lpstr>
      <vt:lpstr>Wingdings</vt:lpstr>
      <vt:lpstr>Office Theme</vt:lpstr>
      <vt:lpstr>33_Office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CREAM team</dc:creator>
  <cp:lastModifiedBy>Arup Ghosh Dastidar</cp:lastModifiedBy>
  <cp:revision>1973</cp:revision>
  <dcterms:created xsi:type="dcterms:W3CDTF">2009-04-07T12:35:07Z</dcterms:created>
  <dcterms:modified xsi:type="dcterms:W3CDTF">2018-11-01T11:36:44Z</dcterms:modified>
</cp:coreProperties>
</file>