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10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9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chi Prasad" initials="RP" lastIdx="12" clrIdx="0">
    <p:extLst>
      <p:ext uri="{19B8F6BF-5375-455C-9EA6-DF929625EA0E}">
        <p15:presenceInfo xmlns:p15="http://schemas.microsoft.com/office/powerpoint/2012/main" userId="Ruchi Prasa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135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5T09:54:11.351" idx="1">
    <p:pos x="4771" y="1728"/>
    <p:text>Removed hum ganit kyon padate hain. And also the last point ausat ko samajhna</p:text>
    <p:extLst mod="1">
      <p:ext uri="{C676402C-5697-4E1C-873F-D02D1690AC5C}">
        <p15:threadingInfo xmlns:p15="http://schemas.microsoft.com/office/powerpoint/2012/main" timeZoneBias="-33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5T10:24:05.399" idx="4">
    <p:pos x="5579" y="2046"/>
    <p:text>Corrected the content. Removed the earlier two sentences</p:text>
    <p:extLst mod="1">
      <p:ext uri="{C676402C-5697-4E1C-873F-D02D1690AC5C}">
        <p15:threadingInfo xmlns:p15="http://schemas.microsoft.com/office/powerpoint/2012/main" timeZoneBias="-33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5T10:29:18.108" idx="5">
    <p:pos x="5064" y="696"/>
    <p:text>erased 1st and 4th points</p:text>
    <p:extLst mod="1">
      <p:ext uri="{C676402C-5697-4E1C-873F-D02D1690AC5C}">
        <p15:threadingInfo xmlns:p15="http://schemas.microsoft.com/office/powerpoint/2012/main" timeZoneBias="-33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5T10:32:49.247" idx="8">
    <p:pos x="5236" y="3551"/>
    <p:text>Changed spelling of stithi</p:text>
    <p:extLst>
      <p:ext uri="{C676402C-5697-4E1C-873F-D02D1690AC5C}">
        <p15:threadingInfo xmlns:p15="http://schemas.microsoft.com/office/powerpoint/2012/main" timeZoneBias="-33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05T10:36:05.560" idx="11">
    <p:pos x="4195" y="4023"/>
    <p:text>Translated</p:text>
    <p:extLst mod="1">
      <p:ext uri="{C676402C-5697-4E1C-873F-D02D1690AC5C}">
        <p15:threadingInfo xmlns:p15="http://schemas.microsoft.com/office/powerpoint/2012/main" timeZoneBias="-330"/>
      </p:ext>
    </p:extLst>
  </p:cm>
  <p:cm authorId="1" dt="2018-10-05T10:36:13.723" idx="12">
    <p:pos x="5653" y="1173"/>
    <p:text>Translated</p:text>
    <p:extLst mod="1">
      <p:ext uri="{C676402C-5697-4E1C-873F-D02D1690AC5C}">
        <p15:threadingInfo xmlns:p15="http://schemas.microsoft.com/office/powerpoint/2012/main" timeZoneBias="-330"/>
      </p:ext>
    </p:extLst>
  </p:cm>
</p:cmLst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4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Relationship Id="rId4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6F582-5D67-864D-98A5-2F0C78A29383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1A8DB-E362-9D44-8F03-64253698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55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950D9D-8DBD-42A7-B5C1-591752C7172D}" type="slidenum">
              <a:rPr lang="en-GB">
                <a:latin typeface="Calibri"/>
              </a:rPr>
              <a:pPr/>
              <a:t>1</a:t>
            </a:fld>
            <a:endParaRPr lang="en-GB">
              <a:latin typeface="Calibri"/>
            </a:endParaRPr>
          </a:p>
        </p:txBody>
      </p:sp>
      <p:sp>
        <p:nvSpPr>
          <p:cNvPr id="133123" name="Text Box 1"/>
          <p:cNvSpPr txBox="1">
            <a:spLocks noChangeArrowheads="1"/>
          </p:cNvSpPr>
          <p:nvPr/>
        </p:nvSpPr>
        <p:spPr bwMode="auto">
          <a:xfrm>
            <a:off x="1104306" y="653143"/>
            <a:ext cx="4219278" cy="32657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5815" tIns="37906" rIns="75815" bIns="37906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13312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644428" y="4138084"/>
            <a:ext cx="5139035" cy="391583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ts val="367"/>
              </a:spcBef>
              <a:tabLst>
                <a:tab pos="0" algn="l"/>
                <a:tab pos="369364" algn="l"/>
                <a:tab pos="741732" algn="l"/>
                <a:tab pos="1114100" algn="l"/>
                <a:tab pos="1486468" algn="l"/>
                <a:tab pos="1858835" algn="l"/>
                <a:tab pos="2231202" algn="l"/>
                <a:tab pos="2605072" algn="l"/>
                <a:tab pos="2977441" algn="l"/>
                <a:tab pos="3349808" algn="l"/>
                <a:tab pos="3719173" algn="l"/>
                <a:tab pos="4094543" algn="l"/>
                <a:tab pos="4465409" algn="l"/>
                <a:tab pos="4837776" algn="l"/>
                <a:tab pos="5213147" algn="l"/>
                <a:tab pos="5582512" algn="l"/>
                <a:tab pos="5954879" algn="l"/>
                <a:tab pos="6327247" algn="l"/>
                <a:tab pos="6701116" algn="l"/>
                <a:tab pos="7073485" algn="l"/>
                <a:tab pos="7445852" algn="l"/>
              </a:tabLst>
            </a:pPr>
            <a:endParaRPr lang="en-GB" dirty="0">
              <a:ea typeface="MS Gothic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2407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EEAE74A-D12E-4465-B5B0-2D7E5E521626}" type="slidenum">
              <a:rPr lang="en-GB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0899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090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80901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74E82C73-FAB8-4873-B020-A3558CD92C27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10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445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827662A-895A-4F78-BCF5-B2779E1B14ED}" type="slidenum">
              <a:rPr lang="en-GB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6259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626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96261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61D0BE2D-7818-422C-88A5-52F053E1E882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11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375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BC72D82-2D19-4C26-A337-665C972FB91D}" type="slidenum">
              <a:rPr lang="en-GB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7283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728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97285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B63256C7-FE84-4083-A02B-D2B668D174F8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12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7576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E3E0210-CB45-4FE7-B027-6DE1FAAF27B0}" type="slidenum">
              <a:rPr lang="en-GB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8307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830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98309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5D3A3764-702F-4A3F-853D-CA99917967A9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13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5916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E3E0210-CB45-4FE7-B027-6DE1FAAF27B0}" type="slidenum">
              <a:rPr lang="en-GB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8307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830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98309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5D3A3764-702F-4A3F-853D-CA99917967A9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14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591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2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932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8F0927-E777-4604-8645-119C5986D393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/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6042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60421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4D26B35B-3CD5-4DD6-A616-89C85B8A616C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3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514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89A26E-7E55-494F-964B-15D888D7FD2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/>
          </a:p>
        </p:txBody>
      </p:sp>
      <p:sp>
        <p:nvSpPr>
          <p:cNvPr id="67587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67588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67589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92939A90-A06B-4542-9079-FF94E04F1A26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4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417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F4F0CC-48E4-4552-87F3-7D1AC898FB3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/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7475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74757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C38BCA1A-D1A8-44F2-8DBA-E31B5D554E02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5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454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EEF3DD-0262-4982-806C-C79C03229D33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/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75780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75781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5B8880A1-A4EE-458F-85AF-550CE1042DEB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6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237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471B69-5305-4DF4-9D49-FABB55CC014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/>
          </a:p>
        </p:txBody>
      </p:sp>
      <p:sp>
        <p:nvSpPr>
          <p:cNvPr id="76803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76804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76805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CE2C2BA9-75A9-4A06-B5CE-0A361648583E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7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774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CDB5A5-68D7-4686-B897-C493377FB6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26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AC56-817A-422E-BFD8-DDC72B9B59E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001799" y="560125"/>
            <a:ext cx="3828604" cy="279198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71723" tIns="35862" rIns="71723" bIns="35862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IN">
              <a:latin typeface="Calibri" pitchFamily="34" charset="0"/>
            </a:endParaRPr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 bwMode="auto">
          <a:xfrm>
            <a:off x="583220" y="3537857"/>
            <a:ext cx="4665762" cy="33506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5958" tIns="37838" rIns="75958" bIns="3783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2000"/>
              </a:lnSpc>
              <a:spcBef>
                <a:spcPct val="0"/>
              </a:spcBef>
              <a:tabLst>
                <a:tab pos="0" algn="l"/>
                <a:tab pos="349414" algn="l"/>
                <a:tab pos="701667" algn="l"/>
                <a:tab pos="1053921" algn="l"/>
                <a:tab pos="1407596" algn="l"/>
                <a:tab pos="1759850" algn="l"/>
                <a:tab pos="2110683" algn="l"/>
                <a:tab pos="2464358" algn="l"/>
                <a:tab pos="2816611" algn="l"/>
                <a:tab pos="3168865" algn="l"/>
                <a:tab pos="3521119" algn="l"/>
                <a:tab pos="3873373" algn="l"/>
                <a:tab pos="4225628" algn="l"/>
                <a:tab pos="4577882" algn="l"/>
                <a:tab pos="4931556" algn="l"/>
                <a:tab pos="5283809" algn="l"/>
                <a:tab pos="5636063" algn="l"/>
                <a:tab pos="5986897" algn="l"/>
                <a:tab pos="6340571" algn="l"/>
                <a:tab pos="6692825" algn="l"/>
                <a:tab pos="7045079" algn="l"/>
              </a:tabLst>
            </a:pPr>
            <a:endParaRPr lang="en-GB">
              <a:ea typeface="MS Gothic" pitchFamily="49" charset="-128"/>
            </a:endParaRPr>
          </a:p>
        </p:txBody>
      </p:sp>
      <p:sp>
        <p:nvSpPr>
          <p:cNvPr id="59397" name="Text Box 3"/>
          <p:cNvSpPr txBox="1">
            <a:spLocks noChangeArrowheads="1"/>
          </p:cNvSpPr>
          <p:nvPr/>
        </p:nvSpPr>
        <p:spPr bwMode="auto">
          <a:xfrm>
            <a:off x="3303984" y="7074276"/>
            <a:ext cx="2526823" cy="37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5958" tIns="37838" rIns="75958" bIns="37838" anchor="b"/>
          <a:lstStyle>
            <a:lvl1pPr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0525" algn="l"/>
                <a:tab pos="784225" algn="l"/>
                <a:tab pos="1177925" algn="l"/>
                <a:tab pos="1573213" algn="l"/>
                <a:tab pos="1966913" algn="l"/>
                <a:tab pos="2359025" algn="l"/>
                <a:tab pos="2754313" algn="l"/>
                <a:tab pos="3148013" algn="l"/>
                <a:tab pos="3541713" algn="l"/>
                <a:tab pos="3935413" algn="l"/>
                <a:tab pos="4329113" algn="l"/>
                <a:tab pos="4722813" algn="l"/>
                <a:tab pos="5116513" algn="l"/>
                <a:tab pos="5511800" algn="l"/>
                <a:tab pos="5905500" algn="l"/>
                <a:tab pos="6299200" algn="l"/>
                <a:tab pos="6691313" algn="l"/>
                <a:tab pos="7086600" algn="l"/>
                <a:tab pos="7480300" algn="l"/>
                <a:tab pos="787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FE9461D4-B93C-4570-8EF9-1EEB334A62BD}" type="slidenum">
              <a:rPr lang="en-GB" sz="900">
                <a:solidFill>
                  <a:srgbClr val="000000"/>
                </a:solidFill>
                <a:latin typeface="Calibri" pitchFamily="34" charset="0"/>
              </a:rPr>
              <a:pPr algn="r" eaLnBrk="1" hangingPunct="1"/>
              <a:t>9</a:t>
            </a:fld>
            <a:endParaRPr lang="en-GB" sz="9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932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14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93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23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45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6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01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95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506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291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90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3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E6636-7E21-8D45-879E-EF63BD51E7BE}" type="datetimeFigureOut">
              <a:rPr lang="en-US" smtClean="0"/>
              <a:t>03-Nov-18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27FCB-4213-4146-9B97-32E3DCF3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4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comments" Target="../comments/comment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15.wmf"/><Relationship Id="rId5" Type="http://schemas.openxmlformats.org/officeDocument/2006/relationships/image" Target="../media/image12.e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oleObject" Target="../embeddings/oleObject24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7.emf"/><Relationship Id="rId12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6" Type="http://schemas.openxmlformats.org/officeDocument/2006/relationships/comments" Target="../comments/comment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19.emf"/><Relationship Id="rId5" Type="http://schemas.openxmlformats.org/officeDocument/2006/relationships/image" Target="../media/image16.emf"/><Relationship Id="rId15" Type="http://schemas.openxmlformats.org/officeDocument/2006/relationships/oleObject" Target="../embeddings/oleObject26.bin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18.emf"/><Relationship Id="rId14" Type="http://schemas.openxmlformats.org/officeDocument/2006/relationships/oleObject" Target="../embeddings/oleObject2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7.wmf"/><Relationship Id="rId5" Type="http://schemas.openxmlformats.org/officeDocument/2006/relationships/image" Target="../media/image4.e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8.emf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600" b="0" i="0" dirty="0">
                <a:latin typeface="Arial"/>
                <a:ea typeface="+mn-ea"/>
                <a:cs typeface="Arial"/>
              </a:rPr>
              <a:t>Mathematics Preparatory II</a:t>
            </a:r>
            <a:endParaRPr lang="en-IN" sz="3200" b="1" i="0" u="sng" dirty="0">
              <a:latin typeface="Arial"/>
              <a:ea typeface="+mn-ea"/>
              <a:cs typeface="Arial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fld id="{30892CEB-72AA-47FF-A663-9ADBD2B09B9F}" type="slidenum">
              <a:rPr lang="en-US" sz="1600" b="1" i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pPr algn="ctr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lang="en-US" sz="1600" b="1" i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6482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1639" tIns="40820" rIns="81639" bIns="40820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endParaRPr lang="en-GB" sz="2200" dirty="0">
              <a:latin typeface="Kruti Dev 010" pitchFamily="2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800600" y="304800"/>
            <a:ext cx="4038600" cy="6248400"/>
          </a:xfrm>
          <a:prstGeom prst="rect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IN" sz="3200" b="1" i="0" u="sng" dirty="0"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12022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21C25C19-D0B1-46FE-90EE-73191DB9831D}" type="slidenum">
              <a:rPr lang="en-US" sz="1600" b="1" smtClean="0">
                <a:solidFill>
                  <a:srgbClr val="000000"/>
                </a:solidFill>
              </a:rPr>
              <a:pPr algn="ctr" eaLnBrk="1" hangingPunct="1"/>
              <a:t>10</a:t>
            </a:fld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76200" y="1066800"/>
            <a:ext cx="4267200" cy="4191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1600" dirty="0">
                <a:solidFill>
                  <a:srgbClr val="000000"/>
                </a:solidFill>
                <a:cs typeface="Arial" charset="0"/>
              </a:rPr>
              <a:t>Simple Problem: </a:t>
            </a: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1600" dirty="0">
                <a:solidFill>
                  <a:srgbClr val="000000"/>
                </a:solidFill>
                <a:cs typeface="Arial" charset="0"/>
              </a:rPr>
              <a:t>You bought 6 </a:t>
            </a:r>
            <a:r>
              <a:rPr lang="en-IN" sz="1600" dirty="0" err="1">
                <a:solidFill>
                  <a:srgbClr val="000000"/>
                </a:solidFill>
                <a:cs typeface="Arial" charset="0"/>
              </a:rPr>
              <a:t>kgs</a:t>
            </a:r>
            <a:r>
              <a:rPr lang="en-IN" sz="1600" dirty="0">
                <a:solidFill>
                  <a:srgbClr val="000000"/>
                </a:solidFill>
                <a:cs typeface="Arial" charset="0"/>
              </a:rPr>
              <a:t> of potatoes for Rs. 72.</a:t>
            </a:r>
          </a:p>
          <a:p>
            <a:pPr marL="0" indent="0" eaLnBrk="1" hangingPunct="1">
              <a:lnSpc>
                <a:spcPct val="120000"/>
              </a:lnSpc>
              <a:buSzPct val="100000"/>
            </a:pPr>
            <a:r>
              <a:rPr lang="en-IN" sz="1600" dirty="0">
                <a:solidFill>
                  <a:srgbClr val="000000"/>
                </a:solidFill>
                <a:cs typeface="Arial" charset="0"/>
              </a:rPr>
              <a:t> </a:t>
            </a: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1600" dirty="0">
                <a:solidFill>
                  <a:srgbClr val="000000"/>
                </a:solidFill>
                <a:cs typeface="Arial" charset="0"/>
              </a:rPr>
              <a:t>What is the cost of 1 kg of potato?</a:t>
            </a: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1600" dirty="0">
                <a:solidFill>
                  <a:srgbClr val="000000"/>
                </a:solidFill>
                <a:cs typeface="Arial" charset="0"/>
              </a:rPr>
              <a:t>Mathematical models can be created for real life situations.</a:t>
            </a:r>
          </a:p>
        </p:txBody>
      </p:sp>
      <p:sp>
        <p:nvSpPr>
          <p:cNvPr id="25" name="Oval 24"/>
          <p:cNvSpPr/>
          <p:nvPr/>
        </p:nvSpPr>
        <p:spPr>
          <a:xfrm>
            <a:off x="1219200" y="1676400"/>
            <a:ext cx="1035844" cy="3571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3243263" y="1676400"/>
            <a:ext cx="871537" cy="3952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>
              <a:solidFill>
                <a:prstClr val="white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1571625" y="2219817"/>
            <a:ext cx="1276350" cy="3571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>
              <a:solidFill>
                <a:prstClr val="white"/>
              </a:solidFill>
            </a:endParaRPr>
          </a:p>
        </p:txBody>
      </p:sp>
      <p:graphicFrame>
        <p:nvGraphicFramePr>
          <p:cNvPr id="28" name="Object 2"/>
          <p:cNvGraphicFramePr>
            <a:graphicFrameLocks noChangeAspect="1"/>
          </p:cNvGraphicFramePr>
          <p:nvPr>
            <p:extLst/>
          </p:nvPr>
        </p:nvGraphicFramePr>
        <p:xfrm>
          <a:off x="720725" y="3468688"/>
          <a:ext cx="15113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Equation" r:id="rId4" imgW="1511300" imgH="342900" progId="Equation.3">
                  <p:embed/>
                </p:oleObj>
              </mc:Choice>
              <mc:Fallback>
                <p:oleObj name="Equation" r:id="rId4" imgW="15113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725" y="3468688"/>
                        <a:ext cx="15113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/>
          <p:cNvCxnSpPr/>
          <p:nvPr/>
        </p:nvCxnSpPr>
        <p:spPr>
          <a:xfrm flipH="1">
            <a:off x="871538" y="1947941"/>
            <a:ext cx="651758" cy="148105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7" idx="4"/>
            <a:endCxn id="28" idx="0"/>
          </p:cNvCxnSpPr>
          <p:nvPr/>
        </p:nvCxnSpPr>
        <p:spPr>
          <a:xfrm flipH="1">
            <a:off x="1476375" y="2577005"/>
            <a:ext cx="733425" cy="89168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6" idx="5"/>
          </p:cNvCxnSpPr>
          <p:nvPr/>
        </p:nvCxnSpPr>
        <p:spPr>
          <a:xfrm flipH="1">
            <a:off x="2243138" y="2013799"/>
            <a:ext cx="1744028" cy="162951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119063" y="5445399"/>
            <a:ext cx="4224337" cy="955401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 anchor="ctr"/>
          <a:lstStyle/>
          <a:p>
            <a:pPr algn="ctr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IN" sz="2000" b="1" dirty="0">
                <a:solidFill>
                  <a:srgbClr val="000000"/>
                </a:solidFill>
                <a:latin typeface="Garamond" pitchFamily="18" charset="0"/>
              </a:rPr>
              <a:t>Key Point : </a:t>
            </a:r>
            <a:r>
              <a:rPr lang="en-IN" sz="2000" dirty="0">
                <a:solidFill>
                  <a:srgbClr val="000000"/>
                </a:solidFill>
                <a:latin typeface="Garamond" pitchFamily="18" charset="0"/>
              </a:rPr>
              <a:t>Real life situations can be modelled using mathematics</a:t>
            </a:r>
            <a:endParaRPr lang="en-GB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33" name="Text Box 1"/>
          <p:cNvSpPr txBox="1">
            <a:spLocks noChangeArrowheads="1"/>
          </p:cNvSpPr>
          <p:nvPr/>
        </p:nvSpPr>
        <p:spPr bwMode="auto">
          <a:xfrm>
            <a:off x="76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400" dirty="0">
                <a:solidFill>
                  <a:srgbClr val="000000"/>
                </a:solidFill>
                <a:cs typeface="Arial" charset="0"/>
              </a:rPr>
              <a:t>Mathematical models</a:t>
            </a: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4648200" y="1066800"/>
            <a:ext cx="4267200" cy="41910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1600" dirty="0">
                <a:solidFill>
                  <a:srgbClr val="000000"/>
                </a:solidFill>
                <a:cs typeface="Arial" charset="0"/>
              </a:rPr>
              <a:t>सरल समस्या: </a:t>
            </a:r>
            <a:r>
              <a:rPr lang="en-IN" sz="1600" dirty="0">
                <a:solidFill>
                  <a:srgbClr val="000000"/>
                </a:solidFill>
                <a:cs typeface="Arial" charset="0"/>
              </a:rPr>
              <a:t> </a:t>
            </a: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1600" dirty="0">
                <a:solidFill>
                  <a:srgbClr val="000000"/>
                </a:solidFill>
                <a:cs typeface="Arial" charset="0"/>
              </a:rPr>
              <a:t>आपने 72 रुपए में 6 किलो आलू खरीदे। </a:t>
            </a: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marL="0" indent="0" eaLnBrk="1" hangingPunct="1">
              <a:lnSpc>
                <a:spcPct val="120000"/>
              </a:lnSpc>
              <a:buSzPct val="100000"/>
            </a:pPr>
            <a:r>
              <a:rPr lang="en-IN" sz="1600" dirty="0">
                <a:solidFill>
                  <a:srgbClr val="000000"/>
                </a:solidFill>
                <a:cs typeface="Arial" charset="0"/>
              </a:rPr>
              <a:t> </a:t>
            </a: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1600" dirty="0">
                <a:solidFill>
                  <a:srgbClr val="000000"/>
                </a:solidFill>
                <a:cs typeface="Arial" charset="0"/>
              </a:rPr>
              <a:t>1 किलो आलू का मूल्य क्या है</a:t>
            </a:r>
            <a:r>
              <a:rPr lang="en-IN" sz="1600" dirty="0">
                <a:solidFill>
                  <a:srgbClr val="000000"/>
                </a:solidFill>
                <a:cs typeface="Arial" charset="0"/>
              </a:rPr>
              <a:t>?</a:t>
            </a: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endParaRPr lang="en-IN" sz="16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1600" dirty="0">
                <a:solidFill>
                  <a:srgbClr val="000000"/>
                </a:solidFill>
                <a:cs typeface="Arial" charset="0"/>
              </a:rPr>
              <a:t>असल जिंदगी की परिस्थि‍तियों के लिए गणि‍तीय नमूनों का निर्माण किया जा सकता है। </a:t>
            </a:r>
            <a:endParaRPr lang="en-IN" sz="16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172200" y="1676400"/>
            <a:ext cx="1035844" cy="3571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>
              <a:solidFill>
                <a:prstClr val="white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5334000" y="1600200"/>
            <a:ext cx="871537" cy="3952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>
              <a:solidFill>
                <a:prstClr val="white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4724400" y="2209800"/>
            <a:ext cx="1276350" cy="3571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>
              <a:solidFill>
                <a:prstClr val="white"/>
              </a:solidFill>
            </a:endParaRPr>
          </a:p>
        </p:txBody>
      </p:sp>
      <p:graphicFrame>
        <p:nvGraphicFramePr>
          <p:cNvPr id="4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429180"/>
              </p:ext>
            </p:extLst>
          </p:nvPr>
        </p:nvGraphicFramePr>
        <p:xfrm>
          <a:off x="5292725" y="3468688"/>
          <a:ext cx="15113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1" name="Equation" r:id="rId6" imgW="1511300" imgH="342900" progId="Equation.3">
                  <p:embed/>
                </p:oleObj>
              </mc:Choice>
              <mc:Fallback>
                <p:oleObj name="Equation" r:id="rId6" imgW="15113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3468688"/>
                        <a:ext cx="15113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" name="Straight Arrow Connector 45"/>
          <p:cNvCxnSpPr/>
          <p:nvPr/>
        </p:nvCxnSpPr>
        <p:spPr>
          <a:xfrm flipH="1">
            <a:off x="5562600" y="1981200"/>
            <a:ext cx="651758" cy="148105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4" idx="4"/>
          </p:cNvCxnSpPr>
          <p:nvPr/>
        </p:nvCxnSpPr>
        <p:spPr>
          <a:xfrm rot="16200000" flipH="1">
            <a:off x="5222081" y="2707481"/>
            <a:ext cx="862012" cy="5810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3" idx="4"/>
          </p:cNvCxnSpPr>
          <p:nvPr/>
        </p:nvCxnSpPr>
        <p:spPr>
          <a:xfrm rot="16200000" flipH="1">
            <a:off x="5391971" y="2373285"/>
            <a:ext cx="1691426" cy="93583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"/>
          <p:cNvSpPr>
            <a:spLocks noChangeArrowheads="1"/>
          </p:cNvSpPr>
          <p:nvPr/>
        </p:nvSpPr>
        <p:spPr bwMode="auto">
          <a:xfrm>
            <a:off x="4691063" y="5445399"/>
            <a:ext cx="4224337" cy="955401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 anchor="ctr"/>
          <a:lstStyle/>
          <a:p>
            <a:pPr algn="ctr"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x-none" dirty="0">
                <a:solidFill>
                  <a:srgbClr val="000000"/>
                </a:solidFill>
                <a:latin typeface="Garamond" pitchFamily="18" charset="0"/>
              </a:rPr>
              <a:t>मुख्य बिंदु: असल जिंदगी की 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स्थि‍तियों</a:t>
            </a:r>
            <a:r>
              <a:rPr lang="x-none" dirty="0">
                <a:solidFill>
                  <a:srgbClr val="000000"/>
                </a:solidFill>
                <a:latin typeface="Garamond" pitchFamily="18" charset="0"/>
              </a:rPr>
              <a:t> को गणित का प्रयोग करके दर्शाया जा सकता है। </a:t>
            </a:r>
            <a:endParaRPr lang="en-GB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50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>
                <a:solidFill>
                  <a:srgbClr val="000000"/>
                </a:solidFill>
                <a:cs typeface="Arial" charset="0"/>
              </a:rPr>
              <a:t>गणि‍तीय नमूने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6880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32" grpId="0" animBg="1"/>
      <p:bldP spid="42" grpId="0" animBg="1"/>
      <p:bldP spid="43" grpId="0" animBg="1"/>
      <p:bldP spid="44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2CD6109F-F8D0-4940-A163-3EC983C1C591}" type="slidenum">
              <a:rPr lang="en-US" sz="1600" b="1" smtClean="0">
                <a:solidFill>
                  <a:srgbClr val="000000"/>
                </a:solidFill>
              </a:rPr>
              <a:pPr algn="ctr" eaLnBrk="1" hangingPunct="1"/>
              <a:t>11</a:t>
            </a:fld>
            <a:endParaRPr lang="en-US" sz="1600" b="1">
              <a:solidFill>
                <a:srgbClr val="000000"/>
              </a:solidFill>
            </a:endParaRPr>
          </a:p>
        </p:txBody>
      </p:sp>
      <p:graphicFrame>
        <p:nvGraphicFramePr>
          <p:cNvPr id="1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147079"/>
              </p:ext>
            </p:extLst>
          </p:nvPr>
        </p:nvGraphicFramePr>
        <p:xfrm>
          <a:off x="176213" y="1946275"/>
          <a:ext cx="420370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" name="Equation" r:id="rId4" imgW="2336800" imgH="393700" progId="Equation.3">
                  <p:embed/>
                </p:oleObj>
              </mc:Choice>
              <mc:Fallback>
                <p:oleObj name="Equation" r:id="rId4" imgW="2336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13" y="1946275"/>
                        <a:ext cx="4203700" cy="6445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288676"/>
              </p:ext>
            </p:extLst>
          </p:nvPr>
        </p:nvGraphicFramePr>
        <p:xfrm>
          <a:off x="404813" y="3938588"/>
          <a:ext cx="3746500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Equation" r:id="rId6" imgW="2552700" imgH="393700" progId="Equation.3">
                  <p:embed/>
                </p:oleObj>
              </mc:Choice>
              <mc:Fallback>
                <p:oleObj name="Equation" r:id="rId6" imgW="25527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3938588"/>
                        <a:ext cx="3746500" cy="585787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"/>
          <p:cNvSpPr txBox="1">
            <a:spLocks noChangeArrowheads="1"/>
          </p:cNvSpPr>
          <p:nvPr/>
        </p:nvSpPr>
        <p:spPr bwMode="auto">
          <a:xfrm>
            <a:off x="134937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400" dirty="0">
                <a:solidFill>
                  <a:srgbClr val="000000"/>
                </a:solidFill>
                <a:cs typeface="Arial" charset="0"/>
              </a:rPr>
              <a:t>Going back to Profitability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152400" y="1295399"/>
            <a:ext cx="4267200" cy="459581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2000" dirty="0">
                <a:solidFill>
                  <a:srgbClr val="000000"/>
                </a:solidFill>
                <a:cs typeface="Arial" charset="0"/>
              </a:rPr>
              <a:t>Remember ?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152400" y="2817019"/>
            <a:ext cx="4267200" cy="916781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2000" dirty="0">
                <a:solidFill>
                  <a:srgbClr val="000000"/>
                </a:solidFill>
                <a:cs typeface="Arial" charset="0"/>
              </a:rPr>
              <a:t>Since, </a:t>
            </a: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2000" dirty="0">
                <a:solidFill>
                  <a:srgbClr val="000000"/>
                </a:solidFill>
                <a:cs typeface="Arial" charset="0"/>
              </a:rPr>
              <a:t>Profit = Revenue – Costs.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52400" y="4724400"/>
            <a:ext cx="4267200" cy="1295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2000" dirty="0">
                <a:solidFill>
                  <a:srgbClr val="000000"/>
                </a:solidFill>
                <a:cs typeface="Arial" charset="0"/>
              </a:rPr>
              <a:t>So, If I tell you that revenue is 5000, profitability is 20%, can you find out the cost ?</a:t>
            </a:r>
          </a:p>
        </p:txBody>
      </p:sp>
      <p:graphicFrame>
        <p:nvGraphicFramePr>
          <p:cNvPr id="2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676329"/>
              </p:ext>
            </p:extLst>
          </p:nvPr>
        </p:nvGraphicFramePr>
        <p:xfrm>
          <a:off x="4648200" y="1946275"/>
          <a:ext cx="4249737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" name="Equation" r:id="rId8" imgW="2361960" imgH="393480" progId="Equation.3">
                  <p:embed/>
                </p:oleObj>
              </mc:Choice>
              <mc:Fallback>
                <p:oleObj name="Equation" r:id="rId8" imgW="236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946275"/>
                        <a:ext cx="4249737" cy="6445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700202"/>
              </p:ext>
            </p:extLst>
          </p:nvPr>
        </p:nvGraphicFramePr>
        <p:xfrm>
          <a:off x="4648200" y="3890962"/>
          <a:ext cx="4249737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" name="Equation" r:id="rId10" imgW="2895600" imgH="457200" progId="Equation.3">
                  <p:embed/>
                </p:oleObj>
              </mc:Choice>
              <mc:Fallback>
                <p:oleObj name="Equation" r:id="rId10" imgW="2895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890962"/>
                        <a:ext cx="4249737" cy="68103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1"/>
          <p:cNvSpPr txBox="1">
            <a:spLocks noChangeArrowheads="1"/>
          </p:cNvSpPr>
          <p:nvPr/>
        </p:nvSpPr>
        <p:spPr bwMode="auto">
          <a:xfrm>
            <a:off x="4630737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लाभप्रदता में वापस जाएं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648200" y="1295399"/>
            <a:ext cx="4267200" cy="459581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याद रखें</a:t>
            </a:r>
            <a:r>
              <a:rPr lang="en-IN" sz="2000" dirty="0">
                <a:solidFill>
                  <a:srgbClr val="000000"/>
                </a:solidFill>
                <a:cs typeface="Arial" charset="0"/>
              </a:rPr>
              <a:t> ?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4648200" y="2817019"/>
            <a:ext cx="4267200" cy="916781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चूंकि, </a:t>
            </a:r>
            <a:r>
              <a:rPr lang="en-IN" sz="2000" dirty="0">
                <a:solidFill>
                  <a:srgbClr val="000000"/>
                </a:solidFill>
                <a:cs typeface="Arial" charset="0"/>
              </a:rPr>
              <a:t> </a:t>
            </a: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लाभ</a:t>
            </a:r>
            <a:r>
              <a:rPr lang="en-IN" sz="2000" dirty="0">
                <a:solidFill>
                  <a:srgbClr val="000000"/>
                </a:solidFill>
                <a:cs typeface="Arial" charset="0"/>
              </a:rPr>
              <a:t> =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आय</a:t>
            </a:r>
            <a:r>
              <a:rPr lang="en-IN" sz="2000" dirty="0">
                <a:solidFill>
                  <a:srgbClr val="000000"/>
                </a:solidFill>
                <a:cs typeface="Arial" charset="0"/>
              </a:rPr>
              <a:t> – 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लागत। </a:t>
            </a:r>
            <a:endParaRPr lang="en-IN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4648200" y="4724400"/>
            <a:ext cx="4267200" cy="12954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तो, यदि मैं आपको बताउं कि आय 5000 है, लाभप्रदता 20</a:t>
            </a:r>
            <a:r>
              <a:rPr lang="en-IN" sz="2000" dirty="0">
                <a:solidFill>
                  <a:srgbClr val="000000"/>
                </a:solidFill>
                <a:cs typeface="Arial" charset="0"/>
              </a:rPr>
              <a:t>%</a:t>
            </a:r>
            <a:r>
              <a:rPr lang="x-none" sz="2000" dirty="0">
                <a:solidFill>
                  <a:srgbClr val="000000"/>
                </a:solidFill>
                <a:cs typeface="Arial" charset="0"/>
              </a:rPr>
              <a:t> है, तो क्या आप लागत का पता लगा सकते हैं</a:t>
            </a:r>
            <a:r>
              <a:rPr lang="en-IN" sz="2000" dirty="0">
                <a:solidFill>
                  <a:srgbClr val="000000"/>
                </a:solidFill>
                <a:cs typeface="Arial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948128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2971800" y="6492875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617AF7D6-F642-4CF8-8DCF-FB0BA9310F1F}" type="slidenum">
              <a:rPr lang="en-US" sz="1600" b="1" smtClean="0">
                <a:solidFill>
                  <a:srgbClr val="000000"/>
                </a:solidFill>
              </a:rPr>
              <a:pPr algn="ctr" eaLnBrk="1" hangingPunct="1"/>
              <a:t>12</a:t>
            </a:fld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52" name="Text Box 1"/>
          <p:cNvSpPr txBox="1">
            <a:spLocks noChangeArrowheads="1"/>
          </p:cNvSpPr>
          <p:nvPr/>
        </p:nvSpPr>
        <p:spPr bwMode="auto">
          <a:xfrm>
            <a:off x="76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400" dirty="0">
                <a:solidFill>
                  <a:srgbClr val="000000"/>
                </a:solidFill>
                <a:cs typeface="Arial" charset="0"/>
              </a:rPr>
              <a:t>Profitability</a:t>
            </a:r>
          </a:p>
        </p:txBody>
      </p:sp>
      <p:sp>
        <p:nvSpPr>
          <p:cNvPr id="53" name="Text Box 2"/>
          <p:cNvSpPr txBox="1">
            <a:spLocks noChangeArrowheads="1"/>
          </p:cNvSpPr>
          <p:nvPr/>
        </p:nvSpPr>
        <p:spPr bwMode="auto">
          <a:xfrm>
            <a:off x="93663" y="1862785"/>
            <a:ext cx="4267200" cy="459581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20000"/>
              </a:lnSpc>
              <a:buSzPct val="100000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Multiplying top floor by 100 </a:t>
            </a:r>
          </a:p>
        </p:txBody>
      </p:sp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76200" y="3159969"/>
            <a:ext cx="4267200" cy="459581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20000"/>
              </a:lnSpc>
              <a:buSzPct val="100000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Multiplying both sides by 5000</a:t>
            </a:r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2757486" y="3783143"/>
            <a:ext cx="373321" cy="2143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 Box 1"/>
          <p:cNvSpPr txBox="1">
            <a:spLocks noChangeArrowheads="1"/>
          </p:cNvSpPr>
          <p:nvPr/>
        </p:nvSpPr>
        <p:spPr bwMode="auto">
          <a:xfrm>
            <a:off x="4706937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लाभप्रदता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64080"/>
              </p:ext>
            </p:extLst>
          </p:nvPr>
        </p:nvGraphicFramePr>
        <p:xfrm>
          <a:off x="160387" y="1160462"/>
          <a:ext cx="1833718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2" name="Equation" r:id="rId4" imgW="1219200" imgH="393700" progId="Equation.3">
                  <p:embed/>
                </p:oleObj>
              </mc:Choice>
              <mc:Fallback>
                <p:oleObj name="Equation" r:id="rId4" imgW="1219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0387" y="1160462"/>
                        <a:ext cx="1833718" cy="592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33803"/>
              </p:ext>
            </p:extLst>
          </p:nvPr>
        </p:nvGraphicFramePr>
        <p:xfrm>
          <a:off x="160387" y="2463800"/>
          <a:ext cx="1833718" cy="5772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3" name="Equation" r:id="rId6" imgW="1371600" imgH="431800" progId="Equation.3">
                  <p:embed/>
                </p:oleObj>
              </mc:Choice>
              <mc:Fallback>
                <p:oleObj name="Equation" r:id="rId6" imgW="13716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0387" y="2463800"/>
                        <a:ext cx="1833718" cy="5772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374735"/>
              </p:ext>
            </p:extLst>
          </p:nvPr>
        </p:nvGraphicFramePr>
        <p:xfrm>
          <a:off x="160386" y="3648087"/>
          <a:ext cx="2970419" cy="5738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4" name="Equation" r:id="rId8" imgW="2235200" imgH="431800" progId="Equation.3">
                  <p:embed/>
                </p:oleObj>
              </mc:Choice>
              <mc:Fallback>
                <p:oleObj name="Equation" r:id="rId8" imgW="22352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0386" y="3648087"/>
                        <a:ext cx="2970419" cy="5738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573643"/>
              </p:ext>
            </p:extLst>
          </p:nvPr>
        </p:nvGraphicFramePr>
        <p:xfrm>
          <a:off x="160388" y="4354679"/>
          <a:ext cx="2279916" cy="245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5" name="Equation" r:id="rId10" imgW="1651000" imgH="177800" progId="Equation.3">
                  <p:embed/>
                </p:oleObj>
              </mc:Choice>
              <mc:Fallback>
                <p:oleObj name="Equation" r:id="rId10" imgW="16510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60388" y="4354679"/>
                        <a:ext cx="2279916" cy="245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7" name="Straight Connector 76"/>
          <p:cNvCxnSpPr/>
          <p:nvPr/>
        </p:nvCxnSpPr>
        <p:spPr>
          <a:xfrm flipV="1">
            <a:off x="1620784" y="3975950"/>
            <a:ext cx="373321" cy="2143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6200" y="470487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100000 = 500000 – 100c</a:t>
            </a:r>
          </a:p>
          <a:p>
            <a:r>
              <a:rPr lang="en-US" dirty="0"/>
              <a:t>100000 + 100c = 500000 – 100c + 100c</a:t>
            </a:r>
          </a:p>
          <a:p>
            <a:r>
              <a:rPr lang="en-US" dirty="0"/>
              <a:t>100000 + 100c = 500000</a:t>
            </a:r>
          </a:p>
          <a:p>
            <a:r>
              <a:rPr lang="en-US" dirty="0"/>
              <a:t>100000 + 100c – 100000 = 500000 - 100000</a:t>
            </a:r>
          </a:p>
          <a:p>
            <a:r>
              <a:rPr lang="en-US" dirty="0"/>
              <a:t>100c = 400000</a:t>
            </a:r>
          </a:p>
          <a:p>
            <a:r>
              <a:rPr lang="en-US" dirty="0"/>
              <a:t>C = 4000</a:t>
            </a:r>
          </a:p>
          <a:p>
            <a:r>
              <a:rPr lang="en-US" dirty="0"/>
              <a:t>Therefore, Cost is </a:t>
            </a:r>
            <a:r>
              <a:rPr lang="en-US" dirty="0" err="1"/>
              <a:t>Rs</a:t>
            </a:r>
            <a:r>
              <a:rPr lang="en-US" dirty="0"/>
              <a:t>. 4000</a:t>
            </a:r>
          </a:p>
        </p:txBody>
      </p:sp>
      <p:sp>
        <p:nvSpPr>
          <p:cNvPr id="78" name="Text Box 2"/>
          <p:cNvSpPr txBox="1">
            <a:spLocks noChangeArrowheads="1"/>
          </p:cNvSpPr>
          <p:nvPr/>
        </p:nvSpPr>
        <p:spPr bwMode="auto">
          <a:xfrm>
            <a:off x="4706937" y="1862785"/>
            <a:ext cx="4267200" cy="459581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20000"/>
              </a:lnSpc>
              <a:buSzPct val="100000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100 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से ऊपर की मंजिल गुणा</a:t>
            </a:r>
            <a:endParaRPr lang="en-IN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9" name="Text Box 2"/>
          <p:cNvSpPr txBox="1">
            <a:spLocks noChangeArrowheads="1"/>
          </p:cNvSpPr>
          <p:nvPr/>
        </p:nvSpPr>
        <p:spPr bwMode="auto">
          <a:xfrm>
            <a:off x="4689474" y="3159969"/>
            <a:ext cx="4267200" cy="459581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20000"/>
              </a:lnSpc>
              <a:buSzPct val="100000"/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5000 </a:t>
            </a:r>
            <a:r>
              <a:rPr lang="hi-IN" dirty="0">
                <a:solidFill>
                  <a:srgbClr val="000000"/>
                </a:solidFill>
                <a:cs typeface="Arial" charset="0"/>
              </a:rPr>
              <a:t>से ऊपर की मंजिल गुणा</a:t>
            </a:r>
            <a:endParaRPr lang="en-IN" dirty="0">
              <a:solidFill>
                <a:srgbClr val="000000"/>
              </a:solidFill>
              <a:cs typeface="Arial" charset="0"/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 flipV="1">
            <a:off x="7370760" y="3783143"/>
            <a:ext cx="373321" cy="2143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1" name="Objec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6547379"/>
              </p:ext>
            </p:extLst>
          </p:nvPr>
        </p:nvGraphicFramePr>
        <p:xfrm>
          <a:off x="4773661" y="1160462"/>
          <a:ext cx="1833718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6" name="Equation" r:id="rId12" imgW="1219200" imgH="393700" progId="Equation.3">
                  <p:embed/>
                </p:oleObj>
              </mc:Choice>
              <mc:Fallback>
                <p:oleObj name="Equation" r:id="rId12" imgW="1219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73661" y="1160462"/>
                        <a:ext cx="1833718" cy="592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243994"/>
              </p:ext>
            </p:extLst>
          </p:nvPr>
        </p:nvGraphicFramePr>
        <p:xfrm>
          <a:off x="4773661" y="2463800"/>
          <a:ext cx="1833718" cy="5772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7" name="Equation" r:id="rId13" imgW="1371600" imgH="431800" progId="Equation.3">
                  <p:embed/>
                </p:oleObj>
              </mc:Choice>
              <mc:Fallback>
                <p:oleObj name="Equation" r:id="rId13" imgW="13716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73661" y="2463800"/>
                        <a:ext cx="1833718" cy="5772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751329"/>
              </p:ext>
            </p:extLst>
          </p:nvPr>
        </p:nvGraphicFramePr>
        <p:xfrm>
          <a:off x="4773660" y="3648087"/>
          <a:ext cx="2970419" cy="5738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8" name="Equation" r:id="rId14" imgW="2235200" imgH="431800" progId="Equation.3">
                  <p:embed/>
                </p:oleObj>
              </mc:Choice>
              <mc:Fallback>
                <p:oleObj name="Equation" r:id="rId14" imgW="22352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73660" y="3648087"/>
                        <a:ext cx="2970419" cy="5738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8045433"/>
              </p:ext>
            </p:extLst>
          </p:nvPr>
        </p:nvGraphicFramePr>
        <p:xfrm>
          <a:off x="4773662" y="4354679"/>
          <a:ext cx="2279916" cy="245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9" name="Equation" r:id="rId15" imgW="1651000" imgH="177800" progId="Equation.3">
                  <p:embed/>
                </p:oleObj>
              </mc:Choice>
              <mc:Fallback>
                <p:oleObj name="Equation" r:id="rId15" imgW="16510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773662" y="4354679"/>
                        <a:ext cx="2279916" cy="245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Connector 84"/>
          <p:cNvCxnSpPr/>
          <p:nvPr/>
        </p:nvCxnSpPr>
        <p:spPr>
          <a:xfrm flipV="1">
            <a:off x="6234058" y="3975950"/>
            <a:ext cx="373321" cy="2143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4689474" y="470487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100000 = 500000 – 100c</a:t>
            </a:r>
          </a:p>
          <a:p>
            <a:r>
              <a:rPr lang="en-US" dirty="0"/>
              <a:t>100000 + 100c = 500000 – 100c + 100c</a:t>
            </a:r>
          </a:p>
          <a:p>
            <a:r>
              <a:rPr lang="en-US" dirty="0"/>
              <a:t>100000 + 100c = 500000</a:t>
            </a:r>
          </a:p>
          <a:p>
            <a:r>
              <a:rPr lang="en-US" dirty="0"/>
              <a:t>100000 + 100c – 100000 = 500000 - 100000</a:t>
            </a:r>
          </a:p>
          <a:p>
            <a:r>
              <a:rPr lang="en-US" dirty="0"/>
              <a:t>100c = 400000</a:t>
            </a:r>
          </a:p>
          <a:p>
            <a:r>
              <a:rPr lang="en-US" dirty="0"/>
              <a:t>C = 4000</a:t>
            </a:r>
          </a:p>
          <a:p>
            <a:r>
              <a:rPr lang="hi-I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इसलिए, लागत रुपये ह 4000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247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4724658-531E-4D04-961F-D92D5248E93A}" type="slidenum">
              <a:rPr lang="en-US" sz="1600" b="1" smtClean="0">
                <a:solidFill>
                  <a:srgbClr val="000000"/>
                </a:solidFill>
              </a:rPr>
              <a:pPr algn="ctr" eaLnBrk="1" hangingPunct="1"/>
              <a:t>13</a:t>
            </a:fld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524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400" dirty="0">
                <a:solidFill>
                  <a:srgbClr val="000000"/>
                </a:solidFill>
                <a:cs typeface="Arial" charset="0"/>
              </a:rPr>
              <a:t>Class exercise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42672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en-IN" sz="2400" dirty="0">
                <a:solidFill>
                  <a:srgbClr val="000000"/>
                </a:solidFill>
                <a:cs typeface="Arial" charset="0"/>
              </a:rPr>
              <a:t>If revenue is 5000 and cost is 4500, what is the profitability ?</a:t>
            </a:r>
          </a:p>
          <a:p>
            <a:pPr marL="457200" indent="-457200" eaLnBrk="1" hangingPunct="1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en-IN" sz="2400" dirty="0">
                <a:solidFill>
                  <a:srgbClr val="000000"/>
                </a:solidFill>
                <a:cs typeface="Arial" charset="0"/>
              </a:rPr>
              <a:t>If cost is 4000 and profitability is 20% what is the revenue ?</a:t>
            </a:r>
          </a:p>
          <a:p>
            <a:pPr marL="0" indent="0" eaLnBrk="1" hangingPunct="1">
              <a:lnSpc>
                <a:spcPct val="120000"/>
              </a:lnSpc>
              <a:buSzPct val="100000"/>
            </a:pPr>
            <a:endParaRPr lang="en-IN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कक्षा अभ्यास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648200" y="1066800"/>
            <a:ext cx="42672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यदि आय 5000 है और लागत 4500 है, तो लाभप्रदता कितनी होगी</a:t>
            </a:r>
            <a:r>
              <a:rPr lang="en-IN" sz="2400" dirty="0">
                <a:solidFill>
                  <a:srgbClr val="000000"/>
                </a:solidFill>
                <a:cs typeface="Arial" charset="0"/>
              </a:rPr>
              <a:t>?</a:t>
            </a:r>
          </a:p>
          <a:p>
            <a:pPr marL="457200" indent="-457200" eaLnBrk="1" hangingPunct="1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यदि लागत 4000 है और लाभप्रदता 20</a:t>
            </a:r>
            <a:r>
              <a:rPr lang="en-IN" sz="2400" dirty="0">
                <a:solidFill>
                  <a:srgbClr val="000000"/>
                </a:solidFill>
                <a:cs typeface="Arial" charset="0"/>
              </a:rPr>
              <a:t> %</a:t>
            </a:r>
            <a:r>
              <a:rPr lang="x-none" sz="2400" dirty="0">
                <a:solidFill>
                  <a:srgbClr val="000000"/>
                </a:solidFill>
                <a:cs typeface="Arial" charset="0"/>
              </a:rPr>
              <a:t> है तो आय कितनी होगी</a:t>
            </a:r>
            <a:r>
              <a:rPr lang="en-IN" sz="2400" dirty="0">
                <a:solidFill>
                  <a:srgbClr val="000000"/>
                </a:solidFill>
                <a:cs typeface="Arial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141694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4724658-531E-4D04-961F-D92D5248E93A}" type="slidenum">
              <a:rPr lang="en-US" sz="1600" b="1" smtClean="0">
                <a:solidFill>
                  <a:srgbClr val="000000"/>
                </a:solidFill>
              </a:rPr>
              <a:pPr algn="ctr" eaLnBrk="1" hangingPunct="1"/>
              <a:t>14</a:t>
            </a:fld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524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400" dirty="0">
                <a:solidFill>
                  <a:srgbClr val="000000"/>
                </a:solidFill>
                <a:cs typeface="Arial" charset="0"/>
              </a:rPr>
              <a:t>Homework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42672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en-IN" sz="2400" dirty="0">
                <a:solidFill>
                  <a:srgbClr val="000000"/>
                </a:solidFill>
                <a:cs typeface="Arial" charset="0"/>
              </a:rPr>
              <a:t>If revenue is 12000 and profitability is 10% what is the cost ?</a:t>
            </a:r>
          </a:p>
          <a:p>
            <a:pPr marL="457200" indent="-457200" eaLnBrk="1" hangingPunct="1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en-IN" sz="2400" dirty="0">
                <a:solidFill>
                  <a:srgbClr val="000000"/>
                </a:solidFill>
                <a:cs typeface="Arial" charset="0"/>
              </a:rPr>
              <a:t>If cost is 8500 and profitability is 15% what is the revenue ?</a:t>
            </a:r>
            <a:endParaRPr lang="en-IN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कक्षा अभ्यास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648200" y="1066800"/>
            <a:ext cx="42672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यदि आय 12000 है और लाभप्रदता 10</a:t>
            </a:r>
            <a:r>
              <a:rPr lang="en-IN" sz="2400" dirty="0">
                <a:solidFill>
                  <a:srgbClr val="000000"/>
                </a:solidFill>
                <a:cs typeface="Arial" charset="0"/>
              </a:rPr>
              <a:t> %</a:t>
            </a:r>
            <a:r>
              <a:rPr lang="x-none" sz="2400" dirty="0">
                <a:solidFill>
                  <a:srgbClr val="000000"/>
                </a:solidFill>
                <a:cs typeface="Arial" charset="0"/>
              </a:rPr>
              <a:t> है तो लागत कितनी होगी</a:t>
            </a:r>
            <a:r>
              <a:rPr lang="en-IN" sz="2400" dirty="0">
                <a:solidFill>
                  <a:srgbClr val="000000"/>
                </a:solidFill>
                <a:cs typeface="Arial" charset="0"/>
              </a:rPr>
              <a:t>?</a:t>
            </a:r>
          </a:p>
          <a:p>
            <a:pPr marL="457200" indent="-457200" eaLnBrk="1" hangingPunct="1">
              <a:lnSpc>
                <a:spcPct val="120000"/>
              </a:lnSpc>
              <a:buSzPct val="100000"/>
              <a:buFont typeface="+mj-lt"/>
              <a:buAutoNum type="arabicPeriod"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यदि लागत 8500 है और लाभप्रदता 15</a:t>
            </a:r>
            <a:r>
              <a:rPr lang="en-IN" sz="2400" dirty="0">
                <a:solidFill>
                  <a:srgbClr val="000000"/>
                </a:solidFill>
                <a:cs typeface="Arial" charset="0"/>
              </a:rPr>
              <a:t> %</a:t>
            </a:r>
            <a:r>
              <a:rPr lang="x-none" sz="2400" dirty="0">
                <a:solidFill>
                  <a:srgbClr val="000000"/>
                </a:solidFill>
                <a:cs typeface="Arial" charset="0"/>
              </a:rPr>
              <a:t> है तो आय क्या होगी</a:t>
            </a:r>
            <a:r>
              <a:rPr lang="en-IN" sz="2400" dirty="0">
                <a:solidFill>
                  <a:srgbClr val="000000"/>
                </a:solidFill>
                <a:cs typeface="Arial" charset="0"/>
              </a:rPr>
              <a:t>?</a:t>
            </a:r>
            <a:endParaRPr lang="en-IN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6239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2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0" y="1219200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-457200" eaLnBrk="1" hangingPunct="1">
              <a:buSzPct val="100000"/>
              <a:buFont typeface="+mj-lt"/>
              <a:buAutoNum type="arabicPeriod"/>
              <a:defRPr/>
            </a:pPr>
            <a:r>
              <a:rPr lang="en-GB" sz="2400" dirty="0">
                <a:solidFill>
                  <a:srgbClr val="000000"/>
                </a:solidFill>
                <a:cs typeface="Arial" charset="0"/>
              </a:rPr>
              <a:t>Recap of percentages and advanced problems in percentages</a:t>
            </a:r>
          </a:p>
          <a:p>
            <a:pPr marL="457200" lvl="1" indent="-457200" eaLnBrk="1" hangingPunct="1">
              <a:buSzPct val="100000"/>
              <a:buFont typeface="+mj-lt"/>
              <a:buAutoNum type="arabicPeriod"/>
              <a:defRPr/>
            </a:pPr>
            <a:r>
              <a:rPr lang="en-GB" sz="2400" dirty="0">
                <a:solidFill>
                  <a:srgbClr val="000000"/>
                </a:solidFill>
                <a:cs typeface="Arial" charset="0"/>
              </a:rPr>
              <a:t>Recap of simple equations and advanced problems in simple equations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  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482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प्रतिशत को समझना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सरल समीकरणों को समझना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2711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DAB13EAB-50E0-454C-BD90-60B470C0573F}" type="slidenum">
              <a:rPr lang="en-US" sz="1600" b="1" smtClean="0"/>
              <a:pPr algn="ctr" eaLnBrk="1" hangingPunct="1"/>
              <a:t>3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00"/>
                </a:solidFill>
                <a:cs typeface="Arial" charset="0"/>
              </a:rPr>
              <a:t>Class exercise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228600" y="1066800"/>
            <a:ext cx="4267200" cy="4038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GB" sz="2000" dirty="0">
                <a:solidFill>
                  <a:srgbClr val="000000"/>
                </a:solidFill>
                <a:cs typeface="Arial" charset="0"/>
              </a:rPr>
              <a:t>You collect milk from the small farmers in your village and sell it.  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GB" sz="2000" dirty="0">
                <a:solidFill>
                  <a:srgbClr val="000000"/>
                </a:solidFill>
                <a:cs typeface="Arial" charset="0"/>
              </a:rPr>
              <a:t>Farmer Chandra has added 6 litres of water to 24 litres of milk and gives you 30 litres.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en-GB" sz="2000" dirty="0">
                <a:solidFill>
                  <a:srgbClr val="000000"/>
                </a:solidFill>
                <a:cs typeface="Arial" charset="0"/>
              </a:rPr>
              <a:t>What is the percentage of water in the milk provided by Chandra?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724400" y="1230313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724400" y="168275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x-none" sz="2400" dirty="0">
                <a:solidFill>
                  <a:srgbClr val="000000"/>
                </a:solidFill>
                <a:cs typeface="Arial" charset="0"/>
              </a:rPr>
              <a:t>कक्षा अभ्यास 1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724400" y="1082675"/>
            <a:ext cx="4267200" cy="40386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आप अपने गांव के छोटे किसानों से दूध खरीदते हैं और बेच देते हैं। </a:t>
            </a:r>
            <a:r>
              <a:rPr lang="en-GB" sz="2000" dirty="0">
                <a:solidFill>
                  <a:srgbClr val="000000"/>
                </a:solidFill>
                <a:cs typeface="Arial" charset="0"/>
              </a:rPr>
              <a:t>  </a:t>
            </a: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किसान चंद्र 24 लीटर दूध में 6 लीटर पानी मिलाता है और आपको 30 लीटर दे देता है। </a:t>
            </a:r>
            <a:endParaRPr lang="en-GB" sz="20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140000"/>
              </a:lnSpc>
              <a:buSzPct val="100000"/>
              <a:buFont typeface="Arial" charset="0"/>
              <a:buChar char="•"/>
            </a:pPr>
            <a:r>
              <a:rPr lang="hi-IN" sz="2000" dirty="0">
                <a:solidFill>
                  <a:srgbClr val="000000"/>
                </a:solidFill>
                <a:cs typeface="Arial" charset="0"/>
              </a:rPr>
              <a:t>चंद्र द्वारा प्रदान किए गए दूध में पानी का प्रतिशत क्या है?</a:t>
            </a:r>
            <a:endParaRPr lang="en-US" sz="20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1794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CFB5D10D-24D0-4E47-86A5-A0AD305F12C8}" type="slidenum">
              <a:rPr lang="en-US" sz="1600" b="1" smtClean="0"/>
              <a:pPr algn="ctr" eaLnBrk="1" hangingPunct="1"/>
              <a:t>4</a:t>
            </a:fld>
            <a:endParaRPr lang="en-US" sz="1600" b="1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381000" y="3781425"/>
          <a:ext cx="3214687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Total Volume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Water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30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6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100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?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941484"/>
              </p:ext>
            </p:extLst>
          </p:nvPr>
        </p:nvGraphicFramePr>
        <p:xfrm>
          <a:off x="387350" y="5067300"/>
          <a:ext cx="935038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Equation" r:id="rId4" imgW="571500" imgH="393700" progId="Equation.3">
                  <p:embed/>
                </p:oleObj>
              </mc:Choice>
              <mc:Fallback>
                <p:oleObj name="Equation" r:id="rId4" imgW="5715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350" y="5067300"/>
                        <a:ext cx="935038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4"/>
          <p:cNvGraphicFramePr>
            <a:graphicFrameLocks noChangeAspect="1"/>
          </p:cNvGraphicFramePr>
          <p:nvPr>
            <p:extLst/>
          </p:nvPr>
        </p:nvGraphicFramePr>
        <p:xfrm>
          <a:off x="520700" y="5956300"/>
          <a:ext cx="728662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Equation" r:id="rId6" imgW="444114" imgH="177646" progId="Equation.3">
                  <p:embed/>
                </p:oleObj>
              </mc:Choice>
              <mc:Fallback>
                <p:oleObj name="Equation" r:id="rId6" imgW="444114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5956300"/>
                        <a:ext cx="728662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"/>
          <p:cNvSpPr txBox="1">
            <a:spLocks noChangeArrowheads="1"/>
          </p:cNvSpPr>
          <p:nvPr/>
        </p:nvSpPr>
        <p:spPr bwMode="auto">
          <a:xfrm>
            <a:off x="1524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Percentage Calculation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42672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2000" dirty="0">
                <a:solidFill>
                  <a:srgbClr val="000000"/>
                </a:solidFill>
                <a:cs typeface="Arial" charset="0"/>
              </a:rPr>
              <a:t>Chandra: 6 / 30 = 20 %</a:t>
            </a: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sz="2000" dirty="0">
                <a:solidFill>
                  <a:srgbClr val="000000"/>
                </a:solidFill>
                <a:cs typeface="Arial" charset="0"/>
              </a:rPr>
              <a:t>What we are doing here is :</a:t>
            </a:r>
          </a:p>
          <a:p>
            <a:pPr lvl="1"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If the total volume is 30 litres, then there are 6 litres of water.  If the total volume is 100 litres, then how many litres of water will be there ?</a:t>
            </a:r>
            <a:endParaRPr lang="en-IN" sz="1400" dirty="0">
              <a:solidFill>
                <a:srgbClr val="000000"/>
              </a:solidFill>
              <a:cs typeface="Arial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293774"/>
              </p:ext>
            </p:extLst>
          </p:nvPr>
        </p:nvGraphicFramePr>
        <p:xfrm>
          <a:off x="4953000" y="3781425"/>
          <a:ext cx="3214687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46">
                <a:tc>
                  <a:txBody>
                    <a:bodyPr/>
                    <a:lstStyle/>
                    <a:p>
                      <a:r>
                        <a:rPr lang="x-none" sz="1800" dirty="0"/>
                        <a:t>कुल मात्रा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x-none" sz="1800" dirty="0"/>
                        <a:t>पानी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30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6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100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?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926207"/>
              </p:ext>
            </p:extLst>
          </p:nvPr>
        </p:nvGraphicFramePr>
        <p:xfrm>
          <a:off x="5065712" y="5067300"/>
          <a:ext cx="110172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8" imgW="672808" imgH="393529" progId="Equation.3">
                  <p:embed/>
                </p:oleObj>
              </mc:Choice>
              <mc:Fallback>
                <p:oleObj name="Equation" r:id="rId8" imgW="67280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5712" y="5067300"/>
                        <a:ext cx="1101725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9355049"/>
              </p:ext>
            </p:extLst>
          </p:nvPr>
        </p:nvGraphicFramePr>
        <p:xfrm>
          <a:off x="5092700" y="5956300"/>
          <a:ext cx="728662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Equation" r:id="rId10" imgW="444114" imgH="177646" progId="Equation.3">
                  <p:embed/>
                </p:oleObj>
              </mc:Choice>
              <mc:Fallback>
                <p:oleObj name="Equation" r:id="rId10" imgW="444114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2700" y="5956300"/>
                        <a:ext cx="728662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1"/>
          <p:cNvSpPr txBox="1">
            <a:spLocks noChangeArrowheads="1"/>
          </p:cNvSpPr>
          <p:nvPr/>
        </p:nvSpPr>
        <p:spPr bwMode="auto">
          <a:xfrm>
            <a:off x="47244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प्रतिशत की गणना </a:t>
            </a:r>
            <a:endParaRPr lang="en-GB" sz="2400" dirty="0"/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4724400" y="1066800"/>
            <a:ext cx="42672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चंद्र</a:t>
            </a:r>
            <a:r>
              <a:rPr lang="en-IN" sz="2000" dirty="0">
                <a:solidFill>
                  <a:srgbClr val="000000"/>
                </a:solidFill>
                <a:cs typeface="Arial" charset="0"/>
              </a:rPr>
              <a:t>: 6 / 30 = 20 %</a:t>
            </a:r>
          </a:p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2000" dirty="0">
                <a:solidFill>
                  <a:srgbClr val="000000"/>
                </a:solidFill>
                <a:cs typeface="Arial" charset="0"/>
              </a:rPr>
              <a:t>हम यहां जो कर रहे हैं वह है</a:t>
            </a:r>
            <a:r>
              <a:rPr lang="en-IN" sz="2000" dirty="0">
                <a:solidFill>
                  <a:srgbClr val="000000"/>
                </a:solidFill>
                <a:cs typeface="Arial" charset="0"/>
              </a:rPr>
              <a:t>:</a:t>
            </a:r>
          </a:p>
          <a:p>
            <a:pPr lvl="1"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यदि कुल मात्रा 30 लीटर है, तब इसमें 6 लीटर पानी है। यदि कुल मात्रा 100 लीटर है तो इसमें कितने लीटर पानी होगा</a:t>
            </a:r>
            <a:r>
              <a:rPr lang="en-IN" dirty="0">
                <a:solidFill>
                  <a:srgbClr val="000000"/>
                </a:solidFill>
                <a:cs typeface="Arial" charset="0"/>
              </a:rPr>
              <a:t>?</a:t>
            </a:r>
            <a:endParaRPr lang="en-IN" sz="1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01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4609B69E-ADD3-435E-8A1F-F14BE20DEA92}" type="slidenum">
              <a:rPr lang="en-US" sz="1600" b="1" smtClean="0"/>
              <a:pPr algn="ctr" eaLnBrk="1" hangingPunct="1"/>
              <a:t>5</a:t>
            </a:fld>
            <a:endParaRPr lang="en-US" sz="1600" b="1"/>
          </a:p>
        </p:txBody>
      </p:sp>
      <p:graphicFrame>
        <p:nvGraphicFramePr>
          <p:cNvPr id="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360540"/>
              </p:ext>
            </p:extLst>
          </p:nvPr>
        </p:nvGraphicFramePr>
        <p:xfrm>
          <a:off x="595313" y="2360613"/>
          <a:ext cx="3827462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Equation" r:id="rId4" imgW="2336800" imgH="393700" progId="Equation.3">
                  <p:embed/>
                </p:oleObj>
              </mc:Choice>
              <mc:Fallback>
                <p:oleObj name="Equation" r:id="rId4" imgW="2336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13" y="2360613"/>
                        <a:ext cx="3827462" cy="644525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761710"/>
              </p:ext>
            </p:extLst>
          </p:nvPr>
        </p:nvGraphicFramePr>
        <p:xfrm>
          <a:off x="633412" y="4724400"/>
          <a:ext cx="3214688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Total Revenue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Profits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80,000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16,000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100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?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586809"/>
              </p:ext>
            </p:extLst>
          </p:nvPr>
        </p:nvGraphicFramePr>
        <p:xfrm>
          <a:off x="635000" y="5942013"/>
          <a:ext cx="2244725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Equation" r:id="rId6" imgW="1371600" imgH="419100" progId="Equation.3">
                  <p:embed/>
                </p:oleObj>
              </mc:Choice>
              <mc:Fallback>
                <p:oleObj name="Equation" r:id="rId6" imgW="13716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0" y="5942013"/>
                        <a:ext cx="2244725" cy="687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1"/>
          <p:cNvSpPr txBox="1">
            <a:spLocks noChangeArrowheads="1"/>
          </p:cNvSpPr>
          <p:nvPr/>
        </p:nvSpPr>
        <p:spPr bwMode="auto">
          <a:xfrm>
            <a:off x="252412" y="150812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Percentages and Profitability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228600" y="1141412"/>
            <a:ext cx="4267200" cy="1066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Profitability is defined as the relationship between profit and revenue expressed as a percentage.</a:t>
            </a: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52412" y="3122612"/>
            <a:ext cx="4267200" cy="144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If Ravi’s business has made a profit of Rs. 16,000 and his total revenue was Rs. 80,000, what was his business’s profitability ?</a:t>
            </a:r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086830"/>
              </p:ext>
            </p:extLst>
          </p:nvPr>
        </p:nvGraphicFramePr>
        <p:xfrm>
          <a:off x="5229225" y="2362200"/>
          <a:ext cx="348615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Equation" r:id="rId8" imgW="2133360" imgH="393480" progId="Equation.3">
                  <p:embed/>
                </p:oleObj>
              </mc:Choice>
              <mc:Fallback>
                <p:oleObj name="Equation" r:id="rId8" imgW="2133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225" y="2362200"/>
                        <a:ext cx="3486150" cy="6350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290967"/>
              </p:ext>
            </p:extLst>
          </p:nvPr>
        </p:nvGraphicFramePr>
        <p:xfrm>
          <a:off x="5105400" y="4724400"/>
          <a:ext cx="3214688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46">
                <a:tc>
                  <a:txBody>
                    <a:bodyPr/>
                    <a:lstStyle/>
                    <a:p>
                      <a:r>
                        <a:rPr lang="x-none" sz="1800" dirty="0"/>
                        <a:t>कुल वार्षिक आय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x-none" sz="1800" dirty="0"/>
                        <a:t>लाभ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80,000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16,000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100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?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968226"/>
              </p:ext>
            </p:extLst>
          </p:nvPr>
        </p:nvGraphicFramePr>
        <p:xfrm>
          <a:off x="5105400" y="5943600"/>
          <a:ext cx="2246312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Equation" r:id="rId10" imgW="1371600" imgH="419100" progId="Equation.3">
                  <p:embed/>
                </p:oleObj>
              </mc:Choice>
              <mc:Fallback>
                <p:oleObj name="Equation" r:id="rId10" imgW="13716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5943600"/>
                        <a:ext cx="2246312" cy="687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1"/>
          <p:cNvSpPr txBox="1">
            <a:spLocks noChangeArrowheads="1"/>
          </p:cNvSpPr>
          <p:nvPr/>
        </p:nvSpPr>
        <p:spPr bwMode="auto">
          <a:xfrm>
            <a:off x="47244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प्रतिशत और लाभप्रदता </a:t>
            </a:r>
            <a:endParaRPr lang="en-GB" sz="2400" dirty="0"/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4700588" y="1143000"/>
            <a:ext cx="4267200" cy="1066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sz="1600" dirty="0">
                <a:solidFill>
                  <a:srgbClr val="000000"/>
                </a:solidFill>
                <a:cs typeface="Arial" charset="0"/>
              </a:rPr>
              <a:t>लाभप्रदता /प्रॉफिटेबिलिटी को लाभ और वार्षि‍क आय के बीच के संबंध के रूप में पारिभाषि‍त और </a:t>
            </a:r>
            <a:r>
              <a:rPr lang="x-none" sz="1600" dirty="0"/>
              <a:t>प्रतिशत में व्यक्त किया जाता है </a:t>
            </a:r>
            <a:endParaRPr lang="en-IN" sz="16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724400" y="3124200"/>
            <a:ext cx="4267200" cy="144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यदि रवि के व्यापार ने 16,000 रुपए का लाभ कमाया और उसकी कुल वार्षि‍क आय 80,000 रुपए थी, तो उसके व्यापार की लाभप्रदता क्या थी</a:t>
            </a:r>
            <a:r>
              <a:rPr lang="en-IN" dirty="0">
                <a:solidFill>
                  <a:srgbClr val="000000"/>
                </a:solidFill>
                <a:cs typeface="Arial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686410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2006B798-8A83-4BBF-B366-6651C0533DC7}" type="slidenum">
              <a:rPr lang="en-US" sz="1600" b="1" smtClean="0"/>
              <a:pPr algn="ctr" eaLnBrk="1" hangingPunct="1"/>
              <a:t>6</a:t>
            </a:fld>
            <a:endParaRPr lang="en-US" sz="1600" b="1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519112" y="2632075"/>
          <a:ext cx="3214688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Total Revenue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Profits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100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1,25,000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?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737360"/>
              </p:ext>
            </p:extLst>
          </p:nvPr>
        </p:nvGraphicFramePr>
        <p:xfrm>
          <a:off x="588963" y="4078288"/>
          <a:ext cx="2643187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4" imgW="1612900" imgH="393700" progId="Equation.3">
                  <p:embed/>
                </p:oleObj>
              </mc:Choice>
              <mc:Fallback>
                <p:oleObj name="Equation" r:id="rId4" imgW="16129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963" y="4078288"/>
                        <a:ext cx="2643187" cy="646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Profitability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204788" y="1142999"/>
            <a:ext cx="4267200" cy="135731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If Ravi’s business has total revenue of Rs. 1,25,000 and the business’s profitability was 10%, what was his profit ?</a:t>
            </a: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28600" y="5067300"/>
            <a:ext cx="4267200" cy="7239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His profit was Rs. 12,500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276530"/>
              </p:ext>
            </p:extLst>
          </p:nvPr>
        </p:nvGraphicFramePr>
        <p:xfrm>
          <a:off x="4962524" y="2632075"/>
          <a:ext cx="3214688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46">
                <a:tc>
                  <a:txBody>
                    <a:bodyPr/>
                    <a:lstStyle/>
                    <a:p>
                      <a:r>
                        <a:rPr lang="x-none" sz="1800" dirty="0"/>
                        <a:t>कुल आय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x-none" sz="1800" dirty="0"/>
                        <a:t>लाभ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100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1,25,000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?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0176332"/>
              </p:ext>
            </p:extLst>
          </p:nvPr>
        </p:nvGraphicFramePr>
        <p:xfrm>
          <a:off x="5064124" y="4078288"/>
          <a:ext cx="2579688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6" imgW="1574800" imgH="393700" progId="Equation.3">
                  <p:embed/>
                </p:oleObj>
              </mc:Choice>
              <mc:Fallback>
                <p:oleObj name="Equation" r:id="rId6" imgW="1574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4124" y="4078288"/>
                        <a:ext cx="2579688" cy="646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4672012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लाभप्रदता </a:t>
            </a:r>
            <a:endParaRPr lang="en-GB" sz="2400" dirty="0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648200" y="1142999"/>
            <a:ext cx="4267200" cy="135731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यदि रवि के व्यापार की कुल वार्षि‍क आय 1,25,000 रुपए है और व्यापार की लाभप्रदता 10</a:t>
            </a:r>
            <a:r>
              <a:rPr lang="en-IN" dirty="0">
                <a:solidFill>
                  <a:srgbClr val="000000"/>
                </a:solidFill>
                <a:cs typeface="Arial" charset="0"/>
              </a:rPr>
              <a:t>%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 थी, तो लाभ कितना हुआ</a:t>
            </a:r>
            <a:r>
              <a:rPr lang="en-IN" dirty="0">
                <a:solidFill>
                  <a:srgbClr val="000000"/>
                </a:solidFill>
                <a:cs typeface="Arial" charset="0"/>
              </a:rPr>
              <a:t> ?</a:t>
            </a: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4672012" y="5067300"/>
            <a:ext cx="4267200" cy="7239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उसका लाभ 12,500 रुपए था</a:t>
            </a:r>
            <a:endParaRPr lang="en-IN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048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81877DF8-8682-47C2-BD24-28457718A8AF}" type="slidenum">
              <a:rPr lang="en-US" sz="1600" b="1" smtClean="0"/>
              <a:pPr algn="ctr" eaLnBrk="1" hangingPunct="1"/>
              <a:t>7</a:t>
            </a:fld>
            <a:endParaRPr lang="en-US" sz="1600" b="1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/>
          </p:nvPr>
        </p:nvGraphicFramePr>
        <p:xfrm>
          <a:off x="366712" y="2667000"/>
          <a:ext cx="3214688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Profit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Total Revenue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20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25,000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?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1" name="Object 2"/>
          <p:cNvGraphicFramePr>
            <a:graphicFrameLocks noChangeAspect="1"/>
          </p:cNvGraphicFramePr>
          <p:nvPr>
            <p:extLst/>
          </p:nvPr>
        </p:nvGraphicFramePr>
        <p:xfrm>
          <a:off x="409575" y="4113213"/>
          <a:ext cx="2600325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Equation" r:id="rId4" imgW="1586811" imgH="393529" progId="Equation.3">
                  <p:embed/>
                </p:oleObj>
              </mc:Choice>
              <mc:Fallback>
                <p:oleObj name="Equation" r:id="rId4" imgW="158681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" y="4113213"/>
                        <a:ext cx="2600325" cy="646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1"/>
          <p:cNvSpPr txBox="1">
            <a:spLocks noChangeArrowheads="1"/>
          </p:cNvSpPr>
          <p:nvPr/>
        </p:nvSpPr>
        <p:spPr bwMode="auto">
          <a:xfrm>
            <a:off x="228600" y="152400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Profitability</a:t>
            </a: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04788" y="1142999"/>
            <a:ext cx="4267200" cy="135731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If Ravi’s business made Rs. 25,000 as profit.  If his profitability was 20% what was his total revenue?</a:t>
            </a: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228600" y="5067300"/>
            <a:ext cx="4267200" cy="7239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en-IN" dirty="0">
                <a:solidFill>
                  <a:srgbClr val="000000"/>
                </a:solidFill>
                <a:cs typeface="Arial" charset="0"/>
              </a:rPr>
              <a:t>His total revenue was Rs. 1,25,000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138509"/>
              </p:ext>
            </p:extLst>
          </p:nvPr>
        </p:nvGraphicFramePr>
        <p:xfrm>
          <a:off x="4786312" y="2671813"/>
          <a:ext cx="3214688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46">
                <a:tc>
                  <a:txBody>
                    <a:bodyPr/>
                    <a:lstStyle/>
                    <a:p>
                      <a:r>
                        <a:rPr lang="x-none" sz="1800" dirty="0"/>
                        <a:t>लाभ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x-none" sz="1800" dirty="0"/>
                        <a:t>कुल आय 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20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r>
                        <a:rPr lang="en-US" sz="1800" dirty="0"/>
                        <a:t>25,000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?</a:t>
                      </a:r>
                      <a:endParaRPr lang="en-IN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4049762"/>
              </p:ext>
            </p:extLst>
          </p:nvPr>
        </p:nvGraphicFramePr>
        <p:xfrm>
          <a:off x="4829175" y="4118026"/>
          <a:ext cx="2600325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Equation" r:id="rId6" imgW="1586811" imgH="393529" progId="Equation.3">
                  <p:embed/>
                </p:oleObj>
              </mc:Choice>
              <mc:Fallback>
                <p:oleObj name="Equation" r:id="rId6" imgW="158681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9175" y="4118026"/>
                        <a:ext cx="2600325" cy="646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4648200" y="157213"/>
            <a:ext cx="42672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लाभप्रदता  </a:t>
            </a:r>
            <a:endParaRPr lang="en-GB" sz="2400" dirty="0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624388" y="1147812"/>
            <a:ext cx="4267200" cy="135731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यदि रवि के व्यापार ने 25,000 रुपए का लाभ कमाया। यदि लाभप्रदता 20</a:t>
            </a:r>
            <a:r>
              <a:rPr lang="en-IN" dirty="0">
                <a:solidFill>
                  <a:srgbClr val="000000"/>
                </a:solidFill>
                <a:cs typeface="Arial" charset="0"/>
              </a:rPr>
              <a:t> %</a:t>
            </a:r>
            <a:r>
              <a:rPr lang="x-none" dirty="0">
                <a:solidFill>
                  <a:srgbClr val="000000"/>
                </a:solidFill>
                <a:cs typeface="Arial" charset="0"/>
              </a:rPr>
              <a:t> थी तो कुल आय कितनी हुई</a:t>
            </a:r>
            <a:r>
              <a:rPr lang="en-IN" dirty="0">
                <a:solidFill>
                  <a:srgbClr val="000000"/>
                </a:solidFill>
                <a:cs typeface="Arial" charset="0"/>
              </a:rPr>
              <a:t>?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4648200" y="5072113"/>
            <a:ext cx="4267200" cy="7239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buSzPct val="100000"/>
              <a:buFont typeface="Arial" charset="0"/>
              <a:buChar char="•"/>
            </a:pPr>
            <a:r>
              <a:rPr lang="x-none" dirty="0">
                <a:solidFill>
                  <a:srgbClr val="000000"/>
                </a:solidFill>
                <a:cs typeface="Arial" charset="0"/>
              </a:rPr>
              <a:t>कुल वार्षि‍क आय 1,25,000 रुपए थी </a:t>
            </a:r>
            <a:endParaRPr lang="en-IN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5174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800" b="1">
              <a:latin typeface="Times New Roman" pitchFamily="18" charset="0"/>
            </a:endParaRPr>
          </a:p>
        </p:txBody>
      </p:sp>
      <p:sp>
        <p:nvSpPr>
          <p:cNvPr id="29702" name="TextBox 5"/>
          <p:cNvSpPr txBox="1">
            <a:spLocks noChangeArrowheads="1"/>
          </p:cNvSpPr>
          <p:nvPr/>
        </p:nvSpPr>
        <p:spPr bwMode="auto">
          <a:xfrm>
            <a:off x="457200" y="609600"/>
            <a:ext cx="4038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000" dirty="0">
                <a:solidFill>
                  <a:schemeClr val="bg1"/>
                </a:solidFill>
                <a:latin typeface="Bradley Hand ITC" pitchFamily="66" charset="0"/>
              </a:rPr>
              <a:t>Key points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1524000"/>
            <a:ext cx="4114800" cy="480059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N" sz="2400" dirty="0">
                <a:solidFill>
                  <a:schemeClr val="bg1"/>
                </a:solidFill>
              </a:rPr>
              <a:t>Percentages are used to express relationship between numbers.</a:t>
            </a:r>
          </a:p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N" sz="2400" dirty="0">
                <a:solidFill>
                  <a:schemeClr val="bg1"/>
                </a:solidFill>
              </a:rPr>
              <a:t>In business profitability is the relationship between profit and revenue expressed as %</a:t>
            </a:r>
            <a:endParaRPr lang="en-IN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477000"/>
            <a:ext cx="2895600" cy="365125"/>
          </a:xfrm>
          <a:ln>
            <a:miter lim="800000"/>
            <a:headEnd/>
            <a:tailEnd/>
          </a:ln>
        </p:spPr>
        <p:txBody>
          <a:bodyPr wrap="square" bIns="0" numCol="1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9714916B-1CE9-427E-ACBB-872F0BAF4989}" type="slidenum">
              <a:rPr lang="en-US" sz="1600" b="1" smtClean="0">
                <a:solidFill>
                  <a:schemeClr val="bg1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724400" y="609600"/>
            <a:ext cx="4038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x-none" sz="4000" dirty="0">
                <a:solidFill>
                  <a:schemeClr val="bg1"/>
                </a:solidFill>
                <a:latin typeface="Bradley Hand ITC" pitchFamily="66" charset="0"/>
              </a:rPr>
              <a:t>मुख्य बिंदु </a:t>
            </a:r>
            <a:endParaRPr lang="en-US" sz="40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1524000"/>
            <a:ext cx="4114800" cy="480059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lumOff val="2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lIns="137160" anchor="ctr"/>
          <a:lstStyle/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x-none" sz="2400" dirty="0">
                <a:solidFill>
                  <a:schemeClr val="bg1"/>
                </a:solidFill>
                <a:cs typeface="Arial" pitchFamily="34" charset="0"/>
              </a:rPr>
              <a:t>प्र‍ति‍शत का प्रयोग संख्याओं के बीच के सबंध को व्यक्त करने के लिए किया जाता है। </a:t>
            </a:r>
          </a:p>
          <a:p>
            <a:pPr marL="341313" indent="-341313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x-none" sz="2400" dirty="0">
                <a:solidFill>
                  <a:schemeClr val="bg1"/>
                </a:solidFill>
                <a:cs typeface="Arial" pitchFamily="34" charset="0"/>
              </a:rPr>
              <a:t>व्यापार में लाभप्रदता लाभ और वार्षि‍क आय के बीच का संबंध है और </a:t>
            </a:r>
            <a:r>
              <a:rPr lang="en-IN" sz="2400" dirty="0">
                <a:solidFill>
                  <a:schemeClr val="bg1"/>
                </a:solidFill>
              </a:rPr>
              <a:t>% </a:t>
            </a:r>
            <a:r>
              <a:rPr lang="x-none" sz="2400" dirty="0">
                <a:solidFill>
                  <a:schemeClr val="bg1"/>
                </a:solidFill>
                <a:cs typeface="Arial" pitchFamily="34" charset="0"/>
              </a:rPr>
              <a:t>में व्यक्त किया जाता है </a:t>
            </a:r>
            <a:endParaRPr lang="en-IN" sz="2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834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fld id="{F3B6D15D-5E2B-4026-B75C-22CFB76785BF}" type="slidenum">
              <a:rPr lang="en-US" sz="1600" b="1" smtClean="0"/>
              <a:pPr algn="ctr" eaLnBrk="1" hangingPunct="1"/>
              <a:t>9</a:t>
            </a:fld>
            <a:endParaRPr lang="en-US" sz="1600" b="1"/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600" y="1214438"/>
            <a:ext cx="4319588" cy="3586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pPr marL="200025" indent="-200025" fontAlgn="auto">
              <a:spcBef>
                <a:spcPts val="0"/>
              </a:spcBef>
              <a:spcAft>
                <a:spcPts val="1200"/>
              </a:spcAft>
              <a:buSzPct val="100000"/>
              <a:buFont typeface="Arial" charset="0"/>
              <a:buChar char="•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sz="2000" dirty="0">
              <a:solidFill>
                <a:srgbClr val="000000"/>
              </a:solidFill>
              <a:latin typeface="+mj-lt"/>
              <a:cs typeface="+mn-cs"/>
            </a:endParaRPr>
          </a:p>
          <a:p>
            <a:pPr marL="200025" indent="-200025" fontAlgn="auto">
              <a:spcBef>
                <a:spcPts val="0"/>
              </a:spcBef>
              <a:spcAft>
                <a:spcPts val="0"/>
              </a:spcAft>
              <a:buSzPct val="100000"/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/>
            </a:pPr>
            <a:endParaRPr lang="en-GB" dirty="0">
              <a:solidFill>
                <a:srgbClr val="0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-28542" y="2232294"/>
            <a:ext cx="41433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1025"/>
              </a:spcBef>
            </a:pPr>
            <a:r>
              <a:rPr lang="en-GB" sz="1600" b="1" dirty="0">
                <a:solidFill>
                  <a:srgbClr val="000000"/>
                </a:solidFill>
                <a:latin typeface="Wingdings" pitchFamily="2" charset="2"/>
                <a:cs typeface="Times New Roman" pitchFamily="18" charset="0"/>
                <a:sym typeface="Wingdings" pitchFamily="2" charset="2"/>
              </a:rPr>
              <a:t></a:t>
            </a:r>
            <a:endParaRPr lang="en-GB" sz="1600" b="1" dirty="0">
              <a:solidFill>
                <a:srgbClr val="000000"/>
              </a:solidFill>
              <a:latin typeface="Wingdings" pitchFamily="2" charset="2"/>
              <a:cs typeface="Times New Roman" pitchFamily="18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810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400" dirty="0"/>
              <a:t>Agenda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-457200" eaLnBrk="1" hangingPunct="1">
              <a:buSzPct val="100000"/>
              <a:buFont typeface="+mj-lt"/>
              <a:buAutoNum type="arabicPeriod"/>
              <a:defRPr/>
            </a:pPr>
            <a:r>
              <a:rPr lang="en-GB" sz="2400" dirty="0">
                <a:solidFill>
                  <a:srgbClr val="000000"/>
                </a:solidFill>
                <a:cs typeface="Arial" charset="0"/>
              </a:rPr>
              <a:t>Recap of percentages and advanced problems in percentages</a:t>
            </a:r>
          </a:p>
          <a:p>
            <a:pPr marL="457200" lvl="1" indent="-457200" eaLnBrk="1" hangingPunct="1">
              <a:buSzPct val="100000"/>
              <a:buFont typeface="+mj-lt"/>
              <a:buAutoNum type="arabicPeriod"/>
              <a:defRPr/>
            </a:pPr>
            <a:r>
              <a:rPr lang="en-GB" sz="2400" dirty="0">
                <a:solidFill>
                  <a:srgbClr val="000000"/>
                </a:solidFill>
                <a:cs typeface="Arial" charset="0"/>
              </a:rPr>
              <a:t>Recap of simple equations and advanced problems in simple equations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 Box 1"/>
          <p:cNvSpPr txBox="1">
            <a:spLocks noChangeArrowheads="1"/>
          </p:cNvSpPr>
          <p:nvPr/>
        </p:nvSpPr>
        <p:spPr bwMode="auto">
          <a:xfrm>
            <a:off x="4648200" y="152400"/>
            <a:ext cx="4038600" cy="838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x-none" sz="2400" dirty="0"/>
              <a:t>लक्ष्य  </a:t>
            </a:r>
            <a:endParaRPr lang="en-GB" sz="24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48200" y="1066800"/>
            <a:ext cx="4038600" cy="52578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>
            <a:lvl1pPr marL="200025" indent="-200025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0025" algn="l"/>
                <a:tab pos="606425" algn="l"/>
                <a:tab pos="1014413" algn="l"/>
                <a:tab pos="1422400" algn="l"/>
                <a:tab pos="1828800" algn="l"/>
                <a:tab pos="2236788" algn="l"/>
                <a:tab pos="2644775" algn="l"/>
                <a:tab pos="3052763" algn="l"/>
                <a:tab pos="3459163" algn="l"/>
                <a:tab pos="3867150" algn="l"/>
                <a:tab pos="4275138" algn="l"/>
                <a:tab pos="4681538" algn="l"/>
                <a:tab pos="5089525" algn="l"/>
                <a:tab pos="5497513" algn="l"/>
                <a:tab pos="5905500" algn="l"/>
                <a:tab pos="6311900" algn="l"/>
                <a:tab pos="6719888" algn="l"/>
                <a:tab pos="7127875" algn="l"/>
                <a:tab pos="7534275" algn="l"/>
                <a:tab pos="7942263" algn="l"/>
                <a:tab pos="83502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प्रतिशत को समझना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  <a:p>
            <a:pPr marL="457200" lvl="1" indent="-457200" eaLnBrk="1" hangingPunct="1">
              <a:lnSpc>
                <a:spcPct val="150000"/>
              </a:lnSpc>
              <a:buSzPct val="100000"/>
              <a:buFont typeface="+mj-lt"/>
              <a:buAutoNum type="arabicPeriod"/>
              <a:defRPr/>
            </a:pPr>
            <a:r>
              <a:rPr lang="x-none" sz="2400" dirty="0">
                <a:solidFill>
                  <a:srgbClr val="000000"/>
                </a:solidFill>
                <a:cs typeface="Arial" charset="0"/>
              </a:rPr>
              <a:t>सरल समीकरणों को समझना </a:t>
            </a:r>
            <a:endParaRPr lang="en-GB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4228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1440</TotalTime>
  <Words>1033</Words>
  <Application>Microsoft Office PowerPoint</Application>
  <PresentationFormat>On-screen Show (4:3)</PresentationFormat>
  <Paragraphs>211</Paragraphs>
  <Slides>14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MS Gothic</vt:lpstr>
      <vt:lpstr>Arial</vt:lpstr>
      <vt:lpstr>Bradley Hand ITC</vt:lpstr>
      <vt:lpstr>Calibri</vt:lpstr>
      <vt:lpstr>Garamond</vt:lpstr>
      <vt:lpstr>Kruti Dev 010</vt:lpstr>
      <vt:lpstr>Mangal</vt:lpstr>
      <vt:lpstr>Times New Roman</vt:lpstr>
      <vt:lpstr>Wingdings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Kudumbashree NRO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Kurian George</dc:creator>
  <cp:lastModifiedBy>Arup Ghosh Dastidar</cp:lastModifiedBy>
  <cp:revision>11</cp:revision>
  <dcterms:created xsi:type="dcterms:W3CDTF">2017-07-06T12:18:35Z</dcterms:created>
  <dcterms:modified xsi:type="dcterms:W3CDTF">2018-11-03T02:04:42Z</dcterms:modified>
</cp:coreProperties>
</file>