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9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14" r:id="rId1"/>
  </p:sldMasterIdLst>
  <p:notesMasterIdLst>
    <p:notesMasterId r:id="rId59"/>
  </p:notesMasterIdLst>
  <p:sldIdLst>
    <p:sldId id="2130" r:id="rId2"/>
    <p:sldId id="2435" r:id="rId3"/>
    <p:sldId id="2412" r:id="rId4"/>
    <p:sldId id="2437" r:id="rId5"/>
    <p:sldId id="2398" r:id="rId6"/>
    <p:sldId id="2399" r:id="rId7"/>
    <p:sldId id="2400" r:id="rId8"/>
    <p:sldId id="2401" r:id="rId9"/>
    <p:sldId id="2436" r:id="rId10"/>
    <p:sldId id="2402" r:id="rId11"/>
    <p:sldId id="2403" r:id="rId12"/>
    <p:sldId id="2438" r:id="rId13"/>
    <p:sldId id="2425" r:id="rId14"/>
    <p:sldId id="2418" r:id="rId15"/>
    <p:sldId id="2419" r:id="rId16"/>
    <p:sldId id="2420" r:id="rId17"/>
    <p:sldId id="2421" r:id="rId18"/>
    <p:sldId id="2422" r:id="rId19"/>
    <p:sldId id="2423" r:id="rId20"/>
    <p:sldId id="2424" r:id="rId21"/>
    <p:sldId id="2426" r:id="rId22"/>
    <p:sldId id="2439" r:id="rId23"/>
    <p:sldId id="2381" r:id="rId24"/>
    <p:sldId id="2382" r:id="rId25"/>
    <p:sldId id="2392" r:id="rId26"/>
    <p:sldId id="2394" r:id="rId27"/>
    <p:sldId id="2395" r:id="rId28"/>
    <p:sldId id="2378" r:id="rId29"/>
    <p:sldId id="2383" r:id="rId30"/>
    <p:sldId id="2377" r:id="rId31"/>
    <p:sldId id="2379" r:id="rId32"/>
    <p:sldId id="2384" r:id="rId33"/>
    <p:sldId id="2415" r:id="rId34"/>
    <p:sldId id="2396" r:id="rId35"/>
    <p:sldId id="2397" r:id="rId36"/>
    <p:sldId id="2443" r:id="rId37"/>
    <p:sldId id="2427" r:id="rId38"/>
    <p:sldId id="2428" r:id="rId39"/>
    <p:sldId id="2429" r:id="rId40"/>
    <p:sldId id="2430" r:id="rId41"/>
    <p:sldId id="2431" r:id="rId42"/>
    <p:sldId id="2444" r:id="rId43"/>
    <p:sldId id="2389" r:id="rId44"/>
    <p:sldId id="2404" r:id="rId45"/>
    <p:sldId id="2390" r:id="rId46"/>
    <p:sldId id="2416" r:id="rId47"/>
    <p:sldId id="2386" r:id="rId48"/>
    <p:sldId id="2391" r:id="rId49"/>
    <p:sldId id="2445" r:id="rId50"/>
    <p:sldId id="2406" r:id="rId51"/>
    <p:sldId id="2407" r:id="rId52"/>
    <p:sldId id="2408" r:id="rId53"/>
    <p:sldId id="2409" r:id="rId54"/>
    <p:sldId id="2410" r:id="rId55"/>
    <p:sldId id="2411" r:id="rId56"/>
    <p:sldId id="2432" r:id="rId57"/>
    <p:sldId id="2433" r:id="rId5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96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jith Sukumaran" initials="S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66" autoAdjust="0"/>
    <p:restoredTop sz="99743" autoAdjust="0"/>
  </p:normalViewPr>
  <p:slideViewPr>
    <p:cSldViewPr>
      <p:cViewPr varScale="1">
        <p:scale>
          <a:sx n="91" d="100"/>
          <a:sy n="91" d="100"/>
        </p:scale>
        <p:origin x="1445" y="62"/>
      </p:cViewPr>
      <p:guideLst>
        <p:guide orient="horz" pos="2160"/>
        <p:guide pos="2880"/>
        <p:guide orient="horz" pos="19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6169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2-08T20:23:55.787" idx="1">
    <p:pos x="10" y="10"/>
    <p:text/>
    <p:extLst>
      <p:ext uri="{C676402C-5697-4E1C-873F-D02D1690AC5C}">
        <p15:threadingInfo xmlns:p15="http://schemas.microsoft.com/office/powerpoint/2012/main" timeZoneBias="-330"/>
      </p:ext>
    </p:extLst>
  </p:cm>
</p:cmLst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E9C7E114-6F50-448F-852D-C8260DD42019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7451C2F5-D6AC-4974-A542-270CB7FCE5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722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950D9D-8DBD-42A7-B5C1-591752C7172D}" type="slidenum">
              <a:rPr lang="en-GB">
                <a:latin typeface="Calibri"/>
              </a:rPr>
              <a:pPr/>
              <a:t>1</a:t>
            </a:fld>
            <a:endParaRPr lang="en-GB">
              <a:latin typeface="Calibri"/>
            </a:endParaRPr>
          </a:p>
        </p:txBody>
      </p:sp>
      <p:sp>
        <p:nvSpPr>
          <p:cNvPr id="133123" name="Text Box 1"/>
          <p:cNvSpPr txBox="1">
            <a:spLocks noChangeArrowheads="1"/>
          </p:cNvSpPr>
          <p:nvPr/>
        </p:nvSpPr>
        <p:spPr bwMode="auto">
          <a:xfrm>
            <a:off x="1177926" y="685800"/>
            <a:ext cx="4500563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33124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87389" y="4344988"/>
            <a:ext cx="5481637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5000"/>
              </a:lnSpc>
              <a:spcBef>
                <a:spcPts val="388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2407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2B6DD5-DB7E-49F0-83CD-36DAECAA8F89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GB"/>
          </a:p>
        </p:txBody>
      </p:sp>
      <p:sp>
        <p:nvSpPr>
          <p:cNvPr id="139267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39268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39269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E8F7BCDE-4930-4FDA-8466-5CCA07FA6401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10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650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2B6DD5-DB7E-49F0-83CD-36DAECAA8F89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GB"/>
          </a:p>
        </p:txBody>
      </p:sp>
      <p:sp>
        <p:nvSpPr>
          <p:cNvPr id="139267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39268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39269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E8F7BCDE-4930-4FDA-8466-5CCA07FA6401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11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1938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12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47101B-AABC-4F6F-B6DF-C68D17F77C1F}" type="slidenum">
              <a:rPr lang="en-GB">
                <a:latin typeface="Calibri"/>
              </a:rPr>
              <a:pPr/>
              <a:t>13</a:t>
            </a:fld>
            <a:endParaRPr lang="en-GB">
              <a:latin typeface="Calibri"/>
            </a:endParaRPr>
          </a:p>
        </p:txBody>
      </p:sp>
      <p:sp>
        <p:nvSpPr>
          <p:cNvPr id="176131" name="Text Box 1"/>
          <p:cNvSpPr txBox="1">
            <a:spLocks noChangeArrowheads="1"/>
          </p:cNvSpPr>
          <p:nvPr/>
        </p:nvSpPr>
        <p:spPr bwMode="auto">
          <a:xfrm>
            <a:off x="1177926" y="685800"/>
            <a:ext cx="4500563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7613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87389" y="4344988"/>
            <a:ext cx="5481637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5000"/>
              </a:lnSpc>
              <a:spcBef>
                <a:spcPts val="388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05877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2C603D-0767-4E42-AD89-1C508A61AFD3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GB"/>
          </a:p>
        </p:txBody>
      </p:sp>
      <p:sp>
        <p:nvSpPr>
          <p:cNvPr id="177155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7715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77157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A60311E9-710A-49C5-A20D-2E7F9BC80471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14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4742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2C603D-0767-4E42-AD89-1C508A61AFD3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GB"/>
          </a:p>
        </p:txBody>
      </p:sp>
      <p:sp>
        <p:nvSpPr>
          <p:cNvPr id="177155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7715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77157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A60311E9-710A-49C5-A20D-2E7F9BC80471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15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457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8ACFB6-A850-40F4-9E5D-A8B50831D10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GB"/>
          </a:p>
        </p:txBody>
      </p:sp>
      <p:sp>
        <p:nvSpPr>
          <p:cNvPr id="178179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78180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78181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6BA90BEE-114E-42A7-AF9F-CD15BB3E3981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16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4465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EAB9DD-2970-45C2-BE23-95E902FDA533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GB"/>
          </a:p>
        </p:txBody>
      </p:sp>
      <p:sp>
        <p:nvSpPr>
          <p:cNvPr id="179203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79204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79205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8AFADCF0-A4B5-48E2-B307-728F3E76AB67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17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8901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057E58-3A37-4DBB-83FF-1031F5FE38F3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GB"/>
          </a:p>
        </p:txBody>
      </p:sp>
      <p:sp>
        <p:nvSpPr>
          <p:cNvPr id="180227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80228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80229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6737AA87-4D80-4D99-A8A9-0A1875A3AF4F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18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6083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FE434B-FDA1-42B5-B2C9-CF881BF11451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GB"/>
          </a:p>
        </p:txBody>
      </p:sp>
      <p:sp>
        <p:nvSpPr>
          <p:cNvPr id="181251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8125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81253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D7144751-1CC6-40DB-9AE3-AA05E4B9B0EE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19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521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FE434B-FDA1-42B5-B2C9-CF881BF11451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GB"/>
          </a:p>
        </p:txBody>
      </p:sp>
      <p:sp>
        <p:nvSpPr>
          <p:cNvPr id="181251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8125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81253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D7144751-1CC6-40DB-9AE3-AA05E4B9B0EE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20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8412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3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N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B18326-94D2-4922-8879-ED9C75D6D0D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7759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22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CF3128-CC03-4BC2-8102-15BD41268EB1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GB"/>
          </a:p>
        </p:txBody>
      </p:sp>
      <p:sp>
        <p:nvSpPr>
          <p:cNvPr id="150531" name="Text Box 1"/>
          <p:cNvSpPr txBox="1">
            <a:spLocks noChangeArrowheads="1"/>
          </p:cNvSpPr>
          <p:nvPr/>
        </p:nvSpPr>
        <p:spPr bwMode="auto">
          <a:xfrm>
            <a:off x="1177926" y="685800"/>
            <a:ext cx="4500563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5053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87389" y="4344988"/>
            <a:ext cx="5481637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5000"/>
              </a:lnSpc>
              <a:spcBef>
                <a:spcPts val="388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98544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EAC602-BEAF-4009-ADCD-DA84BFB1DD6D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GB"/>
          </a:p>
        </p:txBody>
      </p:sp>
      <p:sp>
        <p:nvSpPr>
          <p:cNvPr id="151555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5155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151557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9EB4D1D6-B74E-4929-B2ED-69BC75B493B2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24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803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BB2893-734A-42E1-B616-27BF93160BF4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GB"/>
          </a:p>
        </p:txBody>
      </p:sp>
      <p:sp>
        <p:nvSpPr>
          <p:cNvPr id="152579" name="Text Box 1"/>
          <p:cNvSpPr txBox="1">
            <a:spLocks noChangeArrowheads="1"/>
          </p:cNvSpPr>
          <p:nvPr/>
        </p:nvSpPr>
        <p:spPr bwMode="auto">
          <a:xfrm>
            <a:off x="1217507" y="648415"/>
            <a:ext cx="4644813" cy="323207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5" tIns="42366" rIns="84735" bIns="42366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52580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7813" y="4095512"/>
            <a:ext cx="5664201" cy="387881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9738" tIns="44703" rIns="89738" bIns="4470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824" algn="l"/>
                <a:tab pos="829004" algn="l"/>
                <a:tab pos="1245185" algn="l"/>
                <a:tab pos="1661365" algn="l"/>
                <a:tab pos="2077545" algn="l"/>
                <a:tab pos="2493725" algn="l"/>
                <a:tab pos="2911584" algn="l"/>
                <a:tab pos="3327765" algn="l"/>
                <a:tab pos="3743945" algn="l"/>
                <a:tab pos="4156769" algn="l"/>
                <a:tab pos="4576305" algn="l"/>
                <a:tab pos="4990807" algn="l"/>
                <a:tab pos="5406987" algn="l"/>
                <a:tab pos="5826524" algn="l"/>
                <a:tab pos="6239348" algn="l"/>
                <a:tab pos="6655528" algn="l"/>
                <a:tab pos="7071708" algn="l"/>
                <a:tab pos="7489567" algn="l"/>
                <a:tab pos="7905748" algn="l"/>
                <a:tab pos="8321928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52581" name="Text Box 3"/>
          <p:cNvSpPr txBox="1">
            <a:spLocks noChangeArrowheads="1"/>
          </p:cNvSpPr>
          <p:nvPr/>
        </p:nvSpPr>
        <p:spPr bwMode="auto">
          <a:xfrm>
            <a:off x="4009814" y="8189357"/>
            <a:ext cx="3066627" cy="43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738" tIns="44703" rIns="89738" bIns="44703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9D14A877-46CF-4CE1-B766-7FFF658194F0}" type="slidenum">
              <a:rPr lang="en-GB" sz="13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25</a:t>
            </a:fld>
            <a:endParaRPr lang="en-GB" sz="13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2059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E69E9-6E82-4366-BD0D-153C203E90B7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GB"/>
          </a:p>
        </p:txBody>
      </p:sp>
      <p:sp>
        <p:nvSpPr>
          <p:cNvPr id="158723" name="Text Box 1"/>
          <p:cNvSpPr txBox="1">
            <a:spLocks noChangeArrowheads="1"/>
          </p:cNvSpPr>
          <p:nvPr/>
        </p:nvSpPr>
        <p:spPr bwMode="auto">
          <a:xfrm>
            <a:off x="1217507" y="648415"/>
            <a:ext cx="4644813" cy="323207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5" tIns="42366" rIns="84735" bIns="42366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58724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7813" y="4095512"/>
            <a:ext cx="5664201" cy="387881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9738" tIns="44703" rIns="89738" bIns="4470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824" algn="l"/>
                <a:tab pos="829004" algn="l"/>
                <a:tab pos="1245185" algn="l"/>
                <a:tab pos="1661365" algn="l"/>
                <a:tab pos="2077545" algn="l"/>
                <a:tab pos="2493725" algn="l"/>
                <a:tab pos="2911584" algn="l"/>
                <a:tab pos="3327765" algn="l"/>
                <a:tab pos="3743945" algn="l"/>
                <a:tab pos="4156769" algn="l"/>
                <a:tab pos="4576305" algn="l"/>
                <a:tab pos="4990807" algn="l"/>
                <a:tab pos="5406987" algn="l"/>
                <a:tab pos="5826524" algn="l"/>
                <a:tab pos="6239348" algn="l"/>
                <a:tab pos="6655528" algn="l"/>
                <a:tab pos="7071708" algn="l"/>
                <a:tab pos="7489567" algn="l"/>
                <a:tab pos="7905748" algn="l"/>
                <a:tab pos="8321928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58725" name="Text Box 3"/>
          <p:cNvSpPr txBox="1">
            <a:spLocks noChangeArrowheads="1"/>
          </p:cNvSpPr>
          <p:nvPr/>
        </p:nvSpPr>
        <p:spPr bwMode="auto">
          <a:xfrm>
            <a:off x="4009814" y="8189357"/>
            <a:ext cx="3066627" cy="43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738" tIns="44703" rIns="89738" bIns="44703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7F6903B7-9566-449E-8FAF-783467CD514E}" type="slidenum">
              <a:rPr lang="en-GB" sz="13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26</a:t>
            </a:fld>
            <a:endParaRPr lang="en-GB" sz="13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3267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4F1069-4770-4A18-B8AF-12F75F5039B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GB"/>
          </a:p>
        </p:txBody>
      </p:sp>
      <p:sp>
        <p:nvSpPr>
          <p:cNvPr id="161795" name="Text Box 1"/>
          <p:cNvSpPr txBox="1">
            <a:spLocks noChangeArrowheads="1"/>
          </p:cNvSpPr>
          <p:nvPr/>
        </p:nvSpPr>
        <p:spPr bwMode="auto">
          <a:xfrm>
            <a:off x="1217507" y="648415"/>
            <a:ext cx="4644813" cy="323207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5" tIns="42366" rIns="84735" bIns="42366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617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7813" y="4095512"/>
            <a:ext cx="5664201" cy="387881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9738" tIns="44703" rIns="89738" bIns="4470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824" algn="l"/>
                <a:tab pos="829004" algn="l"/>
                <a:tab pos="1245185" algn="l"/>
                <a:tab pos="1661365" algn="l"/>
                <a:tab pos="2077545" algn="l"/>
                <a:tab pos="2493725" algn="l"/>
                <a:tab pos="2911584" algn="l"/>
                <a:tab pos="3327765" algn="l"/>
                <a:tab pos="3743945" algn="l"/>
                <a:tab pos="4156769" algn="l"/>
                <a:tab pos="4576305" algn="l"/>
                <a:tab pos="4990807" algn="l"/>
                <a:tab pos="5406987" algn="l"/>
                <a:tab pos="5826524" algn="l"/>
                <a:tab pos="6239348" algn="l"/>
                <a:tab pos="6655528" algn="l"/>
                <a:tab pos="7071708" algn="l"/>
                <a:tab pos="7489567" algn="l"/>
                <a:tab pos="7905748" algn="l"/>
                <a:tab pos="8321928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61797" name="Text Box 3"/>
          <p:cNvSpPr txBox="1">
            <a:spLocks noChangeArrowheads="1"/>
          </p:cNvSpPr>
          <p:nvPr/>
        </p:nvSpPr>
        <p:spPr bwMode="auto">
          <a:xfrm>
            <a:off x="4009814" y="8189357"/>
            <a:ext cx="3066627" cy="43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738" tIns="44703" rIns="89738" bIns="44703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359E0779-F859-46A4-8C06-B54B8C3450B5}" type="slidenum">
              <a:rPr lang="en-GB" sz="13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27</a:t>
            </a:fld>
            <a:endParaRPr lang="en-GB" sz="13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5592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AC235B-758B-40E7-971D-3F83408E2B9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GB"/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1140024" y="616857"/>
            <a:ext cx="4356200" cy="30782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5" tIns="40078" rIns="80155" bIns="40078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55300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774" y="3900715"/>
            <a:ext cx="5308700" cy="3693584"/>
          </a:xfrm>
          <a:noFill/>
        </p:spPr>
        <p:txBody>
          <a:bodyPr wrap="square" lIns="84888" tIns="42286" rIns="84888" bIns="42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20" algn="l"/>
                <a:tab pos="783844" algn="l"/>
                <a:tab pos="1177267" algn="l"/>
                <a:tab pos="1572193" algn="l"/>
                <a:tab pos="1965616" algn="l"/>
                <a:tab pos="2357538" algn="l"/>
                <a:tab pos="2753964" algn="l"/>
                <a:tab pos="3147388" algn="l"/>
                <a:tab pos="3540811" algn="l"/>
                <a:tab pos="3934235" algn="l"/>
                <a:tab pos="4327658" algn="l"/>
                <a:tab pos="4721081" algn="l"/>
                <a:tab pos="5116007" algn="l"/>
                <a:tab pos="5510932" algn="l"/>
                <a:tab pos="5904355" algn="l"/>
                <a:tab pos="6297779" algn="l"/>
                <a:tab pos="6689701" algn="l"/>
                <a:tab pos="7084625" algn="l"/>
                <a:tab pos="7479551" algn="l"/>
                <a:tab pos="7872974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5301" name="Text Box 3"/>
          <p:cNvSpPr txBox="1">
            <a:spLocks noChangeArrowheads="1"/>
          </p:cNvSpPr>
          <p:nvPr/>
        </p:nvSpPr>
        <p:spPr bwMode="auto">
          <a:xfrm>
            <a:off x="3759399" y="7799917"/>
            <a:ext cx="2875359" cy="40972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4888" tIns="42286" rIns="84888" bIns="42286" anchor="b"/>
          <a:lstStyle/>
          <a:p>
            <a:pPr algn="r">
              <a:tabLst>
                <a:tab pos="0" algn="l"/>
                <a:tab pos="390420" algn="l"/>
                <a:tab pos="783844" algn="l"/>
                <a:tab pos="1177267" algn="l"/>
                <a:tab pos="1572193" algn="l"/>
                <a:tab pos="1965616" algn="l"/>
                <a:tab pos="2357538" algn="l"/>
                <a:tab pos="2753964" algn="l"/>
                <a:tab pos="3147388" algn="l"/>
                <a:tab pos="3540811" algn="l"/>
                <a:tab pos="3934235" algn="l"/>
                <a:tab pos="4327658" algn="l"/>
                <a:tab pos="4721081" algn="l"/>
                <a:tab pos="5116007" algn="l"/>
                <a:tab pos="5510932" algn="l"/>
                <a:tab pos="5904355" algn="l"/>
                <a:tab pos="6297779" algn="l"/>
                <a:tab pos="6689701" algn="l"/>
                <a:tab pos="7084625" algn="l"/>
                <a:tab pos="7479551" algn="l"/>
                <a:tab pos="7872974" algn="l"/>
              </a:tabLst>
            </a:pPr>
            <a:fld id="{859F5567-0779-40C5-A385-9ACD1928AE91}" type="slidenum">
              <a:rPr lang="en-GB" sz="11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390420" algn="l"/>
                  <a:tab pos="783844" algn="l"/>
                  <a:tab pos="1177267" algn="l"/>
                  <a:tab pos="1572193" algn="l"/>
                  <a:tab pos="1965616" algn="l"/>
                  <a:tab pos="2357538" algn="l"/>
                  <a:tab pos="2753964" algn="l"/>
                  <a:tab pos="3147388" algn="l"/>
                  <a:tab pos="3540811" algn="l"/>
                  <a:tab pos="3934235" algn="l"/>
                  <a:tab pos="4327658" algn="l"/>
                  <a:tab pos="4721081" algn="l"/>
                  <a:tab pos="5116007" algn="l"/>
                  <a:tab pos="5510932" algn="l"/>
                  <a:tab pos="5904355" algn="l"/>
                  <a:tab pos="6297779" algn="l"/>
                  <a:tab pos="6689701" algn="l"/>
                  <a:tab pos="7084625" algn="l"/>
                  <a:tab pos="7479551" algn="l"/>
                  <a:tab pos="7872974" algn="l"/>
                </a:tabLst>
              </a:pPr>
              <a:t>28</a:t>
            </a:fld>
            <a:endParaRPr lang="en-GB" sz="11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80301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168B96-2A98-49DE-AC9B-A00A6B48ECC9}" type="slidenum">
              <a:rPr lang="en-US" smtClean="0"/>
              <a:pPr>
                <a:defRPr/>
              </a:pPr>
              <a:t>29</a:t>
            </a:fld>
            <a:endParaRPr lang="mr-IN"/>
          </a:p>
        </p:txBody>
      </p:sp>
    </p:spTree>
    <p:extLst>
      <p:ext uri="{BB962C8B-B14F-4D97-AF65-F5344CB8AC3E}">
        <p14:creationId xmlns:p14="http://schemas.microsoft.com/office/powerpoint/2010/main" val="1074240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950D9D-8DBD-42A7-B5C1-591752C7172D}" type="slidenum">
              <a:rPr lang="en-GB">
                <a:latin typeface="Calibri"/>
              </a:rPr>
              <a:pPr/>
              <a:t>3</a:t>
            </a:fld>
            <a:endParaRPr lang="en-GB">
              <a:latin typeface="Calibri"/>
            </a:endParaRPr>
          </a:p>
        </p:txBody>
      </p:sp>
      <p:sp>
        <p:nvSpPr>
          <p:cNvPr id="133123" name="Text Box 1"/>
          <p:cNvSpPr txBox="1">
            <a:spLocks noChangeArrowheads="1"/>
          </p:cNvSpPr>
          <p:nvPr/>
        </p:nvSpPr>
        <p:spPr bwMode="auto">
          <a:xfrm>
            <a:off x="1177926" y="685800"/>
            <a:ext cx="4500563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33124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87389" y="4344988"/>
            <a:ext cx="5481637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5000"/>
              </a:lnSpc>
              <a:spcBef>
                <a:spcPts val="388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>
              <a:ea typeface="MS Gothic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88375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BE8112-13AD-4BE5-9979-D36C484D4BE9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GB"/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1140024" y="616857"/>
            <a:ext cx="4356200" cy="30782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5" tIns="40078" rIns="80155" bIns="40078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5427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774" y="3900715"/>
            <a:ext cx="5308700" cy="3693584"/>
          </a:xfrm>
          <a:noFill/>
        </p:spPr>
        <p:txBody>
          <a:bodyPr wrap="square" lIns="84888" tIns="42286" rIns="84888" bIns="42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20" algn="l"/>
                <a:tab pos="783844" algn="l"/>
                <a:tab pos="1177267" algn="l"/>
                <a:tab pos="1572193" algn="l"/>
                <a:tab pos="1965616" algn="l"/>
                <a:tab pos="2357538" algn="l"/>
                <a:tab pos="2753964" algn="l"/>
                <a:tab pos="3147388" algn="l"/>
                <a:tab pos="3540811" algn="l"/>
                <a:tab pos="3934235" algn="l"/>
                <a:tab pos="4327658" algn="l"/>
                <a:tab pos="4721081" algn="l"/>
                <a:tab pos="5116007" algn="l"/>
                <a:tab pos="5510932" algn="l"/>
                <a:tab pos="5904355" algn="l"/>
                <a:tab pos="6297779" algn="l"/>
                <a:tab pos="6689701" algn="l"/>
                <a:tab pos="7084625" algn="l"/>
                <a:tab pos="7479551" algn="l"/>
                <a:tab pos="7872974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4277" name="Text Box 3"/>
          <p:cNvSpPr txBox="1">
            <a:spLocks noChangeArrowheads="1"/>
          </p:cNvSpPr>
          <p:nvPr/>
        </p:nvSpPr>
        <p:spPr bwMode="auto">
          <a:xfrm>
            <a:off x="3759399" y="7799917"/>
            <a:ext cx="2875359" cy="40972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4888" tIns="42286" rIns="84888" bIns="42286" anchor="b"/>
          <a:lstStyle/>
          <a:p>
            <a:pPr algn="r">
              <a:tabLst>
                <a:tab pos="0" algn="l"/>
                <a:tab pos="390420" algn="l"/>
                <a:tab pos="783844" algn="l"/>
                <a:tab pos="1177267" algn="l"/>
                <a:tab pos="1572193" algn="l"/>
                <a:tab pos="1965616" algn="l"/>
                <a:tab pos="2357538" algn="l"/>
                <a:tab pos="2753964" algn="l"/>
                <a:tab pos="3147388" algn="l"/>
                <a:tab pos="3540811" algn="l"/>
                <a:tab pos="3934235" algn="l"/>
                <a:tab pos="4327658" algn="l"/>
                <a:tab pos="4721081" algn="l"/>
                <a:tab pos="5116007" algn="l"/>
                <a:tab pos="5510932" algn="l"/>
                <a:tab pos="5904355" algn="l"/>
                <a:tab pos="6297779" algn="l"/>
                <a:tab pos="6689701" algn="l"/>
                <a:tab pos="7084625" algn="l"/>
                <a:tab pos="7479551" algn="l"/>
                <a:tab pos="7872974" algn="l"/>
              </a:tabLst>
            </a:pPr>
            <a:fld id="{F639F94C-72CC-4502-9DBD-B37573A334FF}" type="slidenum">
              <a:rPr lang="en-GB" sz="11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390420" algn="l"/>
                  <a:tab pos="783844" algn="l"/>
                  <a:tab pos="1177267" algn="l"/>
                  <a:tab pos="1572193" algn="l"/>
                  <a:tab pos="1965616" algn="l"/>
                  <a:tab pos="2357538" algn="l"/>
                  <a:tab pos="2753964" algn="l"/>
                  <a:tab pos="3147388" algn="l"/>
                  <a:tab pos="3540811" algn="l"/>
                  <a:tab pos="3934235" algn="l"/>
                  <a:tab pos="4327658" algn="l"/>
                  <a:tab pos="4721081" algn="l"/>
                  <a:tab pos="5116007" algn="l"/>
                  <a:tab pos="5510932" algn="l"/>
                  <a:tab pos="5904355" algn="l"/>
                  <a:tab pos="6297779" algn="l"/>
                  <a:tab pos="6689701" algn="l"/>
                  <a:tab pos="7084625" algn="l"/>
                  <a:tab pos="7479551" algn="l"/>
                  <a:tab pos="7872974" algn="l"/>
                </a:tabLst>
              </a:pPr>
              <a:t>30</a:t>
            </a:fld>
            <a:endParaRPr lang="en-GB" sz="11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3907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84539E-8AB9-462B-B0BD-14E4B2C33F11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GB"/>
          </a:p>
        </p:txBody>
      </p:sp>
      <p:sp>
        <p:nvSpPr>
          <p:cNvPr id="53251" name="Text Box 1"/>
          <p:cNvSpPr txBox="1">
            <a:spLocks noChangeArrowheads="1"/>
          </p:cNvSpPr>
          <p:nvPr/>
        </p:nvSpPr>
        <p:spPr bwMode="auto">
          <a:xfrm>
            <a:off x="1140024" y="616857"/>
            <a:ext cx="4356200" cy="30782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5" tIns="40078" rIns="80155" bIns="40078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5325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774" y="3900715"/>
            <a:ext cx="5308700" cy="3693584"/>
          </a:xfrm>
          <a:noFill/>
        </p:spPr>
        <p:txBody>
          <a:bodyPr wrap="square" lIns="84888" tIns="42286" rIns="84888" bIns="42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20" algn="l"/>
                <a:tab pos="783844" algn="l"/>
                <a:tab pos="1177267" algn="l"/>
                <a:tab pos="1572193" algn="l"/>
                <a:tab pos="1965616" algn="l"/>
                <a:tab pos="2357538" algn="l"/>
                <a:tab pos="2753964" algn="l"/>
                <a:tab pos="3147388" algn="l"/>
                <a:tab pos="3540811" algn="l"/>
                <a:tab pos="3934235" algn="l"/>
                <a:tab pos="4327658" algn="l"/>
                <a:tab pos="4721081" algn="l"/>
                <a:tab pos="5116007" algn="l"/>
                <a:tab pos="5510932" algn="l"/>
                <a:tab pos="5904355" algn="l"/>
                <a:tab pos="6297779" algn="l"/>
                <a:tab pos="6689701" algn="l"/>
                <a:tab pos="7084625" algn="l"/>
                <a:tab pos="7479551" algn="l"/>
                <a:tab pos="7872974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3253" name="Text Box 3"/>
          <p:cNvSpPr txBox="1">
            <a:spLocks noChangeArrowheads="1"/>
          </p:cNvSpPr>
          <p:nvPr/>
        </p:nvSpPr>
        <p:spPr bwMode="auto">
          <a:xfrm>
            <a:off x="3759399" y="7799917"/>
            <a:ext cx="2875359" cy="40972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4888" tIns="42286" rIns="84888" bIns="42286" anchor="b"/>
          <a:lstStyle/>
          <a:p>
            <a:pPr algn="r">
              <a:tabLst>
                <a:tab pos="0" algn="l"/>
                <a:tab pos="390420" algn="l"/>
                <a:tab pos="783844" algn="l"/>
                <a:tab pos="1177267" algn="l"/>
                <a:tab pos="1572193" algn="l"/>
                <a:tab pos="1965616" algn="l"/>
                <a:tab pos="2357538" algn="l"/>
                <a:tab pos="2753964" algn="l"/>
                <a:tab pos="3147388" algn="l"/>
                <a:tab pos="3540811" algn="l"/>
                <a:tab pos="3934235" algn="l"/>
                <a:tab pos="4327658" algn="l"/>
                <a:tab pos="4721081" algn="l"/>
                <a:tab pos="5116007" algn="l"/>
                <a:tab pos="5510932" algn="l"/>
                <a:tab pos="5904355" algn="l"/>
                <a:tab pos="6297779" algn="l"/>
                <a:tab pos="6689701" algn="l"/>
                <a:tab pos="7084625" algn="l"/>
                <a:tab pos="7479551" algn="l"/>
                <a:tab pos="7872974" algn="l"/>
              </a:tabLst>
            </a:pPr>
            <a:fld id="{887E604C-3DC8-4731-A9F5-5A9C9FBBE9E9}" type="slidenum">
              <a:rPr lang="en-GB" sz="11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390420" algn="l"/>
                  <a:tab pos="783844" algn="l"/>
                  <a:tab pos="1177267" algn="l"/>
                  <a:tab pos="1572193" algn="l"/>
                  <a:tab pos="1965616" algn="l"/>
                  <a:tab pos="2357538" algn="l"/>
                  <a:tab pos="2753964" algn="l"/>
                  <a:tab pos="3147388" algn="l"/>
                  <a:tab pos="3540811" algn="l"/>
                  <a:tab pos="3934235" algn="l"/>
                  <a:tab pos="4327658" algn="l"/>
                  <a:tab pos="4721081" algn="l"/>
                  <a:tab pos="5116007" algn="l"/>
                  <a:tab pos="5510932" algn="l"/>
                  <a:tab pos="5904355" algn="l"/>
                  <a:tab pos="6297779" algn="l"/>
                  <a:tab pos="6689701" algn="l"/>
                  <a:tab pos="7084625" algn="l"/>
                  <a:tab pos="7479551" algn="l"/>
                  <a:tab pos="7872974" algn="l"/>
                </a:tabLst>
              </a:pPr>
              <a:t>31</a:t>
            </a:fld>
            <a:endParaRPr lang="en-GB" sz="11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3717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827BD3-7199-4EE1-95D0-8C3581CB4F36}" type="slidenum">
              <a:rPr lang="en-US" smtClean="0"/>
              <a:pPr>
                <a:defRPr/>
              </a:pPr>
              <a:t>32</a:t>
            </a:fld>
            <a:endParaRPr lang="mr-IN"/>
          </a:p>
        </p:txBody>
      </p:sp>
    </p:spTree>
    <p:extLst>
      <p:ext uri="{BB962C8B-B14F-4D97-AF65-F5344CB8AC3E}">
        <p14:creationId xmlns:p14="http://schemas.microsoft.com/office/powerpoint/2010/main" val="7773736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F4F0CC-48E4-4552-87F3-7D1AC898FB3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GB"/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7475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7475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C38BCA1A-D1A8-44F2-8DBA-E31B5D554E02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33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14302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D6EF4B-C7B3-4A94-911F-02745C5384F9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mr-IN"/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0420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0421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352E6FD1-086B-4E1B-AAF1-EB643C9BDAD3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34</a:t>
            </a:fld>
            <a:endParaRPr lang="mr-IN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61222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D6EF4B-C7B3-4A94-911F-02745C5384F9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mr-IN"/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0420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0421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352E6FD1-086B-4E1B-AAF1-EB643C9BDAD3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35</a:t>
            </a:fld>
            <a:endParaRPr lang="mr-IN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45720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36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665653-20F4-490F-8CBA-C3CEDF7E051E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n-GB"/>
          </a:p>
        </p:txBody>
      </p:sp>
      <p:sp>
        <p:nvSpPr>
          <p:cNvPr id="145411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454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45413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9797D8DE-0E7D-4DAB-AA3A-59B842CBA3AE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37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13540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AEC9BE-5117-497B-A5A1-88A04DA3F7BC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GB"/>
          </a:p>
        </p:txBody>
      </p:sp>
      <p:sp>
        <p:nvSpPr>
          <p:cNvPr id="146435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4643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46437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A8AC8DE3-853C-43FF-9EEC-FFCF6933C80E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38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94035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9246B0-B6C3-42BC-91CC-D81C8B423B83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n-GB"/>
          </a:p>
        </p:txBody>
      </p:sp>
      <p:sp>
        <p:nvSpPr>
          <p:cNvPr id="147459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47460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47461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12A6792-C41B-42E9-A1FC-E1D830E7F98A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39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339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4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08A919-95DF-4CF9-BCEA-092349B787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n-GB"/>
          </a:p>
        </p:txBody>
      </p:sp>
      <p:sp>
        <p:nvSpPr>
          <p:cNvPr id="148483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48484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48485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AE95598F-918F-4F94-8150-67BD457137FF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40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97635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9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N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9C1059-133B-41C8-A7CF-0A0CD77C3B2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0879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42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D62732-01CD-4DB3-AAB4-73EDA873E38C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1049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D62732-01CD-4DB3-AAB4-73EDA873E38C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47121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46A585-8627-4BE9-9122-0FC66E5F05F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mr-IN"/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1140024" y="616857"/>
            <a:ext cx="4356200" cy="30782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5" tIns="40078" rIns="80155" bIns="40078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5427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774" y="3900715"/>
            <a:ext cx="5308700" cy="3693584"/>
          </a:xfrm>
          <a:noFill/>
        </p:spPr>
        <p:txBody>
          <a:bodyPr wrap="square" lIns="84888" tIns="42286" rIns="84888" bIns="42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20" algn="l"/>
                <a:tab pos="783844" algn="l"/>
                <a:tab pos="1177267" algn="l"/>
                <a:tab pos="1572193" algn="l"/>
                <a:tab pos="1965616" algn="l"/>
                <a:tab pos="2357538" algn="l"/>
                <a:tab pos="2753964" algn="l"/>
                <a:tab pos="3147388" algn="l"/>
                <a:tab pos="3540811" algn="l"/>
                <a:tab pos="3934235" algn="l"/>
                <a:tab pos="4327658" algn="l"/>
                <a:tab pos="4721081" algn="l"/>
                <a:tab pos="5116007" algn="l"/>
                <a:tab pos="5510932" algn="l"/>
                <a:tab pos="5904355" algn="l"/>
                <a:tab pos="6297779" algn="l"/>
                <a:tab pos="6689701" algn="l"/>
                <a:tab pos="7084625" algn="l"/>
                <a:tab pos="7479551" algn="l"/>
                <a:tab pos="7872974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54277" name="Text Box 3"/>
          <p:cNvSpPr txBox="1">
            <a:spLocks noChangeArrowheads="1"/>
          </p:cNvSpPr>
          <p:nvPr/>
        </p:nvSpPr>
        <p:spPr bwMode="auto">
          <a:xfrm>
            <a:off x="3759399" y="7799917"/>
            <a:ext cx="2875359" cy="40972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4888" tIns="42286" rIns="84888" bIns="42286" anchor="b"/>
          <a:lstStyle/>
          <a:p>
            <a:pPr algn="r">
              <a:tabLst>
                <a:tab pos="0" algn="l"/>
                <a:tab pos="390420" algn="l"/>
                <a:tab pos="783844" algn="l"/>
                <a:tab pos="1177267" algn="l"/>
                <a:tab pos="1572193" algn="l"/>
                <a:tab pos="1965616" algn="l"/>
                <a:tab pos="2357538" algn="l"/>
                <a:tab pos="2753964" algn="l"/>
                <a:tab pos="3147388" algn="l"/>
                <a:tab pos="3540811" algn="l"/>
                <a:tab pos="3934235" algn="l"/>
                <a:tab pos="4327658" algn="l"/>
                <a:tab pos="4721081" algn="l"/>
                <a:tab pos="5116007" algn="l"/>
                <a:tab pos="5510932" algn="l"/>
                <a:tab pos="5904355" algn="l"/>
                <a:tab pos="6297779" algn="l"/>
                <a:tab pos="6689701" algn="l"/>
                <a:tab pos="7084625" algn="l"/>
                <a:tab pos="7479551" algn="l"/>
                <a:tab pos="7872974" algn="l"/>
              </a:tabLst>
            </a:pPr>
            <a:fld id="{4094F280-F2D8-46E3-9038-AD4C336C8134}" type="slidenum">
              <a:rPr lang="en-GB" sz="11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390420" algn="l"/>
                  <a:tab pos="783844" algn="l"/>
                  <a:tab pos="1177267" algn="l"/>
                  <a:tab pos="1572193" algn="l"/>
                  <a:tab pos="1965616" algn="l"/>
                  <a:tab pos="2357538" algn="l"/>
                  <a:tab pos="2753964" algn="l"/>
                  <a:tab pos="3147388" algn="l"/>
                  <a:tab pos="3540811" algn="l"/>
                  <a:tab pos="3934235" algn="l"/>
                  <a:tab pos="4327658" algn="l"/>
                  <a:tab pos="4721081" algn="l"/>
                  <a:tab pos="5116007" algn="l"/>
                  <a:tab pos="5510932" algn="l"/>
                  <a:tab pos="5904355" algn="l"/>
                  <a:tab pos="6297779" algn="l"/>
                  <a:tab pos="6689701" algn="l"/>
                  <a:tab pos="7084625" algn="l"/>
                  <a:tab pos="7479551" algn="l"/>
                  <a:tab pos="7872974" algn="l"/>
                </a:tabLst>
              </a:pPr>
              <a:t>45</a:t>
            </a:fld>
            <a:endParaRPr lang="mr-IN" sz="11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9221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dirty="0"/>
              <a:t>r</a:t>
            </a:r>
          </a:p>
        </p:txBody>
      </p:sp>
      <p:sp>
        <p:nvSpPr>
          <p:cNvPr id="30724" name="Slide Number Placeholder 3"/>
          <p:cNvSpPr txBox="1">
            <a:spLocks noGrp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2" tIns="45716" rIns="91432" bIns="45716" anchor="b"/>
          <a:lstStyle/>
          <a:p>
            <a:pPr algn="r">
              <a:defRPr/>
            </a:pPr>
            <a:fld id="{C82A2D00-766C-44AA-A0F3-A17B8C9294F5}" type="slidenum">
              <a:rPr lang="en-US" sz="1200"/>
              <a:pPr algn="r">
                <a:defRPr/>
              </a:pPr>
              <a:t>46</a:t>
            </a:fld>
            <a:endParaRPr lang="mr-IN" sz="1200"/>
          </a:p>
        </p:txBody>
      </p:sp>
    </p:spTree>
    <p:extLst>
      <p:ext uri="{BB962C8B-B14F-4D97-AF65-F5344CB8AC3E}">
        <p14:creationId xmlns:p14="http://schemas.microsoft.com/office/powerpoint/2010/main" val="236012424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dirty="0"/>
              <a:t>r</a:t>
            </a:r>
          </a:p>
        </p:txBody>
      </p:sp>
      <p:sp>
        <p:nvSpPr>
          <p:cNvPr id="30724" name="Slide Number Placeholder 3"/>
          <p:cNvSpPr txBox="1">
            <a:spLocks noGrp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2" tIns="45716" rIns="91432" bIns="45716" anchor="b"/>
          <a:lstStyle/>
          <a:p>
            <a:pPr algn="r">
              <a:defRPr/>
            </a:pPr>
            <a:fld id="{C82A2D00-766C-44AA-A0F3-A17B8C9294F5}" type="slidenum">
              <a:rPr lang="en-US" sz="1200"/>
              <a:pPr algn="r">
                <a:defRPr/>
              </a:pPr>
              <a:t>47</a:t>
            </a:fld>
            <a:endParaRPr lang="mr-IN" sz="1200"/>
          </a:p>
        </p:txBody>
      </p:sp>
    </p:spTree>
    <p:extLst>
      <p:ext uri="{BB962C8B-B14F-4D97-AF65-F5344CB8AC3E}">
        <p14:creationId xmlns:p14="http://schemas.microsoft.com/office/powerpoint/2010/main" val="132485926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97F578-2AFF-4D51-8183-BD8997A2C575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48</a:t>
            </a:fld>
            <a:endParaRPr lang="mr-IN"/>
          </a:p>
        </p:txBody>
      </p:sp>
      <p:sp>
        <p:nvSpPr>
          <p:cNvPr id="29699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29700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29701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9D45C4B7-F015-4BAA-8172-E3FBB62DFFF0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48</a:t>
            </a:fld>
            <a:endParaRPr lang="mr-IN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71890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49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2B6DD5-DB7E-49F0-83CD-36DAECAA8F89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GB"/>
          </a:p>
        </p:txBody>
      </p:sp>
      <p:sp>
        <p:nvSpPr>
          <p:cNvPr id="139267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39268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39269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E8F7BCDE-4930-4FDA-8466-5CCA07FA6401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5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58727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9F989D-4436-45EE-969D-8873382B9551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50</a:t>
            </a:fld>
            <a:endParaRPr lang="en-GB"/>
          </a:p>
        </p:txBody>
      </p:sp>
      <p:sp>
        <p:nvSpPr>
          <p:cNvPr id="134147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34148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34149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EFB4970B-8B71-4D05-A3AC-E854A589B2D0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50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12462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DEB386-ECEE-49A8-B3B2-E5E8EAC3042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51</a:t>
            </a:fld>
            <a:endParaRPr lang="en-GB"/>
          </a:p>
        </p:txBody>
      </p:sp>
      <p:sp>
        <p:nvSpPr>
          <p:cNvPr id="135171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3517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35173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D67AF9FD-5623-40E9-ACA0-D98FCFD8B35C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51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72656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C344636-25E8-4792-B892-46C45819D1F7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52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6275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44" tIns="40070" rIns="80144" bIns="4007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IN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6627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76" tIns="42281" rIns="84876" bIns="4228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55" algn="l"/>
                <a:tab pos="784085" algn="l"/>
                <a:tab pos="1177715" algn="l"/>
                <a:tab pos="1571345" algn="l"/>
                <a:tab pos="1964975" algn="l"/>
                <a:tab pos="2358604" algn="l"/>
                <a:tab pos="2753821" algn="l"/>
                <a:tab pos="3147453" algn="l"/>
                <a:tab pos="3541083" algn="l"/>
                <a:tab pos="3931538" algn="l"/>
                <a:tab pos="4328341" algn="l"/>
                <a:tab pos="4720383" algn="l"/>
                <a:tab pos="5114013" algn="l"/>
                <a:tab pos="5510818" algn="l"/>
                <a:tab pos="5901273" algn="l"/>
                <a:tab pos="6294903" algn="l"/>
                <a:tab pos="6688533" algn="l"/>
                <a:tab pos="7083750" algn="l"/>
                <a:tab pos="7477380" algn="l"/>
                <a:tab pos="7871011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66277" name="Text Box 3"/>
          <p:cNvSpPr txBox="1">
            <a:spLocks noChangeArrowheads="1"/>
          </p:cNvSpPr>
          <p:nvPr/>
        </p:nvSpPr>
        <p:spPr bwMode="auto">
          <a:xfrm>
            <a:off x="3759202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76" tIns="42281" rIns="84876" bIns="42281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465B02F2-A89A-49AE-86A8-23F8A8C96092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52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83036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ABAE058-887D-4FFF-AEE9-1462552AB3E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53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7299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44" tIns="40070" rIns="80144" bIns="4007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IN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67300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76" tIns="42281" rIns="84876" bIns="4228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55" algn="l"/>
                <a:tab pos="784085" algn="l"/>
                <a:tab pos="1177715" algn="l"/>
                <a:tab pos="1571345" algn="l"/>
                <a:tab pos="1964975" algn="l"/>
                <a:tab pos="2358604" algn="l"/>
                <a:tab pos="2753821" algn="l"/>
                <a:tab pos="3147453" algn="l"/>
                <a:tab pos="3541083" algn="l"/>
                <a:tab pos="3931538" algn="l"/>
                <a:tab pos="4328341" algn="l"/>
                <a:tab pos="4720383" algn="l"/>
                <a:tab pos="5114013" algn="l"/>
                <a:tab pos="5510818" algn="l"/>
                <a:tab pos="5901273" algn="l"/>
                <a:tab pos="6294903" algn="l"/>
                <a:tab pos="6688533" algn="l"/>
                <a:tab pos="7083750" algn="l"/>
                <a:tab pos="7477380" algn="l"/>
                <a:tab pos="7871011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67301" name="Text Box 3"/>
          <p:cNvSpPr txBox="1">
            <a:spLocks noChangeArrowheads="1"/>
          </p:cNvSpPr>
          <p:nvPr/>
        </p:nvSpPr>
        <p:spPr bwMode="auto">
          <a:xfrm>
            <a:off x="3759202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76" tIns="42281" rIns="84876" bIns="42281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0C19D67B-C443-4D19-97C9-7876CACDD6C8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53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26494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8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61A525-1159-4CF3-A1D1-4A9887D1CBAB}" type="slidenum">
              <a:rPr lang="en-US">
                <a:solidFill>
                  <a:prstClr val="black"/>
                </a:solidFill>
              </a:rPr>
              <a:pPr>
                <a:defRPr/>
              </a:pPr>
              <a:t>54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88060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9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CE51A5-1459-40B5-A8CA-675C99A11C35}" type="slidenum">
              <a:rPr lang="en-US">
                <a:solidFill>
                  <a:prstClr val="black"/>
                </a:solidFill>
              </a:rPr>
              <a:pPr>
                <a:defRPr/>
              </a:pPr>
              <a:t>55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78258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9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CE51A5-1459-40B5-A8CA-675C99A11C35}" type="slidenum">
              <a:rPr lang="en-US">
                <a:solidFill>
                  <a:prstClr val="black"/>
                </a:solidFill>
              </a:rPr>
              <a:pPr>
                <a:defRPr/>
              </a:pPr>
              <a:t>56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57975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9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CE51A5-1459-40B5-A8CA-675C99A11C35}" type="slidenum">
              <a:rPr lang="en-US">
                <a:solidFill>
                  <a:prstClr val="black"/>
                </a:solidFill>
              </a:rPr>
              <a:pPr>
                <a:defRPr/>
              </a:pPr>
              <a:t>57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98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1689B4-C26E-44FB-9BF5-B74FF37904F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/>
          </a:p>
        </p:txBody>
      </p:sp>
      <p:sp>
        <p:nvSpPr>
          <p:cNvPr id="140291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4029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40293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3ACBAC58-1007-48C3-808F-425B8330B22F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6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950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4D74BA-5463-477C-B793-C3EA153C097C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GB"/>
          </a:p>
        </p:txBody>
      </p:sp>
      <p:sp>
        <p:nvSpPr>
          <p:cNvPr id="141315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4131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41317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DDB091D5-7F18-43B2-BF4B-650417CF489F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7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854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4D74BA-5463-477C-B793-C3EA153C097C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GB"/>
          </a:p>
        </p:txBody>
      </p:sp>
      <p:sp>
        <p:nvSpPr>
          <p:cNvPr id="141315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4131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141317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DDB091D5-7F18-43B2-BF4B-650417CF489F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8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127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9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F15E8-E52C-4F2C-81D8-6BB2A2E782CA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5AC38-0C32-45F8-A532-3618C6155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94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93CDE-8F05-45DC-BA11-2AD4697ABC8B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BD3C9-5C08-46C6-B5CE-D09A8984FD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231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466CC-FBA2-4DF7-BDC6-5C094781921B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7E608-B5DB-43DF-B7E1-160BEAACF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55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51499-B0F3-4E42-94D6-83F56E2E622C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2F52E-C08B-4B36-A30A-0AF68DBE7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68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C0531-AE81-473F-A133-13BFD7CFB185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29994-F3C2-48EA-8110-C48D8C974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360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F7ACD-B235-49BC-882E-5E0B99E5935D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6AC1-9941-4538-B445-2871A5CC0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025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0EB50-A818-4D5F-A5ED-DA460EBFBA13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25943-80B3-43B6-AFCA-CD091AF41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41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74CCF-1D0E-4998-864A-E26CD91062E1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CD56F-E0B4-4438-B37C-28BB03494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76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2E4E8-B2EB-4A08-A13C-D9C65DB4A37F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0E0DC-D530-4A68-839E-6EE637D68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652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DC63C-FB66-4BAF-AE77-8059FA44EE70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A9B8A-C0AD-4BAD-96D4-54D38D173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6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B060D-695F-4258-998F-22F10BF8FBFC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D8318-2013-4E5F-9204-9E4A18B02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507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17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C6634E4A-59E5-41C9-B007-4830A5823891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7601BEC-B439-41AE-B0BA-1BC5F11DC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8" r:id="rId1"/>
    <p:sldLayoutId id="2147484919" r:id="rId2"/>
    <p:sldLayoutId id="2147484920" r:id="rId3"/>
    <p:sldLayoutId id="2147484921" r:id="rId4"/>
    <p:sldLayoutId id="2147484922" r:id="rId5"/>
    <p:sldLayoutId id="2147484923" r:id="rId6"/>
    <p:sldLayoutId id="2147484924" r:id="rId7"/>
    <p:sldLayoutId id="2147484925" r:id="rId8"/>
    <p:sldLayoutId id="2147484926" r:id="rId9"/>
    <p:sldLayoutId id="2147484927" r:id="rId10"/>
    <p:sldLayoutId id="214748492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lIns="81639" tIns="40820" rIns="81639" bIns="40820"/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3600" b="0" i="0" dirty="0">
                <a:latin typeface="Arial"/>
                <a:ea typeface="+mn-ea"/>
                <a:cs typeface="Arial"/>
              </a:rPr>
              <a:t>Introduction to Business</a:t>
            </a:r>
            <a:endParaRPr lang="en-IN" sz="3200" b="1" i="0" u="sng" dirty="0">
              <a:latin typeface="Arial"/>
              <a:ea typeface="+mn-ea"/>
              <a:cs typeface="Arial"/>
            </a:endParaRP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fld id="{30892CEB-72AA-47FF-A663-9ADBD2B09B9F}" type="slidenum">
              <a:rPr lang="en-US" sz="1600" b="1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ctr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 lang="en-US" sz="1600" b="1" i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6482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1639" tIns="40820" rIns="81639" bIns="40820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</a:pPr>
            <a:endParaRPr lang="en-GB" sz="2200" dirty="0">
              <a:latin typeface="Kruti Dev 010" pitchFamily="2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8006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lIns="81639" tIns="40820" rIns="81639" bIns="40820"/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3600" dirty="0">
                <a:latin typeface="Arial"/>
                <a:cs typeface="Arial"/>
              </a:rPr>
              <a:t>व्यापार का परिचय </a:t>
            </a:r>
            <a:endParaRPr lang="en-IN" sz="3200" b="1" i="0" u="sng" dirty="0"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00485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cs typeface="Arial" charset="0"/>
              </a:rPr>
              <a:t>Fluctuations in businesses</a:t>
            </a:r>
            <a:endParaRPr lang="en-GB" sz="2400" dirty="0">
              <a:cs typeface="Arial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672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en-US" dirty="0">
                <a:cs typeface="Arial" charset="0"/>
              </a:rPr>
              <a:t>Businesses fluctuate for two reasons:</a:t>
            </a:r>
          </a:p>
          <a:p>
            <a:pPr lvl="1" eaLnBrk="1" hangingPunct="1">
              <a:lnSpc>
                <a:spcPct val="130000"/>
              </a:lnSpc>
              <a:buSzPct val="100000"/>
              <a:buFont typeface="Calibri" pitchFamily="34" charset="0"/>
              <a:buAutoNum type="arabicPeriod"/>
            </a:pPr>
            <a:r>
              <a:rPr lang="en-US" sz="1600" dirty="0">
                <a:cs typeface="Arial" charset="0"/>
              </a:rPr>
              <a:t>Customers want products or services during a certain period (For example, during festivals, decorative lamps are in demand. Another example is that a tea shop is likely to be more crowded in the morning than in the afternoon)</a:t>
            </a:r>
          </a:p>
          <a:p>
            <a:pPr lvl="1" eaLnBrk="1" hangingPunct="1">
              <a:lnSpc>
                <a:spcPct val="130000"/>
              </a:lnSpc>
              <a:buSzPct val="100000"/>
              <a:buFont typeface="Calibri" pitchFamily="34" charset="0"/>
              <a:buAutoNum type="arabicPeriod"/>
            </a:pPr>
            <a:r>
              <a:rPr lang="en-US" sz="1600" dirty="0">
                <a:cs typeface="Arial" charset="0"/>
              </a:rPr>
              <a:t>Raw material is available only during a certain period (For example, mangoes are available only during early summer for a mango pickle business)</a:t>
            </a:r>
          </a:p>
          <a:p>
            <a:pPr marL="200025" lvl="1" indent="-200025"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en-US" dirty="0">
                <a:cs typeface="Arial" charset="0"/>
              </a:rPr>
              <a:t>We call such fluctuating businesses as seasonal businesses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F77BD7FE-DE30-4E41-AFAB-458F0DEF08D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10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4648200" y="168275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>
                <a:solidFill>
                  <a:srgbClr val="000000"/>
                </a:solidFill>
                <a:cs typeface="Arial" charset="0"/>
              </a:rPr>
              <a:t>व्यापार </a:t>
            </a:r>
            <a:r>
              <a:rPr lang="hi-IN" sz="2400" dirty="0">
                <a:solidFill>
                  <a:srgbClr val="000000"/>
                </a:solidFill>
                <a:cs typeface="Arial" charset="0"/>
              </a:rPr>
              <a:t>में बदलाव करना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648200" y="1050925"/>
            <a:ext cx="42672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>
                <a:solidFill>
                  <a:srgbClr val="000000"/>
                </a:solidFill>
                <a:cs typeface="Arial" charset="0"/>
              </a:rPr>
              <a:t>व्यापार 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में बदलाव दो कारणों से किए जाते हैं:</a:t>
            </a:r>
            <a:endParaRPr lang="x-none" dirty="0">
              <a:solidFill>
                <a:srgbClr val="000000"/>
              </a:solidFill>
              <a:cs typeface="Arial" charset="0"/>
            </a:endParaRPr>
          </a:p>
          <a:p>
            <a:pPr marL="454025" indent="-342900" eaLnBrk="1" hangingPunct="1">
              <a:lnSpc>
                <a:spcPct val="140000"/>
              </a:lnSpc>
              <a:buSzPct val="100000"/>
              <a:buFont typeface="+mj-lt"/>
              <a:buAutoNum type="arabicPeriod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ग्राहक एक निश्चित समय के दौरान ही कोई उत्पाद या सेवाएं चाहते हैं 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(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जैसे, त्योहार के दौरान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आकर्षक ​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सजावट वाले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दीयों/लैम्प 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की मांग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होती है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।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 एक 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दूसरा उदाहरण है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चाय 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की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दुकान 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जिस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में 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दोपहर की तुलना में सुबह के समय ज्यादा भीड़ होती है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)</a:t>
            </a:r>
            <a:endParaRPr lang="x-none" dirty="0">
              <a:solidFill>
                <a:srgbClr val="000000"/>
              </a:solidFill>
              <a:cs typeface="Arial" charset="0"/>
            </a:endParaRPr>
          </a:p>
          <a:p>
            <a:pPr marL="454025" indent="-342900" eaLnBrk="1" hangingPunct="1">
              <a:lnSpc>
                <a:spcPct val="140000"/>
              </a:lnSpc>
              <a:buSzPct val="100000"/>
              <a:buFont typeface="+mj-lt"/>
              <a:buAutoNum type="arabicPeriod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कच्चा माल एक निश्चित समय के दौरान ही उपलब्ध होता है 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(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जैसे आम के अचार के व्यापार के लिए कच्चे माल के रूप में आम गर्मी के शुरुआत में ही उपलब्ध होते हैं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)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 </a:t>
            </a:r>
            <a:endParaRPr lang="hi-IN" dirty="0">
              <a:solidFill>
                <a:srgbClr val="000000"/>
              </a:solidFill>
              <a:cs typeface="Arial" charset="0"/>
            </a:endParaRPr>
          </a:p>
          <a:p>
            <a:pPr marL="200025" lvl="1" indent="-200025"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hi-IN" dirty="0">
                <a:cs typeface="Arial" charset="0"/>
              </a:rPr>
              <a:t>हम ऐसे बदलते व्यापार को मौसमी व्यापार कह सकते हैं  </a:t>
            </a:r>
            <a:endParaRPr lang="en-US" dirty="0">
              <a:cs typeface="Arial" charset="0"/>
            </a:endParaRPr>
          </a:p>
          <a:p>
            <a:pPr marL="111125" indent="0" eaLnBrk="1" hangingPunct="1">
              <a:lnSpc>
                <a:spcPct val="140000"/>
              </a:lnSpc>
              <a:buSzPct val="100000"/>
            </a:pPr>
            <a:endParaRPr lang="hi-IN" sz="1600" dirty="0">
              <a:solidFill>
                <a:srgbClr val="000000"/>
              </a:solidFill>
              <a:cs typeface="Arial" charset="0"/>
            </a:endParaRPr>
          </a:p>
          <a:p>
            <a:pPr marL="111125" indent="0" eaLnBrk="1" hangingPunct="1">
              <a:lnSpc>
                <a:spcPct val="140000"/>
              </a:lnSpc>
              <a:buSzPct val="100000"/>
            </a:pPr>
            <a:endParaRPr lang="en-US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5430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cs typeface="Arial" charset="0"/>
              </a:rPr>
              <a:t>Seasonal businesses</a:t>
            </a:r>
            <a:endParaRPr lang="en-GB" sz="2400" dirty="0">
              <a:cs typeface="Arial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672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All three types of businesses (production, services, and trading) can be seasonal in nature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The concepts we will look at apply equally to the seasonal and non-seasonal businesses. </a:t>
            </a:r>
          </a:p>
          <a:p>
            <a:pPr lvl="1"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But for seasonal businesses, we must pay special attention to the raw material supply and the customer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F77BD7FE-DE30-4E41-AFAB-458F0DEF08D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11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47244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मौसमी व्यापार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724400" y="1035050"/>
            <a:ext cx="42672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x-none" sz="2000">
                <a:solidFill>
                  <a:srgbClr val="000000"/>
                </a:solidFill>
                <a:cs typeface="Arial" charset="0"/>
              </a:rPr>
              <a:t>तीनों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प्रकार के व्यापार (उत्पादन, सेवाएं/सर्विस और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क्रय—विक्रय)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मौसमी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हो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सकते हैं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 </a:t>
            </a:r>
            <a:endParaRPr lang="x-none" sz="20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वे अवधारणाएं जो हम देंखेंगे, वे मौसमी व्यापार पर भी उसी प्रकार से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लागू होंगे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 जैसे गैर-मौसमी पर।</a:t>
            </a:r>
          </a:p>
          <a:p>
            <a:pPr lvl="1"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>
                <a:solidFill>
                  <a:srgbClr val="000000"/>
                </a:solidFill>
                <a:cs typeface="Arial" charset="0"/>
              </a:rPr>
              <a:t>लेकिन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मौसमी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 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व्यापारों के लिए, हमें कच्चे माल की आपूर्ति और ग्राहक पर विशेष ध्यान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देना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चाहिए। </a:t>
            </a:r>
            <a:endParaRPr lang="en-US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3423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12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16709" y="28194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-57150" y="1198563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What is business?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Types of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Fluctuations in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Objective of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Business viability framework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Opportunity Cost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Introduction to financial statements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Examples of common  businesses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 eaLnBrk="1" hangingPunct="1">
              <a:spcAft>
                <a:spcPts val="800"/>
              </a:spcAft>
              <a:buSzPct val="100000"/>
              <a:buFont typeface="+mj-lt"/>
              <a:buAutoNum type="arabicPeriod"/>
              <a:defRPr/>
            </a:pP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</a:t>
            </a:r>
            <a:endParaRPr lang="en-GB" sz="2400" dirty="0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76200" y="16002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-76200" y="20574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क्या है?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विभिन्न प्रकार के व्यापार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में बदलाव करना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के लक्ष्य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की व्यवहारिकता का दायरा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कोई व्यापार करें या न करें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फाइनेंसियल स्टेटमेंट / वित्तीय ब्यौरों का परिचय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कुछ सामान्य व्यापार के उदाहरण 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 eaLnBrk="1" hangingPunct="1">
              <a:spcAft>
                <a:spcPts val="800"/>
              </a:spcAft>
              <a:buSzPct val="100000"/>
              <a:buFont typeface="+mj-lt"/>
              <a:buAutoNum type="arabicPeriod"/>
              <a:defRPr/>
            </a:pP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7149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4038600" cy="60960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1639" tIns="40820" rIns="81639" bIns="4082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buNone/>
            </a:pPr>
            <a:r>
              <a:rPr lang="en-US" sz="2400" b="0" i="0" dirty="0">
                <a:latin typeface="Arial"/>
                <a:ea typeface="+mn-ea"/>
                <a:cs typeface="Arial"/>
              </a:rPr>
              <a:t>When we run a business, we are investing time, money, and taking risks.</a:t>
            </a:r>
          </a:p>
          <a:p>
            <a:pPr algn="l">
              <a:buNone/>
            </a:pPr>
            <a:endParaRPr lang="en-US" sz="2400" dirty="0">
              <a:cs typeface="Arial"/>
            </a:endParaRPr>
          </a:p>
          <a:p>
            <a:pPr algn="l">
              <a:buNone/>
            </a:pPr>
            <a:endParaRPr lang="en-US" sz="2400" dirty="0">
              <a:cs typeface="Arial"/>
            </a:endParaRPr>
          </a:p>
          <a:p>
            <a:pPr algn="l">
              <a:buNone/>
            </a:pPr>
            <a:r>
              <a:rPr lang="en-US" sz="2400" b="0" i="0" dirty="0">
                <a:latin typeface="Arial"/>
                <a:ea typeface="+mn-ea"/>
                <a:cs typeface="Arial"/>
              </a:rPr>
              <a:t>So running a business is a serious activity. </a:t>
            </a:r>
          </a:p>
          <a:p>
            <a:pPr algn="l">
              <a:buNone/>
            </a:pPr>
            <a:endParaRPr lang="en-US" sz="2400" dirty="0">
              <a:cs typeface="Arial"/>
            </a:endParaRPr>
          </a:p>
          <a:p>
            <a:pPr algn="l">
              <a:buNone/>
            </a:pPr>
            <a:r>
              <a:rPr lang="en-US" sz="2400" b="0" i="0" dirty="0">
                <a:latin typeface="Arial"/>
                <a:ea typeface="+mn-ea"/>
                <a:cs typeface="Arial"/>
              </a:rPr>
              <a:t>We must have clear business objectives.</a:t>
            </a:r>
          </a:p>
          <a:p>
            <a:pPr algn="l">
              <a:buNone/>
            </a:pPr>
            <a:endParaRPr lang="en-US" sz="2400" dirty="0">
              <a:cs typeface="Arial"/>
            </a:endParaRPr>
          </a:p>
          <a:p>
            <a:pPr algn="l">
              <a:buNone/>
            </a:pPr>
            <a:endParaRPr lang="en-US" sz="2400" dirty="0">
              <a:cs typeface="Arial"/>
            </a:endParaRPr>
          </a:p>
          <a:p>
            <a:pPr algn="l">
              <a:buNone/>
            </a:pPr>
            <a:endParaRPr lang="en-US" sz="2400" dirty="0">
              <a:cs typeface="Arial"/>
            </a:endParaRPr>
          </a:p>
          <a:p>
            <a:pPr algn="l">
              <a:buNone/>
            </a:pPr>
            <a:r>
              <a:rPr lang="en-US" sz="2400" b="0" i="0" dirty="0">
                <a:latin typeface="Arial"/>
                <a:ea typeface="+mn-ea"/>
                <a:cs typeface="Arial"/>
              </a:rPr>
              <a:t>They should be specific and realistic</a:t>
            </a:r>
          </a:p>
        </p:txBody>
      </p:sp>
      <p:pic>
        <p:nvPicPr>
          <p:cNvPr id="6" name="Picture 3" descr="C:\Users\Ranjeet\AppData\Local\Microsoft\Windows\Temporary Internet Files\Content.IE5\2O47RWK5\MCj0336175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580062"/>
            <a:ext cx="1069975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fld id="{5952EB9A-5C01-4921-95C9-A361278D0D29}" type="slidenum">
              <a:rPr lang="en-US" sz="1600" b="1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ctr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lang="en-US" sz="1600" b="1" i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800600" y="344103"/>
            <a:ext cx="4038600" cy="60960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1639" tIns="40820" rIns="81639" bIns="4082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>
                <a:latin typeface="Arial"/>
                <a:cs typeface="Arial"/>
              </a:rPr>
              <a:t>जब हम व्यापार करते हैं, तो हम उस पर समय और धन निवेश कर रहे होते हैं और जोखिम ले रहे होते हैं।</a:t>
            </a:r>
          </a:p>
          <a:p>
            <a:endParaRPr lang="x-none" sz="2400" dirty="0">
              <a:latin typeface="Arial"/>
              <a:cs typeface="Arial"/>
            </a:endParaRPr>
          </a:p>
          <a:p>
            <a:r>
              <a:rPr lang="x-none" sz="2400" dirty="0">
                <a:latin typeface="Arial"/>
                <a:cs typeface="Arial"/>
              </a:rPr>
              <a:t>तो व्यापार चलाना एक गंभीर काम है।</a:t>
            </a:r>
          </a:p>
          <a:p>
            <a:endParaRPr lang="x-none" sz="2400" dirty="0">
              <a:latin typeface="Arial"/>
              <a:cs typeface="Arial"/>
            </a:endParaRPr>
          </a:p>
          <a:p>
            <a:r>
              <a:rPr lang="x-none" sz="2400" dirty="0">
                <a:latin typeface="Arial"/>
                <a:cs typeface="Arial"/>
              </a:rPr>
              <a:t>हमें व्यापार के लक्ष्यों को स्पष्ट रूप से समझना चाहिए।</a:t>
            </a:r>
          </a:p>
          <a:p>
            <a:endParaRPr lang="en-US" sz="2400" dirty="0">
              <a:latin typeface="Arial"/>
              <a:cs typeface="Arial"/>
            </a:endParaRPr>
          </a:p>
          <a:p>
            <a:endParaRPr lang="en-US" sz="2400" dirty="0">
              <a:latin typeface="Arial"/>
              <a:cs typeface="Arial"/>
            </a:endParaRPr>
          </a:p>
          <a:p>
            <a:endParaRPr lang="x-none" sz="2400" dirty="0">
              <a:latin typeface="Arial"/>
              <a:cs typeface="Arial"/>
            </a:endParaRPr>
          </a:p>
          <a:p>
            <a:r>
              <a:rPr lang="x-none" sz="2400">
                <a:latin typeface="Arial"/>
                <a:cs typeface="Arial"/>
              </a:rPr>
              <a:t>वे </a:t>
            </a:r>
            <a:r>
              <a:rPr lang="hi-IN" sz="2400" dirty="0">
                <a:latin typeface="Arial"/>
                <a:cs typeface="Arial"/>
              </a:rPr>
              <a:t>स्पष्ट</a:t>
            </a:r>
            <a:r>
              <a:rPr lang="x-none" sz="2400">
                <a:latin typeface="Arial"/>
                <a:cs typeface="Arial"/>
              </a:rPr>
              <a:t> और </a:t>
            </a:r>
            <a:r>
              <a:rPr lang="hi-IN" sz="2400" dirty="0">
                <a:latin typeface="Arial"/>
                <a:cs typeface="Arial"/>
              </a:rPr>
              <a:t>व्यवहारिक </a:t>
            </a:r>
            <a:r>
              <a:rPr lang="x-none" sz="2400">
                <a:latin typeface="Arial"/>
                <a:cs typeface="Arial"/>
              </a:rPr>
              <a:t>होने </a:t>
            </a:r>
            <a:r>
              <a:rPr lang="x-none" sz="2400" dirty="0">
                <a:latin typeface="Arial"/>
                <a:cs typeface="Arial"/>
              </a:rPr>
              <a:t>चाहिए </a:t>
            </a:r>
            <a:endParaRPr lang="en-US" sz="2400" b="0" i="0" dirty="0"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83081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2400" dirty="0">
                <a:cs typeface="Arial" charset="0"/>
              </a:rPr>
              <a:t>Objective of a business is to  make profits</a:t>
            </a:r>
          </a:p>
        </p:txBody>
      </p:sp>
      <p:sp>
        <p:nvSpPr>
          <p:cNvPr id="59398" name="Text Box 2"/>
          <p:cNvSpPr txBox="1">
            <a:spLocks noChangeArrowheads="1"/>
          </p:cNvSpPr>
          <p:nvPr/>
        </p:nvSpPr>
        <p:spPr bwMode="auto">
          <a:xfrm>
            <a:off x="228600" y="1143000"/>
            <a:ext cx="4267200" cy="3459997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60007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000" dirty="0">
                <a:cs typeface="Arial" charset="0"/>
              </a:rPr>
              <a:t>The objective of a business is to make profits so that for the owner it is worth doing the business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000" dirty="0">
                <a:cs typeface="Arial" charset="0"/>
              </a:rPr>
              <a:t>The objective needs to be specific. That means it must say how much profit the business wishes to make in a given period.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000" dirty="0">
                <a:cs typeface="Arial" charset="0"/>
              </a:rPr>
              <a:t>Here are some examples:</a:t>
            </a:r>
          </a:p>
        </p:txBody>
      </p:sp>
      <p:sp>
        <p:nvSpPr>
          <p:cNvPr id="59400" name="Text Box 2"/>
          <p:cNvSpPr txBox="1">
            <a:spLocks noChangeArrowheads="1"/>
          </p:cNvSpPr>
          <p:nvPr/>
        </p:nvSpPr>
        <p:spPr bwMode="auto">
          <a:xfrm>
            <a:off x="4572000" y="990600"/>
            <a:ext cx="41910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endParaRPr lang="en-US" sz="2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C971FD55-364D-4B66-87BD-7B23737CEDFF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14</a:t>
            </a:fld>
            <a:endParaRPr lang="en-US" sz="1600" b="1">
              <a:solidFill>
                <a:schemeClr val="tx1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228600" y="4724400"/>
          <a:ext cx="4267200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Will make some profit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specific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Will make Rs. 10000</a:t>
                      </a:r>
                      <a:r>
                        <a:rPr lang="en-US" baseline="0" dirty="0"/>
                        <a:t> profit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specific enough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Will make Rs. 10000 profit in this month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Specific enough to be acceptable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47244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एक व्यापार का प्रमुख लक्ष्य – लाभ कमाना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4724400" y="1143000"/>
            <a:ext cx="4267200" cy="3459997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60007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एक व्यापार का प्रमुख लक्ष्य है लाभ कमाना ताकि व्यापार में काम करना उस योग्य लगे।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प्राथमिक/प्रमुख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लक्ष्य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स्पष्ट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होना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चाहिए। इसका अर्थ है कि यह स्पष्ट होना चाहिए कि दी गई अवधि में व्यापार कितना लाभ कमाना चाहता है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यहां कुछ उदाहरण दिए गए हैं:</a:t>
            </a:r>
            <a:endParaRPr lang="en-US" sz="2000" dirty="0">
              <a:solidFill>
                <a:srgbClr val="000000"/>
              </a:solidFill>
              <a:cs typeface="Arial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854782"/>
              </p:ext>
            </p:extLst>
          </p:nvPr>
        </p:nvGraphicFramePr>
        <p:xfrm>
          <a:off x="4724400" y="4724400"/>
          <a:ext cx="4267200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/>
                        <a:t>कुछ लाभ कमाएगा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i-IN" dirty="0"/>
                        <a:t>स्पष्ट</a:t>
                      </a:r>
                      <a:r>
                        <a:rPr lang="hi-IN" baseline="0" dirty="0"/>
                        <a:t> </a:t>
                      </a:r>
                      <a:r>
                        <a:rPr lang="x-none"/>
                        <a:t>नहीं </a:t>
                      </a:r>
                      <a:r>
                        <a:rPr lang="hi-IN" dirty="0"/>
                        <a:t>है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/>
                        <a:t>10000 रुपए लाभ कमाएगा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/>
                        <a:t>पर्याप्त </a:t>
                      </a:r>
                      <a:r>
                        <a:rPr lang="hi-IN" dirty="0"/>
                        <a:t>स्पष्ट</a:t>
                      </a:r>
                      <a:r>
                        <a:rPr lang="hi-IN" baseline="0" dirty="0"/>
                        <a:t> </a:t>
                      </a:r>
                      <a:r>
                        <a:rPr lang="x-none"/>
                        <a:t>नहीं </a:t>
                      </a:r>
                      <a:r>
                        <a:rPr lang="x-none" dirty="0"/>
                        <a:t>है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/>
                        <a:t>इस महीने 10000 </a:t>
                      </a:r>
                      <a:r>
                        <a:rPr lang="x-none"/>
                        <a:t>रुपए </a:t>
                      </a:r>
                      <a:r>
                        <a:rPr lang="hi-IN" dirty="0"/>
                        <a:t>लाभ</a:t>
                      </a:r>
                      <a:r>
                        <a:rPr lang="hi-IN" baseline="0" dirty="0"/>
                        <a:t> </a:t>
                      </a:r>
                      <a:r>
                        <a:rPr lang="x-none"/>
                        <a:t>कमाएगा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i-IN" dirty="0"/>
                        <a:t>इतना स्पष्ट</a:t>
                      </a:r>
                      <a:r>
                        <a:rPr lang="hi-IN" baseline="0" dirty="0"/>
                        <a:t> </a:t>
                      </a:r>
                      <a:r>
                        <a:rPr lang="x-none"/>
                        <a:t>है </a:t>
                      </a:r>
                      <a:r>
                        <a:rPr lang="hi-IN" dirty="0"/>
                        <a:t>कि </a:t>
                      </a:r>
                      <a:r>
                        <a:rPr lang="x-none"/>
                        <a:t>स्वीकार करने योग्य </a:t>
                      </a:r>
                      <a:r>
                        <a:rPr lang="hi-IN" dirty="0"/>
                        <a:t> है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09351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2400" dirty="0">
                <a:solidFill>
                  <a:srgbClr val="000000"/>
                </a:solidFill>
                <a:cs typeface="Arial" charset="0"/>
              </a:rPr>
              <a:t>Objective of a business is to make profits</a:t>
            </a:r>
          </a:p>
        </p:txBody>
      </p:sp>
      <p:sp>
        <p:nvSpPr>
          <p:cNvPr id="59398" name="Text Box 2"/>
          <p:cNvSpPr txBox="1">
            <a:spLocks noChangeArrowheads="1"/>
          </p:cNvSpPr>
          <p:nvPr/>
        </p:nvSpPr>
        <p:spPr bwMode="auto">
          <a:xfrm>
            <a:off x="228600" y="1143001"/>
            <a:ext cx="4267200" cy="1981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60007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The objective needs to be realistic. By that we mean it must be possible to achieve it by the business owner with reasonable efforts.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Here are some examples: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C971FD55-364D-4B66-87BD-7B23737CEDFF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15</a:t>
            </a:fld>
            <a:endParaRPr lang="en-US" sz="1600" b="1">
              <a:solidFill>
                <a:schemeClr val="tx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228600" y="3261360"/>
          <a:ext cx="4267200" cy="329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Will make Rs. 10000 profit in this month by</a:t>
                      </a:r>
                      <a:r>
                        <a:rPr lang="en-US" baseline="0" dirty="0"/>
                        <a:t> selling only one soap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It is specific.</a:t>
                      </a:r>
                      <a:r>
                        <a:rPr lang="en-US" baseline="0" dirty="0"/>
                        <a:t> It is p</a:t>
                      </a:r>
                      <a:r>
                        <a:rPr lang="en-US" dirty="0"/>
                        <a:t>ossible but not really realistic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Will make Rs. 100 crores profit in this month by</a:t>
                      </a:r>
                      <a:r>
                        <a:rPr lang="en-US" baseline="0" dirty="0"/>
                        <a:t> selling a lot of soaps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It is specific.</a:t>
                      </a:r>
                      <a:r>
                        <a:rPr lang="en-US" baseline="0" dirty="0"/>
                        <a:t> It is </a:t>
                      </a:r>
                      <a:r>
                        <a:rPr lang="en-US" dirty="0"/>
                        <a:t>possible but not really realistic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Will make Rs. 10000 profit in this month by</a:t>
                      </a:r>
                      <a:r>
                        <a:rPr lang="en-US" baseline="0" dirty="0"/>
                        <a:t> selling soaps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It is specific</a:t>
                      </a:r>
                      <a:r>
                        <a:rPr lang="en-US" baseline="0" dirty="0"/>
                        <a:t> and </a:t>
                      </a:r>
                      <a:r>
                        <a:rPr lang="en-US" dirty="0"/>
                        <a:t>realistic enough to be acceptable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एक व्यापार का प्रमुख लक्ष्य – लाभ कमाना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648200" y="1143001"/>
            <a:ext cx="4267200" cy="1981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60007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प्रमुख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लक्ष्य 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व्यवहारिक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होना 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चाहिए। इससे हमारा अर्थ है कि व्यापार के मालिक द्वारा उपयुक्त प्रयास से उस लक्ष्य को प्राप्त करना संभव होना चाहिए।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यहां इसके कुछ उदाहरण हैं:</a:t>
            </a:r>
            <a:endParaRPr lang="en-US" dirty="0">
              <a:solidFill>
                <a:srgbClr val="000000"/>
              </a:solidFill>
              <a:cs typeface="Arial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527136"/>
              </p:ext>
            </p:extLst>
          </p:nvPr>
        </p:nvGraphicFramePr>
        <p:xfrm>
          <a:off x="4648200" y="3261360"/>
          <a:ext cx="4267200" cy="3840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/>
                        <a:t>इस महीने सिर्फ एक साबुन बेचकर 10000 रुपए का लाभ कमाएगा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/>
                        <a:t>यह </a:t>
                      </a:r>
                      <a:r>
                        <a:rPr lang="hi-IN" dirty="0"/>
                        <a:t>स्पष्ट</a:t>
                      </a:r>
                      <a:r>
                        <a:rPr lang="hi-IN" baseline="0" dirty="0"/>
                        <a:t> </a:t>
                      </a:r>
                      <a:r>
                        <a:rPr lang="x-none"/>
                        <a:t>है</a:t>
                      </a:r>
                      <a:r>
                        <a:rPr lang="x-none" dirty="0"/>
                        <a:t>। यह संभव है </a:t>
                      </a:r>
                      <a:r>
                        <a:rPr lang="x-none"/>
                        <a:t>लेकिन </a:t>
                      </a:r>
                      <a:r>
                        <a:rPr lang="hi-IN" dirty="0">
                          <a:solidFill>
                            <a:srgbClr val="000000"/>
                          </a:solidFill>
                          <a:cs typeface="Arial" charset="0"/>
                        </a:rPr>
                        <a:t>व्यवहारिक </a:t>
                      </a:r>
                      <a:r>
                        <a:rPr lang="x-none"/>
                        <a:t>नहीं </a:t>
                      </a:r>
                      <a:r>
                        <a:rPr lang="x-none" dirty="0"/>
                        <a:t>है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/>
                        <a:t>इस महीने कई सारे साबुन बेचकर 100 करोड़ रुपए का लाभ कमाएगा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/>
                        <a:t>यह </a:t>
                      </a:r>
                      <a:r>
                        <a:rPr lang="hi-IN" dirty="0"/>
                        <a:t>स्पष्ट</a:t>
                      </a:r>
                      <a:r>
                        <a:rPr lang="hi-IN" baseline="0" dirty="0"/>
                        <a:t> </a:t>
                      </a:r>
                      <a:r>
                        <a:rPr lang="x-none"/>
                        <a:t>है</a:t>
                      </a:r>
                      <a:r>
                        <a:rPr lang="x-none" dirty="0"/>
                        <a:t>। यह संभव है </a:t>
                      </a:r>
                      <a:r>
                        <a:rPr lang="x-none"/>
                        <a:t>लेकिन </a:t>
                      </a:r>
                      <a:r>
                        <a:rPr lang="hi-IN" dirty="0">
                          <a:solidFill>
                            <a:srgbClr val="000000"/>
                          </a:solidFill>
                          <a:cs typeface="Arial" charset="0"/>
                        </a:rPr>
                        <a:t>व्यवहारिक </a:t>
                      </a:r>
                      <a:r>
                        <a:rPr lang="x-none"/>
                        <a:t>नहीं </a:t>
                      </a:r>
                      <a:r>
                        <a:rPr lang="x-none" dirty="0"/>
                        <a:t>है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/>
                        <a:t>इस महीने साबुन बेचकर 10000 रुपए का लाभ कमाएगा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/>
                        <a:t>पर्याप्त </a:t>
                      </a:r>
                      <a:r>
                        <a:rPr lang="hi-IN" dirty="0"/>
                        <a:t>रुप से इतना स्पष्ट</a:t>
                      </a:r>
                      <a:r>
                        <a:rPr lang="hi-IN" baseline="0" dirty="0"/>
                        <a:t> </a:t>
                      </a:r>
                      <a:r>
                        <a:rPr lang="x-none"/>
                        <a:t>और </a:t>
                      </a:r>
                      <a:r>
                        <a:rPr lang="hi-IN" dirty="0">
                          <a:solidFill>
                            <a:srgbClr val="000000"/>
                          </a:solidFill>
                          <a:cs typeface="Arial" charset="0"/>
                        </a:rPr>
                        <a:t>व्यवहारिक </a:t>
                      </a:r>
                      <a:r>
                        <a:rPr lang="x-none"/>
                        <a:t>है </a:t>
                      </a:r>
                      <a:r>
                        <a:rPr lang="hi-IN" dirty="0"/>
                        <a:t>कि </a:t>
                      </a:r>
                      <a:r>
                        <a:rPr lang="x-none"/>
                        <a:t>स्वीकार करने योग्य </a:t>
                      </a:r>
                      <a:r>
                        <a:rPr lang="hi-IN" dirty="0"/>
                        <a:t> है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3937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1910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2400" dirty="0">
                <a:solidFill>
                  <a:srgbClr val="000000"/>
                </a:solidFill>
                <a:cs typeface="Arial" charset="0"/>
              </a:rPr>
              <a:t>Objective should be realistic</a:t>
            </a:r>
          </a:p>
        </p:txBody>
      </p:sp>
      <p:sp>
        <p:nvSpPr>
          <p:cNvPr id="60422" name="Text Box 2"/>
          <p:cNvSpPr txBox="1">
            <a:spLocks noChangeArrowheads="1"/>
          </p:cNvSpPr>
          <p:nvPr/>
        </p:nvSpPr>
        <p:spPr bwMode="auto">
          <a:xfrm>
            <a:off x="228600" y="1143000"/>
            <a:ext cx="4191000" cy="39624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It is easy to define a “specific” objective but it is much harder to meet it! 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So the objective of the business needs to be realistic as well as specific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We must look at what the business can and cannot do to see if the objective is realistic 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28600" y="5181600"/>
            <a:ext cx="4191000" cy="12954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itchFamily="18" charset="0"/>
              </a:rPr>
              <a:t>Discussion</a:t>
            </a:r>
            <a:r>
              <a:rPr lang="en-US" sz="2400" b="1" dirty="0">
                <a:latin typeface="Garamond" pitchFamily="18" charset="0"/>
              </a:rPr>
              <a:t>:</a:t>
            </a:r>
            <a:r>
              <a:rPr lang="en-US" sz="2400" dirty="0">
                <a:latin typeface="Garamond" pitchFamily="18" charset="0"/>
              </a:rPr>
              <a:t> In your experience, what are the reasons for failing to meet the business objective?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461A14A8-CD93-43A5-ABD2-9D1A6F6F554F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16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14" name="Text Box 1"/>
          <p:cNvSpPr txBox="1">
            <a:spLocks noChangeArrowheads="1"/>
          </p:cNvSpPr>
          <p:nvPr/>
        </p:nvSpPr>
        <p:spPr bwMode="auto">
          <a:xfrm>
            <a:off x="4572000" y="152400"/>
            <a:ext cx="41910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>
                <a:solidFill>
                  <a:srgbClr val="000000"/>
                </a:solidFill>
                <a:cs typeface="Arial" charset="0"/>
              </a:rPr>
              <a:t>लक्ष्य </a:t>
            </a:r>
            <a:r>
              <a:rPr lang="hi-IN" sz="2400" dirty="0">
                <a:solidFill>
                  <a:srgbClr val="000000"/>
                </a:solidFill>
                <a:cs typeface="Arial" charset="0"/>
              </a:rPr>
              <a:t>व्यवहारिक </a:t>
            </a:r>
            <a:r>
              <a:rPr lang="x-none" sz="2400">
                <a:solidFill>
                  <a:srgbClr val="000000"/>
                </a:solidFill>
                <a:cs typeface="Arial" charset="0"/>
              </a:rPr>
              <a:t>होना </a:t>
            </a:r>
            <a:r>
              <a:rPr lang="x-none" sz="2400" dirty="0">
                <a:solidFill>
                  <a:srgbClr val="000000"/>
                </a:solidFill>
                <a:cs typeface="Arial" charset="0"/>
              </a:rPr>
              <a:t>चाहिए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572000" y="1143000"/>
            <a:ext cx="4191000" cy="39624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>
                <a:solidFill>
                  <a:srgbClr val="000000"/>
                </a:solidFill>
                <a:cs typeface="Arial" charset="0"/>
              </a:rPr>
              <a:t>एक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“स्पष्ट”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लक्ष्य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को पारिभाषित करना तो आसान है लेकिन उस लक्ष्य को पाना उससे ज्यादा कठिन है!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तो व्यापार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का लक्ष्य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व्यवहारिक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होने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के साथ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ही </a:t>
            </a:r>
            <a:r>
              <a:rPr lang="hi-IN" sz="2000" dirty="0"/>
              <a:t>स्पष्ट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भी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हो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>
                <a:solidFill>
                  <a:srgbClr val="000000"/>
                </a:solidFill>
                <a:cs typeface="Arial" charset="0"/>
              </a:rPr>
              <a:t>लक्ष्य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व्यवहारिक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हैं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या नहीं यह जानने के लिए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हमें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यह देखना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चाहिए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कि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व्यापार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क्या कर सकता है और क्या नहीं  </a:t>
            </a:r>
            <a:endParaRPr lang="en-US" sz="2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5181600"/>
            <a:ext cx="4191000" cy="12954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/>
            <a:r>
              <a:rPr lang="x-none" sz="2400" b="1" dirty="0">
                <a:solidFill>
                  <a:srgbClr val="000000"/>
                </a:solidFill>
                <a:latin typeface="Garamond" pitchFamily="18" charset="0"/>
              </a:rPr>
              <a:t>चर्चा: </a:t>
            </a:r>
            <a:r>
              <a:rPr lang="x-none" sz="2400" dirty="0">
                <a:solidFill>
                  <a:srgbClr val="000000"/>
                </a:solidFill>
                <a:latin typeface="Garamond" pitchFamily="18" charset="0"/>
              </a:rPr>
              <a:t>आपके अनुभव से, व्यापार के लक्ष्य को पाने में असफल होने के क्या कारण होते हैं?</a:t>
            </a:r>
            <a:endParaRPr lang="en-US" sz="24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9430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2400" dirty="0">
                <a:solidFill>
                  <a:srgbClr val="000000"/>
                </a:solidFill>
                <a:cs typeface="Arial" charset="0"/>
              </a:rPr>
              <a:t>Business ethics and law</a:t>
            </a:r>
          </a:p>
        </p:txBody>
      </p:sp>
      <p:sp>
        <p:nvSpPr>
          <p:cNvPr id="61446" name="Text Box 2"/>
          <p:cNvSpPr txBox="1">
            <a:spLocks noChangeArrowheads="1"/>
          </p:cNvSpPr>
          <p:nvPr/>
        </p:nvSpPr>
        <p:spPr bwMode="auto">
          <a:xfrm>
            <a:off x="228600" y="1143000"/>
            <a:ext cx="42672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There is a danger that business owners may get carried away by the objective of making profits. </a:t>
            </a:r>
          </a:p>
          <a:p>
            <a:pPr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They may be tempted to do the following to increase profits: </a:t>
            </a:r>
          </a:p>
          <a:p>
            <a:pPr marL="742950" lvl="2" indent="-342900" eaLnBrk="1" hangingPunct="1">
              <a:lnSpc>
                <a:spcPct val="130000"/>
              </a:lnSpc>
              <a:buSzPct val="100000"/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Employ child labor to reduce costs</a:t>
            </a:r>
          </a:p>
          <a:p>
            <a:pPr marL="742950" lvl="2" indent="-342900" eaLnBrk="1" hangingPunct="1">
              <a:lnSpc>
                <a:spcPct val="130000"/>
              </a:lnSpc>
              <a:buSzPct val="100000"/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Adulterate products</a:t>
            </a:r>
          </a:p>
          <a:p>
            <a:pPr marL="742950" lvl="2" indent="-342900" eaLnBrk="1" hangingPunct="1">
              <a:lnSpc>
                <a:spcPct val="130000"/>
              </a:lnSpc>
              <a:buSzPct val="100000"/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Sell defective products</a:t>
            </a:r>
          </a:p>
          <a:p>
            <a:pPr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An ethical business looks at a greater good of the society and not just what is good for the business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4E4F75EA-344F-4A1A-ADEC-16CF716E085D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17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4572000" y="142775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व्यापार के नैतिक मूल्य और कानून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572000" y="1133375"/>
            <a:ext cx="42672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यहां एक खतरा होता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है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कि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व्यापार के मालिक लाभ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कमाने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के लिए बहक सकते हैं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। वे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लाभ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बढ़ाने के लिए निम्न कार्य करने के लिए बहक सकते हैं:</a:t>
            </a:r>
          </a:p>
          <a:p>
            <a:pPr marL="800100" indent="-457200" eaLnBrk="1" hangingPunct="1">
              <a:lnSpc>
                <a:spcPct val="130000"/>
              </a:lnSpc>
              <a:buSzPct val="100000"/>
              <a:buFont typeface="+mj-lt"/>
              <a:buAutoNum type="arabicPeriod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खर्च घटाने के लिए बाल मजदूरों को नौकरी पर रखना</a:t>
            </a:r>
          </a:p>
          <a:p>
            <a:pPr marL="800100" indent="-457200" eaLnBrk="1" hangingPunct="1">
              <a:lnSpc>
                <a:spcPct val="130000"/>
              </a:lnSpc>
              <a:buSzPct val="100000"/>
              <a:buFont typeface="+mj-lt"/>
              <a:buAutoNum type="arabicPeriod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उत्पाद में मिलावट करना</a:t>
            </a:r>
          </a:p>
          <a:p>
            <a:pPr marL="800100" indent="-457200" eaLnBrk="1" hangingPunct="1">
              <a:lnSpc>
                <a:spcPct val="130000"/>
              </a:lnSpc>
              <a:buSzPct val="100000"/>
              <a:buFont typeface="+mj-lt"/>
              <a:buAutoNum type="arabicPeriod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खराब माल बेचना</a:t>
            </a:r>
          </a:p>
          <a:p>
            <a:pPr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एक नैतिक व्यापार समाज की बेहतरी भी देखता है न कि सिर्फ अपने व्यापार का लाभ</a:t>
            </a:r>
            <a:endParaRPr lang="en-US" sz="20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5023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2400" dirty="0">
                <a:solidFill>
                  <a:srgbClr val="000000"/>
                </a:solidFill>
                <a:cs typeface="Arial" charset="0"/>
              </a:rPr>
              <a:t>Business ethics and law</a:t>
            </a:r>
          </a:p>
        </p:txBody>
      </p:sp>
      <p:sp>
        <p:nvSpPr>
          <p:cNvPr id="62470" name="Text Box 2"/>
          <p:cNvSpPr txBox="1">
            <a:spLocks noChangeArrowheads="1"/>
          </p:cNvSpPr>
          <p:nvPr/>
        </p:nvSpPr>
        <p:spPr bwMode="auto">
          <a:xfrm>
            <a:off x="228600" y="1143000"/>
            <a:ext cx="4267200" cy="39624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Law often helps business owners with ethics. 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For example, a law abiding business owner will not employ child labor. In the process, he/she is saved from an ethical dilemma of whether to employ a child and increase profits </a:t>
            </a:r>
            <a:r>
              <a:rPr lang="en-US" sz="2000" b="1" u="sng" dirty="0">
                <a:solidFill>
                  <a:srgbClr val="000000"/>
                </a:solidFill>
                <a:cs typeface="Arial" charset="0"/>
              </a:rPr>
              <a:t>or</a:t>
            </a:r>
            <a:r>
              <a:rPr lang="en-US" sz="2000" dirty="0">
                <a:solidFill>
                  <a:srgbClr val="000000"/>
                </a:solidFill>
                <a:cs typeface="Arial" charset="0"/>
              </a:rPr>
              <a:t> to focus on the right thing to do  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28600" y="5257800"/>
            <a:ext cx="4267200" cy="11430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itchFamily="18" charset="0"/>
              </a:rPr>
              <a:t>Key point</a:t>
            </a:r>
            <a:r>
              <a:rPr lang="en-US" sz="2400" b="1" dirty="0">
                <a:latin typeface="Garamond" pitchFamily="18" charset="0"/>
              </a:rPr>
              <a:t>:</a:t>
            </a:r>
            <a:r>
              <a:rPr lang="en-US" sz="2400" dirty="0">
                <a:latin typeface="Garamond" pitchFamily="18" charset="0"/>
              </a:rPr>
              <a:t> A business that follows all laws is already ethical in many ways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3A85A8A2-DDE1-4462-BE35-2067F242E842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18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14" name="Text Box 1"/>
          <p:cNvSpPr txBox="1">
            <a:spLocks noChangeArrowheads="1"/>
          </p:cNvSpPr>
          <p:nvPr/>
        </p:nvSpPr>
        <p:spPr bwMode="auto">
          <a:xfrm>
            <a:off x="4648200" y="140368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व्यापार के नैतिक मूल्य और कानून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648200" y="1130968"/>
            <a:ext cx="4267200" cy="39624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कानून व्यापार के मालिक की नैतिक मूल्यों में अक्सर सहायता करता है</a:t>
            </a:r>
            <a:endParaRPr lang="en-GB" sz="20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उदाहरण के लिए, एक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कानून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मानने वाला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व्यापार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का मालिक बाल मजदूरों को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नौकरी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पर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नहीं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रखे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गा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। इस प्रक्रिया में, वह इस नैतिक असमंजस से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बच जाते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हैं कि बाल श्रमिकों को नौकरी देकर लाभ बढ़ाएं या फिर सही काम करने पर ध्यान दें</a:t>
            </a:r>
            <a:endParaRPr lang="en-US" sz="2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648200" y="5245768"/>
            <a:ext cx="4267200" cy="11430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/>
            <a:r>
              <a:rPr lang="x-none" sz="2200" b="1" dirty="0">
                <a:solidFill>
                  <a:srgbClr val="000000"/>
                </a:solidFill>
                <a:latin typeface="Garamond" pitchFamily="18" charset="0"/>
              </a:rPr>
              <a:t>मुख्य बिंदु: </a:t>
            </a:r>
            <a:r>
              <a:rPr lang="x-none" sz="2200" dirty="0">
                <a:solidFill>
                  <a:srgbClr val="000000"/>
                </a:solidFill>
                <a:latin typeface="Garamond" pitchFamily="18" charset="0"/>
              </a:rPr>
              <a:t>एक व्यापार जो सभी कानूनों का अनुसरण करता है वह पहले से ही कई तरीकों से नैतिक है</a:t>
            </a:r>
            <a:endParaRPr lang="en-US" sz="22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118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2400" dirty="0">
                <a:solidFill>
                  <a:srgbClr val="000000"/>
                </a:solidFill>
                <a:cs typeface="Arial" charset="0"/>
              </a:rPr>
              <a:t>Making profits is important…</a:t>
            </a:r>
          </a:p>
        </p:txBody>
      </p:sp>
      <p:sp>
        <p:nvSpPr>
          <p:cNvPr id="63494" name="Text Box 2"/>
          <p:cNvSpPr txBox="1">
            <a:spLocks noChangeArrowheads="1"/>
          </p:cNvSpPr>
          <p:nvPr/>
        </p:nvSpPr>
        <p:spPr bwMode="auto">
          <a:xfrm>
            <a:off x="228600" y="1143000"/>
            <a:ext cx="4267200" cy="39624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Making profits and making them consistently is important because:</a:t>
            </a:r>
          </a:p>
          <a:p>
            <a:pPr marL="600075" lvl="2" indent="-200025"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Profit is key to survival, and to the growth of a business</a:t>
            </a:r>
          </a:p>
          <a:p>
            <a:pPr marL="600075" lvl="2" indent="-200025"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Profit is a major indicator that the business is doing well</a:t>
            </a:r>
          </a:p>
          <a:p>
            <a:pPr marL="600075" lvl="2" indent="-200025"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Without profits, the business will not survive to do any good for the society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52400" y="5257800"/>
            <a:ext cx="4343400" cy="11430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itchFamily="18" charset="0"/>
              </a:rPr>
              <a:t>Key point</a:t>
            </a:r>
            <a:r>
              <a:rPr lang="en-US" sz="2400" b="1" dirty="0">
                <a:latin typeface="Garamond" pitchFamily="18" charset="0"/>
              </a:rPr>
              <a:t>:</a:t>
            </a:r>
            <a:r>
              <a:rPr lang="en-US" sz="2400" dirty="0">
                <a:latin typeface="Garamond" pitchFamily="18" charset="0"/>
              </a:rPr>
              <a:t> Not making profits is a warning signal on the health of a business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20BC93CD-4AFB-4B97-8756-3F2525B6A1B3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19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14" name="Text Box 1"/>
          <p:cNvSpPr txBox="1">
            <a:spLocks noChangeArrowheads="1"/>
          </p:cNvSpPr>
          <p:nvPr/>
        </p:nvSpPr>
        <p:spPr bwMode="auto">
          <a:xfrm>
            <a:off x="4724400" y="140368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लाभ कमाना महत्वपूर्ण है...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724400" y="1130968"/>
            <a:ext cx="4267200" cy="39624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लाभ कमाना और नियमित तौर पर लाभ कमाते रहना महत्वपूर्ण है क्योंकि: </a:t>
            </a:r>
          </a:p>
          <a:p>
            <a:pPr marL="454025" eaLnBrk="1" hangingPunct="1">
              <a:lnSpc>
                <a:spcPct val="140000"/>
              </a:lnSpc>
              <a:buSzPct val="100000"/>
              <a:buFont typeface="Arial" charset="0"/>
              <a:buChar char="•"/>
              <a:tabLst>
                <a:tab pos="457200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व्यापार के जीवित रहने, और उसके विकास के लिए लाभ जरूरी है</a:t>
            </a:r>
          </a:p>
          <a:p>
            <a:pPr marL="454025" eaLnBrk="1" hangingPunct="1">
              <a:lnSpc>
                <a:spcPct val="140000"/>
              </a:lnSpc>
              <a:buSzPct val="100000"/>
              <a:buFont typeface="Arial" charset="0"/>
              <a:buChar char="•"/>
              <a:tabLst>
                <a:tab pos="457200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>
                <a:solidFill>
                  <a:srgbClr val="000000"/>
                </a:solidFill>
                <a:cs typeface="Arial" charset="0"/>
              </a:rPr>
              <a:t>लाभ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एक बहुत बड़ा सूचक है जो ये दर्शाता है कि व्यापार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अच्छा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चल रहा है</a:t>
            </a:r>
          </a:p>
          <a:p>
            <a:pPr marL="454025" eaLnBrk="1" hangingPunct="1">
              <a:lnSpc>
                <a:spcPct val="140000"/>
              </a:lnSpc>
              <a:buSzPct val="100000"/>
              <a:buFont typeface="Arial" charset="0"/>
              <a:buChar char="•"/>
              <a:tabLst>
                <a:tab pos="457200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लाभ के बिना, व्यापार समाज के लिए कुछ भी अच्छा करने के लिए बचेगा ही नहीं </a:t>
            </a:r>
            <a:endParaRPr lang="en-US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648200" y="5245768"/>
            <a:ext cx="4343400" cy="11430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/>
            <a:r>
              <a:rPr lang="x-none" sz="2400" b="1" dirty="0">
                <a:solidFill>
                  <a:srgbClr val="000000"/>
                </a:solidFill>
                <a:latin typeface="Garamond" pitchFamily="18" charset="0"/>
              </a:rPr>
              <a:t>मुख्य बिंदु:</a:t>
            </a:r>
            <a:r>
              <a:rPr lang="x-none" sz="2400" dirty="0">
                <a:solidFill>
                  <a:srgbClr val="000000"/>
                </a:solidFill>
                <a:latin typeface="Garamond" pitchFamily="18" charset="0"/>
              </a:rPr>
              <a:t> लाभ न कमा पाना व्यापार की सेहत के लिए चेतावनी का सिग्नल है</a:t>
            </a:r>
            <a:endParaRPr lang="en-US" sz="24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4605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2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-57150" y="1198563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endParaRPr lang="en-GB" sz="1400" b="1" dirty="0">
              <a:solidFill>
                <a:srgbClr val="00B05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What is business?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Types of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Fluctuations in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Objective of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Business viability framework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Opportunity Cost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Introduction to financial statements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Examples of common  businesses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 eaLnBrk="1" hangingPunct="1">
              <a:spcAft>
                <a:spcPts val="800"/>
              </a:spcAft>
              <a:buSzPct val="100000"/>
              <a:buFont typeface="+mj-lt"/>
              <a:buAutoNum type="arabicPeriod"/>
              <a:defRPr/>
            </a:pP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</a:t>
            </a:r>
            <a:endParaRPr lang="en-GB" sz="2400" dirty="0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0" y="11430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4686401" y="1103243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क्या है?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विभिन्न प्रकार के व्यापार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में बदलाव करना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के लक्ष्य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की व्यवहारिकता का दायरा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कोई व्यापार करें या न करें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फाइनेंसियल स्टेटमेंट / वित्तीय ब्यौरों का परिचय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कुछ सामान्य व्यापार के उदाहरण 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 eaLnBrk="1" hangingPunct="1">
              <a:spcAft>
                <a:spcPts val="800"/>
              </a:spcAft>
              <a:buSzPct val="100000"/>
              <a:buFont typeface="+mj-lt"/>
              <a:buAutoNum type="arabicPeriod"/>
              <a:defRPr/>
            </a:pP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6535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2000" dirty="0">
                <a:solidFill>
                  <a:srgbClr val="000000"/>
                </a:solidFill>
                <a:cs typeface="Arial" charset="0"/>
              </a:rPr>
              <a:t>While making profits is important, it is important to be ethical</a:t>
            </a:r>
          </a:p>
        </p:txBody>
      </p:sp>
      <p:sp>
        <p:nvSpPr>
          <p:cNvPr id="63494" name="Text Box 2"/>
          <p:cNvSpPr txBox="1">
            <a:spLocks noChangeArrowheads="1"/>
          </p:cNvSpPr>
          <p:nvPr/>
        </p:nvSpPr>
        <p:spPr bwMode="auto">
          <a:xfrm>
            <a:off x="228600" y="1143000"/>
            <a:ext cx="4267200" cy="51816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 charset="0"/>
              </a:rPr>
              <a:t>A business that makes a lot of profits but is unethical may not last very long</a:t>
            </a:r>
          </a:p>
          <a:p>
            <a:pPr marL="600075" lvl="2" indent="-200025"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Eventually it will get a bad name in the society for following bad practices </a:t>
            </a:r>
          </a:p>
          <a:p>
            <a:pPr marL="600075" lvl="2" indent="-200025"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It will affect the way customers look at the business</a:t>
            </a:r>
          </a:p>
          <a:p>
            <a:pPr marL="600075" lvl="2" indent="-200025"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And competition will move ahead of it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20BC93CD-4AFB-4B97-8756-3F2525B6A1B3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20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4724400" y="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hi-IN" sz="2000" dirty="0">
                <a:solidFill>
                  <a:srgbClr val="000000"/>
                </a:solidFill>
                <a:cs typeface="Arial" charset="0"/>
              </a:rPr>
              <a:t>जहां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लाभ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कमाना महत्वपूर्ण है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,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वहीं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नैतिक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रहना भी महत्वपूर्ण है</a:t>
            </a:r>
            <a:endParaRPr lang="en-GB" sz="2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648200" y="1130968"/>
            <a:ext cx="4267200" cy="51816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एक </a:t>
            </a:r>
            <a:r>
              <a:rPr lang="x-none" sz="2400">
                <a:solidFill>
                  <a:srgbClr val="000000"/>
                </a:solidFill>
                <a:cs typeface="Arial" charset="0"/>
              </a:rPr>
              <a:t>व्यापार </a:t>
            </a:r>
            <a:r>
              <a:rPr lang="hi-IN" sz="2400" dirty="0">
                <a:solidFill>
                  <a:srgbClr val="000000"/>
                </a:solidFill>
                <a:cs typeface="Arial" charset="0"/>
              </a:rPr>
              <a:t>जो ढ़े</a:t>
            </a:r>
            <a:r>
              <a:rPr lang="x-none" sz="2400">
                <a:solidFill>
                  <a:srgbClr val="000000"/>
                </a:solidFill>
                <a:cs typeface="Arial" charset="0"/>
              </a:rPr>
              <a:t>र </a:t>
            </a:r>
            <a:r>
              <a:rPr lang="x-none" sz="2400" dirty="0">
                <a:solidFill>
                  <a:srgbClr val="000000"/>
                </a:solidFill>
                <a:cs typeface="Arial" charset="0"/>
              </a:rPr>
              <a:t>सारा </a:t>
            </a:r>
            <a:r>
              <a:rPr lang="x-none" sz="2400">
                <a:solidFill>
                  <a:srgbClr val="000000"/>
                </a:solidFill>
                <a:cs typeface="Arial" charset="0"/>
              </a:rPr>
              <a:t>लाभ कमाता </a:t>
            </a:r>
            <a:r>
              <a:rPr lang="x-none" sz="2400" dirty="0">
                <a:solidFill>
                  <a:srgbClr val="000000"/>
                </a:solidFill>
                <a:cs typeface="Arial" charset="0"/>
              </a:rPr>
              <a:t>है लेकिन अगर वह अनैतिक है तो ऐसा व्यापार लंबे समय तक नहीं चल सकता</a:t>
            </a:r>
          </a:p>
          <a:p>
            <a:pPr marL="517525"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आखिरकार, बुरा काम करने के लिए समाज में उसकी बदनामी होगी</a:t>
            </a:r>
          </a:p>
          <a:p>
            <a:pPr marL="517525"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इससे व्यापार के प्रति ग्राहकों का नजरिया प्रभावित होगा </a:t>
            </a:r>
          </a:p>
          <a:p>
            <a:pPr marL="517525"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और प्रतिद्वंद्वी उससे आगे निकल जाएंगे</a:t>
            </a:r>
            <a:endParaRPr lang="en-US" sz="20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0684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2800" b="1">
              <a:latin typeface="Times New Roman" pitchFamily="18" charset="0"/>
            </a:endParaRPr>
          </a:p>
        </p:txBody>
      </p:sp>
      <p:sp>
        <p:nvSpPr>
          <p:cNvPr id="81926" name="TextBox 5"/>
          <p:cNvSpPr txBox="1">
            <a:spLocks noChangeArrowheads="1"/>
          </p:cNvSpPr>
          <p:nvPr/>
        </p:nvSpPr>
        <p:spPr bwMode="auto">
          <a:xfrm>
            <a:off x="457200" y="609600"/>
            <a:ext cx="4038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000" dirty="0">
                <a:solidFill>
                  <a:schemeClr val="bg1"/>
                </a:solidFill>
                <a:latin typeface="Bradley Hand ITC" pitchFamily="66" charset="0"/>
              </a:rPr>
              <a:t>Key points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1524000"/>
            <a:ext cx="4114800" cy="480059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 marL="341313" indent="-341313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Every business must have specific and realistic objectives</a:t>
            </a:r>
          </a:p>
          <a:p>
            <a:pPr marL="341313" indent="-341313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objective of a business is to make profits</a:t>
            </a:r>
          </a:p>
          <a:p>
            <a:pPr marL="341313" indent="-341313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It is important for the business to be ethical while trying to meet the primary objective</a:t>
            </a:r>
            <a:endParaRPr lang="en-IN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D20DDB7A-C051-440D-80C9-52246E9AC938}" type="slidenum">
              <a:rPr lang="en-US" sz="1600" b="1" smtClean="0">
                <a:solidFill>
                  <a:schemeClr val="bg1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4762500" y="609600"/>
            <a:ext cx="4038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x-none" sz="4000" dirty="0">
                <a:solidFill>
                  <a:schemeClr val="bg1"/>
                </a:solidFill>
                <a:latin typeface="Bradley Hand ITC" pitchFamily="66" charset="0"/>
              </a:rPr>
              <a:t>प्रमुख बिंदु </a:t>
            </a:r>
            <a:endParaRPr lang="en-US" sz="40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86300" y="1524000"/>
            <a:ext cx="4114800" cy="480059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 marL="341313" indent="-341313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x-none" sz="2400" dirty="0">
                <a:solidFill>
                  <a:schemeClr val="bg1"/>
                </a:solidFill>
                <a:cs typeface="Arial" pitchFamily="34" charset="0"/>
              </a:rPr>
              <a:t>प्रत्येक व्यापार </a:t>
            </a:r>
            <a:r>
              <a:rPr lang="x-none" sz="2400">
                <a:solidFill>
                  <a:schemeClr val="bg1"/>
                </a:solidFill>
                <a:cs typeface="Arial" pitchFamily="34" charset="0"/>
              </a:rPr>
              <a:t>के </a:t>
            </a:r>
            <a:r>
              <a:rPr lang="hi-IN" sz="2400" dirty="0">
                <a:solidFill>
                  <a:schemeClr val="bg1"/>
                </a:solidFill>
              </a:rPr>
              <a:t>स्पष्ट </a:t>
            </a:r>
            <a:r>
              <a:rPr lang="x-none" sz="2400">
                <a:solidFill>
                  <a:schemeClr val="bg1"/>
                </a:solidFill>
                <a:cs typeface="Arial" pitchFamily="34" charset="0"/>
              </a:rPr>
              <a:t>और </a:t>
            </a:r>
            <a:r>
              <a:rPr lang="hi-IN" sz="2400" dirty="0">
                <a:solidFill>
                  <a:schemeClr val="bg1"/>
                </a:solidFill>
                <a:cs typeface="Arial" charset="0"/>
              </a:rPr>
              <a:t>व्यवहारिक </a:t>
            </a:r>
            <a:r>
              <a:rPr lang="x-none" sz="2400">
                <a:solidFill>
                  <a:schemeClr val="bg1"/>
                </a:solidFill>
                <a:cs typeface="Arial" pitchFamily="34" charset="0"/>
              </a:rPr>
              <a:t>लक्ष्य </a:t>
            </a:r>
            <a:r>
              <a:rPr lang="x-none" sz="2400" dirty="0">
                <a:solidFill>
                  <a:schemeClr val="bg1"/>
                </a:solidFill>
                <a:cs typeface="Arial" pitchFamily="34" charset="0"/>
              </a:rPr>
              <a:t>होने चाहिए</a:t>
            </a:r>
          </a:p>
          <a:p>
            <a:pPr marL="341313" indent="-341313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x-none" sz="2400" dirty="0">
                <a:solidFill>
                  <a:schemeClr val="bg1"/>
                </a:solidFill>
                <a:cs typeface="Arial" pitchFamily="34" charset="0"/>
              </a:rPr>
              <a:t>एक व्यापार का लक्ष्य लाभ कमाना है</a:t>
            </a:r>
          </a:p>
          <a:p>
            <a:pPr marL="341313" indent="-341313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x-none" sz="2400" dirty="0">
                <a:solidFill>
                  <a:schemeClr val="bg1"/>
                </a:solidFill>
                <a:cs typeface="Arial" pitchFamily="34" charset="0"/>
              </a:rPr>
              <a:t>प्रमुख लक्ष्य को प्राप्त करने का प्रयास करते हुए व्यापार का नैतिक होना भी काफी महत्वपूर्ण है</a:t>
            </a:r>
            <a:endParaRPr lang="en-IN" sz="20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87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22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16709" y="31242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-57150" y="1198563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What is business?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Types of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Fluctuations in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Objective of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Business viability framework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Opportunity Cost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Introduction to financial statements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Examples of common  businesses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 eaLnBrk="1" hangingPunct="1">
              <a:spcAft>
                <a:spcPts val="800"/>
              </a:spcAft>
              <a:buSzPct val="100000"/>
              <a:buFont typeface="+mj-lt"/>
              <a:buAutoNum type="arabicPeriod"/>
              <a:defRPr/>
            </a:pP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</a:t>
            </a:r>
            <a:endParaRPr lang="en-GB" sz="2400" dirty="0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76200" y="16002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-76200" y="20574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-76200" y="28194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क्या है?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विभिन्न प्रकार के व्यापार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में बदलाव करना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के लक्ष्य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की व्यवहारिकता का दायरा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कोई व्यापार करें या न करें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फाइनेंसियल स्टेटमेंट / वित्तीय ब्यौरों का परिचय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कुछ सामान्य व्यापार के उदाहरण 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 eaLnBrk="1" hangingPunct="1">
              <a:spcAft>
                <a:spcPts val="800"/>
              </a:spcAft>
              <a:buSzPct val="100000"/>
              <a:buFont typeface="+mj-lt"/>
              <a:buAutoNum type="arabicPeriod"/>
              <a:defRPr/>
            </a:pP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543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en-IN" sz="2000">
              <a:latin typeface="Calibri" pitchFamily="34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1639" tIns="40820" rIns="81639" bIns="40820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sz="2000" dirty="0">
                <a:solidFill>
                  <a:srgbClr val="FFFFFF"/>
                </a:solidFill>
                <a:cs typeface="Arial" charset="0"/>
              </a:rPr>
              <a:t>Business is said to be viable if the efforts and money we put in are worth the profits we get from it. </a:t>
            </a:r>
          </a:p>
          <a:p>
            <a:pPr eaLnBrk="1" hangingPunct="1">
              <a:lnSpc>
                <a:spcPct val="130000"/>
              </a:lnSpc>
            </a:pPr>
            <a:endParaRPr lang="en-US" sz="1600" dirty="0">
              <a:solidFill>
                <a:srgbClr val="FFFFFF"/>
              </a:solidFill>
              <a:cs typeface="Arial" charset="0"/>
            </a:endParaRPr>
          </a:p>
          <a:p>
            <a:pPr eaLnBrk="1" hangingPunct="1">
              <a:lnSpc>
                <a:spcPct val="130000"/>
              </a:lnSpc>
            </a:pPr>
            <a:endParaRPr lang="en-US" sz="1600" dirty="0">
              <a:solidFill>
                <a:srgbClr val="FFFFFF"/>
              </a:solidFill>
              <a:cs typeface="Arial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sz="2000" dirty="0">
                <a:solidFill>
                  <a:srgbClr val="FFFFFF"/>
                </a:solidFill>
                <a:cs typeface="Arial" charset="0"/>
              </a:rPr>
              <a:t>Before starting a business or even for an existing business, we must assess if the business will be viable or not </a:t>
            </a:r>
          </a:p>
          <a:p>
            <a:pPr eaLnBrk="1" hangingPunct="1">
              <a:lnSpc>
                <a:spcPct val="130000"/>
              </a:lnSpc>
            </a:pPr>
            <a:endParaRPr lang="en-US" sz="1400" dirty="0">
              <a:solidFill>
                <a:srgbClr val="FFFFFF"/>
              </a:solidFill>
              <a:cs typeface="Arial" charset="0"/>
            </a:endParaRPr>
          </a:p>
          <a:p>
            <a:pPr eaLnBrk="1" hangingPunct="1">
              <a:lnSpc>
                <a:spcPct val="130000"/>
              </a:lnSpc>
            </a:pPr>
            <a:endParaRPr lang="en-US" sz="1400" dirty="0">
              <a:solidFill>
                <a:srgbClr val="FFFFFF"/>
              </a:solidFill>
              <a:cs typeface="Arial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sz="2000" dirty="0">
                <a:solidFill>
                  <a:srgbClr val="FFFFFF"/>
                </a:solidFill>
                <a:cs typeface="Arial" charset="0"/>
              </a:rPr>
              <a:t>There are 5 aspects that one must consider to understand if the business will be viable or not. Let’s look at them now..</a:t>
            </a:r>
          </a:p>
        </p:txBody>
      </p:sp>
      <p:pic>
        <p:nvPicPr>
          <p:cNvPr id="6" name="Picture 6" descr="C:\Documents and Settings\richa_govil\My Documents\My Pictures\Microsoft Clip Organizer\j0434411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429000"/>
            <a:ext cx="812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4D65C30E-62B4-43C5-BFBA-734DC20D873E}" type="slidenum">
              <a:rPr lang="en-US" sz="1600" b="1" smtClean="0">
                <a:solidFill>
                  <a:schemeClr val="bg1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628949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1639" tIns="40820" rIns="81639" bIns="40820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x-none" sz="2000" dirty="0">
                <a:solidFill>
                  <a:srgbClr val="FFFFFF"/>
                </a:solidFill>
                <a:cs typeface="Arial" charset="0"/>
              </a:rPr>
              <a:t>व्यापार को व्यवहारिक तभी कहा जाता है यदि उससे मिलने वाला लाभ उसपर खर्च किए जाने वाले मेहनत और पैसे के योग्य है।</a:t>
            </a:r>
          </a:p>
          <a:p>
            <a:pPr eaLnBrk="1" hangingPunct="1">
              <a:lnSpc>
                <a:spcPct val="130000"/>
              </a:lnSpc>
            </a:pPr>
            <a:endParaRPr lang="x-none" sz="2000" dirty="0">
              <a:solidFill>
                <a:srgbClr val="FFFFFF"/>
              </a:solidFill>
              <a:cs typeface="Arial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x-none" sz="2000" dirty="0">
                <a:solidFill>
                  <a:srgbClr val="FFFFFF"/>
                </a:solidFill>
                <a:cs typeface="Arial" charset="0"/>
              </a:rPr>
              <a:t>कोई व्यापार आरंभ करने से पहले या एक मौजूदा व्यापार में भी, हमें यह मूल्यांकन कर लेना चाहिए कि व्यापार लाभप्रद होगा या नहीं</a:t>
            </a:r>
          </a:p>
          <a:p>
            <a:pPr eaLnBrk="1" hangingPunct="1">
              <a:lnSpc>
                <a:spcPct val="130000"/>
              </a:lnSpc>
            </a:pPr>
            <a:endParaRPr lang="x-none" sz="2000" dirty="0">
              <a:solidFill>
                <a:srgbClr val="FFFFFF"/>
              </a:solidFill>
              <a:cs typeface="Arial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x-none" sz="2000" dirty="0">
                <a:solidFill>
                  <a:srgbClr val="FFFFFF"/>
                </a:solidFill>
                <a:cs typeface="Arial" charset="0"/>
              </a:rPr>
              <a:t>व्यापार लाभप्रद होगा या नहीं यह समझने के लिए एक व्यक्ति को 5 पहलुओं के बारे में सोच लेना चाहिए। आइए, </a:t>
            </a:r>
            <a:r>
              <a:rPr lang="x-none" sz="2000">
                <a:solidFill>
                  <a:srgbClr val="FFFFFF"/>
                </a:solidFill>
                <a:cs typeface="Arial" charset="0"/>
              </a:rPr>
              <a:t>अब उ</a:t>
            </a:r>
            <a:r>
              <a:rPr lang="hi-IN" sz="2000" dirty="0">
                <a:solidFill>
                  <a:srgbClr val="FFFFFF"/>
                </a:solidFill>
                <a:cs typeface="Arial" charset="0"/>
              </a:rPr>
              <a:t>नपर एक नजर ड़ालते </a:t>
            </a:r>
            <a:r>
              <a:rPr lang="x-none" sz="2000">
                <a:solidFill>
                  <a:srgbClr val="FFFFFF"/>
                </a:solidFill>
                <a:cs typeface="Arial" charset="0"/>
              </a:rPr>
              <a:t>हैं</a:t>
            </a:r>
            <a:r>
              <a:rPr lang="x-none" sz="2000" dirty="0">
                <a:solidFill>
                  <a:srgbClr val="FFFFFF"/>
                </a:solidFill>
                <a:cs typeface="Arial" charset="0"/>
              </a:rPr>
              <a:t>...</a:t>
            </a:r>
            <a:endParaRPr lang="en-US" sz="2000" dirty="0">
              <a:solidFill>
                <a:srgbClr val="FFFF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821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40213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Business viability – Five factors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40213" cy="3841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There are 5 aspects which are key to the viability of the business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52400" y="4953000"/>
            <a:ext cx="4343400" cy="16764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sz="2000" b="1" dirty="0">
                <a:solidFill>
                  <a:srgbClr val="000000"/>
                </a:solidFill>
                <a:latin typeface="Garamond" pitchFamily="18" charset="0"/>
              </a:rPr>
              <a:t>Key point: </a:t>
            </a:r>
            <a:r>
              <a:rPr lang="en-IN" sz="2000" dirty="0">
                <a:solidFill>
                  <a:srgbClr val="000000"/>
                </a:solidFill>
                <a:latin typeface="Garamond" pitchFamily="18" charset="0"/>
              </a:rPr>
              <a:t>There is an easy way to remember them - “4C + E” . These factors are applicable for production, trading and services. </a:t>
            </a:r>
            <a:r>
              <a:rPr lang="en-US" sz="2000" dirty="0">
                <a:solidFill>
                  <a:srgbClr val="000000"/>
                </a:solidFill>
                <a:latin typeface="Garamond" pitchFamily="18" charset="0"/>
              </a:rPr>
              <a:t>Let’s look at each of them briefly</a:t>
            </a:r>
            <a:endParaRPr lang="en-IN" sz="2000" dirty="0">
              <a:solidFill>
                <a:srgbClr val="000000"/>
              </a:solidFill>
              <a:latin typeface="Garamond" pitchFamily="18" charset="0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33400" y="1905000"/>
            <a:ext cx="3505200" cy="2565400"/>
            <a:chOff x="1338600" y="3225600"/>
            <a:chExt cx="3274022" cy="2565579"/>
          </a:xfrm>
        </p:grpSpPr>
        <p:sp>
          <p:nvSpPr>
            <p:cNvPr id="11" name="Rectangle 10"/>
            <p:cNvSpPr/>
            <p:nvPr/>
          </p:nvSpPr>
          <p:spPr>
            <a:xfrm>
              <a:off x="1338600" y="3225600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1. Customers &amp; Competition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38600" y="3759037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2. Capabilities</a:t>
              </a:r>
              <a:endParaRPr lang="en-US" sz="2000" b="1" u="sng" dirty="0">
                <a:solidFill>
                  <a:srgbClr val="C0000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338600" y="4292474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3. Cost and Profits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338600" y="4825912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4. Capital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338600" y="5359349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5. Environment of the business</a:t>
              </a:r>
            </a:p>
          </p:txBody>
        </p:sp>
      </p:grpSp>
      <p:sp>
        <p:nvSpPr>
          <p:cNvPr id="2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D4E9F27F-99D4-4143-8420-5CAD55FFBA71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24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27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40213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व्यापार की लाभप्रदता/ व्यवहारिकता — पांच कारक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4648200" y="1035050"/>
            <a:ext cx="4240213" cy="3841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व्यापार की लाभप्रदता के लिए 5 पहलू महत्वपूर्ण हैं</a:t>
            </a:r>
            <a:endParaRPr lang="en-US" sz="2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4572000" y="4953000"/>
            <a:ext cx="4343400" cy="16764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000" b="1" dirty="0">
                <a:solidFill>
                  <a:srgbClr val="000000"/>
                </a:solidFill>
                <a:latin typeface="Garamond" pitchFamily="18" charset="0"/>
              </a:rPr>
              <a:t>मुख्य बिंदु: </a:t>
            </a:r>
            <a:r>
              <a:rPr lang="x-none" sz="2000" dirty="0">
                <a:solidFill>
                  <a:srgbClr val="000000"/>
                </a:solidFill>
                <a:latin typeface="Garamond" pitchFamily="18" charset="0"/>
              </a:rPr>
              <a:t>इन्हें याद रखने का एक आसान तरीका है </a:t>
            </a:r>
            <a:r>
              <a:rPr lang="en-IN" sz="2000" dirty="0">
                <a:solidFill>
                  <a:srgbClr val="000000"/>
                </a:solidFill>
                <a:latin typeface="Garamond" pitchFamily="18" charset="0"/>
              </a:rPr>
              <a:t>- “4C + E”</a:t>
            </a:r>
            <a:r>
              <a:rPr lang="x-none" sz="2000">
                <a:solidFill>
                  <a:srgbClr val="000000"/>
                </a:solidFill>
                <a:latin typeface="Garamond" pitchFamily="18" charset="0"/>
              </a:rPr>
              <a:t>। </a:t>
            </a:r>
            <a:r>
              <a:rPr lang="hi-IN" sz="2000" dirty="0">
                <a:solidFill>
                  <a:srgbClr val="000000"/>
                </a:solidFill>
                <a:latin typeface="Garamond" pitchFamily="18" charset="0"/>
              </a:rPr>
              <a:t>ये पहलू उत्पादन, क्रय-विक्रय एवं सेवाओं पर लागु होते हैं। </a:t>
            </a:r>
            <a:r>
              <a:rPr lang="x-none" sz="2000">
                <a:solidFill>
                  <a:srgbClr val="000000"/>
                </a:solidFill>
                <a:latin typeface="Garamond" pitchFamily="18" charset="0"/>
              </a:rPr>
              <a:t>आइए </a:t>
            </a:r>
            <a:r>
              <a:rPr lang="x-none" sz="2000" dirty="0">
                <a:solidFill>
                  <a:srgbClr val="000000"/>
                </a:solidFill>
                <a:latin typeface="Garamond" pitchFamily="18" charset="0"/>
              </a:rPr>
              <a:t>इनमें से प्रत्येक के बारे में संक्षिप्त में जानते हैं</a:t>
            </a:r>
            <a:endParaRPr lang="en-IN" sz="2000" dirty="0">
              <a:solidFill>
                <a:srgbClr val="000000"/>
              </a:solidFill>
              <a:latin typeface="Garamond" pitchFamily="18" charset="0"/>
            </a:endParaRPr>
          </a:p>
        </p:txBody>
      </p:sp>
      <p:grpSp>
        <p:nvGrpSpPr>
          <p:cNvPr id="31" name="Group 24"/>
          <p:cNvGrpSpPr>
            <a:grpSpLocks/>
          </p:cNvGrpSpPr>
          <p:nvPr/>
        </p:nvGrpSpPr>
        <p:grpSpPr bwMode="auto">
          <a:xfrm>
            <a:off x="4953000" y="1905000"/>
            <a:ext cx="3505200" cy="2565400"/>
            <a:chOff x="1338600" y="3225600"/>
            <a:chExt cx="3274022" cy="2565579"/>
          </a:xfrm>
        </p:grpSpPr>
        <p:sp>
          <p:nvSpPr>
            <p:cNvPr id="38" name="Rectangle 37"/>
            <p:cNvSpPr/>
            <p:nvPr/>
          </p:nvSpPr>
          <p:spPr>
            <a:xfrm>
              <a:off x="1338600" y="3225600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1. </a:t>
              </a:r>
              <a:r>
                <a:rPr lang="x-none" sz="2000" dirty="0">
                  <a:solidFill>
                    <a:schemeClr val="tx1"/>
                  </a:solidFill>
                </a:rPr>
                <a:t>ग्राहक और प्रतिद्वंद्वी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338600" y="3759037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2. </a:t>
              </a:r>
              <a:r>
                <a:rPr lang="x-none" sz="2000">
                  <a:solidFill>
                    <a:schemeClr val="tx1"/>
                  </a:solidFill>
                </a:rPr>
                <a:t>क्षमता</a:t>
              </a:r>
              <a:r>
                <a:rPr lang="hi-IN" sz="2000" dirty="0">
                  <a:solidFill>
                    <a:schemeClr val="tx1"/>
                  </a:solidFill>
                </a:rPr>
                <a:t>एं </a:t>
              </a:r>
              <a:r>
                <a:rPr lang="x-none" sz="2000">
                  <a:solidFill>
                    <a:schemeClr val="tx1"/>
                  </a:solidFill>
                </a:rPr>
                <a:t> </a:t>
              </a:r>
              <a:endParaRPr lang="en-US" sz="2000" b="1" u="sng" dirty="0">
                <a:solidFill>
                  <a:srgbClr val="C00000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338600" y="4292474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3. </a:t>
              </a:r>
              <a:r>
                <a:rPr lang="x-none" sz="2000" dirty="0">
                  <a:solidFill>
                    <a:schemeClr val="tx1"/>
                  </a:solidFill>
                </a:rPr>
                <a:t>लागत और लाभ 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338600" y="4825912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4. </a:t>
              </a:r>
              <a:r>
                <a:rPr lang="x-none" sz="2000" dirty="0">
                  <a:solidFill>
                    <a:schemeClr val="tx1"/>
                  </a:solidFill>
                </a:rPr>
                <a:t>पूंजी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338600" y="5359349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5. </a:t>
              </a:r>
              <a:r>
                <a:rPr lang="x-none" sz="2000" dirty="0">
                  <a:solidFill>
                    <a:schemeClr val="tx1"/>
                  </a:solidFill>
                </a:rPr>
                <a:t>व्यापार का वातावरण 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4294187" y="1905000"/>
            <a:ext cx="506413" cy="2576513"/>
            <a:chOff x="533400" y="3206750"/>
            <a:chExt cx="505968" cy="2576342"/>
          </a:xfrm>
        </p:grpSpPr>
        <p:sp>
          <p:nvSpPr>
            <p:cNvPr id="17" name="Oval 16"/>
            <p:cNvSpPr>
              <a:spLocks noChangeAspect="1"/>
            </p:cNvSpPr>
            <p:nvPr/>
          </p:nvSpPr>
          <p:spPr bwMode="auto">
            <a:xfrm>
              <a:off x="533400" y="3206750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 bwMode="auto">
            <a:xfrm>
              <a:off x="533400" y="3740115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 bwMode="auto">
            <a:xfrm>
              <a:off x="533400" y="4273479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 bwMode="auto">
            <a:xfrm>
              <a:off x="533400" y="4806844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 bwMode="auto">
            <a:xfrm>
              <a:off x="533400" y="5340208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59778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3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1-a. Understanding customers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28600" y="1066800"/>
            <a:ext cx="4267200" cy="54864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6572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IN" sz="2000" dirty="0">
                <a:solidFill>
                  <a:srgbClr val="000000"/>
                </a:solidFill>
                <a:cs typeface="Arial" charset="0"/>
              </a:rPr>
              <a:t>Customers are those who pay money directly to the business for its products or services</a:t>
            </a:r>
          </a:p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pitchFamily="34" charset="0"/>
              </a:rPr>
              <a:t>The business first needs to identify its potential customers. Once that is done, then next task is to understand what their needs are </a:t>
            </a:r>
          </a:p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pitchFamily="34" charset="0"/>
              </a:rPr>
              <a:t>The business must aim to satisfy the needs of its customers 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F02D0844-784C-4B61-BC83-9A6B42F13E59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25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1-a. </a:t>
            </a:r>
            <a:r>
              <a:rPr lang="x-none" sz="2400" dirty="0">
                <a:solidFill>
                  <a:srgbClr val="000000"/>
                </a:solidFill>
                <a:cs typeface="Arial" charset="0"/>
              </a:rPr>
              <a:t>ग्राहकों को समझना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648200" y="1066800"/>
            <a:ext cx="4267200" cy="54864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6572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ग्राहक वे होते हैं जो व्यापार को उनके उत्पाद या सेवाओं के लिए सीधे पैसों का भुगतान करते हैं</a:t>
            </a:r>
            <a:endParaRPr lang="en-IN" sz="20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pitchFamily="34" charset="0"/>
              </a:rPr>
              <a:t>व्यापार को सबसे पहले संभावित ग्राहकों को पहचानने की जरूरत होती है। एक बार यह काम हो जाए, तो​ फिर यह समझने का काम किया जाता है कि उनकी जरूरतें क्या हैं</a:t>
            </a:r>
          </a:p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pitchFamily="34" charset="0"/>
              </a:rPr>
              <a:t>एक व्यापार को अपने ग्राहकों की जरूरतों को संतुष्ट करने की आवश्यकता होती है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9266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1-b. Competitor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67200" cy="39941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3429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sz="2400" dirty="0">
                <a:solidFill>
                  <a:srgbClr val="000000"/>
                </a:solidFill>
                <a:cs typeface="Arial" charset="0"/>
              </a:rPr>
              <a:t>Competitors of a business are any other business which sells the same or similar products or services</a:t>
            </a:r>
            <a:endParaRPr lang="en-US" sz="2400" dirty="0">
              <a:solidFill>
                <a:srgbClr val="000000"/>
              </a:solidFill>
              <a:cs typeface="Arial" charset="0"/>
            </a:endParaRPr>
          </a:p>
          <a:p>
            <a:pPr lvl="1"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sz="2400" dirty="0">
                <a:solidFill>
                  <a:srgbClr val="000000"/>
                </a:solidFill>
                <a:cs typeface="Arial" charset="0"/>
              </a:rPr>
              <a:t>For any business, there is always competition! It may already be there today or someone may compete tomorrow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28600" y="5105400"/>
            <a:ext cx="4267200" cy="13716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/>
            <a:r>
              <a:rPr lang="en-US" sz="2400" b="1" dirty="0">
                <a:latin typeface="Garamond" pitchFamily="18" charset="0"/>
              </a:rPr>
              <a:t>Key point:</a:t>
            </a:r>
            <a:r>
              <a:rPr lang="en-US" sz="2400" dirty="0">
                <a:latin typeface="Garamond" pitchFamily="18" charset="0"/>
              </a:rPr>
              <a:t> </a:t>
            </a:r>
            <a:r>
              <a:rPr lang="en-IN" sz="2400" dirty="0">
                <a:latin typeface="Garamond" pitchFamily="18" charset="0"/>
              </a:rPr>
              <a:t>So what we sell to the customer must be at least as good as or better than the competitors’ </a:t>
            </a:r>
            <a:endParaRPr lang="en-US" sz="2400" dirty="0">
              <a:latin typeface="Garamond" pitchFamily="18" charset="0"/>
            </a:endParaRPr>
          </a:p>
        </p:txBody>
      </p:sp>
      <p:pic>
        <p:nvPicPr>
          <p:cNvPr id="10" name="Picture 14" descr="C:\Users\Ranjeet\AppData\Local\Microsoft\Windows\Temporary Internet Files\Content.IE5\EQBN0D14\MC90028757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837" y="4134718"/>
            <a:ext cx="1009763" cy="89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949B6384-FEDD-4C06-A556-79FFD61514C9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26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15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1-b. </a:t>
            </a:r>
            <a:r>
              <a:rPr lang="x-none" sz="2400" dirty="0">
                <a:solidFill>
                  <a:srgbClr val="000000"/>
                </a:solidFill>
                <a:cs typeface="Arial" charset="0"/>
              </a:rPr>
              <a:t>प्रतियोगी/प्रतिद्वंद्वी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4648200" y="1035050"/>
            <a:ext cx="4267200" cy="39941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3429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प्रतियोगी/प्रतिद्वंद्वी वे अन्य व्यापार होते हैं जो हमारे जैसे या मिलते-जुलते उत्पाद या सेवाएं बेचते हैं </a:t>
            </a:r>
            <a:endParaRPr lang="en-US" sz="2400" dirty="0">
              <a:solidFill>
                <a:srgbClr val="000000"/>
              </a:solidFill>
              <a:cs typeface="Arial" charset="0"/>
            </a:endParaRPr>
          </a:p>
          <a:p>
            <a:pPr lvl="1"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किसी भी व्यापार में, हमेशा प्रतिद्वंद्वि‍ता होती है। कोई आज भी आपका प्रतिद्वंद्वी हो सकता है या कल कोई प्रतिद्वंद्वी व्यापार में आ सकता है </a:t>
            </a:r>
            <a:endParaRPr lang="en-IN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4648200" y="5105400"/>
            <a:ext cx="4267200" cy="13716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/>
            <a:r>
              <a:rPr lang="x-none" sz="2200" b="1" dirty="0">
                <a:latin typeface="Garamond" pitchFamily="18" charset="0"/>
              </a:rPr>
              <a:t>मुख्य बिंदु: </a:t>
            </a:r>
            <a:r>
              <a:rPr lang="x-none" sz="2200" dirty="0">
                <a:latin typeface="Garamond" pitchFamily="18" charset="0"/>
              </a:rPr>
              <a:t>तो हम ग्राहक को जो </a:t>
            </a:r>
            <a:r>
              <a:rPr lang="x-none" sz="2200">
                <a:latin typeface="Garamond" pitchFamily="18" charset="0"/>
              </a:rPr>
              <a:t>भी बेचे</a:t>
            </a:r>
            <a:r>
              <a:rPr lang="hi-IN" sz="2200" dirty="0">
                <a:latin typeface="Garamond" pitchFamily="18" charset="0"/>
              </a:rPr>
              <a:t>ं</a:t>
            </a:r>
            <a:r>
              <a:rPr lang="x-none" sz="2200">
                <a:latin typeface="Garamond" pitchFamily="18" charset="0"/>
              </a:rPr>
              <a:t> वह </a:t>
            </a:r>
            <a:r>
              <a:rPr lang="hi-IN" sz="2200" dirty="0">
                <a:latin typeface="Garamond" pitchFamily="18" charset="0"/>
              </a:rPr>
              <a:t>कम से कम </a:t>
            </a:r>
            <a:r>
              <a:rPr lang="x-none" sz="2200">
                <a:latin typeface="Garamond" pitchFamily="18" charset="0"/>
              </a:rPr>
              <a:t>प्रतिद्वंद्वी </a:t>
            </a:r>
            <a:r>
              <a:rPr lang="x-none" sz="2200" dirty="0">
                <a:latin typeface="Garamond" pitchFamily="18" charset="0"/>
              </a:rPr>
              <a:t>की ही तरह </a:t>
            </a:r>
            <a:r>
              <a:rPr lang="x-none" sz="2200">
                <a:latin typeface="Garamond" pitchFamily="18" charset="0"/>
              </a:rPr>
              <a:t>या </a:t>
            </a:r>
            <a:r>
              <a:rPr lang="hi-IN" sz="2200" dirty="0">
                <a:latin typeface="Garamond" pitchFamily="18" charset="0"/>
              </a:rPr>
              <a:t>फिर </a:t>
            </a:r>
            <a:r>
              <a:rPr lang="x-none" sz="2200">
                <a:latin typeface="Garamond" pitchFamily="18" charset="0"/>
              </a:rPr>
              <a:t>उससे </a:t>
            </a:r>
            <a:r>
              <a:rPr lang="x-none" sz="2200" dirty="0">
                <a:latin typeface="Garamond" pitchFamily="18" charset="0"/>
              </a:rPr>
              <a:t>भी अच्छा होना चाहिए </a:t>
            </a:r>
            <a:endParaRPr lang="en-US" sz="22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4238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2. Capabilities of the business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67200" cy="3685309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3429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8001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For a business to become successful, it needs to do certain things well. But a business may face some difficulties in doing them. </a:t>
            </a:r>
          </a:p>
          <a:p>
            <a:pPr lvl="1">
              <a:lnSpc>
                <a:spcPct val="12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Hence capabilities include what a business can do. Skills, equipment, and available time define what business </a:t>
            </a:r>
            <a:r>
              <a:rPr lang="en-US" sz="2000" b="1" u="sng" dirty="0">
                <a:solidFill>
                  <a:srgbClr val="000000"/>
                </a:solidFill>
                <a:latin typeface="Arial"/>
                <a:cs typeface="Arial"/>
              </a:rPr>
              <a:t>can do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28600" y="5029200"/>
            <a:ext cx="4267200" cy="12954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/>
            <a:r>
              <a:rPr lang="en-US" sz="2400" b="1" dirty="0">
                <a:latin typeface="Garamond" pitchFamily="18" charset="0"/>
              </a:rPr>
              <a:t>Key point:</a:t>
            </a:r>
            <a:r>
              <a:rPr lang="en-US" sz="2400" dirty="0">
                <a:latin typeface="Garamond" pitchFamily="18" charset="0"/>
              </a:rPr>
              <a:t> </a:t>
            </a:r>
            <a:r>
              <a:rPr lang="en-IN" sz="2400" dirty="0">
                <a:latin typeface="Garamond" pitchFamily="18" charset="0"/>
              </a:rPr>
              <a:t>Capabilities consist of skills, equipment, and time available to work in the business</a:t>
            </a:r>
            <a:endParaRPr lang="en-US" sz="2400" dirty="0">
              <a:latin typeface="Garamond" pitchFamily="18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048000" y="6416675"/>
            <a:ext cx="2895600" cy="365125"/>
          </a:xfrm>
          <a:prstGeom prst="rect">
            <a:avLst/>
          </a:prstGeom>
        </p:spPr>
        <p:txBody>
          <a:bodyPr bIns="0" anchor="b" anchorCtr="0"/>
          <a:lstStyle/>
          <a:p>
            <a:pPr algn="ctr">
              <a:defRPr/>
            </a:pPr>
            <a:fld id="{FB9AB2D6-86FC-4E24-8E62-F052A4C194DC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27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4648200" y="150796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2. </a:t>
            </a:r>
            <a:r>
              <a:rPr lang="x-none" sz="2400" dirty="0">
                <a:solidFill>
                  <a:srgbClr val="000000"/>
                </a:solidFill>
                <a:cs typeface="Arial" charset="0"/>
              </a:rPr>
              <a:t>व्यापार की क्षमताएं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4648200" y="1033446"/>
            <a:ext cx="4267200" cy="3685309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3429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8001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एक व्यापार को सफल बनाने के लिए, कुछ चीजें अच्छी तरह से करने की जरूरत होती है। लेकिन ऐसा करने में व्यापार को कुछ दिक्कतों का सामना करना पड़ सकता है।</a:t>
            </a:r>
          </a:p>
          <a:p>
            <a:pPr lvl="1"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इसलिए क्षमताओं में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वे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चीजें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शामिल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होने चाहिए जो व्यापार कर सकता हो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। 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हुनर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,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उपकरण, और उपलब्ध समय यह पारिभाषित करते हैं कि व्यापार </a:t>
            </a:r>
            <a:r>
              <a:rPr lang="x-none" sz="2000" b="1" u="sng" dirty="0">
                <a:solidFill>
                  <a:srgbClr val="000000"/>
                </a:solidFill>
                <a:cs typeface="Arial" charset="0"/>
              </a:rPr>
              <a:t>क्या कर सकता है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 </a:t>
            </a:r>
            <a:endParaRPr lang="en-US" sz="2000" b="1" u="sng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648200" y="5027596"/>
            <a:ext cx="4267200" cy="12954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/>
            <a:r>
              <a:rPr lang="x-none" sz="2200" b="1" dirty="0">
                <a:latin typeface="Garamond" pitchFamily="18" charset="0"/>
              </a:rPr>
              <a:t>मुख्य बिंदु: </a:t>
            </a:r>
            <a:r>
              <a:rPr lang="x-none" sz="2200" dirty="0">
                <a:latin typeface="Garamond" pitchFamily="18" charset="0"/>
              </a:rPr>
              <a:t>क्षमताओं </a:t>
            </a:r>
            <a:r>
              <a:rPr lang="x-none" sz="2200">
                <a:latin typeface="Garamond" pitchFamily="18" charset="0"/>
              </a:rPr>
              <a:t>में </a:t>
            </a:r>
            <a:r>
              <a:rPr lang="hi-IN" sz="2200" dirty="0">
                <a:latin typeface="Garamond" pitchFamily="18" charset="0"/>
              </a:rPr>
              <a:t>हुनर</a:t>
            </a:r>
            <a:r>
              <a:rPr lang="x-none" sz="2200">
                <a:latin typeface="Garamond" pitchFamily="18" charset="0"/>
              </a:rPr>
              <a:t>, </a:t>
            </a:r>
            <a:r>
              <a:rPr lang="x-none" sz="2200" dirty="0">
                <a:latin typeface="Garamond" pitchFamily="18" charset="0"/>
              </a:rPr>
              <a:t>उपकरण और व्यापार में काम करने के लिए उपलब्ध समय शामिल होते हैं</a:t>
            </a:r>
            <a:endParaRPr lang="en-US" sz="22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671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142875" y="152400"/>
            <a:ext cx="4286250" cy="7048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3-a. Understanding Cost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295" name="Text Box 2"/>
          <p:cNvSpPr txBox="1">
            <a:spLocks noChangeArrowheads="1"/>
          </p:cNvSpPr>
          <p:nvPr/>
        </p:nvSpPr>
        <p:spPr bwMode="auto">
          <a:xfrm>
            <a:off x="109538" y="1143000"/>
            <a:ext cx="4319587" cy="4495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“Cost” in business has a different meaning than everyday use</a:t>
            </a: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Cost of a business includes:</a:t>
            </a:r>
          </a:p>
          <a:p>
            <a:pPr marL="914400" lvl="1" indent="-457200">
              <a:lnSpc>
                <a:spcPct val="130000"/>
              </a:lnSpc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Money spent on making, buying or selling its products </a:t>
            </a:r>
          </a:p>
          <a:p>
            <a:pPr marL="914400" lvl="1" indent="-457200">
              <a:lnSpc>
                <a:spcPct val="130000"/>
              </a:lnSpc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Interest paid on loans borrowed to run the business</a:t>
            </a: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These are not Costs of a business:</a:t>
            </a:r>
          </a:p>
          <a:p>
            <a:pPr marL="914400" lvl="1" indent="-457200">
              <a:lnSpc>
                <a:spcPct val="130000"/>
              </a:lnSpc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Money spent on repaying loans </a:t>
            </a:r>
          </a:p>
          <a:p>
            <a:pPr marL="914400" lvl="1" indent="-457200">
              <a:lnSpc>
                <a:spcPct val="130000"/>
              </a:lnSpc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Money spent on buying productive assets (e.g. machinery, land etc.)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14300" y="5791200"/>
            <a:ext cx="4319588" cy="936625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 algn="ctr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 dirty="0">
                <a:solidFill>
                  <a:srgbClr val="000000"/>
                </a:solidFill>
                <a:latin typeface="Garamond" pitchFamily="18" charset="0"/>
              </a:rPr>
              <a:t>Key Point</a:t>
            </a:r>
            <a:r>
              <a:rPr lang="en-GB" sz="2000" dirty="0">
                <a:solidFill>
                  <a:srgbClr val="000000"/>
                </a:solidFill>
                <a:latin typeface="Garamond" pitchFamily="18" charset="0"/>
              </a:rPr>
              <a:t>: Cost in business is the money spent on making and selling its products or services and paying interest on loans</a:t>
            </a:r>
            <a:endParaRPr lang="en-GB" sz="2000" b="1" u="sng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6BD7BFE8-6589-40DB-A664-BB7A3EB394EF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28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705250" y="152400"/>
            <a:ext cx="4286250" cy="7048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3-a. </a:t>
            </a:r>
            <a:r>
              <a:rPr lang="x-none" sz="2400" dirty="0">
                <a:solidFill>
                  <a:srgbClr val="000000"/>
                </a:solidFill>
              </a:rPr>
              <a:t>लागत को समझना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671913" y="1143000"/>
            <a:ext cx="4319587" cy="4495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dirty="0">
                <a:solidFill>
                  <a:srgbClr val="000000"/>
                </a:solidFill>
              </a:rPr>
              <a:t>व्यापार में 'लागत' का अर्थ दैनिक उपयोग में अलग—अलग होता है</a:t>
            </a: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dirty="0">
                <a:solidFill>
                  <a:srgbClr val="000000"/>
                </a:solidFill>
              </a:rPr>
              <a:t>व्यापार की लागत में निम्न </a:t>
            </a:r>
            <a:r>
              <a:rPr lang="x-none">
                <a:solidFill>
                  <a:srgbClr val="000000"/>
                </a:solidFill>
              </a:rPr>
              <a:t>शामिल है</a:t>
            </a:r>
            <a:r>
              <a:rPr lang="hi-IN" dirty="0">
                <a:solidFill>
                  <a:srgbClr val="000000"/>
                </a:solidFill>
              </a:rPr>
              <a:t>ं</a:t>
            </a:r>
            <a:r>
              <a:rPr lang="x-none">
                <a:solidFill>
                  <a:srgbClr val="000000"/>
                </a:solidFill>
              </a:rPr>
              <a:t>:</a:t>
            </a:r>
            <a:endParaRPr lang="x-none" dirty="0">
              <a:solidFill>
                <a:srgbClr val="000000"/>
              </a:solidFill>
            </a:endParaRPr>
          </a:p>
          <a:p>
            <a:pPr marL="571500" indent="-342900">
              <a:lnSpc>
                <a:spcPct val="13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dirty="0">
                <a:solidFill>
                  <a:srgbClr val="000000"/>
                </a:solidFill>
              </a:rPr>
              <a:t>अपने उत्पाद को बनाने, खरीदने या बेचने पर खर्च किया गया धन</a:t>
            </a:r>
          </a:p>
          <a:p>
            <a:pPr marL="571500" indent="-342900">
              <a:lnSpc>
                <a:spcPct val="13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dirty="0">
                <a:solidFill>
                  <a:srgbClr val="000000"/>
                </a:solidFill>
              </a:rPr>
              <a:t>व्यापार चलाने के लिए लिए गए ऋण पर दिया गया ब्याज</a:t>
            </a: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</a:rPr>
              <a:t>ये व्यापार की लागत नहीं हैं:</a:t>
            </a:r>
          </a:p>
          <a:p>
            <a:pPr marL="571500" indent="-342900">
              <a:lnSpc>
                <a:spcPct val="13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dirty="0">
                <a:solidFill>
                  <a:srgbClr val="000000"/>
                </a:solidFill>
              </a:rPr>
              <a:t>ऋण का वापस भुगतान करने पर खर्च किया गया धन</a:t>
            </a:r>
          </a:p>
          <a:p>
            <a:pPr marL="571500" indent="-342900">
              <a:lnSpc>
                <a:spcPct val="13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dirty="0">
                <a:solidFill>
                  <a:srgbClr val="000000"/>
                </a:solidFill>
              </a:rPr>
              <a:t>उत्पादक संपत्तियां खरीदने पर खर्च किया गया धन (जैसे, मशीन, भूमि आदि)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676675" y="5791200"/>
            <a:ext cx="4319588" cy="936625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 algn="ctr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x-none" sz="1600" b="1" dirty="0">
                <a:solidFill>
                  <a:srgbClr val="000000"/>
                </a:solidFill>
                <a:latin typeface="Garamond" pitchFamily="18" charset="0"/>
              </a:rPr>
              <a:t>मुख्य बिंदु: </a:t>
            </a:r>
            <a:r>
              <a:rPr lang="x-none" sz="1600" dirty="0">
                <a:solidFill>
                  <a:srgbClr val="000000"/>
                </a:solidFill>
                <a:latin typeface="Garamond" pitchFamily="18" charset="0"/>
              </a:rPr>
              <a:t>व्यापार में लागत उसके उत्पादों या सेवाओं का निर्माण करने और बेचने और ऋण पर भुगतान किए गए ब्याज पर खर्च किया गया धन होता है </a:t>
            </a:r>
            <a:endParaRPr lang="en-GB" sz="1600" u="sng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4728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114800" cy="715963"/>
          </a:xfrm>
          <a:noFill/>
          <a:ln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/>
          <a:p>
            <a:pPr algn="l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3-a. Understanding Cost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4114800" cy="5213350"/>
          </a:xfrm>
          <a:ln>
            <a:solidFill>
              <a:srgbClr val="000000"/>
            </a:solidFill>
            <a:round/>
          </a:ln>
          <a:extLst/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To analyze how the business is performing, we categorize cots in different ways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Here we will look at two types:</a:t>
            </a:r>
            <a:endParaRPr lang="mr-IN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914400" lvl="1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Direct Costs</a:t>
            </a:r>
          </a:p>
          <a:p>
            <a:pPr marL="914400" lvl="1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Indirect Costs</a:t>
            </a:r>
          </a:p>
          <a:p>
            <a:pPr marL="200025" lvl="1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Direct costs - Money spent specifically for production of goods or providing services. The examples are raw material cost and </a:t>
            </a:r>
            <a:r>
              <a:rPr lang="en-US" sz="1600" dirty="0" err="1">
                <a:solidFill>
                  <a:srgbClr val="000000"/>
                </a:solidFill>
                <a:latin typeface="Arial" charset="0"/>
              </a:rPr>
              <a:t>labour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 cost</a:t>
            </a:r>
          </a:p>
          <a:p>
            <a:pPr marL="200025" lvl="1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Indirect Costs are money spent on running the business but on activities not directly related to production of goods or services. For example, interest on loans</a:t>
            </a:r>
          </a:p>
          <a:p>
            <a:pPr marL="200025" lvl="1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Later in the course we will look at another useful categorization called Fixed costs and Variable costs</a:t>
            </a:r>
            <a:endParaRPr lang="mr-IN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36" name="Slide Number Placeholder 5"/>
          <p:cNvSpPr txBox="1">
            <a:spLocks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0F80183-BC96-4A18-BF87-0CF96A0FD84F}" type="slidenum">
              <a:rPr lang="en-US" sz="1600" b="1">
                <a:latin typeface="Calibri" pitchFamily="34" charset="0"/>
              </a:rPr>
              <a:pPr algn="ctr"/>
              <a:t>29</a:t>
            </a:fld>
            <a:endParaRPr lang="mr-IN" sz="1600" b="1">
              <a:latin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724400" y="228600"/>
            <a:ext cx="4114800" cy="715963"/>
          </a:xfrm>
          <a:prstGeom prst="rect">
            <a:avLst/>
          </a:prstGeom>
          <a:noFill/>
          <a:ln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3-a. </a:t>
            </a:r>
            <a:r>
              <a:rPr lang="x-none" sz="2400" dirty="0">
                <a:solidFill>
                  <a:srgbClr val="000000"/>
                </a:solidFill>
              </a:rPr>
              <a:t>लागत को समझना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724400" y="1143000"/>
            <a:ext cx="4114800" cy="5213350"/>
          </a:xfrm>
          <a:prstGeom prst="rect">
            <a:avLst/>
          </a:prstGeom>
          <a:noFill/>
          <a:ln>
            <a:solidFill>
              <a:srgbClr val="000000"/>
            </a:solidFill>
            <a:round/>
          </a:ln>
          <a:extLst/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hi-IN" sz="1450" dirty="0">
                <a:solidFill>
                  <a:srgbClr val="000000"/>
                </a:solidFill>
                <a:latin typeface="Arial" charset="0"/>
              </a:rPr>
              <a:t>व्यापार के कार्यप्रदर्शन का विश्लेषण करने के लिए, </a:t>
            </a:r>
            <a:r>
              <a:rPr lang="x-none" sz="1450">
                <a:solidFill>
                  <a:srgbClr val="000000"/>
                </a:solidFill>
                <a:latin typeface="Arial" charset="0"/>
              </a:rPr>
              <a:t>हम </a:t>
            </a:r>
            <a:r>
              <a:rPr lang="x-none" sz="1450" dirty="0">
                <a:solidFill>
                  <a:srgbClr val="000000"/>
                </a:solidFill>
                <a:latin typeface="Arial" charset="0"/>
              </a:rPr>
              <a:t>आमतौर पर लागत को </a:t>
            </a:r>
            <a:r>
              <a:rPr lang="x-none" sz="1450">
                <a:solidFill>
                  <a:srgbClr val="000000"/>
                </a:solidFill>
                <a:latin typeface="Arial" charset="0"/>
              </a:rPr>
              <a:t>दो प्रका</a:t>
            </a:r>
            <a:r>
              <a:rPr lang="hi-IN" sz="1450" dirty="0">
                <a:solidFill>
                  <a:srgbClr val="000000"/>
                </a:solidFill>
                <a:latin typeface="Arial" charset="0"/>
              </a:rPr>
              <a:t>र </a:t>
            </a:r>
            <a:r>
              <a:rPr lang="x-none" sz="1450">
                <a:solidFill>
                  <a:srgbClr val="000000"/>
                </a:solidFill>
                <a:latin typeface="Arial" charset="0"/>
              </a:rPr>
              <a:t>में </a:t>
            </a:r>
            <a:r>
              <a:rPr lang="x-none" sz="1450" dirty="0">
                <a:solidFill>
                  <a:srgbClr val="000000"/>
                </a:solidFill>
                <a:latin typeface="Arial" charset="0"/>
              </a:rPr>
              <a:t>वर्गीकृ​त </a:t>
            </a:r>
            <a:r>
              <a:rPr lang="x-none" sz="1450">
                <a:solidFill>
                  <a:srgbClr val="000000"/>
                </a:solidFill>
                <a:latin typeface="Arial" charset="0"/>
              </a:rPr>
              <a:t>करते हैं</a:t>
            </a:r>
            <a:r>
              <a:rPr lang="hi-IN" sz="1450" dirty="0">
                <a:solidFill>
                  <a:srgbClr val="000000"/>
                </a:solidFill>
                <a:latin typeface="Arial" charset="0"/>
              </a:rPr>
              <a:t>। 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hi-IN" sz="1450" dirty="0">
                <a:solidFill>
                  <a:srgbClr val="000000"/>
                </a:solidFill>
                <a:latin typeface="Arial" charset="0"/>
              </a:rPr>
              <a:t>हम यहां दो प्रकार की लागत पर चर्चा करते हैं: </a:t>
            </a:r>
            <a:endParaRPr lang="x-none" sz="1450" dirty="0">
              <a:solidFill>
                <a:srgbClr val="000000"/>
              </a:solidFill>
              <a:latin typeface="Arial" charset="0"/>
            </a:endParaRPr>
          </a:p>
          <a:p>
            <a:pPr marL="6350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x-none" sz="1450" dirty="0">
                <a:solidFill>
                  <a:srgbClr val="000000"/>
                </a:solidFill>
                <a:latin typeface="Arial" charset="0"/>
              </a:rPr>
              <a:t>प्रत्यक्ष लागत</a:t>
            </a:r>
          </a:p>
          <a:p>
            <a:pPr marL="6350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x-none" sz="1450" dirty="0">
                <a:solidFill>
                  <a:srgbClr val="000000"/>
                </a:solidFill>
                <a:latin typeface="Arial" charset="0"/>
              </a:rPr>
              <a:t>अप्रत्यक्ष लागत 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x-none" sz="1450" dirty="0">
                <a:solidFill>
                  <a:srgbClr val="000000"/>
                </a:solidFill>
                <a:latin typeface="Arial" charset="0"/>
              </a:rPr>
              <a:t>प्रत्यक्ष लागत — उत्पाद का निर्माण करने या सेवाएं प्रदान करने पर विशेष तौर पर खर्च किया गया धन। इसके उदाहरण कच्चा माल की लागत </a:t>
            </a:r>
            <a:r>
              <a:rPr lang="x-none" sz="1450">
                <a:solidFill>
                  <a:srgbClr val="000000"/>
                </a:solidFill>
                <a:latin typeface="Arial" charset="0"/>
              </a:rPr>
              <a:t>और </a:t>
            </a:r>
            <a:r>
              <a:rPr lang="hi-IN" sz="1450" dirty="0">
                <a:solidFill>
                  <a:srgbClr val="000000"/>
                </a:solidFill>
                <a:latin typeface="Arial" charset="0"/>
              </a:rPr>
              <a:t>मजदूरी </a:t>
            </a:r>
            <a:r>
              <a:rPr lang="x-none" sz="1450">
                <a:solidFill>
                  <a:srgbClr val="000000"/>
                </a:solidFill>
                <a:latin typeface="Arial" charset="0"/>
              </a:rPr>
              <a:t>का खर्च है</a:t>
            </a:r>
            <a:r>
              <a:rPr lang="hi-IN" sz="1450" dirty="0">
                <a:solidFill>
                  <a:srgbClr val="000000"/>
                </a:solidFill>
                <a:latin typeface="Arial" charset="0"/>
              </a:rPr>
              <a:t>। </a:t>
            </a:r>
            <a:endParaRPr lang="x-none" sz="1450" dirty="0">
              <a:solidFill>
                <a:srgbClr val="000000"/>
              </a:solidFill>
              <a:latin typeface="Arial" charset="0"/>
            </a:endParaRP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x-none" sz="1450" dirty="0">
                <a:solidFill>
                  <a:srgbClr val="000000"/>
                </a:solidFill>
                <a:latin typeface="Arial" charset="0"/>
              </a:rPr>
              <a:t>अप्रत्यक्ष लागत व्यापार चलाने पर खर्च किया गया धन है जो उन गतिविधियों पर खर्च होता है जो कि सीधे तौर </a:t>
            </a:r>
            <a:r>
              <a:rPr lang="x-none" sz="1450">
                <a:solidFill>
                  <a:srgbClr val="000000"/>
                </a:solidFill>
                <a:latin typeface="Arial" charset="0"/>
              </a:rPr>
              <a:t>पर </a:t>
            </a:r>
            <a:r>
              <a:rPr lang="hi-IN" sz="1450" dirty="0">
                <a:solidFill>
                  <a:srgbClr val="000000"/>
                </a:solidFill>
                <a:latin typeface="Arial" charset="0"/>
              </a:rPr>
              <a:t>सामान </a:t>
            </a:r>
            <a:r>
              <a:rPr lang="x-none" sz="1450">
                <a:solidFill>
                  <a:srgbClr val="000000"/>
                </a:solidFill>
                <a:latin typeface="Arial" charset="0"/>
              </a:rPr>
              <a:t>के </a:t>
            </a:r>
            <a:r>
              <a:rPr lang="x-none" sz="1450" dirty="0">
                <a:solidFill>
                  <a:srgbClr val="000000"/>
                </a:solidFill>
                <a:latin typeface="Arial" charset="0"/>
              </a:rPr>
              <a:t>उत्पादन या सेवाओं से संबंधित </a:t>
            </a:r>
            <a:r>
              <a:rPr lang="x-none" sz="1450">
                <a:solidFill>
                  <a:srgbClr val="000000"/>
                </a:solidFill>
                <a:latin typeface="Arial" charset="0"/>
              </a:rPr>
              <a:t>नहीं हो</a:t>
            </a:r>
            <a:r>
              <a:rPr lang="hi-IN" sz="1450" dirty="0">
                <a:solidFill>
                  <a:srgbClr val="000000"/>
                </a:solidFill>
                <a:latin typeface="Arial" charset="0"/>
              </a:rPr>
              <a:t>ते</a:t>
            </a:r>
            <a:r>
              <a:rPr lang="x-none" sz="1450">
                <a:solidFill>
                  <a:srgbClr val="000000"/>
                </a:solidFill>
                <a:latin typeface="Arial" charset="0"/>
              </a:rPr>
              <a:t> </a:t>
            </a:r>
            <a:r>
              <a:rPr lang="x-none" sz="1450" dirty="0">
                <a:solidFill>
                  <a:srgbClr val="000000"/>
                </a:solidFill>
                <a:latin typeface="Arial" charset="0"/>
              </a:rPr>
              <a:t>हैं</a:t>
            </a:r>
            <a:r>
              <a:rPr lang="x-none" sz="1450">
                <a:solidFill>
                  <a:srgbClr val="000000"/>
                </a:solidFill>
                <a:latin typeface="Arial" charset="0"/>
              </a:rPr>
              <a:t>। </a:t>
            </a:r>
            <a:r>
              <a:rPr lang="hi-IN" sz="1450" dirty="0">
                <a:solidFill>
                  <a:srgbClr val="000000"/>
                </a:solidFill>
                <a:latin typeface="Arial" charset="0"/>
              </a:rPr>
              <a:t>जैसे कि उदाहरण के लिए </a:t>
            </a:r>
            <a:r>
              <a:rPr lang="x-none" sz="1450">
                <a:solidFill>
                  <a:srgbClr val="000000"/>
                </a:solidFill>
                <a:latin typeface="Arial" charset="0"/>
              </a:rPr>
              <a:t>ऋण पर दिया गया ब्याज</a:t>
            </a:r>
            <a:r>
              <a:rPr lang="hi-IN" sz="1450" dirty="0">
                <a:solidFill>
                  <a:srgbClr val="000000"/>
                </a:solidFill>
                <a:latin typeface="Arial" charset="0"/>
              </a:rPr>
              <a:t>।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hi-IN" sz="1450" dirty="0">
                <a:solidFill>
                  <a:srgbClr val="000000"/>
                </a:solidFill>
                <a:latin typeface="Arial" charset="0"/>
              </a:rPr>
              <a:t>पाठ्यक्रम में आगे हम अन्य उपयोगी वर्गीकरण पर एक नजर ड़ालेंगे जिसे नियत लागत और परिवर्ती लागत कहा जाता है</a:t>
            </a:r>
            <a:r>
              <a:rPr lang="x-none" sz="1450">
                <a:solidFill>
                  <a:srgbClr val="000000"/>
                </a:solidFill>
                <a:latin typeface="Arial" charset="0"/>
              </a:rPr>
              <a:t>।</a:t>
            </a:r>
            <a:endParaRPr lang="mr-IN" sz="145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71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i="0" dirty="0">
                <a:latin typeface="Arial"/>
                <a:ea typeface="+mn-ea"/>
                <a:cs typeface="Arial"/>
              </a:rPr>
              <a:t>Business is a </a:t>
            </a:r>
            <a:r>
              <a:rPr lang="en-GB" sz="2400" b="1" i="0" u="sng" dirty="0">
                <a:latin typeface="Arial"/>
                <a:ea typeface="+mn-ea"/>
                <a:cs typeface="Arial"/>
              </a:rPr>
              <a:t>recurring</a:t>
            </a:r>
            <a:r>
              <a:rPr lang="en-GB" sz="2400" b="0" i="0" dirty="0">
                <a:latin typeface="Arial"/>
                <a:ea typeface="+mn-ea"/>
                <a:cs typeface="Arial"/>
              </a:rPr>
              <a:t> economic activity of selling </a:t>
            </a:r>
            <a:r>
              <a:rPr lang="en-GB" sz="2400" b="1" i="0" u="sng" dirty="0">
                <a:latin typeface="Arial"/>
                <a:ea typeface="+mn-ea"/>
                <a:cs typeface="Arial"/>
              </a:rPr>
              <a:t>goods</a:t>
            </a:r>
            <a:r>
              <a:rPr lang="en-GB" sz="2400" b="0" i="0" dirty="0">
                <a:latin typeface="Arial"/>
                <a:ea typeface="+mn-ea"/>
                <a:cs typeface="Arial"/>
              </a:rPr>
              <a:t> and </a:t>
            </a:r>
            <a:r>
              <a:rPr lang="en-GB" sz="2400" b="1" i="0" u="sng" dirty="0">
                <a:latin typeface="Arial"/>
                <a:ea typeface="+mn-ea"/>
                <a:cs typeface="Arial"/>
              </a:rPr>
              <a:t>services</a:t>
            </a:r>
            <a:r>
              <a:rPr lang="en-GB" sz="2400" i="0" dirty="0">
                <a:latin typeface="Arial"/>
                <a:ea typeface="+mn-ea"/>
                <a:cs typeface="Arial"/>
              </a:rPr>
              <a:t> after </a:t>
            </a:r>
            <a:r>
              <a:rPr lang="en-GB" sz="2400" dirty="0">
                <a:latin typeface="Arial"/>
                <a:cs typeface="Arial"/>
              </a:rPr>
              <a:t>making or buying them</a:t>
            </a:r>
            <a:r>
              <a:rPr lang="en-GB" sz="2400" i="0" dirty="0">
                <a:latin typeface="Arial"/>
                <a:ea typeface="+mn-ea"/>
                <a:cs typeface="Arial"/>
              </a:rPr>
              <a:t> with an aim of making profits</a:t>
            </a:r>
          </a:p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latin typeface="Arial"/>
              <a:cs typeface="Arial"/>
            </a:endParaRPr>
          </a:p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latin typeface="Arial"/>
              <a:cs typeface="Arial"/>
            </a:endParaRPr>
          </a:p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0" i="0" dirty="0">
                <a:latin typeface="Arial"/>
                <a:ea typeface="+mn-ea"/>
                <a:cs typeface="Arial"/>
              </a:rPr>
              <a:t>Main features of a business:</a:t>
            </a:r>
          </a:p>
          <a:p>
            <a:pPr marL="457200" indent="-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Calibri"/>
              <a:buAutoNum type="arabicPeriod"/>
            </a:pPr>
            <a:r>
              <a:rPr lang="en-IN" sz="2000" b="0" i="0" dirty="0">
                <a:latin typeface="Arial"/>
                <a:ea typeface="+mn-ea"/>
                <a:cs typeface="Arial"/>
              </a:rPr>
              <a:t>A recurring </a:t>
            </a:r>
            <a:r>
              <a:rPr lang="en-IN" sz="2000" b="1" i="0" u="sng" dirty="0">
                <a:latin typeface="Arial"/>
                <a:ea typeface="+mn-ea"/>
                <a:cs typeface="Arial"/>
              </a:rPr>
              <a:t>economic</a:t>
            </a:r>
            <a:r>
              <a:rPr lang="en-IN" sz="2000" b="0" i="0" dirty="0">
                <a:latin typeface="Arial"/>
                <a:ea typeface="+mn-ea"/>
                <a:cs typeface="Arial"/>
              </a:rPr>
              <a:t> activity</a:t>
            </a:r>
          </a:p>
          <a:p>
            <a:pPr marL="457200" indent="-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Calibri"/>
              <a:buAutoNum type="arabicPeriod"/>
            </a:pPr>
            <a:r>
              <a:rPr lang="en-IN" sz="2000" dirty="0">
                <a:latin typeface="Arial"/>
                <a:cs typeface="Arial"/>
              </a:rPr>
              <a:t>S</a:t>
            </a:r>
            <a:r>
              <a:rPr lang="en-IN" sz="2000" b="0" i="0" dirty="0">
                <a:latin typeface="Arial"/>
                <a:ea typeface="+mn-ea"/>
                <a:cs typeface="Arial"/>
              </a:rPr>
              <a:t>elling of goods or services</a:t>
            </a:r>
          </a:p>
          <a:p>
            <a:pPr marL="457200" indent="-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Calibri"/>
              <a:buAutoNum type="arabicPeriod"/>
            </a:pPr>
            <a:r>
              <a:rPr lang="en-IN" sz="2000" b="0" i="0" dirty="0">
                <a:latin typeface="Arial"/>
                <a:ea typeface="+mn-ea"/>
                <a:cs typeface="Arial"/>
              </a:rPr>
              <a:t>Investment of </a:t>
            </a:r>
            <a:r>
              <a:rPr lang="en-IN" sz="2000" b="1" u="sng" dirty="0">
                <a:latin typeface="Arial"/>
                <a:cs typeface="Arial"/>
              </a:rPr>
              <a:t>money</a:t>
            </a:r>
            <a:endParaRPr lang="en-IN" sz="2000" b="1" i="0" u="sng" dirty="0">
              <a:latin typeface="Arial"/>
              <a:cs typeface="Arial"/>
            </a:endParaRPr>
          </a:p>
          <a:p>
            <a:pPr marL="457200" indent="-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Calibri"/>
              <a:buAutoNum type="arabicPeriod"/>
            </a:pPr>
            <a:r>
              <a:rPr lang="en-IN" sz="2000" b="0" i="0" dirty="0">
                <a:latin typeface="Arial"/>
                <a:ea typeface="+mn-ea"/>
                <a:cs typeface="Arial"/>
              </a:rPr>
              <a:t>Focus on profits</a:t>
            </a:r>
          </a:p>
          <a:p>
            <a:pPr marL="457200" indent="-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Calibri"/>
              <a:buAutoNum type="arabicPeriod"/>
            </a:pPr>
            <a:r>
              <a:rPr lang="en-IN" sz="2000" b="0" i="0" dirty="0">
                <a:latin typeface="Arial"/>
                <a:ea typeface="+mn-ea"/>
                <a:cs typeface="Arial"/>
              </a:rPr>
              <a:t>Involves taking </a:t>
            </a:r>
            <a:r>
              <a:rPr lang="en-IN" sz="2000" b="1" i="0" u="sng" dirty="0">
                <a:latin typeface="Arial"/>
                <a:ea typeface="+mn-ea"/>
                <a:cs typeface="Arial"/>
              </a:rPr>
              <a:t>risk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fld id="{30892CEB-72AA-47FF-A663-9ADBD2B09B9F}" type="slidenum">
              <a:rPr lang="en-US" sz="1600" b="1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ctr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en-US" sz="1600" b="1" i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9530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x-none" sz="2400" dirty="0">
                <a:latin typeface="+mj-lt"/>
                <a:cs typeface="Arial"/>
              </a:rPr>
              <a:t>व्यापार </a:t>
            </a:r>
            <a:r>
              <a:rPr lang="x-none" sz="2400" b="1" u="sng" dirty="0">
                <a:latin typeface="+mj-lt"/>
                <a:cs typeface="Arial"/>
              </a:rPr>
              <a:t>उत्पादों</a:t>
            </a:r>
            <a:r>
              <a:rPr lang="x-none" sz="2400" dirty="0">
                <a:latin typeface="+mj-lt"/>
                <a:cs typeface="Arial"/>
              </a:rPr>
              <a:t> और </a:t>
            </a:r>
            <a:r>
              <a:rPr lang="x-none" sz="2400" b="1" u="sng" dirty="0">
                <a:latin typeface="+mj-lt"/>
                <a:cs typeface="Arial"/>
              </a:rPr>
              <a:t>सेवाओं</a:t>
            </a:r>
            <a:r>
              <a:rPr lang="x-none" sz="2400" dirty="0">
                <a:latin typeface="+mj-lt"/>
                <a:cs typeface="Arial"/>
              </a:rPr>
              <a:t> का </a:t>
            </a:r>
            <a:r>
              <a:rPr lang="x-none" sz="2400">
                <a:latin typeface="+mj-lt"/>
                <a:cs typeface="Arial"/>
              </a:rPr>
              <a:t>निर्माण करके</a:t>
            </a:r>
            <a:r>
              <a:rPr lang="en-US" sz="2400" dirty="0">
                <a:latin typeface="+mj-lt"/>
                <a:cs typeface="Arial"/>
              </a:rPr>
              <a:t> </a:t>
            </a:r>
            <a:r>
              <a:rPr lang="hi-IN" sz="2400" dirty="0">
                <a:latin typeface="+mj-lt"/>
                <a:cs typeface="Arial"/>
              </a:rPr>
              <a:t>या खरीद कर उन्हें </a:t>
            </a:r>
            <a:r>
              <a:rPr lang="x-none" sz="2400">
                <a:latin typeface="+mj-lt"/>
                <a:cs typeface="Arial"/>
              </a:rPr>
              <a:t>बेचकर </a:t>
            </a:r>
            <a:r>
              <a:rPr lang="x-none" sz="2400" b="1" u="sng" dirty="0">
                <a:latin typeface="+mj-lt"/>
                <a:cs typeface="Arial"/>
              </a:rPr>
              <a:t>लाभ</a:t>
            </a:r>
            <a:r>
              <a:rPr lang="x-none" sz="2400" dirty="0">
                <a:latin typeface="+mj-lt"/>
                <a:cs typeface="Arial"/>
              </a:rPr>
              <a:t> </a:t>
            </a:r>
            <a:r>
              <a:rPr lang="x-none" sz="2400">
                <a:latin typeface="+mj-lt"/>
                <a:cs typeface="Arial"/>
              </a:rPr>
              <a:t>कमाने </a:t>
            </a:r>
            <a:r>
              <a:rPr lang="hi-IN" sz="2400" dirty="0">
                <a:latin typeface="+mj-lt"/>
                <a:cs typeface="Arial"/>
              </a:rPr>
              <a:t>की </a:t>
            </a:r>
            <a:r>
              <a:rPr lang="x-none" sz="2400" b="1" u="sng">
                <a:latin typeface="+mj-lt"/>
                <a:cs typeface="Arial"/>
              </a:rPr>
              <a:t>लगातार </a:t>
            </a:r>
            <a:r>
              <a:rPr lang="x-none" sz="2400" b="1" u="sng" dirty="0">
                <a:latin typeface="+mj-lt"/>
                <a:cs typeface="Arial"/>
              </a:rPr>
              <a:t>चलने वाली </a:t>
            </a:r>
            <a:r>
              <a:rPr lang="x-none" sz="2400" dirty="0">
                <a:latin typeface="+mj-lt"/>
                <a:cs typeface="Arial"/>
              </a:rPr>
              <a:t> गतिविधि है 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x-none" sz="2400" dirty="0">
              <a:latin typeface="+mj-lt"/>
              <a:cs typeface="Arial"/>
            </a:endParaRP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x-none" sz="2400" dirty="0">
              <a:latin typeface="+mj-lt"/>
              <a:cs typeface="Arial"/>
            </a:endParaRP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x-none" sz="2400" dirty="0">
                <a:latin typeface="+mj-lt"/>
                <a:cs typeface="Arial"/>
              </a:rPr>
              <a:t>व्यापार के कई गुण हैं</a:t>
            </a:r>
            <a:r>
              <a:rPr lang="en-US" sz="2400" dirty="0">
                <a:latin typeface="+mj-lt"/>
                <a:cs typeface="Arial"/>
              </a:rPr>
              <a:t>-</a:t>
            </a:r>
            <a:r>
              <a:rPr lang="x-none" sz="2400" dirty="0">
                <a:latin typeface="+mj-lt"/>
                <a:cs typeface="Arial"/>
              </a:rPr>
              <a:t> </a:t>
            </a: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x-none" sz="2000" dirty="0">
                <a:latin typeface="+mj-lt"/>
                <a:cs typeface="Arial"/>
              </a:rPr>
              <a:t>एक लगातार चलने वाली </a:t>
            </a:r>
            <a:r>
              <a:rPr lang="x-none" sz="2000" b="1" u="sng" dirty="0">
                <a:latin typeface="+mj-lt"/>
                <a:cs typeface="Arial"/>
              </a:rPr>
              <a:t>आर्थिक</a:t>
            </a:r>
            <a:r>
              <a:rPr lang="x-none" sz="2000" dirty="0">
                <a:latin typeface="+mj-lt"/>
                <a:cs typeface="Arial"/>
              </a:rPr>
              <a:t> गतिविधि </a:t>
            </a: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x-none" sz="2000" dirty="0">
                <a:latin typeface="+mj-lt"/>
                <a:cs typeface="Arial"/>
              </a:rPr>
              <a:t>उत्पादों या सेवाओं का निर्माण करना/बेचना </a:t>
            </a:r>
            <a:endParaRPr lang="en-US" sz="2000" dirty="0">
              <a:latin typeface="+mj-lt"/>
              <a:cs typeface="Arial"/>
            </a:endParaRP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x-none" sz="2000" b="1" u="sng">
                <a:latin typeface="+mj-lt"/>
                <a:cs typeface="Arial"/>
              </a:rPr>
              <a:t>पूंजी</a:t>
            </a:r>
            <a:r>
              <a:rPr lang="x-none" sz="2000">
                <a:latin typeface="+mj-lt"/>
                <a:cs typeface="Arial"/>
              </a:rPr>
              <a:t> का </a:t>
            </a:r>
            <a:r>
              <a:rPr lang="x-none" sz="2000" dirty="0">
                <a:latin typeface="+mj-lt"/>
                <a:cs typeface="Arial"/>
              </a:rPr>
              <a:t>निवे</a:t>
            </a:r>
            <a:r>
              <a:rPr lang="x-none" sz="2000" dirty="0">
                <a:cs typeface="Arial"/>
              </a:rPr>
              <a:t>श</a:t>
            </a:r>
            <a:r>
              <a:rPr lang="x-none" sz="2000" dirty="0">
                <a:latin typeface="+mj-lt"/>
                <a:cs typeface="Arial"/>
              </a:rPr>
              <a:t> </a:t>
            </a:r>
            <a:endParaRPr lang="en-US" sz="2000" dirty="0">
              <a:latin typeface="+mj-lt"/>
              <a:cs typeface="Arial"/>
            </a:endParaRP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x-none" sz="2000" dirty="0">
                <a:latin typeface="+mj-lt"/>
                <a:cs typeface="Arial"/>
              </a:rPr>
              <a:t>लाभ पर लक्ष्य साधना  </a:t>
            </a:r>
            <a:endParaRPr lang="en-US" sz="2000" dirty="0">
              <a:latin typeface="+mj-lt"/>
              <a:cs typeface="Arial"/>
            </a:endParaRP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x-none" sz="2000" b="1" u="sng">
                <a:latin typeface="+mj-lt"/>
                <a:cs typeface="Arial"/>
              </a:rPr>
              <a:t>जोखिम</a:t>
            </a:r>
            <a:r>
              <a:rPr lang="x-none" sz="2000">
                <a:latin typeface="+mj-lt"/>
                <a:cs typeface="Arial"/>
              </a:rPr>
              <a:t> </a:t>
            </a:r>
            <a:r>
              <a:rPr lang="hi-IN" sz="2000" dirty="0">
                <a:latin typeface="+mj-lt"/>
                <a:cs typeface="Arial"/>
              </a:rPr>
              <a:t>लेना</a:t>
            </a:r>
            <a:r>
              <a:rPr lang="x-none" sz="2000">
                <a:latin typeface="+mj-lt"/>
                <a:cs typeface="Arial"/>
              </a:rPr>
              <a:t> शामिल </a:t>
            </a:r>
            <a:r>
              <a:rPr lang="x-none" sz="2000" dirty="0">
                <a:latin typeface="+mj-lt"/>
                <a:cs typeface="Arial"/>
              </a:rPr>
              <a:t>है</a:t>
            </a:r>
          </a:p>
        </p:txBody>
      </p:sp>
    </p:spTree>
    <p:extLst>
      <p:ext uri="{BB962C8B-B14F-4D97-AF65-F5344CB8AC3E}">
        <p14:creationId xmlns:p14="http://schemas.microsoft.com/office/powerpoint/2010/main" val="23263539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00525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3-b Understanding Revenue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200525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295" name="Text Box 2"/>
          <p:cNvSpPr txBox="1">
            <a:spLocks noChangeArrowheads="1"/>
          </p:cNvSpPr>
          <p:nvPr/>
        </p:nvSpPr>
        <p:spPr bwMode="auto">
          <a:xfrm>
            <a:off x="228600" y="1143000"/>
            <a:ext cx="4200525" cy="4495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Revenue (also called Sales) is the money that a business earns by selling its products or services</a:t>
            </a: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Following are NOT revenues</a:t>
            </a:r>
          </a:p>
          <a:p>
            <a:pPr marL="914400" lvl="1" indent="-457200">
              <a:lnSpc>
                <a:spcPct val="130000"/>
              </a:lnSpc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Borrowing money for running the business is NOT revenue</a:t>
            </a:r>
          </a:p>
          <a:p>
            <a:pPr marL="914400" lvl="1" indent="-457200">
              <a:lnSpc>
                <a:spcPct val="130000"/>
              </a:lnSpc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Capital investment by the owner is NOT revenue</a:t>
            </a:r>
          </a:p>
          <a:p>
            <a:pPr marL="914400" lvl="1" indent="-457200">
              <a:lnSpc>
                <a:spcPct val="130000"/>
              </a:lnSpc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Money received through selling of productive assets (like building, machinery) is NOT revenue.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8600" y="5715000"/>
            <a:ext cx="4200525" cy="1066800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 algn="ctr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 dirty="0">
                <a:solidFill>
                  <a:srgbClr val="000000"/>
                </a:solidFill>
                <a:latin typeface="Garamond" pitchFamily="18" charset="0"/>
              </a:rPr>
              <a:t>Key Point</a:t>
            </a:r>
            <a:r>
              <a:rPr lang="en-GB" sz="2000" dirty="0">
                <a:solidFill>
                  <a:srgbClr val="000000"/>
                </a:solidFill>
                <a:latin typeface="Garamond" pitchFamily="18" charset="0"/>
              </a:rPr>
              <a:t>: Revenue is </a:t>
            </a:r>
            <a:r>
              <a:rPr lang="en-GB" sz="2000" b="1" u="sng" dirty="0">
                <a:solidFill>
                  <a:srgbClr val="000000"/>
                </a:solidFill>
                <a:latin typeface="Garamond" pitchFamily="18" charset="0"/>
              </a:rPr>
              <a:t>only</a:t>
            </a:r>
            <a:r>
              <a:rPr lang="en-GB" sz="2000" dirty="0">
                <a:solidFill>
                  <a:srgbClr val="000000"/>
                </a:solidFill>
                <a:latin typeface="Garamond" pitchFamily="18" charset="0"/>
              </a:rPr>
              <a:t> that money earned by the business by selling its products or services</a:t>
            </a:r>
            <a:endParaRPr lang="en-GB" sz="2000" b="1" u="sng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29C75C2B-235F-4F56-8493-0944EE5DEA82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30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714875" y="152400"/>
            <a:ext cx="4200525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3-b</a:t>
            </a:r>
            <a:r>
              <a:rPr lang="x-none" sz="2400" dirty="0">
                <a:solidFill>
                  <a:srgbClr val="000000"/>
                </a:solidFill>
              </a:rPr>
              <a:t> आय को समझना 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714875" y="1214438"/>
            <a:ext cx="4200525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4714875" y="1143000"/>
            <a:ext cx="4200525" cy="4495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</a:rPr>
              <a:t>आय (जिसे बिक्री भी कहते हैं) वह धन है जो एक व्यापार अपने उत्पादों या सेवाओं को बेचकर कमाता है</a:t>
            </a: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</a:rPr>
              <a:t>निम्न आय नहीं हैं </a:t>
            </a:r>
          </a:p>
          <a:p>
            <a:pPr marL="635000" indent="-457200">
              <a:lnSpc>
                <a:spcPct val="13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</a:rPr>
              <a:t>व्यापार चलाने के लिए धन उधार लेना आय नहीं है</a:t>
            </a:r>
          </a:p>
          <a:p>
            <a:pPr marL="635000" indent="-457200">
              <a:lnSpc>
                <a:spcPct val="13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</a:rPr>
              <a:t>मालिक द्वारा पूंजी राशि का निवेश आय नहीं है</a:t>
            </a:r>
          </a:p>
          <a:p>
            <a:pPr marL="635000" indent="-457200">
              <a:lnSpc>
                <a:spcPct val="13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</a:rPr>
              <a:t>उत्पादक संपत्तियों (जैसे इमारत, मशीन) को बेचकर मिलने वाले पैसे आय नहीं हैं  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4714875" y="5715000"/>
            <a:ext cx="4200525" cy="1066800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 algn="ctr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x-none" b="1" dirty="0">
                <a:solidFill>
                  <a:srgbClr val="000000"/>
                </a:solidFill>
                <a:latin typeface="Garamond" pitchFamily="18" charset="0"/>
              </a:rPr>
              <a:t>मुख्य बिंदु:</a:t>
            </a:r>
            <a:r>
              <a:rPr lang="x-none" dirty="0">
                <a:solidFill>
                  <a:srgbClr val="000000"/>
                </a:solidFill>
                <a:latin typeface="Garamond" pitchFamily="18" charset="0"/>
              </a:rPr>
              <a:t> आय व्यापार द्वारा कमाया जाने वाला सिर्फ वह धन ही होता है जो उसके उत्पादों या सेवाओं को बेचकर कमाया जाता है</a:t>
            </a:r>
            <a:endParaRPr lang="en-GB" u="sng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2187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261938" y="209550"/>
            <a:ext cx="4233862" cy="7048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3-c Understanding Profit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295" name="Text Box 2"/>
          <p:cNvSpPr txBox="1">
            <a:spLocks noChangeArrowheads="1"/>
          </p:cNvSpPr>
          <p:nvPr/>
        </p:nvSpPr>
        <p:spPr bwMode="auto">
          <a:xfrm>
            <a:off x="261938" y="1143000"/>
            <a:ext cx="4210050" cy="4267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IN" sz="2000" dirty="0">
                <a:solidFill>
                  <a:srgbClr val="000000"/>
                </a:solidFill>
              </a:rPr>
              <a:t>Profit is the gain made by the business after total costs are deducted from total revenue</a:t>
            </a:r>
            <a:endParaRPr lang="en-GB" sz="2000" dirty="0">
              <a:solidFill>
                <a:srgbClr val="000000"/>
              </a:solidFill>
            </a:endParaRP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Profit is calculated for a period</a:t>
            </a:r>
          </a:p>
          <a:p>
            <a:pPr marL="914400" lvl="1" indent="-457200">
              <a:lnSpc>
                <a:spcPct val="130000"/>
              </a:lnSpc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It can be for a year</a:t>
            </a:r>
          </a:p>
          <a:p>
            <a:pPr marL="914400" lvl="1" indent="-457200">
              <a:lnSpc>
                <a:spcPct val="130000"/>
              </a:lnSpc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It can be half yearly</a:t>
            </a:r>
          </a:p>
          <a:p>
            <a:pPr marL="914400" lvl="1" indent="-457200">
              <a:lnSpc>
                <a:spcPct val="130000"/>
              </a:lnSpc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It can be for 3 months</a:t>
            </a:r>
          </a:p>
          <a:p>
            <a:pPr marL="914400" lvl="1" indent="-457200">
              <a:lnSpc>
                <a:spcPct val="130000"/>
              </a:lnSpc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It can be for a month</a:t>
            </a: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To calculate profit for a period, we include revenues and costs during that period.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92612946-89A1-488F-B01D-53BBF05D4D55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31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5638800"/>
            <a:ext cx="4191000" cy="838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latin typeface="Garamond" pitchFamily="18" charset="0"/>
              </a:rPr>
              <a:t>We define profit as follows:</a:t>
            </a:r>
          </a:p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latin typeface="Garamond" pitchFamily="18" charset="0"/>
              </a:rPr>
              <a:t>Profits  =  Revenues (Sales) - Costs    </a:t>
            </a:r>
          </a:p>
        </p:txBody>
      </p:sp>
      <p:sp>
        <p:nvSpPr>
          <p:cNvPr id="14" name="Text Box 1"/>
          <p:cNvSpPr txBox="1">
            <a:spLocks noChangeArrowheads="1"/>
          </p:cNvSpPr>
          <p:nvPr/>
        </p:nvSpPr>
        <p:spPr bwMode="auto">
          <a:xfrm>
            <a:off x="4724400" y="209550"/>
            <a:ext cx="4233862" cy="7048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3-c </a:t>
            </a:r>
            <a:r>
              <a:rPr lang="x-none" sz="2400" dirty="0">
                <a:solidFill>
                  <a:srgbClr val="000000"/>
                </a:solidFill>
              </a:rPr>
              <a:t>लाभ को समझना 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724400" y="1143000"/>
            <a:ext cx="4210050" cy="4267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700" dirty="0">
                <a:solidFill>
                  <a:srgbClr val="000000"/>
                </a:solidFill>
              </a:rPr>
              <a:t>लाभ कुल आय से कुल लागत घटाने के बाद व्यापार के पास बचने वाला फायदा है</a:t>
            </a: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700" dirty="0">
                <a:solidFill>
                  <a:srgbClr val="000000"/>
                </a:solidFill>
              </a:rPr>
              <a:t>लाभ की गणना एक अवधि के लिए की जाती है</a:t>
            </a:r>
          </a:p>
          <a:p>
            <a:pPr marL="571500" indent="-342900">
              <a:lnSpc>
                <a:spcPct val="13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700" dirty="0">
                <a:solidFill>
                  <a:srgbClr val="000000"/>
                </a:solidFill>
              </a:rPr>
              <a:t>यह एक साल के लिए हो सकता है</a:t>
            </a:r>
          </a:p>
          <a:p>
            <a:pPr marL="571500" indent="-342900">
              <a:lnSpc>
                <a:spcPct val="13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700" dirty="0">
                <a:solidFill>
                  <a:srgbClr val="000000"/>
                </a:solidFill>
              </a:rPr>
              <a:t>यह आधे साल के लिए हो सकता है</a:t>
            </a:r>
          </a:p>
          <a:p>
            <a:pPr marL="571500" indent="-342900">
              <a:lnSpc>
                <a:spcPct val="13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700" dirty="0">
                <a:solidFill>
                  <a:srgbClr val="000000"/>
                </a:solidFill>
              </a:rPr>
              <a:t>यह 3 महीने के लिए हो सकता है</a:t>
            </a:r>
          </a:p>
          <a:p>
            <a:pPr marL="571500" indent="-342900">
              <a:lnSpc>
                <a:spcPct val="13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700" dirty="0">
                <a:solidFill>
                  <a:srgbClr val="000000"/>
                </a:solidFill>
              </a:rPr>
              <a:t>यह एक महीने के लिए हो सकता है</a:t>
            </a: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700" dirty="0">
                <a:solidFill>
                  <a:srgbClr val="000000"/>
                </a:solidFill>
              </a:rPr>
              <a:t>एक अवधि के लिए लाभ की गणना करने के लिए, हम उस अवधि के दौरान प्राप्त आय और लागत को शामिल करते हैं</a:t>
            </a:r>
            <a:endParaRPr lang="en-GB" sz="1700" dirty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767262" y="5638800"/>
            <a:ext cx="4191000" cy="838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x-none" b="1" dirty="0">
                <a:solidFill>
                  <a:schemeClr val="tx1"/>
                </a:solidFill>
                <a:latin typeface="Garamond" pitchFamily="18" charset="0"/>
              </a:rPr>
              <a:t>हम लाभ को निम्न प्रकार से पारिभाषित करते हैं: </a:t>
            </a:r>
            <a:endParaRPr lang="en-US" b="1" dirty="0">
              <a:solidFill>
                <a:schemeClr val="tx1"/>
              </a:solidFill>
              <a:latin typeface="Garamond" pitchFamily="18" charset="0"/>
            </a:endParaRPr>
          </a:p>
          <a:p>
            <a:pPr algn="ctr">
              <a:defRPr/>
            </a:pPr>
            <a:r>
              <a:rPr lang="x-none" b="1" dirty="0">
                <a:solidFill>
                  <a:schemeClr val="tx1"/>
                </a:solidFill>
                <a:latin typeface="Garamond" pitchFamily="18" charset="0"/>
              </a:rPr>
              <a:t>लाभ </a:t>
            </a:r>
            <a:r>
              <a:rPr lang="en-US" b="1" dirty="0">
                <a:solidFill>
                  <a:schemeClr val="tx1"/>
                </a:solidFill>
                <a:latin typeface="Garamond" pitchFamily="18" charset="0"/>
              </a:rPr>
              <a:t>= </a:t>
            </a:r>
            <a:r>
              <a:rPr lang="x-none" b="1" dirty="0">
                <a:solidFill>
                  <a:schemeClr val="tx1"/>
                </a:solidFill>
                <a:latin typeface="Garamond" pitchFamily="18" charset="0"/>
              </a:rPr>
              <a:t>आय</a:t>
            </a:r>
            <a:r>
              <a:rPr lang="en-US" b="1" dirty="0">
                <a:solidFill>
                  <a:schemeClr val="tx1"/>
                </a:solidFill>
                <a:latin typeface="Garamond" pitchFamily="18" charset="0"/>
              </a:rPr>
              <a:t> (</a:t>
            </a:r>
            <a:r>
              <a:rPr lang="x-none" b="1" dirty="0">
                <a:solidFill>
                  <a:schemeClr val="tx1"/>
                </a:solidFill>
                <a:latin typeface="Garamond" pitchFamily="18" charset="0"/>
              </a:rPr>
              <a:t>बिक्री</a:t>
            </a:r>
            <a:r>
              <a:rPr lang="en-US" b="1" dirty="0">
                <a:solidFill>
                  <a:schemeClr val="tx1"/>
                </a:solidFill>
                <a:latin typeface="Garamond" pitchFamily="18" charset="0"/>
              </a:rPr>
              <a:t>) – </a:t>
            </a:r>
            <a:r>
              <a:rPr lang="x-none" b="1" dirty="0">
                <a:solidFill>
                  <a:schemeClr val="tx1"/>
                </a:solidFill>
                <a:latin typeface="Garamond" pitchFamily="18" charset="0"/>
              </a:rPr>
              <a:t>लागत </a:t>
            </a:r>
            <a:endParaRPr lang="en-US" b="1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335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114800" cy="715963"/>
          </a:xfrm>
          <a:noFill/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82945" tIns="41473" rIns="82945" bIns="41473" anchor="ctr"/>
          <a:lstStyle/>
          <a:p>
            <a:pPr algn="l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3-c </a:t>
            </a:r>
            <a:r>
              <a:rPr lang="en-GB" sz="2400" dirty="0">
                <a:solidFill>
                  <a:srgbClr val="000000"/>
                </a:solidFill>
                <a:ea typeface="+mn-ea"/>
                <a:cs typeface="+mn-cs"/>
              </a:rPr>
              <a:t>Understanding Profit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4114800" cy="5105400"/>
          </a:xfrm>
          <a:ln>
            <a:solidFill>
              <a:srgbClr val="000000"/>
            </a:solidFill>
            <a:rou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</a:rPr>
              <a:t>There are different kinds of profits. We calculate profits based on different categories of costs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</a:rPr>
              <a:t>We will look at two main types of profits. These are Gross profits &amp; Net profits</a:t>
            </a:r>
            <a:endParaRPr lang="mr-IN" sz="28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</a:rPr>
              <a:t>Gross Profit  =  Revenue – Direct Costs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</a:rPr>
              <a:t>Net profit is the final profit left for the business after subtracting all costs. 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</a:rPr>
              <a:t>Net Profit 	=  Gross Profit –  Indirect Costs</a:t>
            </a:r>
          </a:p>
        </p:txBody>
      </p:sp>
      <p:sp>
        <p:nvSpPr>
          <p:cNvPr id="27653" name="Slide Number Placeholder 5"/>
          <p:cNvSpPr txBox="1">
            <a:spLocks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FA0CF514-E41B-4B68-9BD2-30B1797E9B32}" type="slidenum">
              <a:rPr lang="en-US" sz="1600" b="1">
                <a:latin typeface="Calibri" pitchFamily="34" charset="0"/>
              </a:rPr>
              <a:pPr algn="ctr"/>
              <a:t>32</a:t>
            </a:fld>
            <a:endParaRPr lang="mr-IN" sz="1600" b="1">
              <a:latin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724400" y="218173"/>
            <a:ext cx="41148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3-c </a:t>
            </a:r>
            <a:r>
              <a:rPr lang="x-none" sz="2400" dirty="0">
                <a:solidFill>
                  <a:srgbClr val="000000"/>
                </a:solidFill>
              </a:rPr>
              <a:t>लाभ को समझना </a:t>
            </a:r>
            <a:endParaRPr lang="en-GB" sz="2400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724400" y="1132573"/>
            <a:ext cx="4114800" cy="5105400"/>
          </a:xfrm>
          <a:prstGeom prst="rect">
            <a:avLst/>
          </a:prstGeom>
          <a:noFill/>
          <a:ln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x-none" sz="1800" dirty="0">
              <a:solidFill>
                <a:srgbClr val="000000"/>
              </a:solidFill>
              <a:latin typeface="Arial" charset="0"/>
            </a:endParaRP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>
                <a:solidFill>
                  <a:srgbClr val="000000"/>
                </a:solidFill>
                <a:latin typeface="Arial" charset="0"/>
              </a:rPr>
              <a:t>लाभ कई प्रकार के होते हैं। हम लागत के विभिन्न वर्गों के आधार पर लाभ की गणना करते हैं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>
                <a:solidFill>
                  <a:srgbClr val="000000"/>
                </a:solidFill>
                <a:latin typeface="Arial" charset="0"/>
              </a:rPr>
              <a:t>हम दो प्रकार के लाभों को देखेंगे - सकल और शुद्ध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>
                <a:solidFill>
                  <a:srgbClr val="000000"/>
                </a:solidFill>
                <a:latin typeface="Arial" charset="0"/>
              </a:rPr>
              <a:t>सकल लाभ = आय - प्रत्यक्ष लागत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>
                <a:solidFill>
                  <a:srgbClr val="000000"/>
                </a:solidFill>
                <a:latin typeface="Arial" charset="0"/>
              </a:rPr>
              <a:t>व्यापार में सभी लागतों को घटाने के बाद अंत में बचा लाभ शुद्ध लाभ कहलाता है।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>
                <a:solidFill>
                  <a:srgbClr val="000000"/>
                </a:solidFill>
                <a:latin typeface="Arial" charset="0"/>
              </a:rPr>
              <a:t>शुद्ध लाभ = सकल लाभ - अप्रत्यक्ष लागत </a:t>
            </a:r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24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4609B69E-ADD3-435E-8A1F-F14BE20DEA92}" type="slidenum">
              <a:rPr lang="en-US" sz="1600" b="1" smtClean="0"/>
              <a:pPr algn="ctr" eaLnBrk="1" hangingPunct="1"/>
              <a:t>33</a:t>
            </a:fld>
            <a:endParaRPr lang="en-US" sz="1600" b="1"/>
          </a:p>
        </p:txBody>
      </p:sp>
      <p:graphicFrame>
        <p:nvGraphicFramePr>
          <p:cNvPr id="18" name="Object 2"/>
          <p:cNvGraphicFramePr>
            <a:graphicFrameLocks noChangeAspect="1"/>
          </p:cNvGraphicFramePr>
          <p:nvPr>
            <p:extLst/>
          </p:nvPr>
        </p:nvGraphicFramePr>
        <p:xfrm>
          <a:off x="574675" y="2360612"/>
          <a:ext cx="3868737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812" name="Equation" r:id="rId4" imgW="2362200" imgH="393700" progId="Equation.3">
                  <p:embed/>
                </p:oleObj>
              </mc:Choice>
              <mc:Fallback>
                <p:oleObj name="Equation" r:id="rId4" imgW="2362200" imgH="39370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675" y="2360612"/>
                        <a:ext cx="3868737" cy="64452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633412" y="4722812"/>
          <a:ext cx="3214688" cy="111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1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Total Revenue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Profits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80,000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16,000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100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?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0" name="Object 3"/>
          <p:cNvGraphicFramePr>
            <a:graphicFrameLocks noChangeAspect="1"/>
          </p:cNvGraphicFramePr>
          <p:nvPr>
            <p:extLst/>
          </p:nvPr>
        </p:nvGraphicFramePr>
        <p:xfrm>
          <a:off x="633412" y="5942012"/>
          <a:ext cx="2246312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813" name="Equation" r:id="rId6" imgW="1371600" imgH="419100" progId="Equation.3">
                  <p:embed/>
                </p:oleObj>
              </mc:Choice>
              <mc:Fallback>
                <p:oleObj name="Equation" r:id="rId6" imgW="1371600" imgH="4191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412" y="5942012"/>
                        <a:ext cx="2246312" cy="687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1"/>
          <p:cNvSpPr txBox="1">
            <a:spLocks noChangeArrowheads="1"/>
          </p:cNvSpPr>
          <p:nvPr/>
        </p:nvSpPr>
        <p:spPr bwMode="auto">
          <a:xfrm>
            <a:off x="252412" y="150812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3-d Understanding profitability</a:t>
            </a: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228600" y="1141412"/>
            <a:ext cx="4267200" cy="1066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Profitability, as a percentage number, tells us how many rupees out of 100 rupees revenue is the profit</a:t>
            </a: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252412" y="3122612"/>
            <a:ext cx="4267200" cy="144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dirty="0">
                <a:cs typeface="Arial" charset="0"/>
              </a:rPr>
              <a:t>If a business has made a profit of Rs. 16,000 and his total revenue was Rs. 80,000, what was his business’s profitability ?</a:t>
            </a:r>
          </a:p>
        </p:txBody>
      </p:sp>
      <p:graphicFrame>
        <p:nvGraphicFramePr>
          <p:cNvPr id="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0103855"/>
              </p:ext>
            </p:extLst>
          </p:nvPr>
        </p:nvGraphicFramePr>
        <p:xfrm>
          <a:off x="5010151" y="2360612"/>
          <a:ext cx="3868737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814" name="Equation" r:id="rId8" imgW="2361960" imgH="393480" progId="Equation.3">
                  <p:embed/>
                </p:oleObj>
              </mc:Choice>
              <mc:Fallback>
                <p:oleObj name="Equation" r:id="rId8" imgW="2361960" imgH="3934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0151" y="2360612"/>
                        <a:ext cx="3868737" cy="64452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79572"/>
              </p:ext>
            </p:extLst>
          </p:nvPr>
        </p:nvGraphicFramePr>
        <p:xfrm>
          <a:off x="5068888" y="4722812"/>
          <a:ext cx="3214688" cy="111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1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946">
                <a:tc>
                  <a:txBody>
                    <a:bodyPr/>
                    <a:lstStyle/>
                    <a:p>
                      <a:r>
                        <a:rPr lang="x-none" sz="1800" dirty="0"/>
                        <a:t>कुल आय 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x-none" sz="1800" dirty="0"/>
                        <a:t>लाभ 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80,000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16,000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100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?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0997354"/>
              </p:ext>
            </p:extLst>
          </p:nvPr>
        </p:nvGraphicFramePr>
        <p:xfrm>
          <a:off x="5068888" y="5942012"/>
          <a:ext cx="2246312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815" name="Equation" r:id="rId10" imgW="1371600" imgH="419100" progId="Equation.3">
                  <p:embed/>
                </p:oleObj>
              </mc:Choice>
              <mc:Fallback>
                <p:oleObj name="Equation" r:id="rId10" imgW="1371600" imgH="4191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8888" y="5942012"/>
                        <a:ext cx="2246312" cy="687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1"/>
          <p:cNvSpPr txBox="1">
            <a:spLocks noChangeArrowheads="1"/>
          </p:cNvSpPr>
          <p:nvPr/>
        </p:nvSpPr>
        <p:spPr bwMode="auto">
          <a:xfrm>
            <a:off x="4687888" y="150812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3-d </a:t>
            </a:r>
            <a:r>
              <a:rPr lang="x-none" sz="2400" dirty="0"/>
              <a:t>लाभप्रदता को समझना </a:t>
            </a:r>
            <a:endParaRPr lang="en-GB" sz="2400" dirty="0"/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4664076" y="1141412"/>
            <a:ext cx="4267200" cy="1066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1600">
                <a:solidFill>
                  <a:srgbClr val="000000"/>
                </a:solidFill>
                <a:cs typeface="Arial" charset="0"/>
              </a:rPr>
              <a:t>लाभप्रदता</a:t>
            </a:r>
            <a:r>
              <a:rPr lang="hi-IN" sz="16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x-none" sz="1600">
                <a:solidFill>
                  <a:srgbClr val="000000"/>
                </a:solidFill>
                <a:cs typeface="Arial" charset="0"/>
              </a:rPr>
              <a:t>/</a:t>
            </a:r>
            <a:r>
              <a:rPr lang="hi-IN" sz="16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x-none" sz="1600">
                <a:solidFill>
                  <a:srgbClr val="000000"/>
                </a:solidFill>
                <a:cs typeface="Arial" charset="0"/>
              </a:rPr>
              <a:t>प्रॉफिटेबिलिटी </a:t>
            </a:r>
            <a:r>
              <a:rPr lang="x-none" sz="1600" dirty="0">
                <a:solidFill>
                  <a:srgbClr val="000000"/>
                </a:solidFill>
                <a:cs typeface="Arial" charset="0"/>
              </a:rPr>
              <a:t>को लाभ और वार्षि‍क आय के बीच के संबंध के रूप में पारिभाषि‍त और </a:t>
            </a:r>
            <a:r>
              <a:rPr lang="x-none" sz="1600" dirty="0"/>
              <a:t>प्रतिशत में व्यक्त किया जाता है </a:t>
            </a:r>
            <a:endParaRPr lang="en-IN" sz="16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.</a:t>
            </a: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687888" y="3122612"/>
            <a:ext cx="4267200" cy="144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यदि रवि के व्यापार ने 16,000 रुपए का लाभ कमाया और उसकी कुल वार्षि‍क आय 80,000 रुपए थी, तो उसके व्यापार की लाभप्रदता क्या थी</a:t>
            </a:r>
            <a:r>
              <a:rPr lang="en-IN" dirty="0">
                <a:solidFill>
                  <a:srgbClr val="000000"/>
                </a:solidFill>
                <a:cs typeface="Arial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916679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114800" cy="4348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66700" y="5638800"/>
            <a:ext cx="4076700" cy="838200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 algn="ctr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 u="sng" dirty="0">
                <a:solidFill>
                  <a:srgbClr val="000000"/>
                </a:solidFill>
                <a:latin typeface="Garamond" pitchFamily="18" charset="0"/>
              </a:rPr>
              <a:t>Key Point </a:t>
            </a:r>
            <a:r>
              <a:rPr lang="en-GB" sz="2000" dirty="0">
                <a:solidFill>
                  <a:srgbClr val="000000"/>
                </a:solidFill>
                <a:latin typeface="Garamond" pitchFamily="18" charset="0"/>
              </a:rPr>
              <a:t>: Capital in business consists of Fixed Capital and Working Capital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C8378AB7-C81A-4591-8AB7-D52FA7ADCD9A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34</a:t>
            </a:fld>
            <a:endParaRPr lang="mr-IN" sz="1600" b="1" dirty="0">
              <a:solidFill>
                <a:schemeClr val="tx1"/>
              </a:solidFill>
            </a:endParaRPr>
          </a:p>
        </p:txBody>
      </p:sp>
      <p:sp>
        <p:nvSpPr>
          <p:cNvPr id="59396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/>
              <a:t>4. Understanding capital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44196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25425" indent="-225425" eaLnBrk="0" hangingPunct="0">
              <a:lnSpc>
                <a:spcPct val="140000"/>
              </a:lnSpc>
              <a:buFont typeface="Arial" charset="0"/>
              <a:buChar char="•"/>
            </a:pPr>
            <a:r>
              <a:rPr lang="en-GB" dirty="0"/>
              <a:t>Capital is the total amount of money needed by the business to do tow things:</a:t>
            </a:r>
          </a:p>
          <a:p>
            <a:pPr marL="800100" lvl="1" indent="-342900" eaLnBrk="0" hangingPunct="0">
              <a:lnSpc>
                <a:spcPct val="140000"/>
              </a:lnSpc>
              <a:buFont typeface="Calibri" pitchFamily="34" charset="0"/>
              <a:buAutoNum type="arabicPeriod"/>
            </a:pPr>
            <a:r>
              <a:rPr sz="1600" dirty="0"/>
              <a:t>To buy productive things (assets) such as machinery, Land and Buildings, Storage etc.</a:t>
            </a:r>
            <a:r>
              <a:rPr lang="en-IN" sz="1600" dirty="0"/>
              <a:t> This is called Fixed Capital</a:t>
            </a:r>
            <a:endParaRPr sz="1600" dirty="0"/>
          </a:p>
          <a:p>
            <a:pPr marL="800100" lvl="1" indent="-342900" eaLnBrk="0" hangingPunct="0">
              <a:lnSpc>
                <a:spcPct val="140000"/>
              </a:lnSpc>
              <a:buFont typeface="Calibri" pitchFamily="34" charset="0"/>
              <a:buAutoNum type="arabicPeriod"/>
            </a:pPr>
            <a:r>
              <a:rPr sz="1600" dirty="0"/>
              <a:t>To </a:t>
            </a:r>
            <a:r>
              <a:rPr lang="en-IN" sz="1600" dirty="0"/>
              <a:t>do </a:t>
            </a:r>
            <a:r>
              <a:rPr sz="1600" dirty="0"/>
              <a:t>day-to-day </a:t>
            </a:r>
            <a:r>
              <a:rPr lang="en-IN" sz="1600" dirty="0"/>
              <a:t>tasks </a:t>
            </a:r>
            <a:r>
              <a:rPr sz="1600" dirty="0"/>
              <a:t>such as buying materials, paying wages, paying salaries, etc.</a:t>
            </a:r>
            <a:r>
              <a:rPr lang="en-IN" sz="1600" dirty="0"/>
              <a:t> This is called Working Capital</a:t>
            </a:r>
            <a:endParaRPr sz="1600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724400" y="5638800"/>
            <a:ext cx="4076700" cy="838200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 algn="ctr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x-none" b="1" u="sng" dirty="0">
                <a:solidFill>
                  <a:srgbClr val="000000"/>
                </a:solidFill>
                <a:latin typeface="Garamond" pitchFamily="18" charset="0"/>
              </a:rPr>
              <a:t>मुख्य बिंदु:</a:t>
            </a:r>
            <a:r>
              <a:rPr lang="x-none" dirty="0">
                <a:solidFill>
                  <a:srgbClr val="000000"/>
                </a:solidFill>
                <a:latin typeface="Garamond" pitchFamily="18" charset="0"/>
              </a:rPr>
              <a:t> व्यापार में पूंजी में अचल पूंजी और कार्यशील </a:t>
            </a:r>
            <a:r>
              <a:rPr lang="x-none">
                <a:solidFill>
                  <a:srgbClr val="000000"/>
                </a:solidFill>
                <a:latin typeface="Garamond" pitchFamily="18" charset="0"/>
              </a:rPr>
              <a:t>पूंजी शामिल </a:t>
            </a:r>
            <a:r>
              <a:rPr lang="x-none" dirty="0">
                <a:solidFill>
                  <a:srgbClr val="000000"/>
                </a:solidFill>
                <a:latin typeface="Garamond" pitchFamily="18" charset="0"/>
              </a:rPr>
              <a:t>होती हैं</a:t>
            </a:r>
            <a:endParaRPr lang="en-GB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7244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/>
              <a:t>4. </a:t>
            </a:r>
            <a:r>
              <a:rPr lang="x-none" sz="2400" dirty="0"/>
              <a:t>पूंजी को समझना </a:t>
            </a:r>
            <a:endParaRPr lang="en-GB" sz="240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724400" y="1143000"/>
            <a:ext cx="4076700" cy="44196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25425" indent="-225425" eaLnBrk="0" hangingPunct="0">
              <a:lnSpc>
                <a:spcPct val="130000"/>
              </a:lnSpc>
              <a:buFont typeface="Arial" charset="0"/>
              <a:buChar char="•"/>
            </a:pPr>
            <a:r>
              <a:rPr lang="x-none" sz="1700" dirty="0"/>
              <a:t>पूंजी वह कुल धन राशि होती है जो किसी व्यापार </a:t>
            </a:r>
            <a:r>
              <a:rPr lang="x-none" sz="1700"/>
              <a:t>की </a:t>
            </a:r>
            <a:r>
              <a:rPr lang="hi-IN" sz="1700" dirty="0"/>
              <a:t>निम्न दो चीजों के लिए </a:t>
            </a:r>
            <a:r>
              <a:rPr lang="x-none" sz="1700"/>
              <a:t>आवश्यकता </a:t>
            </a:r>
            <a:r>
              <a:rPr lang="x-none" sz="1700" dirty="0"/>
              <a:t>है:</a:t>
            </a:r>
          </a:p>
          <a:p>
            <a:pPr marL="571500" indent="-457200" eaLnBrk="0" hangingPunct="0">
              <a:lnSpc>
                <a:spcPct val="130000"/>
              </a:lnSpc>
              <a:buFont typeface="+mj-lt"/>
              <a:buAutoNum type="arabicPeriod"/>
            </a:pPr>
            <a:r>
              <a:rPr lang="x-none" sz="1700"/>
              <a:t>उत्पादक </a:t>
            </a:r>
            <a:r>
              <a:rPr lang="x-none" sz="1700" dirty="0"/>
              <a:t>चीजों (संपत्तियों) को खरीदने के </a:t>
            </a:r>
            <a:r>
              <a:rPr lang="x-none" sz="1700"/>
              <a:t>लिए जैसे </a:t>
            </a:r>
            <a:r>
              <a:rPr lang="x-none" sz="1700" dirty="0"/>
              <a:t>कि मशीनें, भूमि </a:t>
            </a:r>
            <a:r>
              <a:rPr lang="x-none" sz="1700"/>
              <a:t>और इमार</a:t>
            </a:r>
            <a:r>
              <a:rPr lang="hi-IN" sz="1700" dirty="0"/>
              <a:t>तें</a:t>
            </a:r>
            <a:r>
              <a:rPr lang="x-none" sz="1700"/>
              <a:t>, </a:t>
            </a:r>
            <a:r>
              <a:rPr lang="x-none" sz="1700" dirty="0"/>
              <a:t>भंडारगृह </a:t>
            </a:r>
            <a:r>
              <a:rPr lang="x-none" sz="1700"/>
              <a:t>आदि।</a:t>
            </a:r>
            <a:r>
              <a:rPr lang="hi-IN" sz="1700" dirty="0"/>
              <a:t> इसे अचल </a:t>
            </a:r>
            <a:r>
              <a:rPr lang="x-none" sz="1700"/>
              <a:t>पूंजी </a:t>
            </a:r>
            <a:r>
              <a:rPr lang="hi-IN" sz="1700" dirty="0"/>
              <a:t> कहते हैं। </a:t>
            </a:r>
            <a:endParaRPr lang="x-none" sz="1700" dirty="0"/>
          </a:p>
          <a:p>
            <a:pPr marL="571500" indent="-457200" eaLnBrk="0" hangingPunct="0">
              <a:lnSpc>
                <a:spcPct val="130000"/>
              </a:lnSpc>
              <a:buFont typeface="+mj-lt"/>
              <a:buAutoNum type="arabicPeriod"/>
            </a:pPr>
            <a:r>
              <a:rPr lang="x-none" sz="1700"/>
              <a:t>दैनिक संचालनों</a:t>
            </a:r>
            <a:r>
              <a:rPr lang="hi-IN" sz="1700" dirty="0"/>
              <a:t> </a:t>
            </a:r>
            <a:r>
              <a:rPr lang="x-none" sz="1700"/>
              <a:t>/</a:t>
            </a:r>
            <a:r>
              <a:rPr lang="hi-IN" sz="1700" dirty="0"/>
              <a:t> </a:t>
            </a:r>
            <a:r>
              <a:rPr lang="x-none" sz="1700"/>
              <a:t>कार्यों </a:t>
            </a:r>
            <a:r>
              <a:rPr lang="x-none" sz="1700" dirty="0"/>
              <a:t>को पूरा करने के </a:t>
            </a:r>
            <a:r>
              <a:rPr lang="x-none" sz="1700"/>
              <a:t>लिए जैसे कि </a:t>
            </a:r>
            <a:r>
              <a:rPr lang="hi-IN" sz="1700" dirty="0"/>
              <a:t>माल</a:t>
            </a:r>
            <a:r>
              <a:rPr lang="x-none" sz="1700"/>
              <a:t> </a:t>
            </a:r>
            <a:r>
              <a:rPr lang="x-none" sz="1700" dirty="0"/>
              <a:t>खरीदना, किराया देना, वेतन देना, </a:t>
            </a:r>
            <a:r>
              <a:rPr lang="x-none" sz="1700"/>
              <a:t>आदि।</a:t>
            </a:r>
            <a:r>
              <a:rPr lang="hi-IN" sz="1700" dirty="0"/>
              <a:t> इसे </a:t>
            </a:r>
            <a:r>
              <a:rPr lang="x-none" sz="1700"/>
              <a:t>कार्यशील पूंजी</a:t>
            </a:r>
            <a:r>
              <a:rPr lang="hi-IN" sz="1700" dirty="0"/>
              <a:t> कहते हैं। </a:t>
            </a:r>
            <a:endParaRPr sz="1700" dirty="0"/>
          </a:p>
        </p:txBody>
      </p:sp>
    </p:spTree>
    <p:extLst>
      <p:ext uri="{BB962C8B-B14F-4D97-AF65-F5344CB8AC3E}">
        <p14:creationId xmlns:p14="http://schemas.microsoft.com/office/powerpoint/2010/main" val="1014509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114800" cy="4348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C8378AB7-C81A-4591-8AB7-D52FA7ADCD9A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35</a:t>
            </a:fld>
            <a:endParaRPr lang="mr-IN" sz="1600" b="1" dirty="0">
              <a:solidFill>
                <a:schemeClr val="tx1"/>
              </a:solidFill>
            </a:endParaRPr>
          </a:p>
        </p:txBody>
      </p:sp>
      <p:sp>
        <p:nvSpPr>
          <p:cNvPr id="59396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/>
              <a:t>5. Understanding business environment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44196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25425" indent="-225425" eaLnBrk="0" hangingPunct="0">
              <a:lnSpc>
                <a:spcPct val="130000"/>
              </a:lnSpc>
              <a:buFont typeface="Arial" charset="0"/>
              <a:buChar char="•"/>
              <a:defRPr/>
            </a:pPr>
            <a:r>
              <a:rPr lang="en-US" sz="2000" dirty="0"/>
              <a:t>There are a number of external factors influencing the business. These factors taken together are called “Business environment”</a:t>
            </a:r>
          </a:p>
          <a:p>
            <a:pPr marL="225425" indent="-225425" eaLnBrk="0" hangingPunct="0">
              <a:lnSpc>
                <a:spcPct val="130000"/>
              </a:lnSpc>
              <a:buFont typeface="Arial" charset="0"/>
              <a:buChar char="•"/>
              <a:defRPr/>
            </a:pPr>
            <a:r>
              <a:rPr lang="en-US" sz="2000" dirty="0"/>
              <a:t>Some key factors that influence small &amp; rural businesses are:</a:t>
            </a:r>
          </a:p>
          <a:p>
            <a:pPr lvl="2" indent="-457200" eaLnBrk="0" hangingPunct="0">
              <a:lnSpc>
                <a:spcPct val="130000"/>
              </a:lnSpc>
              <a:buFont typeface="+mj-lt"/>
              <a:buAutoNum type="arabicPeriod"/>
              <a:defRPr/>
            </a:pPr>
            <a:r>
              <a:rPr lang="en-US" sz="2000" dirty="0"/>
              <a:t>Laws and policies</a:t>
            </a:r>
          </a:p>
          <a:p>
            <a:pPr lvl="2" indent="-457200" eaLnBrk="0" hangingPunct="0">
              <a:lnSpc>
                <a:spcPct val="130000"/>
              </a:lnSpc>
              <a:buFont typeface="+mj-lt"/>
              <a:buAutoNum type="arabicPeriod"/>
              <a:defRPr/>
            </a:pPr>
            <a:r>
              <a:rPr lang="en-US" sz="2000" dirty="0"/>
              <a:t>Technology available</a:t>
            </a:r>
          </a:p>
          <a:p>
            <a:pPr lvl="2" indent="-457200" eaLnBrk="0" hangingPunct="0">
              <a:lnSpc>
                <a:spcPct val="130000"/>
              </a:lnSpc>
              <a:buFont typeface="+mj-lt"/>
              <a:buAutoNum type="arabicPeriod"/>
              <a:defRPr/>
            </a:pPr>
            <a:r>
              <a:rPr lang="en-US" sz="2000" dirty="0"/>
              <a:t>Availability of suppliers</a:t>
            </a:r>
          </a:p>
          <a:p>
            <a:pPr lvl="2" indent="-457200" eaLnBrk="0" hangingPunct="0">
              <a:lnSpc>
                <a:spcPct val="130000"/>
              </a:lnSpc>
              <a:buFont typeface="+mj-lt"/>
              <a:buAutoNum type="arabicPeriod"/>
              <a:defRPr/>
            </a:pPr>
            <a:r>
              <a:rPr lang="en-US" sz="2000" dirty="0"/>
              <a:t>Availability of skills</a:t>
            </a:r>
          </a:p>
          <a:p>
            <a:pPr lvl="2" indent="-457200" eaLnBrk="0" hangingPunct="0">
              <a:lnSpc>
                <a:spcPct val="130000"/>
              </a:lnSpc>
              <a:buFont typeface="+mj-lt"/>
              <a:buAutoNum type="arabicPeriod"/>
              <a:defRPr/>
            </a:pPr>
            <a:r>
              <a:rPr lang="en-US" sz="2000" dirty="0"/>
              <a:t>Availability of capital</a:t>
            </a:r>
            <a:endParaRPr sz="2000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7244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/>
              <a:t>5. </a:t>
            </a:r>
            <a:r>
              <a:rPr lang="x-none" sz="2400" dirty="0"/>
              <a:t>व्यापारिक वातावरण को समझना </a:t>
            </a:r>
            <a:endParaRPr lang="en-GB" sz="2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724400" y="1143000"/>
            <a:ext cx="4076700" cy="44196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25425" indent="-225425" eaLnBrk="0" hangingPunct="0">
              <a:lnSpc>
                <a:spcPct val="130000"/>
              </a:lnSpc>
              <a:buFont typeface="Arial" charset="0"/>
              <a:buChar char="•"/>
              <a:defRPr/>
            </a:pPr>
            <a:r>
              <a:rPr lang="x-none" dirty="0"/>
              <a:t>व्यापार को प्रभावित करने के लिए कई बाहरी कारक भी मौजूद होते हैं। इन सभी कारकों को एक साथ 'व्यापारिक वातावरण' कहा जाता है। </a:t>
            </a:r>
          </a:p>
          <a:p>
            <a:pPr marL="225425" indent="-225425" eaLnBrk="0" hangingPunct="0">
              <a:lnSpc>
                <a:spcPct val="130000"/>
              </a:lnSpc>
              <a:buFont typeface="Arial" charset="0"/>
              <a:buChar char="•"/>
              <a:defRPr/>
            </a:pPr>
            <a:r>
              <a:rPr lang="x-none" dirty="0"/>
              <a:t>कुछ महत्वपूर्ण कारक जो छोटे और ग्रामीण व्यापारों को प्रभावित करते हैं वे हैं: </a:t>
            </a:r>
          </a:p>
          <a:p>
            <a:pPr marL="863600" indent="-457200" eaLnBrk="0" hangingPunct="0">
              <a:lnSpc>
                <a:spcPct val="130000"/>
              </a:lnSpc>
              <a:buFont typeface="+mj-lt"/>
              <a:buAutoNum type="arabicPeriod"/>
              <a:tabLst>
                <a:tab pos="863600" algn="l"/>
              </a:tabLst>
              <a:defRPr/>
            </a:pPr>
            <a:r>
              <a:rPr lang="x-none" dirty="0"/>
              <a:t>कानून और नियम</a:t>
            </a:r>
          </a:p>
          <a:p>
            <a:pPr marL="863600" indent="-457200" eaLnBrk="0" hangingPunct="0">
              <a:lnSpc>
                <a:spcPct val="130000"/>
              </a:lnSpc>
              <a:buFont typeface="+mj-lt"/>
              <a:buAutoNum type="arabicPeriod"/>
              <a:tabLst>
                <a:tab pos="863600" algn="l"/>
              </a:tabLst>
              <a:defRPr/>
            </a:pPr>
            <a:r>
              <a:rPr lang="x-none" dirty="0"/>
              <a:t>उपलब्ध तकनीकी</a:t>
            </a:r>
          </a:p>
          <a:p>
            <a:pPr marL="863600" indent="-457200" eaLnBrk="0" hangingPunct="0">
              <a:lnSpc>
                <a:spcPct val="130000"/>
              </a:lnSpc>
              <a:buFont typeface="+mj-lt"/>
              <a:buAutoNum type="arabicPeriod"/>
              <a:tabLst>
                <a:tab pos="863600" algn="l"/>
              </a:tabLst>
              <a:defRPr/>
            </a:pPr>
            <a:r>
              <a:rPr lang="hi-IN" dirty="0"/>
              <a:t>सप्लायर्स / आपुर्तिकर्ता </a:t>
            </a:r>
            <a:r>
              <a:rPr lang="x-none"/>
              <a:t>की </a:t>
            </a:r>
            <a:r>
              <a:rPr lang="x-none" dirty="0"/>
              <a:t>उपलब्धता</a:t>
            </a:r>
          </a:p>
          <a:p>
            <a:pPr marL="863600" indent="-457200" eaLnBrk="0" hangingPunct="0">
              <a:lnSpc>
                <a:spcPct val="130000"/>
              </a:lnSpc>
              <a:buFont typeface="+mj-lt"/>
              <a:buAutoNum type="arabicPeriod"/>
              <a:tabLst>
                <a:tab pos="863600" algn="l"/>
              </a:tabLst>
              <a:defRPr/>
            </a:pPr>
            <a:r>
              <a:rPr lang="hi-IN" dirty="0"/>
              <a:t>हुनर </a:t>
            </a:r>
            <a:r>
              <a:rPr lang="x-none"/>
              <a:t>की </a:t>
            </a:r>
            <a:r>
              <a:rPr lang="x-none" dirty="0"/>
              <a:t>उपलब्धता</a:t>
            </a:r>
          </a:p>
          <a:p>
            <a:pPr marL="863600" indent="-457200" eaLnBrk="0" hangingPunct="0">
              <a:lnSpc>
                <a:spcPct val="130000"/>
              </a:lnSpc>
              <a:buFont typeface="+mj-lt"/>
              <a:buAutoNum type="arabicPeriod"/>
              <a:tabLst>
                <a:tab pos="863600" algn="l"/>
              </a:tabLst>
              <a:defRPr/>
            </a:pPr>
            <a:r>
              <a:rPr lang="x-none" dirty="0"/>
              <a:t>पूंजी की उपलब्धता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910124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36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16709" y="39624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-57150" y="1198563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What is business?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Types of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Fluctuations in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Objective of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Business viability framework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Opportunity Cost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Introduction to financial statements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Examples of common  businesses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 eaLnBrk="1" hangingPunct="1">
              <a:spcAft>
                <a:spcPts val="800"/>
              </a:spcAft>
              <a:buSzPct val="100000"/>
              <a:buFont typeface="+mj-lt"/>
              <a:buAutoNum type="arabicPeriod"/>
              <a:defRPr/>
            </a:pP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</a:t>
            </a:r>
            <a:endParaRPr lang="en-GB" sz="2400" dirty="0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76200" y="16002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-76200" y="20574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-76200" y="28225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-76200" y="32004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क्या है?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विभिन्न प्रकार के व्यापार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में बदलाव करना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के लक्ष्य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की व्यवहारिकता का दायरा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कोई व्यापार करें या न करें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फाइनेंसियल स्टेटमेंट / वित्तीय ब्यौरों का परिचय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कुछ सामान्य व्यापार के उदाहरण 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 eaLnBrk="1" hangingPunct="1">
              <a:spcAft>
                <a:spcPts val="800"/>
              </a:spcAft>
              <a:buSzPct val="100000"/>
              <a:buFont typeface="+mj-lt"/>
              <a:buAutoNum type="arabicPeriod"/>
              <a:defRPr/>
            </a:pP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568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1910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An important consideration - Opportunity cost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318" name="Text Box 2"/>
          <p:cNvSpPr txBox="1">
            <a:spLocks noChangeArrowheads="1"/>
          </p:cNvSpPr>
          <p:nvPr/>
        </p:nvSpPr>
        <p:spPr bwMode="auto">
          <a:xfrm>
            <a:off x="228600" y="1066800"/>
            <a:ext cx="4191000" cy="4495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885825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Font typeface="Arial" charset="0"/>
              <a:buChar char="•"/>
            </a:pPr>
            <a:r>
              <a:rPr lang="en-US" dirty="0">
                <a:cs typeface="Arial" charset="0"/>
              </a:rPr>
              <a:t>Before we start any business, we must consider an important point</a:t>
            </a:r>
          </a:p>
          <a:p>
            <a:pPr eaLnBrk="1" hangingPunct="1">
              <a:lnSpc>
                <a:spcPct val="140000"/>
              </a:lnSpc>
              <a:buFont typeface="Arial" charset="0"/>
              <a:buChar char="•"/>
            </a:pPr>
            <a:r>
              <a:rPr lang="en-US" b="1" u="sng" dirty="0">
                <a:cs typeface="Arial" charset="0"/>
              </a:rPr>
              <a:t>Opportunity cost </a:t>
            </a:r>
            <a:r>
              <a:rPr lang="en-US" dirty="0">
                <a:cs typeface="Arial" charset="0"/>
              </a:rPr>
              <a:t>can be defined as “</a:t>
            </a:r>
            <a:r>
              <a:rPr lang="en-US" dirty="0"/>
              <a:t>How much money will you make if you do something else instead of this business</a:t>
            </a:r>
            <a:r>
              <a:rPr lang="en-US" dirty="0">
                <a:cs typeface="Arial" charset="0"/>
              </a:rPr>
              <a:t>”</a:t>
            </a:r>
          </a:p>
          <a:p>
            <a:pPr eaLnBrk="1" hangingPunct="1">
              <a:lnSpc>
                <a:spcPct val="140000"/>
              </a:lnSpc>
              <a:buFont typeface="Arial" charset="0"/>
              <a:buChar char="•"/>
            </a:pPr>
            <a:r>
              <a:rPr lang="en-US" dirty="0">
                <a:cs typeface="Arial" charset="0"/>
              </a:rPr>
              <a:t>For example, you have Rs. 12,000 and you have 2 choices:</a:t>
            </a:r>
          </a:p>
          <a:p>
            <a:pPr lvl="1" eaLnBrk="1" hangingPunct="1">
              <a:lnSpc>
                <a:spcPct val="140000"/>
              </a:lnSpc>
              <a:buFont typeface="Calibri" pitchFamily="34" charset="0"/>
              <a:buAutoNum type="arabicPeriod"/>
            </a:pPr>
            <a:r>
              <a:rPr lang="en-US" sz="1600" dirty="0">
                <a:cs typeface="Arial" charset="0"/>
              </a:rPr>
              <a:t>Use this to start a business or</a:t>
            </a:r>
          </a:p>
          <a:p>
            <a:pPr lvl="1" eaLnBrk="1" hangingPunct="1">
              <a:lnSpc>
                <a:spcPct val="140000"/>
              </a:lnSpc>
              <a:buFont typeface="Calibri" pitchFamily="34" charset="0"/>
              <a:buAutoNum type="arabicPeriod"/>
            </a:pPr>
            <a:r>
              <a:rPr lang="en-US" sz="1600" dirty="0">
                <a:cs typeface="Arial" charset="0"/>
              </a:rPr>
              <a:t>Put it in fixed deposit at 10% per year and work on NREGA for 10 days every month</a:t>
            </a:r>
          </a:p>
        </p:txBody>
      </p:sp>
      <p:sp>
        <p:nvSpPr>
          <p:cNvPr id="9" name="Rectangle 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2844" y="5643578"/>
            <a:ext cx="4267200" cy="8382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400" b="1" dirty="0">
                <a:latin typeface="Garamond" pitchFamily="18" charset="0"/>
              </a:rPr>
              <a:t>Discussion: </a:t>
            </a:r>
            <a:r>
              <a:rPr lang="en-US" sz="2400" dirty="0">
                <a:latin typeface="Garamond" pitchFamily="18" charset="0"/>
              </a:rPr>
              <a:t>How will you decide which choice you should take?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05E835EF-9F3C-42F5-9C0C-0CADB950BE49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37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4657756" y="152400"/>
            <a:ext cx="41910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एक महत्वपूर्ण पहलू - अवसर मूल्य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657756" y="1066800"/>
            <a:ext cx="4191000" cy="4495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885825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Font typeface="Arial" charset="0"/>
              <a:buChar char="•"/>
            </a:pPr>
            <a:r>
              <a:rPr lang="x-none" sz="1600" dirty="0">
                <a:cs typeface="Arial" charset="0"/>
              </a:rPr>
              <a:t>हमारे कोई व्यापार आरंभ करने से पहले, हमें एक महत्वपूर्ण बिंदु पर विचार करना चाहिए</a:t>
            </a:r>
          </a:p>
          <a:p>
            <a:pPr eaLnBrk="1" hangingPunct="1">
              <a:lnSpc>
                <a:spcPct val="140000"/>
              </a:lnSpc>
              <a:buFont typeface="Arial" charset="0"/>
              <a:buChar char="•"/>
            </a:pPr>
            <a:r>
              <a:rPr lang="x-none" sz="1600" b="1" u="sng" dirty="0">
                <a:solidFill>
                  <a:srgbClr val="000000"/>
                </a:solidFill>
                <a:cs typeface="Arial" charset="0"/>
              </a:rPr>
              <a:t>अवसर मूल्य </a:t>
            </a:r>
            <a:r>
              <a:rPr lang="x-none" sz="1600" dirty="0">
                <a:cs typeface="Arial" charset="0"/>
              </a:rPr>
              <a:t>को 'इस व्यापार के अतिरिक्त यदि आप कोई और व्यापार करते हैं तो आप कितना धन </a:t>
            </a:r>
            <a:r>
              <a:rPr lang="x-none" sz="1600">
                <a:cs typeface="Arial" charset="0"/>
              </a:rPr>
              <a:t>कमा </a:t>
            </a:r>
            <a:r>
              <a:rPr lang="hi-IN" sz="1600" dirty="0">
                <a:cs typeface="Arial" charset="0"/>
              </a:rPr>
              <a:t>सकें</a:t>
            </a:r>
            <a:r>
              <a:rPr lang="x-none" sz="1600">
                <a:cs typeface="Arial" charset="0"/>
              </a:rPr>
              <a:t>गे</a:t>
            </a:r>
            <a:r>
              <a:rPr lang="x-none" sz="1600" dirty="0">
                <a:cs typeface="Arial" charset="0"/>
              </a:rPr>
              <a:t>' के रूप में पारिभाषित किया जा सकता है</a:t>
            </a:r>
          </a:p>
          <a:p>
            <a:pPr eaLnBrk="1" hangingPunct="1">
              <a:lnSpc>
                <a:spcPct val="140000"/>
              </a:lnSpc>
              <a:buFont typeface="Arial" charset="0"/>
              <a:buChar char="•"/>
            </a:pPr>
            <a:r>
              <a:rPr lang="x-none" sz="1600" dirty="0">
                <a:cs typeface="Arial" charset="0"/>
              </a:rPr>
              <a:t>उदाहरण के लिए, आपके पास 12,000 रुपए हैं और 2 विकल्प हैं:</a:t>
            </a:r>
          </a:p>
          <a:p>
            <a:pPr marL="571500" indent="-342900" eaLnBrk="1" hangingPunct="1">
              <a:lnSpc>
                <a:spcPct val="140000"/>
              </a:lnSpc>
              <a:buFont typeface="+mj-lt"/>
              <a:buAutoNum type="arabicPeriod"/>
            </a:pPr>
            <a:r>
              <a:rPr lang="x-none" sz="1600" dirty="0">
                <a:cs typeface="Arial" charset="0"/>
              </a:rPr>
              <a:t>इसका प्रयोग एक व्यापार आरंभ करने के लिए कीजिए या</a:t>
            </a:r>
          </a:p>
          <a:p>
            <a:pPr marL="571500" indent="-342900" eaLnBrk="1" hangingPunct="1">
              <a:lnSpc>
                <a:spcPct val="140000"/>
              </a:lnSpc>
              <a:buFont typeface="+mj-lt"/>
              <a:buAutoNum type="arabicPeriod"/>
            </a:pPr>
            <a:r>
              <a:rPr lang="x-none" sz="1600" dirty="0">
                <a:cs typeface="Arial" charset="0"/>
              </a:rPr>
              <a:t>प्रतिवर्ष 10% की दर पर इसे </a:t>
            </a:r>
            <a:r>
              <a:rPr lang="x-none" sz="1600">
                <a:cs typeface="Arial" charset="0"/>
              </a:rPr>
              <a:t>फिक्स्ड डिपॉजिट</a:t>
            </a:r>
            <a:r>
              <a:rPr lang="hi-IN" sz="1600" dirty="0">
                <a:cs typeface="Arial" charset="0"/>
              </a:rPr>
              <a:t> </a:t>
            </a:r>
            <a:r>
              <a:rPr lang="x-none" sz="1600">
                <a:cs typeface="Arial" charset="0"/>
              </a:rPr>
              <a:t>/</a:t>
            </a:r>
            <a:r>
              <a:rPr lang="hi-IN" sz="1600" dirty="0">
                <a:cs typeface="Arial" charset="0"/>
              </a:rPr>
              <a:t> </a:t>
            </a:r>
            <a:r>
              <a:rPr lang="x-none" sz="1600">
                <a:cs typeface="Arial" charset="0"/>
              </a:rPr>
              <a:t>एफडी </a:t>
            </a:r>
            <a:r>
              <a:rPr lang="x-none" sz="1600" dirty="0">
                <a:cs typeface="Arial" charset="0"/>
              </a:rPr>
              <a:t>कर दें और प्रति माह 10 दिन मनरेगा पर काम कीजिए</a:t>
            </a:r>
            <a:endParaRPr lang="en-US" sz="1600" dirty="0">
              <a:cs typeface="Arial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0" y="5643578"/>
            <a:ext cx="4267200" cy="8382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x-none" sz="2000" b="1" dirty="0">
                <a:latin typeface="Garamond" pitchFamily="18" charset="0"/>
              </a:rPr>
              <a:t>चर्चा: </a:t>
            </a:r>
            <a:r>
              <a:rPr lang="x-none" sz="2000" dirty="0">
                <a:latin typeface="Garamond" pitchFamily="18" charset="0"/>
              </a:rPr>
              <a:t>आप यह कैसे निर्धारित करेंगे कि आपको कौन सा विकल्प लेना चाहिए</a:t>
            </a:r>
            <a:r>
              <a:rPr lang="en-US" sz="2000" dirty="0">
                <a:latin typeface="Garamond" pitchFamily="18" charset="0"/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12202009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1910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An important consideration - Opportunity cost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42" name="Text Box 2"/>
          <p:cNvSpPr txBox="1">
            <a:spLocks noChangeArrowheads="1"/>
          </p:cNvSpPr>
          <p:nvPr/>
        </p:nvSpPr>
        <p:spPr bwMode="auto">
          <a:xfrm>
            <a:off x="228600" y="1143000"/>
            <a:ext cx="4191000" cy="5334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If you choose option 2, then every month you will get Rs. 100 in interest and Rs. 1,800 from NREGA </a:t>
            </a:r>
          </a:p>
          <a:p>
            <a:pPr eaLnBrk="1" hangingPunct="1">
              <a:lnSpc>
                <a:spcPct val="130000"/>
              </a:lnSpc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So your total income from the month is Rs. 1,900. This  is your opportunity cost per month</a:t>
            </a:r>
          </a:p>
          <a:p>
            <a:pPr lvl="1" eaLnBrk="1" hangingPunct="1">
              <a:lnSpc>
                <a:spcPct val="130000"/>
              </a:lnSpc>
              <a:buFont typeface="Arial" charset="0"/>
              <a:buChar char="–"/>
            </a:pPr>
            <a:r>
              <a:rPr lang="en-US" sz="1900" dirty="0">
                <a:cs typeface="Arial" charset="0"/>
              </a:rPr>
              <a:t>If you expect to make more than Rs. 1,900 from the business then you may start the business</a:t>
            </a:r>
          </a:p>
          <a:p>
            <a:pPr lvl="1" eaLnBrk="1" hangingPunct="1">
              <a:lnSpc>
                <a:spcPct val="130000"/>
              </a:lnSpc>
              <a:buFont typeface="Arial" charset="0"/>
              <a:buChar char="–"/>
            </a:pPr>
            <a:r>
              <a:rPr lang="en-US" sz="1900" dirty="0">
                <a:cs typeface="Arial" charset="0"/>
              </a:rPr>
              <a:t>But you should also look at the risk involved in the business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48778EE9-81C4-4C4F-AD70-AF180BACADD2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38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572000" y="152400"/>
            <a:ext cx="41910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एक महत्वपूर्ण पहलू - अवसर मूल्य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572000" y="1143000"/>
            <a:ext cx="4191000" cy="5334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  <a:buFont typeface="Arial" charset="0"/>
              <a:buChar char="•"/>
            </a:pPr>
            <a:r>
              <a:rPr lang="x-none" sz="1900" dirty="0">
                <a:cs typeface="Arial" charset="0"/>
              </a:rPr>
              <a:t>अगर आप विकल्प 2 चुनते हैं, तो आपको हर महीने 100 रुपए ब्याज मिलेगी और 1,</a:t>
            </a:r>
            <a:r>
              <a:rPr lang="en-US" sz="1900" dirty="0">
                <a:cs typeface="Arial" charset="0"/>
              </a:rPr>
              <a:t>8</a:t>
            </a:r>
            <a:r>
              <a:rPr lang="x-none" sz="1900" dirty="0">
                <a:cs typeface="Arial" charset="0"/>
              </a:rPr>
              <a:t>00 रुपए मनरेगा से</a:t>
            </a:r>
          </a:p>
          <a:p>
            <a:pPr eaLnBrk="1" hangingPunct="1">
              <a:lnSpc>
                <a:spcPct val="130000"/>
              </a:lnSpc>
              <a:buFont typeface="Arial" charset="0"/>
              <a:buChar char="•"/>
            </a:pPr>
            <a:r>
              <a:rPr lang="x-none" sz="1900" dirty="0">
                <a:cs typeface="Arial" charset="0"/>
              </a:rPr>
              <a:t>तो आपकी महीने भर की कुल आय 1,300 रुपए हो जाएगी। यह प्रति माह का आपका अवसर मूल्य है</a:t>
            </a:r>
          </a:p>
          <a:p>
            <a:pPr marL="631825" eaLnBrk="1" hangingPunct="1">
              <a:lnSpc>
                <a:spcPct val="130000"/>
              </a:lnSpc>
              <a:buFont typeface="Arial" charset="0"/>
              <a:buChar char="•"/>
            </a:pPr>
            <a:r>
              <a:rPr lang="x-none" sz="1900" dirty="0">
                <a:cs typeface="Arial" charset="0"/>
              </a:rPr>
              <a:t>अगर आप एक व्यापार से 1,300 रुपए से ज्यादा कमाने की उम्मीद करते हैं तब आप व्यापार आरंभ कर सकते हैं</a:t>
            </a:r>
          </a:p>
          <a:p>
            <a:pPr marL="631825" eaLnBrk="1" hangingPunct="1">
              <a:lnSpc>
                <a:spcPct val="130000"/>
              </a:lnSpc>
              <a:buFont typeface="Arial" charset="0"/>
              <a:buChar char="•"/>
            </a:pPr>
            <a:r>
              <a:rPr lang="x-none" sz="1900" dirty="0">
                <a:cs typeface="Arial" charset="0"/>
              </a:rPr>
              <a:t>लेकिन आपको व्यापार से जुड़े हुए जोखिमों पर भी ध्यान देना होगा</a:t>
            </a:r>
            <a:endParaRPr lang="en-US" sz="19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2239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1910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An important consideration - Opportunity cost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42" name="Text Box 2"/>
          <p:cNvSpPr txBox="1">
            <a:spLocks noChangeArrowheads="1"/>
          </p:cNvSpPr>
          <p:nvPr/>
        </p:nvSpPr>
        <p:spPr bwMode="auto">
          <a:xfrm>
            <a:off x="228600" y="1066800"/>
            <a:ext cx="4191000" cy="4495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Font typeface="Arial" charset="0"/>
              <a:buChar char="•"/>
            </a:pPr>
            <a:r>
              <a:rPr lang="en-US" dirty="0">
                <a:cs typeface="Arial" charset="0"/>
              </a:rPr>
              <a:t>After thinking about opportunity cost,  you have started a small tea shop. </a:t>
            </a:r>
          </a:p>
          <a:p>
            <a:pPr lvl="1" eaLnBrk="1" hangingPunct="1">
              <a:lnSpc>
                <a:spcPct val="140000"/>
              </a:lnSpc>
              <a:buFont typeface="Arial" charset="0"/>
              <a:buChar char="–"/>
            </a:pPr>
            <a:r>
              <a:rPr lang="en-US" sz="1600" dirty="0">
                <a:cs typeface="Arial" charset="0"/>
              </a:rPr>
              <a:t>You are there from 6 am to noon and then again from 4 to 10 pm</a:t>
            </a:r>
          </a:p>
          <a:p>
            <a:pPr lvl="1" eaLnBrk="1" hangingPunct="1">
              <a:lnSpc>
                <a:spcPct val="140000"/>
              </a:lnSpc>
              <a:buFont typeface="Arial" charset="0"/>
              <a:buChar char="–"/>
            </a:pPr>
            <a:r>
              <a:rPr lang="en-US" sz="1600" dirty="0">
                <a:cs typeface="Arial" charset="0"/>
              </a:rPr>
              <a:t>The rest of your time is spent on farming</a:t>
            </a:r>
          </a:p>
          <a:p>
            <a:pPr lvl="1" eaLnBrk="1" hangingPunct="1">
              <a:lnSpc>
                <a:spcPct val="140000"/>
              </a:lnSpc>
              <a:buFont typeface="Arial" charset="0"/>
              <a:buChar char="–"/>
            </a:pPr>
            <a:r>
              <a:rPr lang="en-US" sz="1600" dirty="0">
                <a:cs typeface="Arial" charset="0"/>
              </a:rPr>
              <a:t>You make Rs. 10,000 every month from the tea shop</a:t>
            </a:r>
          </a:p>
          <a:p>
            <a:pPr eaLnBrk="1" hangingPunct="1">
              <a:lnSpc>
                <a:spcPct val="140000"/>
              </a:lnSpc>
              <a:buFont typeface="Arial" charset="0"/>
              <a:buChar char="•"/>
            </a:pPr>
            <a:r>
              <a:rPr lang="en-US" dirty="0">
                <a:cs typeface="Arial" charset="0"/>
              </a:rPr>
              <a:t>The harvest is coming up and it will require you to spend long hours in the morning and in the evening on your farm</a:t>
            </a:r>
          </a:p>
        </p:txBody>
      </p:sp>
      <p:sp>
        <p:nvSpPr>
          <p:cNvPr id="9" name="Rectangle 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" y="5638800"/>
            <a:ext cx="4267200" cy="8382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400" b="1" dirty="0">
                <a:latin typeface="Garamond" pitchFamily="18" charset="0"/>
              </a:rPr>
              <a:t>Discussion: </a:t>
            </a:r>
            <a:r>
              <a:rPr lang="en-US" sz="2400" dirty="0">
                <a:latin typeface="Garamond" pitchFamily="18" charset="0"/>
              </a:rPr>
              <a:t>Should you shut your shop during the harvest?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869AB9F5-7A33-44EF-B6BF-EC3578D57399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39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4648200" y="128972"/>
            <a:ext cx="41910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एक महत्वपूर्ण पहलू - अवसर मूल्य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648200" y="1043372"/>
            <a:ext cx="4191000" cy="4495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Font typeface="Arial" charset="0"/>
              <a:buChar char="•"/>
            </a:pPr>
            <a:r>
              <a:rPr lang="x-none" sz="1700" dirty="0">
                <a:cs typeface="Arial" charset="0"/>
              </a:rPr>
              <a:t>अवसर मूल्य के बारे में सोचने के बाद, आपने चाय की एक छोटी दुकान शुरू कर दी है।</a:t>
            </a:r>
          </a:p>
          <a:p>
            <a:pPr marL="568325" eaLnBrk="1" hangingPunct="1">
              <a:lnSpc>
                <a:spcPct val="140000"/>
              </a:lnSpc>
              <a:buFont typeface="Arial" charset="0"/>
              <a:buChar char="•"/>
            </a:pPr>
            <a:r>
              <a:rPr lang="x-none" sz="1600" dirty="0">
                <a:cs typeface="Arial" charset="0"/>
              </a:rPr>
              <a:t>आप वहां सुबह 6 बजे से दोपहर 12 बजे तक रहते हैं और फिर शाम 4 बजे से रात 10 बजे तक</a:t>
            </a:r>
          </a:p>
          <a:p>
            <a:pPr marL="568325" eaLnBrk="1" hangingPunct="1">
              <a:lnSpc>
                <a:spcPct val="140000"/>
              </a:lnSpc>
              <a:buFont typeface="Arial" charset="0"/>
              <a:buChar char="•"/>
            </a:pPr>
            <a:r>
              <a:rPr lang="x-none" sz="1600" dirty="0">
                <a:cs typeface="Arial" charset="0"/>
              </a:rPr>
              <a:t>इसके बाद का सारा समय आप खेती पर देते हैं</a:t>
            </a:r>
          </a:p>
          <a:p>
            <a:pPr marL="568325" eaLnBrk="1" hangingPunct="1">
              <a:lnSpc>
                <a:spcPct val="140000"/>
              </a:lnSpc>
              <a:buFont typeface="Arial" charset="0"/>
              <a:buChar char="•"/>
            </a:pPr>
            <a:r>
              <a:rPr lang="x-none" sz="1600" dirty="0">
                <a:cs typeface="Arial" charset="0"/>
              </a:rPr>
              <a:t>आप चाय की दुकान से हर महीने 10,000 रुपए कमाते हैं</a:t>
            </a:r>
          </a:p>
          <a:p>
            <a:pPr eaLnBrk="1" hangingPunct="1">
              <a:lnSpc>
                <a:spcPct val="140000"/>
              </a:lnSpc>
              <a:buFont typeface="Arial" charset="0"/>
              <a:buChar char="•"/>
            </a:pPr>
            <a:r>
              <a:rPr lang="x-none" sz="1700" dirty="0">
                <a:cs typeface="Arial" charset="0"/>
              </a:rPr>
              <a:t>फसल की कटाई होने वाली है और आपको खेत में सुबह और शाम के समय काफी वक्त व्यतीत करना होगा </a:t>
            </a:r>
            <a:endParaRPr lang="en-US" sz="1700" dirty="0">
              <a:cs typeface="Arial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0" y="5615372"/>
            <a:ext cx="4267200" cy="8382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x-none" sz="2200" b="1" dirty="0">
                <a:latin typeface="Garamond" pitchFamily="18" charset="0"/>
              </a:rPr>
              <a:t>चर्चा:</a:t>
            </a:r>
            <a:r>
              <a:rPr lang="x-none" sz="2200" dirty="0">
                <a:latin typeface="Garamond" pitchFamily="18" charset="0"/>
              </a:rPr>
              <a:t> क्या आपको </a:t>
            </a:r>
            <a:r>
              <a:rPr lang="x-none" sz="2200">
                <a:latin typeface="Garamond" pitchFamily="18" charset="0"/>
              </a:rPr>
              <a:t>फसल </a:t>
            </a:r>
            <a:r>
              <a:rPr lang="hi-IN" sz="2200" dirty="0">
                <a:latin typeface="Garamond" pitchFamily="18" charset="0"/>
              </a:rPr>
              <a:t>की कटाई के दौरान </a:t>
            </a:r>
            <a:r>
              <a:rPr lang="x-none" sz="2200">
                <a:latin typeface="Garamond" pitchFamily="18" charset="0"/>
              </a:rPr>
              <a:t>अपनी </a:t>
            </a:r>
            <a:r>
              <a:rPr lang="x-none" sz="2200" dirty="0">
                <a:latin typeface="Garamond" pitchFamily="18" charset="0"/>
              </a:rPr>
              <a:t>दुकान बंद कर देनी चाहिए</a:t>
            </a:r>
            <a:r>
              <a:rPr lang="en-US" sz="2200" dirty="0">
                <a:latin typeface="Garamond" pitchFamily="18" charset="0"/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24975431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4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76200" y="1573212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-57150" y="1198563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What is business?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Types of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Fluctuations in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Objective of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Business viability framework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Opportunity Cost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Introduction to financial statements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Examples of common  businesses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 eaLnBrk="1" hangingPunct="1">
              <a:spcAft>
                <a:spcPts val="800"/>
              </a:spcAft>
              <a:buSzPct val="100000"/>
              <a:buFont typeface="+mj-lt"/>
              <a:buAutoNum type="arabicPeriod"/>
              <a:defRPr/>
            </a:pP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</a:t>
            </a:r>
            <a:endParaRPr lang="en-GB" sz="2400" dirty="0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क्या है?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विभिन्न प्रकार के व्यापार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में बदलाव करना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के लक्ष्य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की व्यवहारिकता का दायरा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कोई व्यापार करें या न करें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फाइनेंसियल स्टेटमेंट / वित्तीय ब्यौरों का परिचय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कुछ सामान्य व्यापार के उदाहरण 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 eaLnBrk="1" hangingPunct="1">
              <a:spcAft>
                <a:spcPts val="800"/>
              </a:spcAft>
              <a:buSzPct val="100000"/>
              <a:buFont typeface="+mj-lt"/>
              <a:buAutoNum type="arabicPeriod"/>
              <a:defRPr/>
            </a:pP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2003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1910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An important consideration - Opportunity cost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42" name="Text Box 2"/>
          <p:cNvSpPr txBox="1">
            <a:spLocks noChangeArrowheads="1"/>
          </p:cNvSpPr>
          <p:nvPr/>
        </p:nvSpPr>
        <p:spPr bwMode="auto">
          <a:xfrm>
            <a:off x="228600" y="1066800"/>
            <a:ext cx="4191000" cy="4114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Font typeface="Arial" charset="0"/>
              <a:buChar char="•"/>
            </a:pPr>
            <a:r>
              <a:rPr lang="en-US" dirty="0">
                <a:cs typeface="Arial" charset="0"/>
              </a:rPr>
              <a:t>During harvest, it may make sense to shut the tea shop. But we must consider:</a:t>
            </a:r>
          </a:p>
          <a:p>
            <a:pPr lvl="1" eaLnBrk="1" hangingPunct="1">
              <a:lnSpc>
                <a:spcPct val="140000"/>
              </a:lnSpc>
              <a:buFont typeface="Calibri" pitchFamily="34" charset="0"/>
              <a:buAutoNum type="arabicPeriod"/>
            </a:pPr>
            <a:r>
              <a:rPr lang="en-US" sz="1600" dirty="0">
                <a:cs typeface="Arial" charset="0"/>
              </a:rPr>
              <a:t>How much will you lose during the time the shop is shut?</a:t>
            </a:r>
          </a:p>
          <a:p>
            <a:pPr lvl="1" eaLnBrk="1" hangingPunct="1">
              <a:lnSpc>
                <a:spcPct val="140000"/>
              </a:lnSpc>
              <a:buFont typeface="Calibri" pitchFamily="34" charset="0"/>
              <a:buAutoNum type="arabicPeriod"/>
            </a:pPr>
            <a:r>
              <a:rPr lang="en-US" sz="1600" dirty="0">
                <a:cs typeface="Arial" charset="0"/>
              </a:rPr>
              <a:t>How much will you additionally gain if you spend extra hours on the farm during harvest?</a:t>
            </a:r>
          </a:p>
          <a:p>
            <a:pPr lvl="1" eaLnBrk="1" hangingPunct="1">
              <a:lnSpc>
                <a:spcPct val="140000"/>
              </a:lnSpc>
              <a:buFont typeface="Calibri" pitchFamily="34" charset="0"/>
              <a:buAutoNum type="arabicPeriod"/>
            </a:pPr>
            <a:r>
              <a:rPr lang="en-US" sz="1600" dirty="0">
                <a:cs typeface="Arial" charset="0"/>
              </a:rPr>
              <a:t>If someone else runs the shop, how much time you need to spend to teach that person?</a:t>
            </a:r>
          </a:p>
        </p:txBody>
      </p:sp>
      <p:sp>
        <p:nvSpPr>
          <p:cNvPr id="9" name="Rectangle 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" y="5257800"/>
            <a:ext cx="4267200" cy="12192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000" b="1" dirty="0">
                <a:latin typeface="Garamond" pitchFamily="18" charset="0"/>
              </a:rPr>
              <a:t>Key point: </a:t>
            </a:r>
            <a:r>
              <a:rPr lang="en-US" sz="2000" dirty="0">
                <a:latin typeface="Garamond" pitchFamily="18" charset="0"/>
              </a:rPr>
              <a:t>Opportunity cost should be considered not just while starting the business but also while running it (especially seasonal ones)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E6E19C8A-FF21-47DF-8507-F5C59239C5ED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40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4619324" y="152400"/>
            <a:ext cx="41910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एक महत्वपूर्ण पहलू - अवसर मूल्य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619324" y="1066800"/>
            <a:ext cx="4191000" cy="4114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Font typeface="Arial" charset="0"/>
              <a:buChar char="•"/>
            </a:pPr>
            <a:r>
              <a:rPr lang="x-none">
                <a:cs typeface="Arial" charset="0"/>
              </a:rPr>
              <a:t>फसल </a:t>
            </a:r>
            <a:r>
              <a:rPr lang="hi-IN" dirty="0">
                <a:cs typeface="Arial" charset="0"/>
              </a:rPr>
              <a:t>की </a:t>
            </a:r>
            <a:r>
              <a:rPr lang="x-none">
                <a:cs typeface="Arial" charset="0"/>
              </a:rPr>
              <a:t>कटाई </a:t>
            </a:r>
            <a:r>
              <a:rPr lang="x-none" dirty="0">
                <a:cs typeface="Arial" charset="0"/>
              </a:rPr>
              <a:t>के दौरान,चाय की दुकान बंद कर देने का तर्क बनता है। लेकिन हमें कुछ बातों पर विचार करना चाहिए:</a:t>
            </a:r>
          </a:p>
          <a:p>
            <a:pPr marL="571500" indent="-342900" eaLnBrk="1" hangingPunct="1">
              <a:lnSpc>
                <a:spcPct val="140000"/>
              </a:lnSpc>
              <a:buFont typeface="+mj-lt"/>
              <a:buAutoNum type="arabicPeriod"/>
            </a:pPr>
            <a:r>
              <a:rPr lang="x-none" sz="1600" dirty="0">
                <a:cs typeface="Arial" charset="0"/>
              </a:rPr>
              <a:t>दुकान बंद होने के</a:t>
            </a:r>
            <a:r>
              <a:rPr lang="x-none" dirty="0">
                <a:cs typeface="Arial" charset="0"/>
              </a:rPr>
              <a:t> </a:t>
            </a:r>
            <a:r>
              <a:rPr lang="x-none" sz="1600" dirty="0">
                <a:cs typeface="Arial" charset="0"/>
              </a:rPr>
              <a:t>दौरान आपको </a:t>
            </a:r>
            <a:r>
              <a:rPr lang="x-none" sz="1600">
                <a:cs typeface="Arial" charset="0"/>
              </a:rPr>
              <a:t>कितना नुकसान </a:t>
            </a:r>
            <a:r>
              <a:rPr lang="x-none" sz="1600" dirty="0">
                <a:cs typeface="Arial" charset="0"/>
              </a:rPr>
              <a:t>उठाना पड़ेगा?</a:t>
            </a:r>
          </a:p>
          <a:p>
            <a:pPr marL="571500" indent="-342900" eaLnBrk="1" hangingPunct="1">
              <a:lnSpc>
                <a:spcPct val="140000"/>
              </a:lnSpc>
              <a:buFont typeface="+mj-lt"/>
              <a:buAutoNum type="arabicPeriod"/>
            </a:pPr>
            <a:r>
              <a:rPr lang="x-none" sz="1600">
                <a:cs typeface="Arial" charset="0"/>
              </a:rPr>
              <a:t>फसल </a:t>
            </a:r>
            <a:r>
              <a:rPr lang="hi-IN" sz="1600" dirty="0">
                <a:cs typeface="Arial" charset="0"/>
              </a:rPr>
              <a:t>की </a:t>
            </a:r>
            <a:r>
              <a:rPr lang="x-none" sz="1600">
                <a:cs typeface="Arial" charset="0"/>
              </a:rPr>
              <a:t>कटाई </a:t>
            </a:r>
            <a:r>
              <a:rPr lang="x-none" sz="1600" dirty="0">
                <a:cs typeface="Arial" charset="0"/>
              </a:rPr>
              <a:t>के दौरान यदि आप खेत पर अतिरिक्त समय खर्च करेंगे तो उससे आपको कितना अतिरिक्त फायदा प्राप्त होगा?</a:t>
            </a:r>
          </a:p>
          <a:p>
            <a:pPr marL="571500" indent="-342900" eaLnBrk="1" hangingPunct="1">
              <a:lnSpc>
                <a:spcPct val="140000"/>
              </a:lnSpc>
              <a:buFont typeface="+mj-lt"/>
              <a:buAutoNum type="arabicPeriod"/>
            </a:pPr>
            <a:r>
              <a:rPr lang="x-none" sz="1600" dirty="0">
                <a:cs typeface="Arial" charset="0"/>
              </a:rPr>
              <a:t>यदि कोई और दुकान चलाता है, तो उस व्यक्ति को काम सिखाने में आपको कितना समय लगाने की </a:t>
            </a:r>
            <a:r>
              <a:rPr lang="x-none" sz="1600">
                <a:cs typeface="Arial" charset="0"/>
              </a:rPr>
              <a:t>जरूरत </a:t>
            </a:r>
            <a:r>
              <a:rPr lang="hi-IN" sz="1600" dirty="0">
                <a:cs typeface="Arial" charset="0"/>
              </a:rPr>
              <a:t>पड़े</a:t>
            </a:r>
            <a:r>
              <a:rPr lang="x-none" sz="1600">
                <a:cs typeface="Arial" charset="0"/>
              </a:rPr>
              <a:t>गी</a:t>
            </a:r>
            <a:r>
              <a:rPr lang="x-none" dirty="0">
                <a:cs typeface="Arial" charset="0"/>
              </a:rPr>
              <a:t>?</a:t>
            </a:r>
            <a:endParaRPr lang="en-US" sz="1600" dirty="0">
              <a:cs typeface="Arial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43124" y="5257800"/>
            <a:ext cx="4267200" cy="12192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x-none" sz="1600" b="1" dirty="0">
                <a:latin typeface="Garamond" pitchFamily="18" charset="0"/>
              </a:rPr>
              <a:t>मुख्य बिंदु: </a:t>
            </a:r>
            <a:r>
              <a:rPr lang="x-none" sz="1600" dirty="0">
                <a:latin typeface="Garamond" pitchFamily="18" charset="0"/>
              </a:rPr>
              <a:t>अवसर मूल्य के बारे में सिर्फ व्यापार आरंभ करते समय नहीं सोचना चाहिए बल्कि व्यापार चलाते समय भी विचार करना चाहिए (खासतौर पर मौसमी व्यापार में)</a:t>
            </a:r>
            <a:endParaRPr lang="en-US" sz="16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1255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2800" b="1" dirty="0">
              <a:latin typeface="Times New Roman" pitchFamily="18" charset="0"/>
            </a:endParaRPr>
          </a:p>
        </p:txBody>
      </p:sp>
      <p:sp>
        <p:nvSpPr>
          <p:cNvPr id="48134" name="TextBox 5"/>
          <p:cNvSpPr txBox="1">
            <a:spLocks noChangeArrowheads="1"/>
          </p:cNvSpPr>
          <p:nvPr/>
        </p:nvSpPr>
        <p:spPr bwMode="auto">
          <a:xfrm>
            <a:off x="457200" y="609600"/>
            <a:ext cx="4038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000" dirty="0">
                <a:solidFill>
                  <a:schemeClr val="bg1"/>
                </a:solidFill>
                <a:latin typeface="Bradley Hand ITC" pitchFamily="66" charset="0"/>
              </a:rPr>
              <a:t>Key points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1524000"/>
            <a:ext cx="4114800" cy="480059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 marL="341313" indent="-341313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Before we take any business decisions (such as starting, running or expanding a business), we must consider opportunity cost of that decision</a:t>
            </a:r>
          </a:p>
          <a:p>
            <a:pPr marL="341313" indent="-341313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Opportunity cost is the amount of money we let go if we take up the business and do not take other opportunities</a:t>
            </a:r>
          </a:p>
          <a:p>
            <a:pPr marL="341313" indent="-341313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IN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0E125A8E-DFAC-4680-A1F5-73F5455AC0E9}" type="slidenum">
              <a:rPr lang="en-US" sz="1600" b="1" smtClean="0">
                <a:solidFill>
                  <a:schemeClr val="bg1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4800600" y="609601"/>
            <a:ext cx="4038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x-none" sz="4000" dirty="0">
                <a:solidFill>
                  <a:schemeClr val="bg1"/>
                </a:solidFill>
                <a:latin typeface="Bradley Hand ITC" pitchFamily="66" charset="0"/>
              </a:rPr>
              <a:t>मुख्य बिंदु </a:t>
            </a:r>
            <a:endParaRPr lang="en-US" sz="40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0" y="1524001"/>
            <a:ext cx="4114800" cy="480059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 marL="341313" indent="-341313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x-none" sz="2000" dirty="0">
                <a:solidFill>
                  <a:schemeClr val="bg1"/>
                </a:solidFill>
                <a:cs typeface="Arial" pitchFamily="34" charset="0"/>
              </a:rPr>
              <a:t>इससे पहले कि हम व्यापारिक निर्णय लें (जैसे कि कोई व्यापार आरंभ करना, चलाना या उसे बढ़ाना / फ़ैलाना), हमें उस निर्णय के अवसर मूल्य पर विचार कर लेना चाहिए</a:t>
            </a: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x-none" sz="2000" dirty="0">
              <a:solidFill>
                <a:schemeClr val="bg1"/>
              </a:solidFill>
              <a:cs typeface="Arial" pitchFamily="34" charset="0"/>
            </a:endParaRPr>
          </a:p>
          <a:p>
            <a:pPr marL="341313" indent="-341313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x-none" sz="2000" dirty="0">
                <a:solidFill>
                  <a:schemeClr val="bg1"/>
                </a:solidFill>
                <a:cs typeface="Arial" pitchFamily="34" charset="0"/>
              </a:rPr>
              <a:t>अवसर मूल्य वह धन है जिसे हम व्यापार करने और अन्य अवसरों को न चुनने </a:t>
            </a:r>
            <a:r>
              <a:rPr lang="x-none" sz="2000">
                <a:solidFill>
                  <a:schemeClr val="bg1"/>
                </a:solidFill>
                <a:cs typeface="Arial" pitchFamily="34" charset="0"/>
              </a:rPr>
              <a:t>की </a:t>
            </a:r>
            <a:r>
              <a:rPr lang="hi-IN" sz="2000" dirty="0">
                <a:solidFill>
                  <a:schemeClr val="bg1"/>
                </a:solidFill>
                <a:cs typeface="Arial" pitchFamily="34" charset="0"/>
              </a:rPr>
              <a:t>वजह से</a:t>
            </a:r>
            <a:r>
              <a:rPr lang="x-none" sz="2000">
                <a:solidFill>
                  <a:schemeClr val="bg1"/>
                </a:solidFill>
                <a:cs typeface="Arial" pitchFamily="34" charset="0"/>
              </a:rPr>
              <a:t> छोड़ </a:t>
            </a:r>
            <a:r>
              <a:rPr lang="hi-IN" sz="2000" dirty="0">
                <a:solidFill>
                  <a:schemeClr val="bg1"/>
                </a:solidFill>
                <a:cs typeface="Arial" pitchFamily="34" charset="0"/>
              </a:rPr>
              <a:t>रहे हो</a:t>
            </a:r>
            <a:r>
              <a:rPr lang="x-none" sz="2000">
                <a:solidFill>
                  <a:schemeClr val="bg1"/>
                </a:solidFill>
                <a:cs typeface="Arial" pitchFamily="34" charset="0"/>
              </a:rPr>
              <a:t>ते </a:t>
            </a:r>
            <a:r>
              <a:rPr lang="x-none" sz="2000" dirty="0">
                <a:solidFill>
                  <a:schemeClr val="bg1"/>
                </a:solidFill>
                <a:cs typeface="Arial" pitchFamily="34" charset="0"/>
              </a:rPr>
              <a:t>हैं</a:t>
            </a:r>
            <a:endParaRPr lang="en-IN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122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42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76200" y="47244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-57150" y="1198563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What is business?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Types of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Fluctuations in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Objective of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Business viability framework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Opportunity Cost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Introduction to financial statements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Examples of common  businesses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 eaLnBrk="1" hangingPunct="1">
              <a:spcAft>
                <a:spcPts val="800"/>
              </a:spcAft>
              <a:buSzPct val="100000"/>
              <a:buFont typeface="+mj-lt"/>
              <a:buAutoNum type="arabicPeriod"/>
              <a:defRPr/>
            </a:pP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</a:t>
            </a:r>
            <a:endParaRPr lang="en-GB" sz="2400" dirty="0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76200" y="16002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-76200" y="20574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-76200" y="28225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-76200" y="32004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-76200" y="39624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क्या है?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विभिन्न प्रकार के व्यापार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में बदलाव करना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के लक्ष्य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की व्यवहारिकता का दायरा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कोई व्यापार करें या न करें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फाइनेंसियल स्टेटमेंट / वित्तीय ब्यौरों का परिचय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कुछ सामान्य व्यापार के उदाहरण 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 eaLnBrk="1" hangingPunct="1">
              <a:spcAft>
                <a:spcPts val="800"/>
              </a:spcAft>
              <a:buSzPct val="100000"/>
              <a:buFont typeface="+mj-lt"/>
              <a:buAutoNum type="arabicPeriod"/>
              <a:defRPr/>
            </a:pP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7181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114800" cy="715963"/>
          </a:xfrm>
          <a:noFill/>
          <a:ln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sz="2400" dirty="0">
                <a:solidFill>
                  <a:srgbClr val="000000"/>
                </a:solidFill>
                <a:cs typeface="Arial" charset="0"/>
              </a:rPr>
              <a:t>Introducing financial statements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4114800" cy="5213350"/>
          </a:xfrm>
          <a:ln>
            <a:solidFill>
              <a:srgbClr val="000000"/>
            </a:solidFill>
            <a:round/>
          </a:ln>
        </p:spPr>
        <p:txBody>
          <a:bodyPr lIns="82945" tIns="41473" rIns="82945" bIns="41473"/>
          <a:lstStyle/>
          <a:p>
            <a:pPr marL="200025" indent="-200025">
              <a:lnSpc>
                <a:spcPct val="140000"/>
              </a:lnSpc>
              <a:spcBef>
                <a:spcPts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sz="1800" dirty="0">
                <a:solidFill>
                  <a:srgbClr val="000000"/>
                </a:solidFill>
              </a:rPr>
              <a:t>When we get a health check-up done, it shows us key health indicators; the doctor reads it and tells us about the health of our body.</a:t>
            </a:r>
          </a:p>
          <a:p>
            <a:pPr marL="200025" indent="-200025">
              <a:lnSpc>
                <a:spcPct val="140000"/>
              </a:lnSpc>
              <a:spcBef>
                <a:spcPts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sz="1800" dirty="0">
                <a:solidFill>
                  <a:srgbClr val="000000"/>
                </a:solidFill>
              </a:rPr>
              <a:t>In the same way, financial statements tell us about the health of a business. </a:t>
            </a:r>
            <a:endParaRPr lang="en-US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00025" indent="-200025" eaLnBrk="1" hangingPunct="1">
              <a:lnSpc>
                <a:spcPct val="140000"/>
              </a:lnSpc>
              <a:spcBef>
                <a:spcPts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Every business uses three statements to do that. These are</a:t>
            </a:r>
          </a:p>
          <a:p>
            <a:pPr marL="857250" lvl="1" indent="-457200" eaLnBrk="1" hangingPunct="1">
              <a:lnSpc>
                <a:spcPct val="140000"/>
              </a:lnSpc>
              <a:spcBef>
                <a:spcPts val="0"/>
              </a:spcBef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Profit and loss statement</a:t>
            </a:r>
          </a:p>
          <a:p>
            <a:pPr marL="857250" lvl="1" indent="-457200" eaLnBrk="1" hangingPunct="1">
              <a:lnSpc>
                <a:spcPct val="140000"/>
              </a:lnSpc>
              <a:spcBef>
                <a:spcPts val="0"/>
              </a:spcBef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Cash flow statement</a:t>
            </a:r>
          </a:p>
          <a:p>
            <a:pPr marL="857250" lvl="1" indent="-457200" eaLnBrk="1" hangingPunct="1">
              <a:lnSpc>
                <a:spcPct val="140000"/>
              </a:lnSpc>
              <a:spcBef>
                <a:spcPts val="0"/>
              </a:spcBef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Balance sheet</a:t>
            </a:r>
          </a:p>
          <a:p>
            <a:pPr marL="200025" indent="-200025" eaLnBrk="1" hangingPunct="1">
              <a:lnSpc>
                <a:spcPct val="140000"/>
              </a:lnSpc>
              <a:spcBef>
                <a:spcPts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Let’s look at these statements briefly</a:t>
            </a:r>
            <a:endParaRPr lang="en-US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6388" name="Slide Number Placeholder 5"/>
          <p:cNvSpPr txBox="1">
            <a:spLocks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47634023-59B2-4009-854E-949DA7BD826E}" type="slidenum">
              <a:rPr lang="en-US" sz="1600" b="1">
                <a:latin typeface="Calibri" pitchFamily="34" charset="0"/>
              </a:rPr>
              <a:pPr algn="ctr"/>
              <a:t>43</a:t>
            </a:fld>
            <a:endParaRPr lang="en-US" sz="1600" b="1">
              <a:latin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695524" y="228600"/>
            <a:ext cx="4114800" cy="715963"/>
          </a:xfrm>
          <a:prstGeom prst="rect">
            <a:avLst/>
          </a:prstGeom>
          <a:noFill/>
          <a:ln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>
                <a:solidFill>
                  <a:srgbClr val="000000"/>
                </a:solidFill>
                <a:cs typeface="Arial" charset="0"/>
              </a:rPr>
              <a:t>वित्तीय ब्यौरों/</a:t>
            </a:r>
            <a:r>
              <a:rPr lang="hi-IN" sz="2400" dirty="0">
                <a:solidFill>
                  <a:srgbClr val="000000"/>
                </a:solidFill>
                <a:cs typeface="Arial" charset="0"/>
              </a:rPr>
              <a:t> फाइनेंसियल </a:t>
            </a:r>
            <a:r>
              <a:rPr lang="x-none" sz="2400">
                <a:solidFill>
                  <a:srgbClr val="000000"/>
                </a:solidFill>
                <a:cs typeface="Arial" charset="0"/>
              </a:rPr>
              <a:t>स्टेटमेंट का परिचय </a:t>
            </a:r>
            <a:endParaRPr lang="en-US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695524" y="1143000"/>
            <a:ext cx="4114800" cy="5213350"/>
          </a:xfrm>
          <a:prstGeom prst="rect">
            <a:avLst/>
          </a:prstGeom>
          <a:noFill/>
          <a:ln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>
              <a:lnSpc>
                <a:spcPct val="140000"/>
              </a:lnSpc>
              <a:spcBef>
                <a:spcPts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650" dirty="0">
                <a:solidFill>
                  <a:srgbClr val="000000"/>
                </a:solidFill>
              </a:rPr>
              <a:t>जब </a:t>
            </a:r>
            <a:r>
              <a:rPr lang="x-none" sz="1650">
                <a:solidFill>
                  <a:srgbClr val="000000"/>
                </a:solidFill>
              </a:rPr>
              <a:t>हम </a:t>
            </a:r>
            <a:r>
              <a:rPr lang="hi-IN" sz="1650" dirty="0">
                <a:solidFill>
                  <a:srgbClr val="000000"/>
                </a:solidFill>
              </a:rPr>
              <a:t>स्वास्थ्य </a:t>
            </a:r>
            <a:r>
              <a:rPr lang="x-none" sz="1650">
                <a:solidFill>
                  <a:srgbClr val="000000"/>
                </a:solidFill>
              </a:rPr>
              <a:t>की </a:t>
            </a:r>
            <a:r>
              <a:rPr lang="x-none" sz="1650" dirty="0">
                <a:solidFill>
                  <a:srgbClr val="000000"/>
                </a:solidFill>
              </a:rPr>
              <a:t>जांच करवाते हैं, तो </a:t>
            </a:r>
            <a:r>
              <a:rPr lang="x-none" sz="1650">
                <a:solidFill>
                  <a:srgbClr val="000000"/>
                </a:solidFill>
              </a:rPr>
              <a:t>यह </a:t>
            </a:r>
            <a:r>
              <a:rPr lang="hi-IN" sz="1650" dirty="0">
                <a:solidFill>
                  <a:srgbClr val="000000"/>
                </a:solidFill>
              </a:rPr>
              <a:t>स्वास्थ्य </a:t>
            </a:r>
            <a:r>
              <a:rPr lang="x-none" sz="1650">
                <a:solidFill>
                  <a:srgbClr val="000000"/>
                </a:solidFill>
              </a:rPr>
              <a:t>के </a:t>
            </a:r>
            <a:r>
              <a:rPr lang="x-none" sz="1650" dirty="0">
                <a:solidFill>
                  <a:srgbClr val="000000"/>
                </a:solidFill>
              </a:rPr>
              <a:t>प्रमुख सूचकों को दर्शाता है; डॉक्टर इसे पढ़ता है और हमारे शरीर </a:t>
            </a:r>
            <a:r>
              <a:rPr lang="x-none" sz="1650">
                <a:solidFill>
                  <a:srgbClr val="000000"/>
                </a:solidFill>
              </a:rPr>
              <a:t>की </a:t>
            </a:r>
            <a:r>
              <a:rPr lang="hi-IN" sz="1650" dirty="0">
                <a:solidFill>
                  <a:srgbClr val="000000"/>
                </a:solidFill>
              </a:rPr>
              <a:t>स्वास्थ्य </a:t>
            </a:r>
            <a:r>
              <a:rPr lang="x-none" sz="1650">
                <a:solidFill>
                  <a:srgbClr val="000000"/>
                </a:solidFill>
              </a:rPr>
              <a:t>के </a:t>
            </a:r>
            <a:r>
              <a:rPr lang="x-none" sz="1650" dirty="0">
                <a:solidFill>
                  <a:srgbClr val="000000"/>
                </a:solidFill>
              </a:rPr>
              <a:t>बारे में बताता है।</a:t>
            </a:r>
          </a:p>
          <a:p>
            <a:pPr marL="200025" indent="-200025">
              <a:lnSpc>
                <a:spcPct val="140000"/>
              </a:lnSpc>
              <a:spcBef>
                <a:spcPts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650" dirty="0">
                <a:solidFill>
                  <a:srgbClr val="000000"/>
                </a:solidFill>
              </a:rPr>
              <a:t>इसी प्रकार से, वित्तीय ब्यौरे हमें </a:t>
            </a:r>
            <a:r>
              <a:rPr lang="x-none" sz="1650">
                <a:solidFill>
                  <a:srgbClr val="000000"/>
                </a:solidFill>
              </a:rPr>
              <a:t>व्यापार </a:t>
            </a:r>
            <a:r>
              <a:rPr lang="hi-IN" sz="1650" dirty="0">
                <a:solidFill>
                  <a:srgbClr val="000000"/>
                </a:solidFill>
              </a:rPr>
              <a:t>के स्वास्थ्य </a:t>
            </a:r>
            <a:r>
              <a:rPr lang="x-none" sz="1650">
                <a:solidFill>
                  <a:srgbClr val="000000"/>
                </a:solidFill>
              </a:rPr>
              <a:t>के </a:t>
            </a:r>
            <a:r>
              <a:rPr lang="x-none" sz="1650" dirty="0">
                <a:solidFill>
                  <a:srgbClr val="000000"/>
                </a:solidFill>
              </a:rPr>
              <a:t>बारे में बताते हैं।</a:t>
            </a:r>
          </a:p>
          <a:p>
            <a:pPr marL="200025" indent="-200025">
              <a:lnSpc>
                <a:spcPct val="140000"/>
              </a:lnSpc>
              <a:spcBef>
                <a:spcPts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650" dirty="0">
                <a:solidFill>
                  <a:srgbClr val="000000"/>
                </a:solidFill>
              </a:rPr>
              <a:t>प्रत्येक व्यापार में ऐसा करने के लिए तीन ब्यौरों/स्टेटमेंट्स का प्रयोग किया जाता है। ये हैं:</a:t>
            </a:r>
          </a:p>
          <a:p>
            <a:pPr marL="571500">
              <a:lnSpc>
                <a:spcPct val="140000"/>
              </a:lnSpc>
              <a:spcBef>
                <a:spcPts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650" dirty="0">
                <a:solidFill>
                  <a:srgbClr val="000000"/>
                </a:solidFill>
              </a:rPr>
              <a:t>लाभ और हानि का ब्यौरा/प्रॉफिट एंड लॉस स्टेटमेंट</a:t>
            </a:r>
          </a:p>
          <a:p>
            <a:pPr marL="571500">
              <a:lnSpc>
                <a:spcPct val="140000"/>
              </a:lnSpc>
              <a:spcBef>
                <a:spcPts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650" dirty="0">
                <a:solidFill>
                  <a:srgbClr val="000000"/>
                </a:solidFill>
              </a:rPr>
              <a:t>नकदी </a:t>
            </a:r>
            <a:r>
              <a:rPr lang="x-none" sz="1650">
                <a:solidFill>
                  <a:srgbClr val="000000"/>
                </a:solidFill>
              </a:rPr>
              <a:t>प्रवाह ब्यौरा</a:t>
            </a:r>
            <a:r>
              <a:rPr lang="hi-IN" sz="1650" dirty="0">
                <a:solidFill>
                  <a:srgbClr val="000000"/>
                </a:solidFill>
              </a:rPr>
              <a:t> </a:t>
            </a:r>
            <a:r>
              <a:rPr lang="x-none" sz="1650">
                <a:solidFill>
                  <a:srgbClr val="000000"/>
                </a:solidFill>
              </a:rPr>
              <a:t>/</a:t>
            </a:r>
            <a:r>
              <a:rPr lang="hi-IN" sz="1650" dirty="0">
                <a:solidFill>
                  <a:srgbClr val="000000"/>
                </a:solidFill>
              </a:rPr>
              <a:t> कै</a:t>
            </a:r>
            <a:r>
              <a:rPr lang="x-none" sz="1650">
                <a:solidFill>
                  <a:srgbClr val="000000"/>
                </a:solidFill>
              </a:rPr>
              <a:t>श </a:t>
            </a:r>
            <a:r>
              <a:rPr lang="x-none" sz="1650" dirty="0">
                <a:solidFill>
                  <a:srgbClr val="000000"/>
                </a:solidFill>
              </a:rPr>
              <a:t>फ्लो स्टेटमेंट</a:t>
            </a:r>
          </a:p>
          <a:p>
            <a:pPr marL="571500">
              <a:lnSpc>
                <a:spcPct val="140000"/>
              </a:lnSpc>
              <a:spcBef>
                <a:spcPts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650" dirty="0">
                <a:solidFill>
                  <a:srgbClr val="000000"/>
                </a:solidFill>
              </a:rPr>
              <a:t>बैलेंस शीट</a:t>
            </a:r>
          </a:p>
          <a:p>
            <a:pPr marL="200025" indent="-200025">
              <a:lnSpc>
                <a:spcPct val="140000"/>
              </a:lnSpc>
              <a:spcBef>
                <a:spcPts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650" dirty="0">
                <a:solidFill>
                  <a:srgbClr val="000000"/>
                </a:solidFill>
              </a:rPr>
              <a:t>आइए, इन तीनों ब्यौरों के बारे में संक्षिप्त में जानते हैं</a:t>
            </a:r>
            <a:endParaRPr lang="en-US" sz="165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32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114800" cy="715963"/>
          </a:xfrm>
          <a:noFill/>
          <a:ln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sz="2400" dirty="0">
                <a:solidFill>
                  <a:srgbClr val="000000"/>
                </a:solidFill>
                <a:cs typeface="Arial" charset="0"/>
              </a:rPr>
              <a:t>Introducing the Profit &amp; Loss Statement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4114800" cy="5213350"/>
          </a:xfrm>
          <a:ln>
            <a:solidFill>
              <a:srgbClr val="000000"/>
            </a:solidFill>
            <a:rou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Profit &amp; Loss Statement ( “P&amp;L”) shows how much profit or loss a business has made over a specific period of time.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Typically this period is three months or one year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For creating a Profit &amp; Loss Statement, we need to have data on the revenues and the costs in the business</a:t>
            </a:r>
            <a:endParaRPr lang="en-US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6388" name="Slide Number Placeholder 5"/>
          <p:cNvSpPr txBox="1">
            <a:spLocks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47634023-59B2-4009-854E-949DA7BD826E}" type="slidenum">
              <a:rPr lang="en-US" sz="1600" b="1">
                <a:latin typeface="Calibri" pitchFamily="34" charset="0"/>
              </a:rPr>
              <a:pPr algn="ctr"/>
              <a:t>44</a:t>
            </a:fld>
            <a:endParaRPr lang="en-US" sz="1600" b="1">
              <a:latin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724400" y="228600"/>
            <a:ext cx="4114800" cy="715963"/>
          </a:xfrm>
          <a:prstGeom prst="rect">
            <a:avLst/>
          </a:prstGeom>
          <a:noFill/>
          <a:ln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लाभ और हानि के ब्यौरे का परिचय </a:t>
            </a:r>
            <a:endParaRPr lang="en-US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724400" y="1143000"/>
            <a:ext cx="4114800" cy="5213350"/>
          </a:xfrm>
          <a:prstGeom prst="rect">
            <a:avLst/>
          </a:prstGeom>
          <a:noFill/>
          <a:ln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  <a:latin typeface="Arial" charset="0"/>
                <a:cs typeface="Arial" charset="0"/>
              </a:rPr>
              <a:t>लाभ और हानि का ब्यौरा/प्रॉफिट एंड लॉस स्टेटमेंट ('पीएंडएल') दर्शाता है कि एक ​निश्चित समयावधि </a:t>
            </a:r>
            <a:r>
              <a:rPr lang="x-none" sz="2000">
                <a:solidFill>
                  <a:srgbClr val="000000"/>
                </a:solidFill>
                <a:latin typeface="Arial" charset="0"/>
                <a:cs typeface="Arial" charset="0"/>
              </a:rPr>
              <a:t>में व्यापार </a:t>
            </a:r>
            <a:r>
              <a:rPr lang="x-none" sz="2000" dirty="0">
                <a:solidFill>
                  <a:srgbClr val="000000"/>
                </a:solidFill>
                <a:latin typeface="Arial" charset="0"/>
                <a:cs typeface="Arial" charset="0"/>
              </a:rPr>
              <a:t>कितना लाभ या हानि कमाता </a:t>
            </a:r>
            <a:r>
              <a:rPr lang="x-none" sz="2000">
                <a:solidFill>
                  <a:srgbClr val="000000"/>
                </a:solidFill>
                <a:latin typeface="Arial" charset="0"/>
                <a:cs typeface="Arial" charset="0"/>
              </a:rPr>
              <a:t>है </a:t>
            </a:r>
            <a:endParaRPr lang="hi-IN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>
                <a:solidFill>
                  <a:srgbClr val="000000"/>
                </a:solidFill>
                <a:latin typeface="Arial" charset="0"/>
                <a:cs typeface="Arial" charset="0"/>
              </a:rPr>
              <a:t>आमतौर पर </a:t>
            </a:r>
            <a:r>
              <a:rPr lang="hi-IN" sz="2000" dirty="0">
                <a:solidFill>
                  <a:srgbClr val="000000"/>
                </a:solidFill>
                <a:latin typeface="Arial" charset="0"/>
                <a:cs typeface="Arial" charset="0"/>
              </a:rPr>
              <a:t>यह समय अवधि </a:t>
            </a:r>
            <a:r>
              <a:rPr lang="x-none" sz="2000">
                <a:solidFill>
                  <a:srgbClr val="000000"/>
                </a:solidFill>
                <a:latin typeface="Arial" charset="0"/>
                <a:cs typeface="Arial" charset="0"/>
              </a:rPr>
              <a:t>तीन महीने या एक साल </a:t>
            </a:r>
            <a:r>
              <a:rPr lang="hi-IN" sz="2000" dirty="0">
                <a:solidFill>
                  <a:srgbClr val="000000"/>
                </a:solidFill>
                <a:latin typeface="Arial" charset="0"/>
                <a:cs typeface="Arial" charset="0"/>
              </a:rPr>
              <a:t>की होती है </a:t>
            </a:r>
            <a:endParaRPr lang="x-none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  <a:latin typeface="Arial" charset="0"/>
                <a:cs typeface="Arial" charset="0"/>
              </a:rPr>
              <a:t>एक लाभ और हानि ब्यौरे का निर्माण करने के लिए, हमारे पास व्यापार की आय और लागत के आंकड़े होने ही चाहिए </a:t>
            </a:r>
            <a:endParaRPr lang="en-US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844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132263" cy="3814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295" name="Text Box 2"/>
          <p:cNvSpPr txBox="1">
            <a:spLocks noChangeArrowheads="1"/>
          </p:cNvSpPr>
          <p:nvPr/>
        </p:nvSpPr>
        <p:spPr bwMode="auto">
          <a:xfrm>
            <a:off x="252413" y="1143000"/>
            <a:ext cx="4114800" cy="3886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The Cash Flow Statement helps us understand the cash situation of a business for a period of time (typically a month or a year).</a:t>
            </a: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Cash Flow Statement shows :</a:t>
            </a:r>
          </a:p>
          <a:p>
            <a:pPr marL="914400" lvl="1" indent="-457200">
              <a:lnSpc>
                <a:spcPct val="130000"/>
              </a:lnSpc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Opening Cash Balance</a:t>
            </a:r>
          </a:p>
          <a:p>
            <a:pPr marL="914400" lvl="1" indent="-457200">
              <a:lnSpc>
                <a:spcPct val="130000"/>
              </a:lnSpc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Cash Inflows for the period</a:t>
            </a:r>
          </a:p>
          <a:p>
            <a:pPr marL="914400" lvl="1" indent="-457200">
              <a:lnSpc>
                <a:spcPct val="130000"/>
              </a:lnSpc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Cash Outflows for the period</a:t>
            </a:r>
          </a:p>
          <a:p>
            <a:pPr marL="914400" lvl="1" indent="-457200">
              <a:lnSpc>
                <a:spcPct val="130000"/>
              </a:lnSpc>
              <a:buSzPct val="100000"/>
              <a:buFont typeface="Calibri" pitchFamily="34" charset="0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Closing Cash Balance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7916C0E-25DF-47BF-B687-ED61F5932C42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45</a:t>
            </a:fld>
            <a:endParaRPr lang="mr-IN" sz="1600" b="1" dirty="0">
              <a:solidFill>
                <a:schemeClr val="tx1"/>
              </a:solidFill>
            </a:endParaRPr>
          </a:p>
        </p:txBody>
      </p:sp>
      <p:sp>
        <p:nvSpPr>
          <p:cNvPr id="53252" name="Text Box 1"/>
          <p:cNvSpPr txBox="1">
            <a:spLocks noChangeArrowheads="1"/>
          </p:cNvSpPr>
          <p:nvPr/>
        </p:nvSpPr>
        <p:spPr bwMode="auto">
          <a:xfrm>
            <a:off x="252413" y="152400"/>
            <a:ext cx="410845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Introducing Cash flow statement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52413" y="5257800"/>
            <a:ext cx="4124325" cy="1066800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spcBef>
                <a:spcPts val="500"/>
              </a:spcBef>
              <a:tabLst>
                <a:tab pos="0" algn="l"/>
                <a:tab pos="13493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1" dirty="0">
                <a:solidFill>
                  <a:srgbClr val="000000"/>
                </a:solidFill>
                <a:latin typeface="Garamond" pitchFamily="18" charset="0"/>
              </a:rPr>
              <a:t>Important formula</a:t>
            </a:r>
            <a:r>
              <a:rPr lang="en-US" sz="2000" dirty="0">
                <a:solidFill>
                  <a:srgbClr val="000000"/>
                </a:solidFill>
                <a:latin typeface="Garamond" pitchFamily="18" charset="0"/>
              </a:rPr>
              <a:t>: </a:t>
            </a:r>
            <a:r>
              <a:rPr lang="en-GB" sz="2000" dirty="0">
                <a:latin typeface="Garamond" pitchFamily="18" charset="0"/>
              </a:rPr>
              <a:t>Closing Cash Balance = Opening Cash Balance + Inflows – Outflows</a:t>
            </a:r>
            <a:endParaRPr lang="mr-IN" sz="20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4648200" y="1141396"/>
            <a:ext cx="4114800" cy="3886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dirty="0">
                <a:solidFill>
                  <a:srgbClr val="000000"/>
                </a:solidFill>
              </a:rPr>
              <a:t>नकद प्रवाह </a:t>
            </a:r>
            <a:r>
              <a:rPr lang="x-none">
                <a:solidFill>
                  <a:srgbClr val="000000"/>
                </a:solidFill>
              </a:rPr>
              <a:t>का ब्यौरा</a:t>
            </a:r>
            <a:r>
              <a:rPr lang="hi-IN" dirty="0">
                <a:solidFill>
                  <a:srgbClr val="000000"/>
                </a:solidFill>
              </a:rPr>
              <a:t> </a:t>
            </a:r>
            <a:r>
              <a:rPr lang="x-none">
                <a:solidFill>
                  <a:srgbClr val="000000"/>
                </a:solidFill>
              </a:rPr>
              <a:t>/</a:t>
            </a:r>
            <a:r>
              <a:rPr lang="hi-IN" dirty="0">
                <a:solidFill>
                  <a:srgbClr val="000000"/>
                </a:solidFill>
              </a:rPr>
              <a:t> </a:t>
            </a:r>
            <a:r>
              <a:rPr lang="x-none">
                <a:solidFill>
                  <a:srgbClr val="000000"/>
                </a:solidFill>
              </a:rPr>
              <a:t>कैश </a:t>
            </a:r>
            <a:r>
              <a:rPr lang="x-none" dirty="0">
                <a:solidFill>
                  <a:srgbClr val="000000"/>
                </a:solidFill>
              </a:rPr>
              <a:t>फ्लो स्टेटमेंट हमें ए​क निश्चित समयावधि में व्यापार की नकदी स्थिति को समझने में मदद करता है (आमतौर पर एक माह या वर्ष)।</a:t>
            </a: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dirty="0">
                <a:solidFill>
                  <a:srgbClr val="000000"/>
                </a:solidFill>
              </a:rPr>
              <a:t>नकद प्रवाह का ब्यौरा निम्न बातें दर्शाता है:</a:t>
            </a:r>
          </a:p>
          <a:p>
            <a:pPr marL="635000" indent="-457200">
              <a:lnSpc>
                <a:spcPct val="13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dirty="0">
                <a:solidFill>
                  <a:srgbClr val="000000"/>
                </a:solidFill>
              </a:rPr>
              <a:t>प्रारंभिक नकदी शेष</a:t>
            </a:r>
          </a:p>
          <a:p>
            <a:pPr marL="635000" indent="-457200">
              <a:lnSpc>
                <a:spcPct val="13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dirty="0">
                <a:solidFill>
                  <a:srgbClr val="000000"/>
                </a:solidFill>
              </a:rPr>
              <a:t>उस अवधि में नकदी आगमन </a:t>
            </a:r>
          </a:p>
          <a:p>
            <a:pPr marL="635000" indent="-457200">
              <a:lnSpc>
                <a:spcPct val="13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dirty="0">
                <a:solidFill>
                  <a:srgbClr val="000000"/>
                </a:solidFill>
              </a:rPr>
              <a:t>उस अवधि में नकदी निगमन  </a:t>
            </a:r>
          </a:p>
          <a:p>
            <a:pPr marL="635000" indent="-457200">
              <a:lnSpc>
                <a:spcPct val="13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dirty="0">
                <a:solidFill>
                  <a:srgbClr val="000000"/>
                </a:solidFill>
              </a:rPr>
              <a:t>अंत में नकदी शेष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48200" y="150796"/>
            <a:ext cx="410845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dirty="0">
                <a:solidFill>
                  <a:srgbClr val="000000"/>
                </a:solidFill>
              </a:rPr>
              <a:t>नकद </a:t>
            </a:r>
            <a:r>
              <a:rPr lang="x-none" sz="2400">
                <a:solidFill>
                  <a:srgbClr val="000000"/>
                </a:solidFill>
              </a:rPr>
              <a:t>प्रवाह ब्यौ</a:t>
            </a:r>
            <a:r>
              <a:rPr lang="hi-IN" sz="2400" dirty="0">
                <a:solidFill>
                  <a:srgbClr val="000000"/>
                </a:solidFill>
              </a:rPr>
              <a:t>रे का परिचय </a:t>
            </a:r>
            <a:r>
              <a:rPr lang="x-none" sz="2400">
                <a:solidFill>
                  <a:srgbClr val="000000"/>
                </a:solidFill>
              </a:rPr>
              <a:t> 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4648200" y="5256196"/>
            <a:ext cx="4124325" cy="1066800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spcBef>
                <a:spcPts val="500"/>
              </a:spcBef>
              <a:tabLst>
                <a:tab pos="0" algn="l"/>
                <a:tab pos="13493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x-none" sz="2000" dirty="0">
                <a:latin typeface="Garamond" pitchFamily="18" charset="0"/>
              </a:rPr>
              <a:t>महत्वपूर्ण सूत्र: अंत का नकदी शेष</a:t>
            </a:r>
            <a:r>
              <a:rPr lang="en-GB" sz="2000" dirty="0">
                <a:latin typeface="Garamond" pitchFamily="18" charset="0"/>
              </a:rPr>
              <a:t>= </a:t>
            </a:r>
            <a:r>
              <a:rPr lang="x-none" sz="2000" dirty="0">
                <a:latin typeface="Garamond" pitchFamily="18" charset="0"/>
              </a:rPr>
              <a:t>प्रारंभिक शेष</a:t>
            </a:r>
            <a:r>
              <a:rPr lang="en-GB" sz="2000" dirty="0">
                <a:latin typeface="Garamond" pitchFamily="18" charset="0"/>
              </a:rPr>
              <a:t> + </a:t>
            </a:r>
            <a:r>
              <a:rPr lang="x-none" sz="2000" dirty="0">
                <a:latin typeface="Garamond" pitchFamily="18" charset="0"/>
              </a:rPr>
              <a:t>आगमन</a:t>
            </a:r>
            <a:r>
              <a:rPr lang="en-GB" sz="2000" dirty="0">
                <a:latin typeface="Garamond" pitchFamily="18" charset="0"/>
              </a:rPr>
              <a:t> – </a:t>
            </a:r>
            <a:r>
              <a:rPr lang="x-none" sz="2000" dirty="0">
                <a:latin typeface="Garamond" pitchFamily="18" charset="0"/>
              </a:rPr>
              <a:t>निगमन </a:t>
            </a:r>
            <a:endParaRPr lang="mr-IN" sz="2000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2102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Slide Number Placeholder 5"/>
          <p:cNvSpPr txBox="1">
            <a:spLocks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42914382-C19A-43B9-BACE-D537EEAB3F10}" type="slidenum">
              <a:rPr lang="en-US" sz="1600" b="1">
                <a:latin typeface="Calibri" pitchFamily="34" charset="0"/>
              </a:rPr>
              <a:pPr algn="ctr"/>
              <a:t>46</a:t>
            </a:fld>
            <a:endParaRPr lang="mr-IN" sz="1600" b="1">
              <a:latin typeface="Calibri" pitchFamily="34" charset="0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114800" cy="715963"/>
          </a:xfrm>
          <a:noFill/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sz="2400" dirty="0">
                <a:solidFill>
                  <a:srgbClr val="000000"/>
                </a:solidFill>
                <a:latin typeface="Arial" charset="0"/>
                <a:cs typeface="Arial" pitchFamily="34" charset="0"/>
              </a:rPr>
              <a:t>Cash and profits:  </a:t>
            </a:r>
            <a:br>
              <a:rPr sz="2400" dirty="0">
                <a:solidFill>
                  <a:srgbClr val="000000"/>
                </a:solidFill>
                <a:latin typeface="Arial" charset="0"/>
                <a:cs typeface="Arial" pitchFamily="34" charset="0"/>
              </a:rPr>
            </a:br>
            <a:r>
              <a:rPr lang="en-US" sz="2400" dirty="0">
                <a:solidFill>
                  <a:srgbClr val="000000"/>
                </a:solidFill>
                <a:latin typeface="Arial" charset="0"/>
                <a:cs typeface="Arial" pitchFamily="34" charset="0"/>
              </a:rPr>
              <a:t>Are they the same?</a:t>
            </a:r>
            <a:endParaRPr lang="mr-IN" sz="2400" dirty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4114800" cy="5213350"/>
          </a:xfrm>
          <a:ln>
            <a:solidFill>
              <a:srgbClr val="000000"/>
            </a:solidFill>
            <a:rou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</a:rPr>
              <a:t>Cash is the money that the business has. It can be notes and coins and it can be also in the bank.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</a:rPr>
              <a:t>But cash and profits are not the same!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</a:rPr>
              <a:t>It is possible for the business to  have cash but not profits. 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</a:rPr>
              <a:t>It is also possible for the business to make profits but have no cash. To understand this, we need to look at two concepts called </a:t>
            </a:r>
            <a:r>
              <a:rPr lang="en-US" sz="1800" dirty="0">
                <a:latin typeface="Arial" charset="0"/>
              </a:rPr>
              <a:t>accounts receivables and accounts payable.</a:t>
            </a:r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648200" y="228600"/>
            <a:ext cx="41148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dirty="0">
                <a:solidFill>
                  <a:srgbClr val="000000"/>
                </a:solidFill>
                <a:latin typeface="Arial" charset="0"/>
              </a:rPr>
              <a:t>नकद और लाभ: क्या ये एक ही हैं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?</a:t>
            </a:r>
            <a:endParaRPr lang="en-IN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648200" y="1143000"/>
            <a:ext cx="4114800" cy="5213350"/>
          </a:xfrm>
          <a:prstGeom prst="rect">
            <a:avLst/>
          </a:prstGeom>
          <a:noFill/>
          <a:ln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  <a:latin typeface="Arial" charset="0"/>
              </a:rPr>
              <a:t>नकद वह धन होता है जो व्यापार के पास होता है। ये नोट या सिक्के हो सकते हें और यह बैंक में भी हो सकता है।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  <a:latin typeface="Arial" charset="0"/>
              </a:rPr>
              <a:t>लेकिन नकद और लाभ समान नहीं होते हैं!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  <a:latin typeface="Arial" charset="0"/>
              </a:rPr>
              <a:t>यह संभव है कि व्यापार के पास नकद हो लेकिन लाभ न हो।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  <a:latin typeface="Arial" charset="0"/>
              </a:rPr>
              <a:t>यह भी संभव है कि व्यापार लाभ कमाए लेकिन उसके पास नकद न </a:t>
            </a:r>
            <a:r>
              <a:rPr lang="x-none" sz="2000">
                <a:solidFill>
                  <a:srgbClr val="000000"/>
                </a:solidFill>
                <a:latin typeface="Arial" charset="0"/>
              </a:rPr>
              <a:t>हो।</a:t>
            </a:r>
            <a:r>
              <a:rPr lang="hi-IN" sz="2000" dirty="0">
                <a:solidFill>
                  <a:srgbClr val="000000"/>
                </a:solidFill>
                <a:latin typeface="Arial" charset="0"/>
              </a:rPr>
              <a:t> इसे समझने के लिए हमें दो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अवधारणा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ओं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 </a:t>
            </a:r>
            <a:r>
              <a:rPr lang="hi-IN" sz="2000" dirty="0">
                <a:solidFill>
                  <a:srgbClr val="000000"/>
                </a:solidFill>
                <a:latin typeface="Arial" charset="0"/>
              </a:rPr>
              <a:t>को समझना पड़ेगा जो हैं </a:t>
            </a:r>
            <a:r>
              <a:rPr lang="x-none" sz="2000">
                <a:latin typeface="Arial" charset="0"/>
              </a:rPr>
              <a:t>लेखा प्राप्य राशि</a:t>
            </a:r>
            <a:r>
              <a:rPr lang="hi-IN" sz="2000" dirty="0">
                <a:latin typeface="Arial" charset="0"/>
              </a:rPr>
              <a:t> और </a:t>
            </a:r>
            <a:r>
              <a:rPr lang="x-none" sz="2000">
                <a:latin typeface="Arial" charset="0"/>
              </a:rPr>
              <a:t>लेखा </a:t>
            </a:r>
            <a:r>
              <a:rPr lang="hi-IN" sz="2000" dirty="0">
                <a:latin typeface="Arial" charset="0"/>
              </a:rPr>
              <a:t>देय</a:t>
            </a:r>
            <a:r>
              <a:rPr lang="x-none" sz="2000">
                <a:latin typeface="Arial" charset="0"/>
              </a:rPr>
              <a:t> राशि</a:t>
            </a:r>
            <a:r>
              <a:rPr lang="hi-IN" sz="2000" dirty="0">
                <a:latin typeface="Arial" charset="0"/>
              </a:rPr>
              <a:t>।</a:t>
            </a:r>
            <a:endParaRPr lang="en-US" sz="20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92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Slide Number Placeholder 5"/>
          <p:cNvSpPr txBox="1">
            <a:spLocks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42914382-C19A-43B9-BACE-D537EEAB3F10}" type="slidenum">
              <a:rPr lang="en-US" sz="1600" b="1">
                <a:latin typeface="Calibri" pitchFamily="34" charset="0"/>
              </a:rPr>
              <a:pPr algn="ctr"/>
              <a:t>47</a:t>
            </a:fld>
            <a:endParaRPr lang="mr-IN" sz="1600" b="1">
              <a:latin typeface="Calibri" pitchFamily="34" charset="0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114800" cy="715963"/>
          </a:xfrm>
          <a:noFill/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IN" sz="2400" dirty="0">
                <a:solidFill>
                  <a:srgbClr val="000000"/>
                </a:solidFill>
                <a:latin typeface="Arial" charset="0"/>
                <a:cs typeface="Arial" pitchFamily="34" charset="0"/>
              </a:rPr>
              <a:t>Receivables and Payables</a:t>
            </a:r>
            <a:endParaRPr lang="mr-IN" sz="2400" dirty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4114800" cy="5213350"/>
          </a:xfrm>
          <a:ln>
            <a:solidFill>
              <a:srgbClr val="000000"/>
            </a:solidFill>
            <a:round/>
          </a:ln>
        </p:spPr>
        <p:txBody>
          <a:bodyPr lIns="82945" tIns="41473" rIns="82945" bIns="41473"/>
          <a:lstStyle/>
          <a:p>
            <a:pPr marL="200025" lvl="1" indent="-200025" eaLnBrk="1" hangingPunct="1">
              <a:lnSpc>
                <a:spcPct val="13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US" sz="2000" dirty="0">
                <a:latin typeface="Arial" charset="0"/>
              </a:rPr>
              <a:t>Money owed to the business is accounts receivables. </a:t>
            </a:r>
          </a:p>
          <a:p>
            <a:pPr marL="600075" lvl="2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US" sz="1800" dirty="0">
                <a:latin typeface="Arial" charset="0"/>
              </a:rPr>
              <a:t>This is typically the money that customers have not paid for the products of services they have bought. </a:t>
            </a:r>
          </a:p>
          <a:p>
            <a:pPr marL="200025" lvl="1" indent="-200025" eaLnBrk="1" hangingPunct="1">
              <a:lnSpc>
                <a:spcPct val="13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US" sz="2000" dirty="0">
                <a:latin typeface="Arial" charset="0"/>
              </a:rPr>
              <a:t>Money owed by business to others is accounts payable.</a:t>
            </a:r>
          </a:p>
          <a:p>
            <a:pPr marL="600075" lvl="2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US" sz="1800" dirty="0">
                <a:latin typeface="Arial" charset="0"/>
              </a:rPr>
              <a:t>This is typically the money that the business has not paid to its raw material suppliers</a:t>
            </a:r>
            <a:endParaRPr lang="mr-IN" sz="1800" dirty="0">
              <a:latin typeface="Arial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572000" y="228600"/>
            <a:ext cx="41148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dirty="0">
                <a:solidFill>
                  <a:srgbClr val="000000"/>
                </a:solidFill>
                <a:latin typeface="Arial" charset="0"/>
              </a:rPr>
              <a:t>प्राप्य और देय राशि‍ </a:t>
            </a:r>
            <a:endParaRPr lang="mr-IN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0" y="1143000"/>
            <a:ext cx="4114800" cy="5213350"/>
          </a:xfrm>
          <a:prstGeom prst="rect">
            <a:avLst/>
          </a:prstGeom>
          <a:noFill/>
          <a:ln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lvl="1" indent="-200025" eaLnBrk="1" hangingPunct="1">
              <a:lnSpc>
                <a:spcPct val="13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x-none" sz="2000" dirty="0">
                <a:latin typeface="Arial" charset="0"/>
              </a:rPr>
              <a:t>व्यापार पर बकाया धन लेखा प्राप्य राशि है।</a:t>
            </a:r>
          </a:p>
          <a:p>
            <a:pPr marL="517525" lvl="1" indent="-200025" eaLnBrk="1" hangingPunct="1">
              <a:lnSpc>
                <a:spcPct val="13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406400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x-none" sz="2000" dirty="0">
                <a:latin typeface="Arial" charset="0"/>
              </a:rPr>
              <a:t>यह आमतौर पर वह धन होता है जिसका भुगतान ग्राहकों ने उन उत्पादों या सेवाओं के लिए नहीं किया है जो उसने खरीदी हैं।</a:t>
            </a:r>
          </a:p>
          <a:p>
            <a:pPr marL="200025" lvl="1" indent="-200025" eaLnBrk="1" hangingPunct="1">
              <a:lnSpc>
                <a:spcPct val="13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x-none" sz="2000" dirty="0">
                <a:latin typeface="Arial" charset="0"/>
              </a:rPr>
              <a:t>व्यापार द्वारा किसी और पर बकाया धन लेखा देय राशि है।</a:t>
            </a:r>
          </a:p>
          <a:p>
            <a:pPr marL="457200" lvl="1" indent="-228600" eaLnBrk="1" hangingPunct="1">
              <a:lnSpc>
                <a:spcPct val="13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457200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x-none" sz="2000" dirty="0">
                <a:latin typeface="Arial" charset="0"/>
              </a:rPr>
              <a:t>यह आमतौर पर वह धन होता है जिसका भुगतान व्यापार ने कच्चे माल </a:t>
            </a:r>
            <a:r>
              <a:rPr lang="x-none" sz="2000">
                <a:latin typeface="Arial" charset="0"/>
              </a:rPr>
              <a:t>के </a:t>
            </a:r>
            <a:r>
              <a:rPr lang="hi-IN" sz="2000" dirty="0">
                <a:latin typeface="Arial" charset="0"/>
              </a:rPr>
              <a:t>आपुर्तिकर्ताओं </a:t>
            </a:r>
            <a:r>
              <a:rPr lang="x-none" sz="2000">
                <a:latin typeface="Arial" charset="0"/>
              </a:rPr>
              <a:t>को </a:t>
            </a:r>
            <a:r>
              <a:rPr lang="x-none" sz="2000" dirty="0">
                <a:latin typeface="Arial" charset="0"/>
              </a:rPr>
              <a:t>नहीं किया है।</a:t>
            </a:r>
            <a:endParaRPr lang="mr-IN" sz="1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667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676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44196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A balance sheet shows balance amounts of various types of transactions in the business such as cash balance, accounts payable, accounts receivable, etc.</a:t>
            </a: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It is a summary of all that the business owns (assets) and all that it owes to others (liabilities).</a:t>
            </a: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GB" dirty="0">
                <a:solidFill>
                  <a:srgbClr val="000000"/>
                </a:solidFill>
              </a:rPr>
              <a:t>We saw that Profit and Loss and Cash flow statements are for periods. But Balance sheet is </a:t>
            </a:r>
            <a:r>
              <a:rPr lang="en-GB" b="1" u="sng" dirty="0">
                <a:solidFill>
                  <a:srgbClr val="000000"/>
                </a:solidFill>
              </a:rPr>
              <a:t>as of</a:t>
            </a:r>
            <a:r>
              <a:rPr lang="en-GB" dirty="0">
                <a:solidFill>
                  <a:srgbClr val="000000"/>
                </a:solidFill>
              </a:rPr>
              <a:t> a particular date.</a:t>
            </a: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2CC3C302-9C7D-49C7-9760-A10AD73F5809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48</a:t>
            </a:fld>
            <a:endParaRPr lang="mr-IN" sz="1600" b="1" dirty="0">
              <a:solidFill>
                <a:schemeClr val="tx1"/>
              </a:solidFill>
            </a:endParaRPr>
          </a:p>
        </p:txBody>
      </p:sp>
      <p:sp>
        <p:nvSpPr>
          <p:cNvPr id="28679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000" dirty="0"/>
              <a:t>Introducing Balance sheet - Financial State of a Business</a:t>
            </a:r>
            <a:endParaRPr lang="x-none" sz="2000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548188" y="1143000"/>
            <a:ext cx="4076700" cy="44196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dirty="0">
                <a:solidFill>
                  <a:srgbClr val="000000"/>
                </a:solidFill>
              </a:rPr>
              <a:t>एक बैलेंस शीट व्यापार में हुए विभिन्न प्रकार के लेन—देन की शेष राशि को दर्शाती है जैसे कि नकद शेष, </a:t>
            </a:r>
            <a:r>
              <a:rPr lang="x-none">
                <a:solidFill>
                  <a:srgbClr val="000000"/>
                </a:solidFill>
              </a:rPr>
              <a:t>लेखा देय</a:t>
            </a:r>
            <a:r>
              <a:rPr lang="hi-IN" dirty="0">
                <a:solidFill>
                  <a:srgbClr val="000000"/>
                </a:solidFill>
              </a:rPr>
              <a:t> राशि</a:t>
            </a:r>
            <a:r>
              <a:rPr lang="x-none">
                <a:solidFill>
                  <a:srgbClr val="000000"/>
                </a:solidFill>
              </a:rPr>
              <a:t>, </a:t>
            </a:r>
            <a:r>
              <a:rPr lang="x-none" dirty="0">
                <a:solidFill>
                  <a:srgbClr val="000000"/>
                </a:solidFill>
              </a:rPr>
              <a:t>लेखा </a:t>
            </a:r>
            <a:r>
              <a:rPr lang="x-none">
                <a:solidFill>
                  <a:srgbClr val="000000"/>
                </a:solidFill>
              </a:rPr>
              <a:t>प्राप्य </a:t>
            </a:r>
            <a:r>
              <a:rPr lang="hi-IN" dirty="0">
                <a:solidFill>
                  <a:srgbClr val="000000"/>
                </a:solidFill>
              </a:rPr>
              <a:t>राशि </a:t>
            </a:r>
            <a:r>
              <a:rPr lang="x-none">
                <a:solidFill>
                  <a:srgbClr val="000000"/>
                </a:solidFill>
              </a:rPr>
              <a:t>आदि</a:t>
            </a:r>
            <a:r>
              <a:rPr lang="x-none" dirty="0">
                <a:solidFill>
                  <a:srgbClr val="000000"/>
                </a:solidFill>
              </a:rPr>
              <a:t>।</a:t>
            </a: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dirty="0">
                <a:solidFill>
                  <a:srgbClr val="000000"/>
                </a:solidFill>
              </a:rPr>
              <a:t>यह व्यापार के सभी स्वामित्वों (संपत्तियों) और दूसरों के सभी बकाया (ऋण) का सारांश है </a:t>
            </a:r>
          </a:p>
          <a:p>
            <a:pPr marL="200025" indent="-200025">
              <a:lnSpc>
                <a:spcPct val="130000"/>
              </a:lnSpc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dirty="0">
                <a:solidFill>
                  <a:srgbClr val="000000"/>
                </a:solidFill>
              </a:rPr>
              <a:t>हमने देखा कि लाभ और हानि तथा नकदी प्रवाह ब्यौरे सिर्फ एक अवधि के लिए होते हैं। लेकिन बैलेंस शीट एक निश्चित दिनांक </a:t>
            </a:r>
            <a:r>
              <a:rPr lang="x-none" b="1" u="sng" dirty="0">
                <a:solidFill>
                  <a:srgbClr val="000000"/>
                </a:solidFill>
              </a:rPr>
              <a:t>तक के </a:t>
            </a:r>
            <a:r>
              <a:rPr lang="x-none" b="1" u="sng">
                <a:solidFill>
                  <a:srgbClr val="000000"/>
                </a:solidFill>
              </a:rPr>
              <a:t>लिए</a:t>
            </a:r>
            <a:r>
              <a:rPr lang="x-none" b="1">
                <a:solidFill>
                  <a:srgbClr val="000000"/>
                </a:solidFill>
              </a:rPr>
              <a:t> </a:t>
            </a:r>
            <a:r>
              <a:rPr lang="x-none">
                <a:solidFill>
                  <a:srgbClr val="000000"/>
                </a:solidFill>
              </a:rPr>
              <a:t>होती </a:t>
            </a:r>
            <a:r>
              <a:rPr lang="x-none" dirty="0">
                <a:solidFill>
                  <a:srgbClr val="000000"/>
                </a:solidFill>
              </a:rPr>
              <a:t>हैं।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4548188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x-none" sz="2400" dirty="0"/>
              <a:t>व्यापार की वित्तीय स्थिति‍ - बैलेंस </a:t>
            </a:r>
            <a:r>
              <a:rPr lang="x-none" sz="2400"/>
              <a:t>शीट </a:t>
            </a:r>
            <a:r>
              <a:rPr lang="hi-IN" sz="2400" dirty="0"/>
              <a:t>का परिचय </a:t>
            </a:r>
            <a:r>
              <a:rPr lang="x-none" sz="2400"/>
              <a:t> 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23035229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49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76200" y="54864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-57150" y="1198563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What is business?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Types of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Fluctuations in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Objective of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Business viability framework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Opportunity Cost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Introduction to financial statements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Examples of common  businesses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 eaLnBrk="1" hangingPunct="1">
              <a:spcAft>
                <a:spcPts val="800"/>
              </a:spcAft>
              <a:buSzPct val="100000"/>
              <a:buFont typeface="+mj-lt"/>
              <a:buAutoNum type="arabicPeriod"/>
              <a:defRPr/>
            </a:pP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</a:t>
            </a:r>
            <a:endParaRPr lang="en-GB" sz="2400" dirty="0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76200" y="16002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-76200" y="20574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-76200" y="28225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-76200" y="32035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-109538" y="39624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-109538" y="48037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4686401" y="1103243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क्या है?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विभिन्न प्रकार के व्यापार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में बदलाव करना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के लक्ष्य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की व्यवहारिकता का दायरा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कोई व्यापार करें या न करें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फाइनेंसियल स्टेटमेंट / वित्तीय ब्यौरों का परिचय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कुछ सामान्य व्यापार के उदाहरण 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 eaLnBrk="1" hangingPunct="1">
              <a:spcAft>
                <a:spcPts val="800"/>
              </a:spcAft>
              <a:buSzPct val="100000"/>
              <a:buFont typeface="+mj-lt"/>
              <a:buAutoNum type="arabicPeriod"/>
              <a:defRPr/>
            </a:pP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3265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Common types of businesses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672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 charset="0"/>
              </a:rPr>
              <a:t>We will classify businesses into three main categories:</a:t>
            </a:r>
          </a:p>
          <a:p>
            <a:pPr lvl="1" eaLnBrk="1" hangingPunct="1">
              <a:lnSpc>
                <a:spcPct val="130000"/>
              </a:lnSpc>
              <a:buSzPct val="100000"/>
              <a:buFont typeface="Calibri" pitchFamily="34" charset="0"/>
              <a:buAutoNum type="arabicPeriod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Trading – “buying and then selling” businesses such as a </a:t>
            </a:r>
            <a:r>
              <a:rPr lang="en-US" sz="2000" dirty="0" err="1">
                <a:solidFill>
                  <a:srgbClr val="000000"/>
                </a:solidFill>
                <a:cs typeface="Arial" charset="0"/>
              </a:rPr>
              <a:t>kirana</a:t>
            </a:r>
            <a:r>
              <a:rPr lang="en-US" sz="2000" dirty="0">
                <a:solidFill>
                  <a:srgbClr val="000000"/>
                </a:solidFill>
                <a:cs typeface="Arial" charset="0"/>
              </a:rPr>
              <a:t> shop</a:t>
            </a:r>
          </a:p>
          <a:p>
            <a:pPr lvl="1" eaLnBrk="1" hangingPunct="1">
              <a:lnSpc>
                <a:spcPct val="130000"/>
              </a:lnSpc>
              <a:buSzPct val="100000"/>
              <a:buFont typeface="Calibri" pitchFamily="34" charset="0"/>
              <a:buAutoNum type="arabicPeriod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Production – where a business makes things first and then sells them. An example is a business that makes and sells </a:t>
            </a:r>
            <a:r>
              <a:rPr lang="en-US" sz="2000" dirty="0" err="1">
                <a:solidFill>
                  <a:srgbClr val="000000"/>
                </a:solidFill>
                <a:cs typeface="Arial" charset="0"/>
              </a:rPr>
              <a:t>papads</a:t>
            </a:r>
            <a:endParaRPr lang="en-US" sz="2000" dirty="0">
              <a:solidFill>
                <a:srgbClr val="000000"/>
              </a:solidFill>
              <a:cs typeface="Arial" charset="0"/>
            </a:endParaRPr>
          </a:p>
          <a:p>
            <a:pPr lvl="1" eaLnBrk="1" hangingPunct="1">
              <a:lnSpc>
                <a:spcPct val="130000"/>
              </a:lnSpc>
              <a:buSzPct val="100000"/>
              <a:buFont typeface="Calibri" pitchFamily="34" charset="0"/>
              <a:buAutoNum type="arabicPeriod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Service – where a business provides services. An example of a beauty </a:t>
            </a:r>
            <a:r>
              <a:rPr lang="en-US" sz="2000" dirty="0" err="1">
                <a:solidFill>
                  <a:srgbClr val="000000"/>
                </a:solidFill>
                <a:cs typeface="Arial" charset="0"/>
              </a:rPr>
              <a:t>parlour</a:t>
            </a:r>
            <a:endParaRPr lang="en-US" sz="2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F77BD7FE-DE30-4E41-AFAB-458F0DEF08D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5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4648200" y="186723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व्यापार के सामान्य प्रकार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648200" y="1069373"/>
            <a:ext cx="42672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हम व्यापार को तीन मुख्य वर्गो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में बांट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 सक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ते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हैं: </a:t>
            </a:r>
          </a:p>
          <a:p>
            <a:pPr marL="747713" indent="-457200" eaLnBrk="1" hangingPunct="1">
              <a:lnSpc>
                <a:spcPct val="140000"/>
              </a:lnSpc>
              <a:buSzPct val="100000"/>
              <a:buFont typeface="+mj-lt"/>
              <a:buAutoNum type="arabicPeriod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क्रय—विक्रय : 'खरीदना और बेचना' व्यापार जैसे कि किराने की दुकान</a:t>
            </a:r>
            <a:endParaRPr lang="en-US" sz="2000" dirty="0">
              <a:solidFill>
                <a:srgbClr val="000000"/>
              </a:solidFill>
              <a:cs typeface="Arial" charset="0"/>
            </a:endParaRPr>
          </a:p>
          <a:p>
            <a:pPr marL="747713" indent="-457200" eaLnBrk="1" hangingPunct="1">
              <a:lnSpc>
                <a:spcPct val="140000"/>
              </a:lnSpc>
              <a:buSzPct val="100000"/>
              <a:buFont typeface="+mj-lt"/>
              <a:buAutoNum type="arabicPeriod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उत्पादन — जहां व्यापार में चीजों का निर्माण कर उन्हें बेचा जाता है जैसे कि 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पापड़ बना</a:t>
            </a:r>
            <a:r>
              <a:rPr lang="hi-IN" sz="2000" dirty="0">
                <a:solidFill>
                  <a:srgbClr val="000000"/>
                </a:solidFill>
                <a:cs typeface="Arial" charset="0"/>
              </a:rPr>
              <a:t> कर बेच</a:t>
            </a:r>
            <a:r>
              <a:rPr lang="x-none" sz="2000">
                <a:solidFill>
                  <a:srgbClr val="000000"/>
                </a:solidFill>
                <a:cs typeface="Arial" charset="0"/>
              </a:rPr>
              <a:t>ने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का व्यापार</a:t>
            </a:r>
            <a:endParaRPr lang="en-US" sz="2000" dirty="0">
              <a:solidFill>
                <a:srgbClr val="000000"/>
              </a:solidFill>
              <a:cs typeface="Arial" charset="0"/>
            </a:endParaRPr>
          </a:p>
          <a:p>
            <a:pPr marL="747713" indent="-457200" eaLnBrk="1" hangingPunct="1">
              <a:lnSpc>
                <a:spcPct val="140000"/>
              </a:lnSpc>
              <a:buSzPct val="100000"/>
              <a:buFont typeface="+mj-lt"/>
              <a:buAutoNum type="arabicPeriod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सेवा/सर्विस —  जहां एक व्यापार कोई सेवा प्रदान करता है जैसे कि ब्यूटी पार्लर </a:t>
            </a:r>
            <a:endParaRPr lang="en-US" sz="20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9222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1910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cs typeface="Arial" charset="0"/>
              </a:rPr>
              <a:t>Using common businesses to understand concepts</a:t>
            </a:r>
            <a:endParaRPr lang="en-GB" sz="2400" dirty="0">
              <a:cs typeface="Arial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1910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We will easily understand concepts in this course when we try to apply them to businesses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We will first define a few simple businesses. After that we will identify common businesses that you are likely to be involved with.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In every module: We will:</a:t>
            </a:r>
          </a:p>
          <a:p>
            <a:pPr lvl="1" eaLnBrk="1" hangingPunct="1">
              <a:lnSpc>
                <a:spcPct val="140000"/>
              </a:lnSpc>
              <a:buSzPct val="100000"/>
              <a:buFont typeface="Calibri" pitchFamily="34" charset="0"/>
              <a:buAutoNum type="arabicPeriod"/>
            </a:pPr>
            <a:r>
              <a:rPr lang="en-US" sz="1600" dirty="0">
                <a:solidFill>
                  <a:srgbClr val="000000"/>
                </a:solidFill>
                <a:cs typeface="Arial" charset="0"/>
              </a:rPr>
              <a:t>take up a concept</a:t>
            </a:r>
          </a:p>
          <a:p>
            <a:pPr lvl="1" eaLnBrk="1" hangingPunct="1">
              <a:lnSpc>
                <a:spcPct val="140000"/>
              </a:lnSpc>
              <a:buSzPct val="100000"/>
              <a:buFont typeface="Calibri" pitchFamily="34" charset="0"/>
              <a:buAutoNum type="arabicPeriod"/>
            </a:pPr>
            <a:r>
              <a:rPr lang="en-US" sz="1600" dirty="0">
                <a:solidFill>
                  <a:srgbClr val="000000"/>
                </a:solidFill>
                <a:cs typeface="Arial" charset="0"/>
              </a:rPr>
              <a:t>discuss how to apply it to the simple businesses (we may define more businesses also)</a:t>
            </a:r>
          </a:p>
          <a:p>
            <a:pPr lvl="1" eaLnBrk="1" hangingPunct="1">
              <a:lnSpc>
                <a:spcPct val="140000"/>
              </a:lnSpc>
              <a:buSzPct val="100000"/>
              <a:buFont typeface="Calibri" pitchFamily="34" charset="0"/>
              <a:buAutoNum type="arabicPeriod"/>
            </a:pPr>
            <a:r>
              <a:rPr lang="en-US" sz="1600" dirty="0">
                <a:solidFill>
                  <a:srgbClr val="000000"/>
                </a:solidFill>
                <a:cs typeface="Arial" charset="0"/>
              </a:rPr>
              <a:t>we will apply it to the common business during exercises</a:t>
            </a:r>
            <a:endParaRPr lang="en-IN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A1893BF6-4B78-4960-9FDB-0459932A801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50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1910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200" dirty="0">
                <a:solidFill>
                  <a:srgbClr val="000000"/>
                </a:solidFill>
                <a:cs typeface="Arial" charset="0"/>
              </a:rPr>
              <a:t>इस अवधारणा को समझने के लिए व्यापारों के उदाहरण का प्रयोग करना</a:t>
            </a:r>
            <a:endParaRPr lang="en-GB" sz="22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648200" y="1035050"/>
            <a:ext cx="41910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जब हम 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TEAM 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की अवधारणाओं को व्यापारों पर प्रयोग करने की कोशिश करेंगे तो हम उन्हें आसानी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से समझ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 सकें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गे</a:t>
            </a:r>
            <a:endParaRPr lang="x-none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hi-IN" dirty="0">
                <a:solidFill>
                  <a:srgbClr val="000000"/>
                </a:solidFill>
                <a:cs typeface="Arial" charset="0"/>
              </a:rPr>
              <a:t>सबसे पहले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हम 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कुछ सरल व्यापारों को पारिभाषित करेंगे। इसके बाद हम उन सामान्य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व्यापारों 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की पहचान करें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गे 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जिनमें आप शामिल होना चाहते हैं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प्रत्येक मॉड्यूल में, हम निम्न कार्य करेंगे:</a:t>
            </a:r>
          </a:p>
          <a:p>
            <a:pPr marL="635000" indent="-342900" eaLnBrk="1" hangingPunct="1">
              <a:lnSpc>
                <a:spcPct val="140000"/>
              </a:lnSpc>
              <a:buSzPct val="100000"/>
              <a:buFont typeface="+mj-lt"/>
              <a:buAutoNum type="arabicPeriod"/>
            </a:pPr>
            <a:r>
              <a:rPr lang="x-none" sz="1600" dirty="0">
                <a:solidFill>
                  <a:srgbClr val="000000"/>
                </a:solidFill>
                <a:cs typeface="Arial" charset="0"/>
              </a:rPr>
              <a:t>अवधारणा पर विचार करना</a:t>
            </a:r>
          </a:p>
          <a:p>
            <a:pPr marL="635000" indent="-342900" eaLnBrk="1" hangingPunct="1">
              <a:lnSpc>
                <a:spcPct val="140000"/>
              </a:lnSpc>
              <a:buSzPct val="100000"/>
              <a:buFont typeface="+mj-lt"/>
              <a:buAutoNum type="arabicPeriod"/>
            </a:pPr>
            <a:r>
              <a:rPr lang="x-none" sz="1600" dirty="0">
                <a:solidFill>
                  <a:srgbClr val="000000"/>
                </a:solidFill>
                <a:cs typeface="Arial" charset="0"/>
              </a:rPr>
              <a:t>चर्चा करेंगे कि इसे सरल व्यापारों पर कैसे लागू किया जाए (हम ज्यादा व्यापारों को भी पारिभाषित कर सकते हैं)</a:t>
            </a:r>
          </a:p>
          <a:p>
            <a:pPr marL="635000" indent="-342900" eaLnBrk="1" hangingPunct="1">
              <a:lnSpc>
                <a:spcPct val="140000"/>
              </a:lnSpc>
              <a:buSzPct val="100000"/>
              <a:buFont typeface="+mj-lt"/>
              <a:buAutoNum type="arabicPeriod"/>
            </a:pPr>
            <a:r>
              <a:rPr lang="x-none" sz="1600" dirty="0">
                <a:solidFill>
                  <a:srgbClr val="000000"/>
                </a:solidFill>
                <a:cs typeface="Arial" charset="0"/>
              </a:rPr>
              <a:t>हम अभ्यास के दौरान सरल व्यापारों पर इसे लागू करेंगे</a:t>
            </a:r>
            <a:endParaRPr lang="en-IN" sz="16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9872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Sample business 1 – </a:t>
            </a:r>
            <a:r>
              <a:rPr lang="en-US" sz="2400" dirty="0" err="1">
                <a:solidFill>
                  <a:srgbClr val="000000"/>
                </a:solidFill>
                <a:cs typeface="Arial" charset="0"/>
              </a:rPr>
              <a:t>Ramu’s</a:t>
            </a:r>
            <a:r>
              <a:rPr lang="en-US" sz="2400" dirty="0">
                <a:solidFill>
                  <a:srgbClr val="000000"/>
                </a:solidFill>
                <a:cs typeface="Arial" charset="0"/>
              </a:rPr>
              <a:t> Tasty Tea shop (Production)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67200" cy="52133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400" dirty="0" err="1">
                <a:solidFill>
                  <a:srgbClr val="000000"/>
                </a:solidFill>
                <a:cs typeface="Arial" charset="0"/>
              </a:rPr>
              <a:t>Ramu’s</a:t>
            </a:r>
            <a:r>
              <a:rPr lang="en-US" sz="2400" dirty="0">
                <a:solidFill>
                  <a:srgbClr val="000000"/>
                </a:solidFill>
                <a:cs typeface="Arial" charset="0"/>
              </a:rPr>
              <a:t> Tasty Tea shop is set-up on a highway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 charset="0"/>
              </a:rPr>
              <a:t>The man (</a:t>
            </a:r>
            <a:r>
              <a:rPr lang="en-US" sz="2400" dirty="0" err="1">
                <a:solidFill>
                  <a:srgbClr val="000000"/>
                </a:solidFill>
                <a:cs typeface="Arial" charset="0"/>
              </a:rPr>
              <a:t>Ramu</a:t>
            </a:r>
            <a:r>
              <a:rPr lang="en-US" sz="2400" dirty="0">
                <a:solidFill>
                  <a:srgbClr val="000000"/>
                </a:solidFill>
                <a:cs typeface="Arial" charset="0"/>
              </a:rPr>
              <a:t>) who owns the shop also works in the shop 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 charset="0"/>
              </a:rPr>
              <a:t>He makes tea, coffee, and snacks and sells them to travelers on the highway</a:t>
            </a:r>
            <a:endParaRPr lang="en-IN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FCB71B1C-E6D7-40F5-B375-8E81EE989B44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51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4648200" y="160421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उदाहरण व्यापार 1 — रामू की टेस्टी चाय </a:t>
            </a:r>
            <a:r>
              <a:rPr lang="x-none" sz="2400">
                <a:solidFill>
                  <a:srgbClr val="000000"/>
                </a:solidFill>
                <a:cs typeface="Arial" charset="0"/>
              </a:rPr>
              <a:t>की दुकान</a:t>
            </a:r>
            <a:r>
              <a:rPr lang="hi-IN" sz="2400" dirty="0">
                <a:solidFill>
                  <a:srgbClr val="000000"/>
                </a:solidFill>
                <a:cs typeface="Arial" charset="0"/>
              </a:rPr>
              <a:t> (उत्पादन)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648200" y="1043071"/>
            <a:ext cx="4267200" cy="52133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रामू की टेस्टी चाय की दुकान हाइवे पर लगाई गई है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वह व्यक्ति (रामू) जो दुकान का मालिक है वह भी दुकान में काम करता है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वह चाय, कॉफी, और स्नैक्स बनाता है और हाइवे पर यात्रियों को बेचता है</a:t>
            </a:r>
            <a:endParaRPr lang="en-IN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4024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Sample </a:t>
            </a: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business 2 – </a:t>
            </a:r>
            <a:r>
              <a:rPr lang="en-US" sz="2400" dirty="0" err="1">
                <a:solidFill>
                  <a:srgbClr val="000000"/>
                </a:solidFill>
                <a:cs typeface="Arial" pitchFamily="34" charset="0"/>
              </a:rPr>
              <a:t>Namita’s</a:t>
            </a: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 Beauty </a:t>
            </a:r>
            <a:r>
              <a:rPr lang="en-US" sz="2400" dirty="0" err="1">
                <a:solidFill>
                  <a:srgbClr val="000000"/>
                </a:solidFill>
                <a:cs typeface="Arial" pitchFamily="34" charset="0"/>
              </a:rPr>
              <a:t>Parlour</a:t>
            </a: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 (Service)</a:t>
            </a:r>
            <a:endParaRPr lang="en-GB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672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r>
              <a:rPr lang="en-US" sz="2400" dirty="0" err="1">
                <a:solidFill>
                  <a:srgbClr val="000000"/>
                </a:solidFill>
                <a:cs typeface="Arial" pitchFamily="34" charset="0"/>
              </a:rPr>
              <a:t>Namita</a:t>
            </a: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 wants to start a beauty </a:t>
            </a:r>
            <a:r>
              <a:rPr lang="en-US" sz="2400" dirty="0" err="1">
                <a:solidFill>
                  <a:srgbClr val="000000"/>
                </a:solidFill>
                <a:cs typeface="Arial" pitchFamily="34" charset="0"/>
              </a:rPr>
              <a:t>parlour</a:t>
            </a: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 in her village.</a:t>
            </a:r>
          </a:p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There are many women in the village who would like to do make-up for occasions such as weddings and festivals</a:t>
            </a:r>
          </a:p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r>
              <a:rPr lang="en-US" sz="2400" dirty="0" err="1">
                <a:solidFill>
                  <a:srgbClr val="000000"/>
                </a:solidFill>
                <a:cs typeface="Arial" pitchFamily="34" charset="0"/>
              </a:rPr>
              <a:t>Namita</a:t>
            </a: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 has learnt how to do make-up from her Aunt who lives in Mumbai</a:t>
            </a:r>
            <a:endParaRPr lang="en-IN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250C2639-2A96-44B5-989D-C02F68C79DCD}" type="slidenum">
              <a:rPr lang="en-US" sz="1600" b="1" smtClean="0">
                <a:solidFill>
                  <a:prstClr val="black"/>
                </a:solidFill>
              </a:rPr>
              <a:pPr algn="ctr">
                <a:defRPr/>
              </a:pPr>
              <a:t>52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उदाहरण व्यापार 2 — नमिता का </a:t>
            </a:r>
            <a:r>
              <a:rPr lang="x-none" sz="2400">
                <a:solidFill>
                  <a:srgbClr val="000000"/>
                </a:solidFill>
                <a:cs typeface="Arial" charset="0"/>
              </a:rPr>
              <a:t>ब्यूटी पार्लर</a:t>
            </a:r>
            <a:r>
              <a:rPr lang="hi-IN" sz="2400" dirty="0">
                <a:solidFill>
                  <a:srgbClr val="000000"/>
                </a:solidFill>
                <a:cs typeface="Arial" charset="0"/>
              </a:rPr>
              <a:t> (सेवा) </a:t>
            </a:r>
            <a:endParaRPr lang="en-GB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648200" y="1035050"/>
            <a:ext cx="42672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r>
              <a:rPr lang="x-none" sz="2400" dirty="0">
                <a:solidFill>
                  <a:srgbClr val="000000"/>
                </a:solidFill>
                <a:cs typeface="Arial" pitchFamily="34" charset="0"/>
              </a:rPr>
              <a:t>नमिता अपने गांव में ब्यूटी पार्लर खोलना चाहती है।</a:t>
            </a:r>
          </a:p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r>
              <a:rPr lang="x-none" sz="2400" dirty="0">
                <a:solidFill>
                  <a:srgbClr val="000000"/>
                </a:solidFill>
                <a:cs typeface="Arial" pitchFamily="34" charset="0"/>
              </a:rPr>
              <a:t>गांव में कई महिलाएं हैं जो शादियों और त्योहारों जैसे मौकों के लिए मेक—अप करवाना चाहेंगी</a:t>
            </a:r>
          </a:p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r>
              <a:rPr lang="x-none" sz="2400" dirty="0">
                <a:solidFill>
                  <a:srgbClr val="000000"/>
                </a:solidFill>
                <a:cs typeface="Arial" pitchFamily="34" charset="0"/>
              </a:rPr>
              <a:t>नमिता ने मुंबई में रहने वाली अपनी आंटी से मेक—अप करना सीखा है</a:t>
            </a:r>
            <a:endParaRPr lang="en-IN" sz="2400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7549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Sample </a:t>
            </a: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business 3 – </a:t>
            </a:r>
            <a:r>
              <a:rPr lang="en-US" sz="2400" dirty="0" err="1">
                <a:solidFill>
                  <a:srgbClr val="000000"/>
                </a:solidFill>
                <a:cs typeface="Arial" pitchFamily="34" charset="0"/>
              </a:rPr>
              <a:t>Kanku’s</a:t>
            </a: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 General Store (Trading)</a:t>
            </a:r>
            <a:endParaRPr lang="en-GB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28600" y="1066800"/>
            <a:ext cx="42672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r>
              <a:rPr lang="en-US" sz="2400" dirty="0" err="1">
                <a:solidFill>
                  <a:srgbClr val="000000"/>
                </a:solidFill>
                <a:cs typeface="Arial" pitchFamily="34" charset="0"/>
              </a:rPr>
              <a:t>Kanku</a:t>
            </a: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 has a shop in the market for which she pays a monthly rent</a:t>
            </a:r>
          </a:p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She buys items such as rice, </a:t>
            </a:r>
            <a:r>
              <a:rPr lang="en-US" sz="2400" dirty="0" err="1">
                <a:solidFill>
                  <a:srgbClr val="000000"/>
                </a:solidFill>
                <a:cs typeface="Arial" pitchFamily="34" charset="0"/>
              </a:rPr>
              <a:t>daal</a:t>
            </a: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, soap, paste, bulbs, etc. from the wholesale market in the city.</a:t>
            </a:r>
          </a:p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 pitchFamily="34" charset="0"/>
              </a:rPr>
              <a:t>She takes these items to her shop in the village, and then sells them to the locals</a:t>
            </a:r>
            <a:endParaRPr lang="en-IN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B055C91D-73B1-4EB4-B9C8-E16E23D9380B}" type="slidenum">
              <a:rPr lang="en-US" sz="1600" b="1" smtClean="0">
                <a:solidFill>
                  <a:prstClr val="black"/>
                </a:solidFill>
              </a:rPr>
              <a:pPr algn="ctr">
                <a:defRPr/>
              </a:pPr>
              <a:t>53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उदाहरण व्यापार 3 — कंकु की </a:t>
            </a:r>
            <a:r>
              <a:rPr lang="x-none" sz="2400">
                <a:solidFill>
                  <a:srgbClr val="000000"/>
                </a:solidFill>
                <a:cs typeface="Arial" charset="0"/>
              </a:rPr>
              <a:t>किराना दुकान</a:t>
            </a:r>
            <a:r>
              <a:rPr lang="hi-IN" sz="2400" dirty="0">
                <a:solidFill>
                  <a:srgbClr val="000000"/>
                </a:solidFill>
                <a:cs typeface="Arial" charset="0"/>
              </a:rPr>
              <a:t> (क्रय-विक्रय) </a:t>
            </a:r>
            <a:endParaRPr lang="x-none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648200" y="1066800"/>
            <a:ext cx="42672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r>
              <a:rPr lang="x-none" sz="2400" dirty="0">
                <a:solidFill>
                  <a:srgbClr val="000000"/>
                </a:solidFill>
                <a:cs typeface="Arial" pitchFamily="34" charset="0"/>
              </a:rPr>
              <a:t>कंकु की बाजार में दुकान है जिसका किराया वह हर महीने भरती है</a:t>
            </a:r>
          </a:p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r>
              <a:rPr lang="x-none" sz="2400" dirty="0">
                <a:solidFill>
                  <a:srgbClr val="000000"/>
                </a:solidFill>
                <a:cs typeface="Arial" pitchFamily="34" charset="0"/>
              </a:rPr>
              <a:t>वह शहर के थोक बाजार से चावल, दाल</a:t>
            </a:r>
            <a:r>
              <a:rPr lang="x-none" sz="2400">
                <a:solidFill>
                  <a:srgbClr val="000000"/>
                </a:solidFill>
                <a:cs typeface="Arial" pitchFamily="34" charset="0"/>
              </a:rPr>
              <a:t>, </a:t>
            </a:r>
            <a:r>
              <a:rPr lang="hi-IN" sz="2400" dirty="0">
                <a:solidFill>
                  <a:srgbClr val="000000"/>
                </a:solidFill>
                <a:cs typeface="Arial" pitchFamily="34" charset="0"/>
              </a:rPr>
              <a:t>साबुन, </a:t>
            </a:r>
            <a:r>
              <a:rPr lang="x-none" sz="2400">
                <a:solidFill>
                  <a:srgbClr val="000000"/>
                </a:solidFill>
                <a:cs typeface="Arial" pitchFamily="34" charset="0"/>
              </a:rPr>
              <a:t>पेस्ट</a:t>
            </a:r>
            <a:r>
              <a:rPr lang="x-none" sz="2400" dirty="0">
                <a:solidFill>
                  <a:srgbClr val="000000"/>
                </a:solidFill>
                <a:cs typeface="Arial" pitchFamily="34" charset="0"/>
              </a:rPr>
              <a:t>, बल्ब आदि जैसी सामग्रियां खरीदती है।</a:t>
            </a:r>
          </a:p>
          <a:p>
            <a:pPr eaLnBrk="1" hangingPunct="1">
              <a:lnSpc>
                <a:spcPct val="140000"/>
              </a:lnSpc>
              <a:buSzPct val="100000"/>
              <a:buFont typeface="Arial" pitchFamily="34" charset="0"/>
              <a:buChar char="•"/>
            </a:pPr>
            <a:r>
              <a:rPr lang="x-none" sz="2400" dirty="0">
                <a:solidFill>
                  <a:srgbClr val="000000"/>
                </a:solidFill>
                <a:cs typeface="Arial" pitchFamily="34" charset="0"/>
              </a:rPr>
              <a:t>वह इन चीजों को गांव की अपनी दुकान में लाती है, और स्थानीय लोगों को बेच देती है।</a:t>
            </a:r>
            <a:endParaRPr lang="en-IN" sz="2400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8362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4191000" cy="838200"/>
          </a:xfrm>
          <a:ln>
            <a:solidFill>
              <a:srgbClr val="000000"/>
            </a:solidFill>
            <a:round/>
          </a:ln>
          <a:extLst/>
        </p:spPr>
        <p:txBody>
          <a:bodyPr lIns="82945" tIns="41473" rIns="82945" bIns="41473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Sample business 4 - </a:t>
            </a:r>
            <a:br>
              <a:rPr lang="en-US" sz="20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2000" dirty="0" err="1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Sundari’s</a:t>
            </a:r>
            <a:r>
              <a:rPr lang="en-US" sz="20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 Garments (Service and Trading)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4191000" cy="5395912"/>
          </a:xfrm>
          <a:ln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14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200" dirty="0">
                <a:solidFill>
                  <a:srgbClr val="000000"/>
                </a:solidFill>
              </a:rPr>
              <a:t>This business is run by </a:t>
            </a:r>
            <a:r>
              <a:rPr lang="en-US" sz="2200" dirty="0" err="1">
                <a:solidFill>
                  <a:srgbClr val="000000"/>
                </a:solidFill>
              </a:rPr>
              <a:t>Sundari</a:t>
            </a:r>
            <a:r>
              <a:rPr lang="en-US" sz="2200" dirty="0">
                <a:solidFill>
                  <a:srgbClr val="000000"/>
                </a:solidFill>
              </a:rPr>
              <a:t>. Her business stitches  salwar kurtas and skirts for women and schoolgirls  </a:t>
            </a:r>
          </a:p>
          <a:p>
            <a:pPr marL="717550" lvl="1" indent="-200025" eaLnBrk="1" hangingPunct="1">
              <a:lnSpc>
                <a:spcPct val="114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The customer buys cloth and brings it to the shop</a:t>
            </a:r>
          </a:p>
          <a:p>
            <a:pPr marL="717550" lvl="1" indent="-200025" eaLnBrk="1" hangingPunct="1">
              <a:lnSpc>
                <a:spcPct val="114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The business buys threads, buttons, etc. and stitches the clothes as per the customer’s measurements</a:t>
            </a:r>
          </a:p>
          <a:p>
            <a:pPr marL="717550" lvl="1" indent="-200025" eaLnBrk="1" hangingPunct="1">
              <a:lnSpc>
                <a:spcPct val="114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The business also buys some readymade items such as handkerchiefs, night gowns which it sells to the customers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42694" name="Slide Number Placeholder 5"/>
          <p:cNvSpPr txBox="1">
            <a:spLocks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fld id="{7384EE4F-0F4A-4BF9-9768-2ADDCB82F926}" type="slidenum">
              <a:rPr lang="en-US" sz="1600" b="1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pPr algn="ctr" eaLnBrk="1" hangingPunct="1"/>
              <a:t>54</a:t>
            </a:fld>
            <a:endParaRPr lang="en-US" sz="1600" b="1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647398" y="152400"/>
            <a:ext cx="4191000" cy="838200"/>
          </a:xfrm>
          <a:prstGeom prst="rect">
            <a:avLst/>
          </a:prstGeom>
          <a:noFill/>
          <a:ln>
            <a:solidFill>
              <a:srgbClr val="000000"/>
            </a:solidFill>
            <a:round/>
          </a:ln>
          <a:extLst/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उदाहरण व्यापार 4 — </a:t>
            </a:r>
            <a:r>
              <a:rPr lang="x-none" sz="2400">
                <a:solidFill>
                  <a:srgbClr val="000000"/>
                </a:solidFill>
                <a:cs typeface="Arial" charset="0"/>
              </a:rPr>
              <a:t>सुंदरी  गारमेंट</a:t>
            </a:r>
            <a:r>
              <a:rPr lang="hi-IN" sz="2400" dirty="0">
                <a:solidFill>
                  <a:srgbClr val="000000"/>
                </a:solidFill>
                <a:cs typeface="Arial" charset="0"/>
              </a:rPr>
              <a:t> (सेवा एवं क्रय-विक्रय) </a:t>
            </a:r>
            <a:endParaRPr 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647398" y="1143000"/>
            <a:ext cx="4191000" cy="5395912"/>
          </a:xfrm>
          <a:prstGeom prst="rect">
            <a:avLst/>
          </a:pr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14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200" dirty="0">
                <a:solidFill>
                  <a:srgbClr val="000000"/>
                </a:solidFill>
              </a:rPr>
              <a:t>यह व्यापार सुंदरी चलाती है। उसका व्यापार महिलाओं </a:t>
            </a:r>
            <a:r>
              <a:rPr lang="x-none" sz="2200">
                <a:solidFill>
                  <a:srgbClr val="000000"/>
                </a:solidFill>
              </a:rPr>
              <a:t>और स्कू</a:t>
            </a:r>
            <a:r>
              <a:rPr lang="hi-IN" sz="2200" dirty="0">
                <a:solidFill>
                  <a:srgbClr val="000000"/>
                </a:solidFill>
              </a:rPr>
              <a:t>ल में पढ़ने वाली</a:t>
            </a:r>
            <a:r>
              <a:rPr lang="x-none" sz="2200">
                <a:solidFill>
                  <a:srgbClr val="000000"/>
                </a:solidFill>
              </a:rPr>
              <a:t> </a:t>
            </a:r>
            <a:r>
              <a:rPr lang="x-none" sz="2200" dirty="0">
                <a:solidFill>
                  <a:srgbClr val="000000"/>
                </a:solidFill>
              </a:rPr>
              <a:t>लड़कियों के लिए सलवार कुर्ता और स्कर्ट सिलना है</a:t>
            </a:r>
          </a:p>
          <a:p>
            <a:pPr marL="568325" indent="-200025" eaLnBrk="1" hangingPunct="1">
              <a:lnSpc>
                <a:spcPct val="114000"/>
              </a:lnSpc>
              <a:spcBef>
                <a:spcPct val="0"/>
              </a:spcBef>
              <a:tabLst>
                <a:tab pos="520700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>
                <a:solidFill>
                  <a:srgbClr val="000000"/>
                </a:solidFill>
              </a:rPr>
              <a:t>ग्राहक कप</a:t>
            </a:r>
            <a:r>
              <a:rPr lang="hi-IN" sz="2000" dirty="0">
                <a:solidFill>
                  <a:srgbClr val="000000"/>
                </a:solidFill>
              </a:rPr>
              <a:t>ड़े</a:t>
            </a:r>
            <a:r>
              <a:rPr lang="x-none" sz="2000">
                <a:solidFill>
                  <a:srgbClr val="000000"/>
                </a:solidFill>
              </a:rPr>
              <a:t> खरीद</a:t>
            </a:r>
            <a:r>
              <a:rPr lang="hi-IN" sz="2000" dirty="0">
                <a:solidFill>
                  <a:srgbClr val="000000"/>
                </a:solidFill>
              </a:rPr>
              <a:t>ते</a:t>
            </a:r>
            <a:r>
              <a:rPr lang="x-none" sz="2000">
                <a:solidFill>
                  <a:srgbClr val="000000"/>
                </a:solidFill>
              </a:rPr>
              <a:t> है</a:t>
            </a:r>
            <a:r>
              <a:rPr lang="hi-IN" sz="2000" dirty="0">
                <a:solidFill>
                  <a:srgbClr val="000000"/>
                </a:solidFill>
              </a:rPr>
              <a:t>ं</a:t>
            </a:r>
            <a:r>
              <a:rPr lang="x-none" sz="2000">
                <a:solidFill>
                  <a:srgbClr val="000000"/>
                </a:solidFill>
              </a:rPr>
              <a:t> और इ</a:t>
            </a:r>
            <a:r>
              <a:rPr lang="hi-IN" sz="2000" dirty="0">
                <a:solidFill>
                  <a:srgbClr val="000000"/>
                </a:solidFill>
              </a:rPr>
              <a:t>से</a:t>
            </a:r>
            <a:r>
              <a:rPr lang="x-none" sz="2000">
                <a:solidFill>
                  <a:srgbClr val="000000"/>
                </a:solidFill>
              </a:rPr>
              <a:t> दुकान </a:t>
            </a:r>
            <a:r>
              <a:rPr lang="hi-IN" sz="2000" dirty="0">
                <a:solidFill>
                  <a:srgbClr val="000000"/>
                </a:solidFill>
              </a:rPr>
              <a:t>पर </a:t>
            </a:r>
            <a:r>
              <a:rPr lang="x-none" sz="2000">
                <a:solidFill>
                  <a:srgbClr val="000000"/>
                </a:solidFill>
              </a:rPr>
              <a:t>ला</a:t>
            </a:r>
            <a:r>
              <a:rPr lang="hi-IN" sz="2000" dirty="0">
                <a:solidFill>
                  <a:srgbClr val="000000"/>
                </a:solidFill>
              </a:rPr>
              <a:t>ते</a:t>
            </a:r>
            <a:r>
              <a:rPr lang="x-none" sz="2000">
                <a:solidFill>
                  <a:srgbClr val="000000"/>
                </a:solidFill>
              </a:rPr>
              <a:t> है</a:t>
            </a:r>
            <a:r>
              <a:rPr lang="hi-IN" sz="2000" dirty="0">
                <a:solidFill>
                  <a:srgbClr val="000000"/>
                </a:solidFill>
              </a:rPr>
              <a:t>ं </a:t>
            </a:r>
            <a:endParaRPr lang="x-none" sz="2000" dirty="0">
              <a:solidFill>
                <a:srgbClr val="000000"/>
              </a:solidFill>
            </a:endParaRPr>
          </a:p>
          <a:p>
            <a:pPr marL="568325" indent="-200025" eaLnBrk="1" hangingPunct="1">
              <a:lnSpc>
                <a:spcPct val="114000"/>
              </a:lnSpc>
              <a:spcBef>
                <a:spcPct val="0"/>
              </a:spcBef>
              <a:tabLst>
                <a:tab pos="520700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</a:rPr>
              <a:t>व्यापार धागे, बटन आदि खरीदता है और ग्राहक के माप के अनुसार कपड़े सिलता है</a:t>
            </a:r>
          </a:p>
          <a:p>
            <a:pPr marL="568325" indent="-200025" eaLnBrk="1" hangingPunct="1">
              <a:lnSpc>
                <a:spcPct val="114000"/>
              </a:lnSpc>
              <a:spcBef>
                <a:spcPct val="0"/>
              </a:spcBef>
              <a:tabLst>
                <a:tab pos="520700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</a:rPr>
              <a:t>यह व्यापार कुछ रेडीमेड सामग्रियां </a:t>
            </a:r>
            <a:r>
              <a:rPr lang="x-none" sz="2000">
                <a:solidFill>
                  <a:srgbClr val="000000"/>
                </a:solidFill>
              </a:rPr>
              <a:t>भी खरीद</a:t>
            </a:r>
            <a:r>
              <a:rPr lang="hi-IN" sz="2000" dirty="0">
                <a:solidFill>
                  <a:srgbClr val="000000"/>
                </a:solidFill>
              </a:rPr>
              <a:t> कर रख</a:t>
            </a:r>
            <a:r>
              <a:rPr lang="x-none" sz="2000">
                <a:solidFill>
                  <a:srgbClr val="000000"/>
                </a:solidFill>
              </a:rPr>
              <a:t>ता </a:t>
            </a:r>
            <a:r>
              <a:rPr lang="x-none" sz="2000" dirty="0">
                <a:solidFill>
                  <a:srgbClr val="000000"/>
                </a:solidFill>
              </a:rPr>
              <a:t>है जैसे कि रुमाल, नाइट </a:t>
            </a:r>
            <a:r>
              <a:rPr lang="x-none" sz="2000">
                <a:solidFill>
                  <a:srgbClr val="000000"/>
                </a:solidFill>
              </a:rPr>
              <a:t>गाउन </a:t>
            </a:r>
            <a:r>
              <a:rPr lang="hi-IN" sz="2000" dirty="0">
                <a:solidFill>
                  <a:srgbClr val="000000"/>
                </a:solidFill>
              </a:rPr>
              <a:t>आदि जिसे </a:t>
            </a:r>
            <a:r>
              <a:rPr lang="x-none" sz="2000">
                <a:solidFill>
                  <a:srgbClr val="000000"/>
                </a:solidFill>
              </a:rPr>
              <a:t>वह </a:t>
            </a:r>
            <a:r>
              <a:rPr lang="x-none" sz="2000" dirty="0">
                <a:solidFill>
                  <a:srgbClr val="000000"/>
                </a:solidFill>
              </a:rPr>
              <a:t>ग्राहकों को बेचता है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23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4191000" cy="838200"/>
          </a:xfrm>
          <a:ln>
            <a:solidFill>
              <a:srgbClr val="000000"/>
            </a:solidFill>
            <a:round/>
          </a:ln>
          <a:extLst/>
        </p:spPr>
        <p:txBody>
          <a:bodyPr lIns="82945" tIns="41473" rIns="82945" bIns="41473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Sample business 5 - </a:t>
            </a:r>
            <a:br>
              <a:rPr lang="en-US" sz="20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2000" dirty="0" err="1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Leena’s</a:t>
            </a:r>
            <a:r>
              <a:rPr lang="en-US" sz="20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 Pickle (Production)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4191000" cy="5029200"/>
          </a:xfrm>
          <a:ln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</a:rPr>
              <a:t>Leena has a pickle business. She makes pickles of mangoes, lemon and mixed varieties.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</a:rPr>
              <a:t>For example, at the start of the mango season, she plucks mangoes from her trees and buys other raw materials. She spends about a month in making  pickle, putting it in bottles, sealing and labeling them.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</a:rPr>
              <a:t>She sells pickles loose and in bottles throughout the year. 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</a:rPr>
              <a:t>She sometimes makes jam also.</a:t>
            </a:r>
          </a:p>
        </p:txBody>
      </p:sp>
      <p:sp>
        <p:nvSpPr>
          <p:cNvPr id="243716" name="Slide Number Placeholder 5"/>
          <p:cNvSpPr txBox="1">
            <a:spLocks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fld id="{DDFD36A3-65B4-41F4-B2F0-60B2E3EA2995}" type="slidenum">
              <a:rPr lang="en-US" sz="1600" b="1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pPr algn="ctr" eaLnBrk="1" hangingPunct="1"/>
              <a:t>55</a:t>
            </a:fld>
            <a:endParaRPr lang="en-US" sz="1600" b="1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648200" y="152400"/>
            <a:ext cx="4191000" cy="838200"/>
          </a:xfrm>
          <a:prstGeom prst="rect">
            <a:avLst/>
          </a:prstGeom>
          <a:noFill/>
          <a:ln>
            <a:solidFill>
              <a:srgbClr val="000000"/>
            </a:solidFill>
            <a:round/>
          </a:ln>
          <a:extLst/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उदाहरण व्यापार 5 — </a:t>
            </a:r>
            <a:r>
              <a:rPr lang="x-none" sz="2400">
                <a:solidFill>
                  <a:srgbClr val="000000"/>
                </a:solidFill>
                <a:cs typeface="Arial" charset="0"/>
              </a:rPr>
              <a:t>लीना </a:t>
            </a:r>
            <a:r>
              <a:rPr lang="hi-IN" sz="2400" dirty="0">
                <a:solidFill>
                  <a:srgbClr val="000000"/>
                </a:solidFill>
                <a:cs typeface="Arial" charset="0"/>
              </a:rPr>
              <a:t>के </a:t>
            </a:r>
            <a:r>
              <a:rPr lang="x-none" sz="2400">
                <a:solidFill>
                  <a:srgbClr val="000000"/>
                </a:solidFill>
                <a:cs typeface="Arial" charset="0"/>
              </a:rPr>
              <a:t>अचार</a:t>
            </a:r>
            <a:r>
              <a:rPr lang="hi-IN" sz="2400" dirty="0">
                <a:solidFill>
                  <a:srgbClr val="000000"/>
                </a:solidFill>
                <a:cs typeface="Arial" charset="0"/>
              </a:rPr>
              <a:t> (उत्पादन) </a:t>
            </a:r>
            <a:endParaRPr 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648200" y="1143000"/>
            <a:ext cx="4191000" cy="5029200"/>
          </a:xfrm>
          <a:prstGeom prst="rect">
            <a:avLst/>
          </a:pr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</a:rPr>
              <a:t>लीना </a:t>
            </a:r>
            <a:r>
              <a:rPr lang="x-none" sz="2000">
                <a:solidFill>
                  <a:srgbClr val="000000"/>
                </a:solidFill>
              </a:rPr>
              <a:t>का अचार </a:t>
            </a:r>
            <a:r>
              <a:rPr lang="x-none" sz="2000" dirty="0">
                <a:solidFill>
                  <a:srgbClr val="000000"/>
                </a:solidFill>
              </a:rPr>
              <a:t>का </a:t>
            </a:r>
            <a:r>
              <a:rPr lang="x-none" sz="2000">
                <a:solidFill>
                  <a:srgbClr val="000000"/>
                </a:solidFill>
              </a:rPr>
              <a:t>व्यापार है</a:t>
            </a:r>
            <a:r>
              <a:rPr lang="hi-IN" sz="2000" dirty="0">
                <a:solidFill>
                  <a:srgbClr val="000000"/>
                </a:solidFill>
              </a:rPr>
              <a:t>। वह </a:t>
            </a:r>
            <a:r>
              <a:rPr lang="x-none" sz="2000">
                <a:solidFill>
                  <a:srgbClr val="000000"/>
                </a:solidFill>
              </a:rPr>
              <a:t>आम</a:t>
            </a:r>
            <a:r>
              <a:rPr lang="hi-IN" sz="2000" dirty="0">
                <a:solidFill>
                  <a:srgbClr val="000000"/>
                </a:solidFill>
              </a:rPr>
              <a:t>, नींबु और मिक्स वैरायटी के अचार बनाती है। </a:t>
            </a:r>
            <a:endParaRPr lang="x-none" sz="2000" dirty="0">
              <a:solidFill>
                <a:srgbClr val="000000"/>
              </a:solidFill>
            </a:endParaRP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hi-IN" sz="2000" dirty="0">
                <a:solidFill>
                  <a:srgbClr val="000000"/>
                </a:solidFill>
              </a:rPr>
              <a:t>उदाहरण के लिए, आम के मौसम की शुरुआत पर, वह अपने पेड़ों से आम तोड़ती है और अन्य कच्चा माल खरीदती है। उसे </a:t>
            </a:r>
            <a:r>
              <a:rPr lang="x-none" sz="2000">
                <a:solidFill>
                  <a:srgbClr val="000000"/>
                </a:solidFill>
              </a:rPr>
              <a:t>अचार </a:t>
            </a:r>
            <a:r>
              <a:rPr lang="x-none" sz="2000" dirty="0">
                <a:solidFill>
                  <a:srgbClr val="000000"/>
                </a:solidFill>
              </a:rPr>
              <a:t>बनाने, उसे बोतलों और पैकेट्स में भरने में, उन्हें सीलबंद करने और लेबल लगाने में एक </a:t>
            </a:r>
            <a:r>
              <a:rPr lang="x-none" sz="2000">
                <a:solidFill>
                  <a:srgbClr val="000000"/>
                </a:solidFill>
              </a:rPr>
              <a:t>महीने </a:t>
            </a:r>
            <a:r>
              <a:rPr lang="hi-IN" sz="2000" dirty="0">
                <a:solidFill>
                  <a:srgbClr val="000000"/>
                </a:solidFill>
              </a:rPr>
              <a:t>का समय लगता </a:t>
            </a:r>
            <a:r>
              <a:rPr lang="x-none" sz="2000">
                <a:solidFill>
                  <a:srgbClr val="000000"/>
                </a:solidFill>
              </a:rPr>
              <a:t>है</a:t>
            </a:r>
            <a:r>
              <a:rPr lang="x-none" sz="2000" dirty="0">
                <a:solidFill>
                  <a:srgbClr val="000000"/>
                </a:solidFill>
              </a:rPr>
              <a:t>।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>
                <a:solidFill>
                  <a:srgbClr val="000000"/>
                </a:solidFill>
              </a:rPr>
              <a:t>वह पूरे साल अचार की इन बोतलों और पैकेट्स </a:t>
            </a:r>
            <a:r>
              <a:rPr lang="x-none" sz="2000">
                <a:solidFill>
                  <a:srgbClr val="000000"/>
                </a:solidFill>
              </a:rPr>
              <a:t>को </a:t>
            </a:r>
            <a:r>
              <a:rPr lang="hi-IN" sz="2000" dirty="0">
                <a:solidFill>
                  <a:srgbClr val="000000"/>
                </a:solidFill>
              </a:rPr>
              <a:t>खुला </a:t>
            </a:r>
            <a:r>
              <a:rPr lang="x-none" sz="2000">
                <a:solidFill>
                  <a:srgbClr val="000000"/>
                </a:solidFill>
              </a:rPr>
              <a:t>बेचती </a:t>
            </a:r>
            <a:r>
              <a:rPr lang="x-none" sz="2000" dirty="0">
                <a:solidFill>
                  <a:srgbClr val="000000"/>
                </a:solidFill>
              </a:rPr>
              <a:t>है।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hi-IN" sz="2000" dirty="0">
                <a:solidFill>
                  <a:srgbClr val="000000"/>
                </a:solidFill>
              </a:rPr>
              <a:t>वह कभी-कभी </a:t>
            </a:r>
            <a:r>
              <a:rPr lang="x-none" sz="2000">
                <a:solidFill>
                  <a:srgbClr val="000000"/>
                </a:solidFill>
              </a:rPr>
              <a:t>जैम भी बनाती है।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01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4191000" cy="838200"/>
          </a:xfrm>
          <a:ln>
            <a:solidFill>
              <a:srgbClr val="000000"/>
            </a:solidFill>
            <a:round/>
          </a:ln>
          <a:extLst/>
        </p:spPr>
        <p:txBody>
          <a:bodyPr lIns="82945" tIns="41473" rIns="82945" bIns="41473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US" sz="2400" dirty="0">
                <a:solidFill>
                  <a:srgbClr val="000000"/>
                </a:solidFill>
                <a:cs typeface="Arial" charset="0"/>
              </a:rPr>
              <a:t>Sample business 6 - </a:t>
            </a:r>
            <a:br>
              <a:rPr 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Maya’s fruit shop (Trading)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4191000" cy="5029200"/>
          </a:xfrm>
          <a:ln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Maya has set-up a fruit shop. She buys fruit from the wholesale market and sells them to the customers in her shop.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Currently she is buying and selling only bananas but in the future she may expand the business and look at other fruit and vegetables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She pays a rent for the shop and also pays herself a wage for working in the shop.</a:t>
            </a:r>
          </a:p>
        </p:txBody>
      </p:sp>
      <p:sp>
        <p:nvSpPr>
          <p:cNvPr id="243716" name="Slide Number Placeholder 5"/>
          <p:cNvSpPr txBox="1">
            <a:spLocks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fld id="{DDFD36A3-65B4-41F4-B2F0-60B2E3EA2995}" type="slidenum">
              <a:rPr lang="en-US" sz="1600" b="1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pPr algn="ctr" eaLnBrk="1" hangingPunct="1"/>
              <a:t>56</a:t>
            </a:fld>
            <a:endParaRPr lang="en-US" sz="1600" b="1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4648200" y="152400"/>
            <a:ext cx="4191000" cy="838200"/>
          </a:xfrm>
          <a:prstGeom prst="rect">
            <a:avLst/>
          </a:prstGeom>
          <a:noFill/>
          <a:ln>
            <a:solidFill>
              <a:srgbClr val="000000"/>
            </a:solidFill>
            <a:round/>
          </a:ln>
          <a:extLst/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उदाहरण </a:t>
            </a:r>
            <a:r>
              <a:rPr lang="x-none" sz="2400">
                <a:solidFill>
                  <a:srgbClr val="000000"/>
                </a:solidFill>
                <a:cs typeface="Arial" charset="0"/>
              </a:rPr>
              <a:t>व्यापार </a:t>
            </a:r>
            <a:r>
              <a:rPr lang="en-US" sz="2400" dirty="0">
                <a:solidFill>
                  <a:srgbClr val="000000"/>
                </a:solidFill>
                <a:cs typeface="Arial" charset="0"/>
              </a:rPr>
              <a:t>6</a:t>
            </a:r>
            <a:r>
              <a:rPr lang="x-none" sz="2400">
                <a:solidFill>
                  <a:srgbClr val="000000"/>
                </a:solidFill>
                <a:cs typeface="Arial" charset="0"/>
              </a:rPr>
              <a:t> — </a:t>
            </a:r>
            <a:r>
              <a:rPr lang="hi-IN" sz="2400" dirty="0">
                <a:solidFill>
                  <a:srgbClr val="000000"/>
                </a:solidFill>
                <a:cs typeface="Arial" charset="0"/>
              </a:rPr>
              <a:t>माया का फलों का दुकान (क्रय-विक्रय) </a:t>
            </a:r>
            <a:endParaRPr 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648200" y="1143000"/>
            <a:ext cx="4191000" cy="5029200"/>
          </a:xfrm>
          <a:prstGeom prst="rect">
            <a:avLst/>
          </a:pr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hi-IN" sz="2000" dirty="0">
                <a:solidFill>
                  <a:srgbClr val="000000"/>
                </a:solidFill>
              </a:rPr>
              <a:t>माया ने एक फलों का दुकान शुरु किया है। वह थोक बाजार से फल खरीदती है और अपनी दुकान में उन्हें ग्राहकों को बेचती है। 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hi-IN" sz="2000" dirty="0">
                <a:solidFill>
                  <a:srgbClr val="000000"/>
                </a:solidFill>
              </a:rPr>
              <a:t>अभी वो केवल केले खरीद और बेच रही है लेकिन भविष्य में वह व्यापार को और बढ़ा सकती है और अन्य फल और सब्जियां भी बेच सकती है।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hi-IN" sz="2000" dirty="0">
                <a:solidFill>
                  <a:srgbClr val="000000"/>
                </a:solidFill>
              </a:rPr>
              <a:t>वह दुकान का किराया देती है और दुकान मेंक काम करने के लिए खुद को वेतन भी देती है।  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10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4191000" cy="838200"/>
          </a:xfrm>
          <a:ln>
            <a:solidFill>
              <a:srgbClr val="000000"/>
            </a:solidFill>
            <a:round/>
          </a:ln>
          <a:extLst/>
        </p:spPr>
        <p:txBody>
          <a:bodyPr lIns="82945" tIns="41473" rIns="82945" bIns="41473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US" sz="2400" dirty="0">
                <a:solidFill>
                  <a:srgbClr val="000000"/>
                </a:solidFill>
                <a:cs typeface="Arial" charset="0"/>
              </a:rPr>
              <a:t>Sample business 7 - </a:t>
            </a:r>
            <a:br>
              <a:rPr 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Anjali’s soaps (Production)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4191000" cy="5029200"/>
          </a:xfrm>
          <a:ln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US" sz="2000" dirty="0">
                <a:solidFill>
                  <a:srgbClr val="000000"/>
                </a:solidFill>
              </a:rPr>
              <a:t>Anjali wants to set up a small business which will make and sell soaps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US" sz="2000" dirty="0">
                <a:solidFill>
                  <a:srgbClr val="000000"/>
                </a:solidFill>
              </a:rPr>
              <a:t>She is the only person working in the shop. She has done a basic course on making soaps 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US" sz="2000" dirty="0">
                <a:solidFill>
                  <a:srgbClr val="000000"/>
                </a:solidFill>
              </a:rPr>
              <a:t>She is planning to buy raw material locally, make soaps, and then sell them. </a:t>
            </a:r>
          </a:p>
        </p:txBody>
      </p:sp>
      <p:sp>
        <p:nvSpPr>
          <p:cNvPr id="243716" name="Slide Number Placeholder 5"/>
          <p:cNvSpPr txBox="1">
            <a:spLocks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fld id="{DDFD36A3-65B4-41F4-B2F0-60B2E3EA2995}" type="slidenum">
              <a:rPr lang="en-US" sz="1600" b="1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pPr algn="ctr" eaLnBrk="1" hangingPunct="1"/>
              <a:t>57</a:t>
            </a:fld>
            <a:endParaRPr lang="en-US" sz="1600" b="1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4648200" y="152400"/>
            <a:ext cx="4191000" cy="838200"/>
          </a:xfrm>
          <a:prstGeom prst="rect">
            <a:avLst/>
          </a:prstGeom>
          <a:noFill/>
          <a:ln>
            <a:solidFill>
              <a:srgbClr val="000000"/>
            </a:solidFill>
            <a:round/>
          </a:ln>
          <a:extLst/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उदाहरण </a:t>
            </a:r>
            <a:r>
              <a:rPr lang="x-none" sz="2400">
                <a:solidFill>
                  <a:srgbClr val="000000"/>
                </a:solidFill>
                <a:cs typeface="Arial" charset="0"/>
              </a:rPr>
              <a:t>व्यापार </a:t>
            </a:r>
            <a:r>
              <a:rPr lang="en-US" sz="2400" dirty="0">
                <a:solidFill>
                  <a:srgbClr val="000000"/>
                </a:solidFill>
                <a:cs typeface="Arial" charset="0"/>
              </a:rPr>
              <a:t>7</a:t>
            </a:r>
            <a:r>
              <a:rPr lang="x-none" sz="2400">
                <a:solidFill>
                  <a:srgbClr val="000000"/>
                </a:solidFill>
                <a:cs typeface="Arial" charset="0"/>
              </a:rPr>
              <a:t> — </a:t>
            </a:r>
            <a:r>
              <a:rPr lang="hi-IN" sz="2400" dirty="0">
                <a:solidFill>
                  <a:srgbClr val="000000"/>
                </a:solidFill>
                <a:cs typeface="Arial" charset="0"/>
              </a:rPr>
              <a:t>अंजलि के साबुन (उत्पादन) </a:t>
            </a:r>
            <a:endParaRPr 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648200" y="1143000"/>
            <a:ext cx="4191000" cy="5029200"/>
          </a:xfrm>
          <a:prstGeom prst="rect">
            <a:avLst/>
          </a:pr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hi-IN" sz="2000" dirty="0">
                <a:solidFill>
                  <a:srgbClr val="000000"/>
                </a:solidFill>
              </a:rPr>
              <a:t>अंजलि एक छोटा व्यापार शुरु करना चाहती है जो साबुन बनाएगा और बेचेगा </a:t>
            </a:r>
            <a:endParaRPr lang="x-none" sz="2000" dirty="0">
              <a:solidFill>
                <a:srgbClr val="000000"/>
              </a:solidFill>
            </a:endParaRP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hi-IN" sz="2000" dirty="0">
                <a:solidFill>
                  <a:srgbClr val="000000"/>
                </a:solidFill>
              </a:rPr>
              <a:t>दुकान में काम करने वाली वो एकमात्र व्यक्ति है। उसने साबुन बनाने के बारे में एक सरल कोर्स किया है। </a:t>
            </a:r>
          </a:p>
          <a:p>
            <a:pPr marL="200025" indent="-200025" eaLnBrk="1" hangingPunct="1">
              <a:lnSpc>
                <a:spcPct val="130000"/>
              </a:lnSpc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hi-IN" sz="2000" dirty="0">
                <a:solidFill>
                  <a:srgbClr val="000000"/>
                </a:solidFill>
              </a:rPr>
              <a:t>वह स्थानीय क्षेत्र से कच्चा माल खरीदने,  साबुन बनाने और फिर उन्हें बेचने की सोच रही है। 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30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Common types of businesses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 – 1. Trading businesses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672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 charset="0"/>
              </a:rPr>
              <a:t>Some businesses in this category are:</a:t>
            </a:r>
          </a:p>
          <a:p>
            <a:pPr lvl="1" eaLnBrk="1" hangingPunct="1">
              <a:lnSpc>
                <a:spcPct val="140000"/>
              </a:lnSpc>
              <a:buSzPct val="100000"/>
              <a:buFont typeface="Calibri" pitchFamily="34" charset="0"/>
              <a:buAutoNum type="arabicPeriod"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Hawking – “buying and then selling” of bangles, cosmetics, ready-mades, and vegetables </a:t>
            </a:r>
          </a:p>
          <a:p>
            <a:pPr lvl="1" eaLnBrk="1" hangingPunct="1">
              <a:lnSpc>
                <a:spcPct val="140000"/>
              </a:lnSpc>
              <a:buSzPct val="100000"/>
              <a:buFont typeface="Calibri" pitchFamily="34" charset="0"/>
              <a:buAutoNum type="arabicPeriod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Shop-based trading where a typical shop will sell groceries up to 25 types of products, vegetables, firewood/coal, footwear)</a:t>
            </a:r>
            <a:endParaRPr lang="en-US" dirty="0">
              <a:solidFill>
                <a:srgbClr val="000000"/>
              </a:solidFill>
              <a:cs typeface="Arial" charset="0"/>
            </a:endParaRPr>
          </a:p>
          <a:p>
            <a:pPr lvl="1" eaLnBrk="1" hangingPunct="1">
              <a:lnSpc>
                <a:spcPct val="140000"/>
              </a:lnSpc>
              <a:buSzPct val="100000"/>
              <a:buFont typeface="Calibri" pitchFamily="34" charset="0"/>
              <a:buAutoNum type="arabicPeriod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Buying and selling grains to wholesalers</a:t>
            </a:r>
            <a:r>
              <a:rPr lang="en-US" sz="2000" dirty="0">
                <a:solidFill>
                  <a:srgbClr val="000000"/>
                </a:solidFill>
                <a:cs typeface="Arial" charset="0"/>
              </a:rPr>
              <a:t> </a:t>
            </a:r>
            <a:endParaRPr lang="en-IN" sz="2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446F69B5-0DDD-4353-A020-3E6C624B7AEB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6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4648200" y="168275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व्यापार के सामान्य प्रकार — 1. क्रय—विक्रय व्यापार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648200" y="1050925"/>
            <a:ext cx="42672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इस श्रेणी में शामिल कुछ व्यापार निम्न हैं: </a:t>
            </a:r>
          </a:p>
          <a:p>
            <a:pPr marL="620713" indent="-342900" eaLnBrk="1" hangingPunct="1">
              <a:lnSpc>
                <a:spcPct val="130000"/>
              </a:lnSpc>
              <a:buSzPct val="100000"/>
              <a:buFont typeface="+mj-lt"/>
              <a:buAutoNum type="arabicPeriod"/>
            </a:pPr>
            <a:r>
              <a:rPr lang="hi-IN" dirty="0">
                <a:solidFill>
                  <a:srgbClr val="000000"/>
                </a:solidFill>
                <a:cs typeface="Arial" charset="0"/>
              </a:rPr>
              <a:t>फेरी वाला – खरीदना और फिर बेचना जैसे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चूड़ि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यां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, 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कॉस्मेटिक्स, रेडीमेड और सब्जियों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की 'खरी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दारी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 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और बिक्री' </a:t>
            </a:r>
            <a:endParaRPr lang="en-US" dirty="0">
              <a:solidFill>
                <a:srgbClr val="000000"/>
              </a:solidFill>
              <a:cs typeface="Arial" charset="0"/>
            </a:endParaRPr>
          </a:p>
          <a:p>
            <a:pPr marL="620713" indent="-342900" eaLnBrk="1" hangingPunct="1">
              <a:lnSpc>
                <a:spcPct val="130000"/>
              </a:lnSpc>
              <a:buSzPct val="100000"/>
              <a:buFont typeface="+mj-lt"/>
              <a:buAutoNum type="arabicPeriod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दुकान आधारित क्रय-विक्रय जहां एक दुकान किराने का सामान बेचती है  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(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लगभग 25 प्रकार के उत्पाद, सब्जियां, जलाउ लकड़ी/कोयला, जूते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)</a:t>
            </a:r>
          </a:p>
          <a:p>
            <a:pPr marL="620713" indent="-342900" eaLnBrk="1" hangingPunct="1">
              <a:lnSpc>
                <a:spcPct val="130000"/>
              </a:lnSpc>
              <a:buSzPct val="100000"/>
              <a:buFont typeface="+mj-lt"/>
              <a:buAutoNum type="arabicPeriod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थोक विक्रेता से अनाज खरीदना और बेचना </a:t>
            </a:r>
            <a:endParaRPr lang="en-IN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4011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Common types of businesses - 2. Production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672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 charset="0"/>
              </a:rPr>
              <a:t>Some businesses in this category are: </a:t>
            </a:r>
          </a:p>
          <a:p>
            <a:pPr lvl="1" eaLnBrk="1" hangingPunct="1">
              <a:lnSpc>
                <a:spcPct val="140000"/>
              </a:lnSpc>
              <a:buSzPct val="100000"/>
              <a:buFont typeface="Calibri" pitchFamily="34" charset="0"/>
              <a:buAutoNum type="arabicPeriod"/>
            </a:pPr>
            <a:r>
              <a:rPr lang="en-IN" dirty="0" err="1">
                <a:solidFill>
                  <a:srgbClr val="000000"/>
                </a:solidFill>
                <a:cs typeface="Arial" charset="0"/>
              </a:rPr>
              <a:t>Dhabas</a:t>
            </a:r>
            <a:r>
              <a:rPr lang="en-IN" dirty="0">
                <a:solidFill>
                  <a:srgbClr val="000000"/>
                </a:solidFill>
                <a:cs typeface="Arial" charset="0"/>
              </a:rPr>
              <a:t> and tea shops – Where typically tea and a few snacks are prepared and sold</a:t>
            </a:r>
          </a:p>
          <a:p>
            <a:pPr lvl="1" eaLnBrk="1" hangingPunct="1">
              <a:lnSpc>
                <a:spcPct val="140000"/>
              </a:lnSpc>
              <a:buSzPct val="100000"/>
              <a:buFont typeface="Calibri" pitchFamily="34" charset="0"/>
              <a:buAutoNum type="arabicPeriod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Pickle-making – Where pickle is made using raw material such as mango or lemons and then sold</a:t>
            </a:r>
          </a:p>
          <a:p>
            <a:pPr lvl="1" eaLnBrk="1" hangingPunct="1">
              <a:lnSpc>
                <a:spcPct val="140000"/>
              </a:lnSpc>
              <a:buSzPct val="100000"/>
              <a:buFont typeface="Calibri" pitchFamily="34" charset="0"/>
              <a:buAutoNum type="arabicPeriod"/>
            </a:pPr>
            <a:r>
              <a:rPr lang="en-IN" dirty="0" err="1">
                <a:solidFill>
                  <a:srgbClr val="000000"/>
                </a:solidFill>
                <a:cs typeface="Arial" charset="0"/>
              </a:rPr>
              <a:t>Papad</a:t>
            </a:r>
            <a:r>
              <a:rPr lang="en-IN" dirty="0">
                <a:solidFill>
                  <a:srgbClr val="000000"/>
                </a:solidFill>
                <a:cs typeface="Arial" charset="0"/>
              </a:rPr>
              <a:t>-making – Where </a:t>
            </a:r>
            <a:r>
              <a:rPr lang="en-IN" dirty="0" err="1">
                <a:solidFill>
                  <a:srgbClr val="000000"/>
                </a:solidFill>
                <a:cs typeface="Arial" charset="0"/>
              </a:rPr>
              <a:t>papads</a:t>
            </a:r>
            <a:r>
              <a:rPr lang="en-IN" dirty="0">
                <a:solidFill>
                  <a:srgbClr val="000000"/>
                </a:solidFill>
                <a:cs typeface="Arial" charset="0"/>
              </a:rPr>
              <a:t> are made from the raw material and then sold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8F9880F3-AF0C-4279-8695-55AF75D82ABC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7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45720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व्यापार के सामान्य प्रकार — </a:t>
            </a:r>
            <a:r>
              <a:rPr lang="en-US" sz="2400" dirty="0">
                <a:solidFill>
                  <a:srgbClr val="000000"/>
                </a:solidFill>
                <a:cs typeface="Arial" charset="0"/>
              </a:rPr>
              <a:t>2</a:t>
            </a:r>
            <a:r>
              <a:rPr lang="x-none" sz="2400" dirty="0">
                <a:solidFill>
                  <a:srgbClr val="000000"/>
                </a:solidFill>
                <a:cs typeface="Arial" charset="0"/>
              </a:rPr>
              <a:t>. उत्पादन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572000" y="1035050"/>
            <a:ext cx="42672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इस श्रेणी में शामिल कुछ व्यापार निम्न हैं: </a:t>
            </a:r>
            <a:r>
              <a:rPr lang="en-US" sz="2400" dirty="0">
                <a:solidFill>
                  <a:srgbClr val="000000"/>
                </a:solidFill>
                <a:cs typeface="Arial" charset="0"/>
              </a:rPr>
              <a:t> </a:t>
            </a:r>
          </a:p>
          <a:p>
            <a:pPr lvl="1" eaLnBrk="1" hangingPunct="1">
              <a:lnSpc>
                <a:spcPct val="140000"/>
              </a:lnSpc>
              <a:buSzPct val="100000"/>
              <a:buFont typeface="Calibri" pitchFamily="34" charset="0"/>
              <a:buAutoNum type="arabicPeriod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ढाबा और चाय की दुकान — जहां कुछ स्नैक्स और चाय/कॉफी बना कर बेची जाती है</a:t>
            </a:r>
          </a:p>
          <a:p>
            <a:pPr lvl="1" eaLnBrk="1" hangingPunct="1">
              <a:lnSpc>
                <a:spcPct val="140000"/>
              </a:lnSpc>
              <a:buSzPct val="100000"/>
              <a:buFont typeface="Calibri" pitchFamily="34" charset="0"/>
              <a:buAutoNum type="arabicPeriod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अचार बनाना — जहां आम या नींबू जैसे कच्चे माल का प्रयोग करके अचार तैयार किए जाते हैं</a:t>
            </a:r>
          </a:p>
          <a:p>
            <a:pPr lvl="1" eaLnBrk="1" hangingPunct="1">
              <a:lnSpc>
                <a:spcPct val="140000"/>
              </a:lnSpc>
              <a:buSzPct val="100000"/>
              <a:buFont typeface="Calibri" pitchFamily="34" charset="0"/>
              <a:buAutoNum type="arabicPeriod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पापड़ बनाना — जहां कच्चे माल से पापड़ बनाए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जाते हैं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 और बेचे जाते हैं </a:t>
            </a:r>
            <a:endParaRPr lang="en-IN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0844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Common types of businesses – 3. Services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672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 charset="0"/>
              </a:rPr>
              <a:t>Some businesses in this category are:</a:t>
            </a:r>
          </a:p>
          <a:p>
            <a:pPr lvl="1" eaLnBrk="1" hangingPunct="1">
              <a:lnSpc>
                <a:spcPct val="130000"/>
              </a:lnSpc>
              <a:buSzPct val="100000"/>
              <a:buFont typeface="Calibri" pitchFamily="34" charset="0"/>
              <a:buAutoNum type="arabicPeriod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Tailoring – Where a customer brings cloth and the business stitches clothes from it. The business can also mend customer’s clothes. It charges a fee for these services. </a:t>
            </a:r>
          </a:p>
          <a:p>
            <a:pPr lvl="1" eaLnBrk="1" hangingPunct="1">
              <a:lnSpc>
                <a:spcPct val="130000"/>
              </a:lnSpc>
              <a:buSzPct val="100000"/>
              <a:buFont typeface="Calibri" pitchFamily="34" charset="0"/>
              <a:buAutoNum type="arabicPeriod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Mobile repair shops where repairing of a mobile phone is done for a fee.</a:t>
            </a:r>
          </a:p>
          <a:p>
            <a:pPr lvl="1" eaLnBrk="1" hangingPunct="1">
              <a:lnSpc>
                <a:spcPct val="130000"/>
              </a:lnSpc>
              <a:buSzPct val="100000"/>
              <a:buFont typeface="Calibri" pitchFamily="34" charset="0"/>
              <a:buAutoNum type="arabicPeriod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Beauty parlour – where a service like make-up is provided for a fee.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8F9880F3-AF0C-4279-8695-55AF75D82ABC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8</a:t>
            </a:fld>
            <a:endParaRPr lang="en-US" sz="1600" b="1">
              <a:solidFill>
                <a:schemeClr val="tx1"/>
              </a:solidFill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4648200" y="168275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व्यापार के सामान्य प्रकार — </a:t>
            </a:r>
            <a:r>
              <a:rPr lang="en-US" sz="2400" dirty="0">
                <a:solidFill>
                  <a:srgbClr val="000000"/>
                </a:solidFill>
                <a:cs typeface="Arial" charset="0"/>
              </a:rPr>
              <a:t>3. </a:t>
            </a:r>
            <a:r>
              <a:rPr lang="x-none" sz="2400" dirty="0">
                <a:solidFill>
                  <a:srgbClr val="000000"/>
                </a:solidFill>
                <a:cs typeface="Arial" charset="0"/>
              </a:rPr>
              <a:t>सेवा/सर्विस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648200" y="1050925"/>
            <a:ext cx="4267200" cy="5365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  <a:buSzPct val="100000"/>
              <a:buFont typeface="Arial" charset="0"/>
              <a:buChar char="•"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इस श्रेणी में शामिल कुछ व्यापार निम्न हैं:</a:t>
            </a:r>
            <a:endParaRPr lang="en-US" sz="2400" dirty="0">
              <a:solidFill>
                <a:srgbClr val="000000"/>
              </a:solidFill>
              <a:cs typeface="Arial" charset="0"/>
            </a:endParaRPr>
          </a:p>
          <a:p>
            <a:pPr lvl="1" eaLnBrk="1" hangingPunct="1">
              <a:lnSpc>
                <a:spcPct val="140000"/>
              </a:lnSpc>
              <a:buSzPct val="100000"/>
              <a:buFont typeface="Calibri" pitchFamily="34" charset="0"/>
              <a:buAutoNum type="arabicPeriod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सिलाई का काम — जहां ग्राहक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कपड़ा 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लेकर आ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ते 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हैं और व्यापार का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काम उ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न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 कप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ड़ों की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 सि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लाई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है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। वह कपड़ों को रफ़ु भी कर सकता है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। 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व्यापार इन सेवाओं का एक शुल्क भी लेता है। </a:t>
            </a:r>
            <a:endParaRPr lang="x-none" dirty="0">
              <a:solidFill>
                <a:srgbClr val="000000"/>
              </a:solidFill>
              <a:cs typeface="Arial" charset="0"/>
            </a:endParaRPr>
          </a:p>
          <a:p>
            <a:pPr lvl="1" eaLnBrk="1" hangingPunct="1">
              <a:lnSpc>
                <a:spcPct val="140000"/>
              </a:lnSpc>
              <a:buSzPct val="100000"/>
              <a:buFont typeface="Calibri" pitchFamily="34" charset="0"/>
              <a:buAutoNum type="arabicPeriod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मोबाइल रिपेयर करने की </a:t>
            </a:r>
            <a:r>
              <a:rPr lang="x-none">
                <a:solidFill>
                  <a:srgbClr val="000000"/>
                </a:solidFill>
                <a:cs typeface="Arial" charset="0"/>
              </a:rPr>
              <a:t>दुकान 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जहां एक फीस लेकर मोबाइल फोन रिपेयर की जाती है </a:t>
            </a:r>
            <a:endParaRPr lang="x-none" dirty="0">
              <a:solidFill>
                <a:srgbClr val="000000"/>
              </a:solidFill>
              <a:cs typeface="Arial" charset="0"/>
            </a:endParaRPr>
          </a:p>
          <a:p>
            <a:pPr lvl="1" eaLnBrk="1" hangingPunct="1">
              <a:lnSpc>
                <a:spcPct val="140000"/>
              </a:lnSpc>
              <a:buSzPct val="100000"/>
              <a:buFont typeface="Calibri" pitchFamily="34" charset="0"/>
              <a:buAutoNum type="arabicPeriod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ब्यूटी पार्लर — जहां पर मेक-अप जैसी सेवाएं/सर्विस प्रदान की जाती हैं </a:t>
            </a:r>
            <a:endParaRPr lang="en-IN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659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9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92970" y="19304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-57150" y="1198563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What is business?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Types of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Fluctuations in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Objective of businesses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Business viability framework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Opportunity Cost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Introduction to financial statements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en-IN" sz="2400" dirty="0">
                <a:latin typeface="Arial"/>
                <a:cs typeface="Arial"/>
              </a:rPr>
              <a:t>Examples of common  businesses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 eaLnBrk="1" hangingPunct="1">
              <a:spcAft>
                <a:spcPts val="800"/>
              </a:spcAft>
              <a:buSzPct val="100000"/>
              <a:buFont typeface="+mj-lt"/>
              <a:buAutoNum type="arabicPeriod"/>
              <a:defRPr/>
            </a:pP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</a:t>
            </a:r>
            <a:endParaRPr lang="en-GB" sz="2400" dirty="0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76200" y="16002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क्या है?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विभिन्न प्रकार के व्यापार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में बदलाव करना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के लक्ष्य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व्यापार की व्यवहारिकता का दायरा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कोई व्यापार करें या न करें 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फाइनेंसियल स्टेटमेंट / वित्तीय ब्यौरों का परिचय</a:t>
            </a:r>
            <a:endParaRPr lang="en-US" sz="2400" dirty="0">
              <a:latin typeface="Arial"/>
              <a:cs typeface="Arial"/>
            </a:endParaRPr>
          </a:p>
          <a:p>
            <a:pPr marL="342900" lvl="1" indent="-342900" eaLnBrk="1" hangingPunct="1">
              <a:spcAft>
                <a:spcPts val="400"/>
              </a:spcAft>
              <a:buSzPct val="100000"/>
              <a:buFont typeface="+mj-lt"/>
              <a:buAutoNum type="arabicPeriod"/>
              <a:defRPr/>
            </a:pPr>
            <a:r>
              <a:rPr lang="hi-IN" sz="2400" dirty="0">
                <a:latin typeface="Arial"/>
                <a:cs typeface="Arial"/>
              </a:rPr>
              <a:t>कुछ सामान्य व्यापार के उदाहरण 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 eaLnBrk="1" hangingPunct="1">
              <a:spcAft>
                <a:spcPts val="800"/>
              </a:spcAft>
              <a:buSzPct val="100000"/>
              <a:buFont typeface="+mj-lt"/>
              <a:buAutoNum type="arabicPeriod"/>
              <a:defRPr/>
            </a:pP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1027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heme/theme1.xml><?xml version="1.0" encoding="utf-8"?>
<a:theme xmlns:a="http://schemas.openxmlformats.org/drawingml/2006/main" name="3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20587</TotalTime>
  <Words>8020</Words>
  <Application>Microsoft Office PowerPoint</Application>
  <PresentationFormat>On-screen Show (4:3)</PresentationFormat>
  <Paragraphs>916</Paragraphs>
  <Slides>57</Slides>
  <Notes>57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8" baseType="lpstr">
      <vt:lpstr>MS Gothic</vt:lpstr>
      <vt:lpstr>Arial</vt:lpstr>
      <vt:lpstr>Bradley Hand ITC</vt:lpstr>
      <vt:lpstr>Calibri</vt:lpstr>
      <vt:lpstr>Garamond</vt:lpstr>
      <vt:lpstr>Kruti Dev 010</vt:lpstr>
      <vt:lpstr>Mangal</vt:lpstr>
      <vt:lpstr>Times New Roman</vt:lpstr>
      <vt:lpstr>Wingdings</vt:lpstr>
      <vt:lpstr>33_Office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3-a. Understanding Cost</vt:lpstr>
      <vt:lpstr>PowerPoint Presentation</vt:lpstr>
      <vt:lpstr>PowerPoint Presentation</vt:lpstr>
      <vt:lpstr>3-c Understanding Profit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Introducing financial statements</vt:lpstr>
      <vt:lpstr>Introducing the Profit &amp; Loss Statement</vt:lpstr>
      <vt:lpstr>PowerPoint Presentation</vt:lpstr>
      <vt:lpstr>Cash and profits:   Are they the same?</vt:lpstr>
      <vt:lpstr>Receivables and Payables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Sample business 4 -  Sundari’s Garments (Service and Trading)</vt:lpstr>
      <vt:lpstr>Sample business 5 -  Leena’s Pickle (Production)</vt:lpstr>
      <vt:lpstr>Sample business 6 -  Maya’s fruit shop (Trading)</vt:lpstr>
      <vt:lpstr>Sample business 7 -  Anjali’s soaps (Production)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lucky</dc:creator>
  <cp:lastModifiedBy>Arup Ghosh Dastidar</cp:lastModifiedBy>
  <cp:revision>738</cp:revision>
  <cp:lastPrinted>2016-01-13T04:01:47Z</cp:lastPrinted>
  <dcterms:created xsi:type="dcterms:W3CDTF">2011-03-10T04:24:51Z</dcterms:created>
  <dcterms:modified xsi:type="dcterms:W3CDTF">2018-11-02T04:32:07Z</dcterms:modified>
</cp:coreProperties>
</file>