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xml" ContentType="application/vnd.openxmlformats-officedocument.presentationml.tags+xml"/>
  <Override PartName="/ppt/notesSlides/notesSlide28.xml" ContentType="application/vnd.openxmlformats-officedocument.presentationml.notesSlide+xml"/>
  <Override PartName="/ppt/tags/tag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4.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2193" r:id="rId2"/>
    <p:sldId id="2197" r:id="rId3"/>
    <p:sldId id="2210" r:id="rId4"/>
    <p:sldId id="2159" r:id="rId5"/>
    <p:sldId id="2211" r:id="rId6"/>
    <p:sldId id="2212" r:id="rId7"/>
    <p:sldId id="2162" r:id="rId8"/>
    <p:sldId id="2161" r:id="rId9"/>
    <p:sldId id="2214" r:id="rId10"/>
    <p:sldId id="2204" r:id="rId11"/>
    <p:sldId id="2160" r:id="rId12"/>
    <p:sldId id="2216" r:id="rId13"/>
    <p:sldId id="2217" r:id="rId14"/>
    <p:sldId id="2215" r:id="rId15"/>
    <p:sldId id="2163" r:id="rId16"/>
    <p:sldId id="2218" r:id="rId17"/>
    <p:sldId id="2229" r:id="rId18"/>
    <p:sldId id="2164" r:id="rId19"/>
    <p:sldId id="2205" r:id="rId20"/>
    <p:sldId id="2165" r:id="rId21"/>
    <p:sldId id="2195" r:id="rId22"/>
    <p:sldId id="2166" r:id="rId23"/>
    <p:sldId id="2228" r:id="rId24"/>
    <p:sldId id="2222" r:id="rId25"/>
    <p:sldId id="2223" r:id="rId26"/>
    <p:sldId id="2224" r:id="rId27"/>
    <p:sldId id="2225" r:id="rId28"/>
    <p:sldId id="2226" r:id="rId29"/>
    <p:sldId id="2227" r:id="rId30"/>
    <p:sldId id="2206" r:id="rId31"/>
    <p:sldId id="2168" r:id="rId32"/>
    <p:sldId id="2169" r:id="rId33"/>
    <p:sldId id="2171" r:id="rId34"/>
    <p:sldId id="2221" r:id="rId35"/>
    <p:sldId id="2172" r:id="rId36"/>
    <p:sldId id="2173" r:id="rId37"/>
    <p:sldId id="2207" r:id="rId38"/>
    <p:sldId id="2194" r:id="rId39"/>
    <p:sldId id="2230" r:id="rId40"/>
    <p:sldId id="2176" r:id="rId41"/>
    <p:sldId id="2177" r:id="rId42"/>
    <p:sldId id="2178" r:id="rId43"/>
    <p:sldId id="2231" r:id="rId44"/>
    <p:sldId id="2179" r:id="rId45"/>
    <p:sldId id="2180" r:id="rId46"/>
    <p:sldId id="2190" r:id="rId47"/>
    <p:sldId id="2189" r:id="rId48"/>
    <p:sldId id="2181" r:id="rId49"/>
    <p:sldId id="2182" r:id="rId50"/>
    <p:sldId id="2191" r:id="rId51"/>
    <p:sldId id="2184" r:id="rId52"/>
    <p:sldId id="2185" r:id="rId53"/>
    <p:sldId id="2192" r:id="rId54"/>
    <p:sldId id="2187" r:id="rId55"/>
    <p:sldId id="2188" r:id="rId5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7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40" autoAdjust="0"/>
    <p:restoredTop sz="86085" autoAdjust="0"/>
  </p:normalViewPr>
  <p:slideViewPr>
    <p:cSldViewPr>
      <p:cViewPr varScale="1">
        <p:scale>
          <a:sx n="79" d="100"/>
          <a:sy n="79" d="100"/>
        </p:scale>
        <p:origin x="1118" y="72"/>
      </p:cViewPr>
      <p:guideLst>
        <p:guide orient="horz" pos="2160"/>
        <p:guide pos="5712"/>
      </p:guideLst>
    </p:cSldViewPr>
  </p:slideViewPr>
  <p:notesTextViewPr>
    <p:cViewPr>
      <p:scale>
        <a:sx n="100" d="100"/>
        <a:sy n="100" d="100"/>
      </p:scale>
      <p:origin x="0" y="0"/>
    </p:cViewPr>
  </p:notesTextViewPr>
  <p:sorterViewPr>
    <p:cViewPr>
      <p:scale>
        <a:sx n="197" d="100"/>
        <a:sy n="197" d="100"/>
      </p:scale>
      <p:origin x="0" y="76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B435282D-68A2-4289-BC86-76BB8DA632DF}" type="datetimeFigureOut">
              <a:rPr lang="en-IN" smtClean="0"/>
              <a:pPr/>
              <a:t>16-08-2018</a:t>
            </a:fld>
            <a:endParaRPr lang="en-IN"/>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6B4C2357-BBC6-41AA-A3D4-EF9211E6222A}" type="slidenum">
              <a:rPr lang="en-IN" smtClean="0"/>
              <a:pPr/>
              <a:t>‹#›</a:t>
            </a:fld>
            <a:endParaRPr lang="en-IN"/>
          </a:p>
        </p:txBody>
      </p:sp>
    </p:spTree>
    <p:extLst>
      <p:ext uri="{BB962C8B-B14F-4D97-AF65-F5344CB8AC3E}">
        <p14:creationId xmlns:p14="http://schemas.microsoft.com/office/powerpoint/2010/main" val="148614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16-Aug-18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3062488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10</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107EA8-4F34-4441-BC76-97C313A608D3}" type="slidenum">
              <a:rPr lang="en-GB" smtClean="0"/>
              <a:pPr fontAlgn="base">
                <a:spcBef>
                  <a:spcPct val="0"/>
                </a:spcBef>
                <a:spcAft>
                  <a:spcPct val="0"/>
                </a:spcAft>
                <a:defRPr/>
              </a:pPr>
              <a:t>11</a:t>
            </a:fld>
            <a:endParaRPr lang="en-GB"/>
          </a:p>
        </p:txBody>
      </p:sp>
      <p:sp>
        <p:nvSpPr>
          <p:cNvPr id="15360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360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360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E17867A-E973-4B6B-BB63-F158DB07681B}" type="slidenum">
              <a:rPr lang="en-GB" sz="1300">
                <a:solidFill>
                  <a:srgbClr val="000000"/>
                </a:solidFill>
                <a:latin typeface="Calibri" pitchFamily="34" charset="0"/>
              </a:rPr>
              <a:pPr algn="r" eaLnBrk="1" hangingPunct="1"/>
              <a:t>11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153271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a:t>This is actually</a:t>
            </a:r>
            <a:r>
              <a:rPr lang="en-IN" baseline="0" dirty="0"/>
              <a:t> a slide on customer needs. Need to be renamed and moved out.</a:t>
            </a:r>
            <a:endParaRPr lang="en-IN" dirty="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12</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a:t>This is actually</a:t>
            </a:r>
            <a:r>
              <a:rPr lang="en-IN" baseline="0" dirty="0"/>
              <a:t> a slide on customer needs. Need to be renamed and moved out.</a:t>
            </a:r>
            <a:endParaRPr lang="en-IN" dirty="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13</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a:t>This is actually</a:t>
            </a:r>
            <a:r>
              <a:rPr lang="en-IN" baseline="0" dirty="0"/>
              <a:t> a slide on customer needs. Need to be renamed and moved out.</a:t>
            </a:r>
            <a:endParaRPr lang="en-IN" dirty="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14</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47336-676D-4743-AE30-C6A5A014B5EF}" type="slidenum">
              <a:rPr lang="en-GB" smtClean="0"/>
              <a:pPr fontAlgn="base">
                <a:spcBef>
                  <a:spcPct val="0"/>
                </a:spcBef>
                <a:spcAft>
                  <a:spcPct val="0"/>
                </a:spcAft>
                <a:defRPr/>
              </a:pPr>
              <a:t>15</a:t>
            </a:fld>
            <a:endParaRPr lang="en-GB"/>
          </a:p>
        </p:txBody>
      </p:sp>
      <p:sp>
        <p:nvSpPr>
          <p:cNvPr id="15462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462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462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AEB250A-276B-42DC-B447-38067A24BE71}" type="slidenum">
              <a:rPr lang="en-GB" sz="1300">
                <a:solidFill>
                  <a:srgbClr val="000000"/>
                </a:solidFill>
                <a:latin typeface="Calibri" pitchFamily="34" charset="0"/>
              </a:rPr>
              <a:pPr algn="r" eaLnBrk="1" hangingPunct="1"/>
              <a:t>15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99007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47336-676D-4743-AE30-C6A5A014B5EF}" type="slidenum">
              <a:rPr lang="en-GB" smtClean="0"/>
              <a:pPr fontAlgn="base">
                <a:spcBef>
                  <a:spcPct val="0"/>
                </a:spcBef>
                <a:spcAft>
                  <a:spcPct val="0"/>
                </a:spcAft>
                <a:defRPr/>
              </a:pPr>
              <a:t>16</a:t>
            </a:fld>
            <a:endParaRPr lang="en-GB"/>
          </a:p>
        </p:txBody>
      </p:sp>
      <p:sp>
        <p:nvSpPr>
          <p:cNvPr id="15462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462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462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AEB250A-276B-42DC-B447-38067A24BE71}" type="slidenum">
              <a:rPr lang="en-GB" sz="1300">
                <a:solidFill>
                  <a:srgbClr val="000000"/>
                </a:solidFill>
                <a:latin typeface="Calibri" pitchFamily="34" charset="0"/>
              </a:rPr>
              <a:pPr algn="r" eaLnBrk="1" hangingPunct="1"/>
              <a:t>16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99007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47336-676D-4743-AE30-C6A5A014B5EF}" type="slidenum">
              <a:rPr lang="en-GB" smtClean="0"/>
              <a:pPr fontAlgn="base">
                <a:spcBef>
                  <a:spcPct val="0"/>
                </a:spcBef>
                <a:spcAft>
                  <a:spcPct val="0"/>
                </a:spcAft>
                <a:defRPr/>
              </a:pPr>
              <a:t>17</a:t>
            </a:fld>
            <a:endParaRPr lang="en-GB"/>
          </a:p>
        </p:txBody>
      </p:sp>
      <p:sp>
        <p:nvSpPr>
          <p:cNvPr id="15462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462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462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AEB250A-276B-42DC-B447-38067A24BE71}" type="slidenum">
              <a:rPr lang="en-GB" sz="1300">
                <a:solidFill>
                  <a:srgbClr val="000000"/>
                </a:solidFill>
                <a:latin typeface="Calibri" pitchFamily="34" charset="0"/>
              </a:rPr>
              <a:pPr algn="r" eaLnBrk="1" hangingPunct="1"/>
              <a:t>17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990078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25C3B3-6FB3-4D01-938C-928933E5D3E3}" type="slidenum">
              <a:rPr lang="en-GB" smtClean="0"/>
              <a:pPr fontAlgn="base">
                <a:spcBef>
                  <a:spcPct val="0"/>
                </a:spcBef>
                <a:spcAft>
                  <a:spcPct val="0"/>
                </a:spcAft>
                <a:defRPr/>
              </a:pPr>
              <a:t>18</a:t>
            </a:fld>
            <a:endParaRPr lang="en-GB"/>
          </a:p>
        </p:txBody>
      </p:sp>
      <p:sp>
        <p:nvSpPr>
          <p:cNvPr id="15667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667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667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2ECC797-A942-43C5-8043-4ADD720F86D8}" type="slidenum">
              <a:rPr lang="en-GB" sz="1300">
                <a:solidFill>
                  <a:srgbClr val="000000"/>
                </a:solidFill>
                <a:latin typeface="Calibri" pitchFamily="34" charset="0"/>
              </a:rPr>
              <a:pPr algn="r" eaLnBrk="1" hangingPunct="1"/>
              <a:t>18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355919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19</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20</a:t>
            </a:fld>
            <a:endParaRPr lang="en-US"/>
          </a:p>
        </p:txBody>
      </p:sp>
    </p:spTree>
    <p:extLst>
      <p:ext uri="{BB962C8B-B14F-4D97-AF65-F5344CB8AC3E}">
        <p14:creationId xmlns:p14="http://schemas.microsoft.com/office/powerpoint/2010/main" val="4199942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9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a:t>Define </a:t>
            </a:r>
            <a:r>
              <a:rPr lang="en-IN" dirty="0" err="1"/>
              <a:t>Sundari</a:t>
            </a:r>
            <a:r>
              <a:rPr lang="en-IN" baseline="0" dirty="0"/>
              <a:t> Garments as selling to shops</a:t>
            </a:r>
            <a:endParaRPr lang="en-IN" dirty="0"/>
          </a:p>
        </p:txBody>
      </p:sp>
      <p:sp>
        <p:nvSpPr>
          <p:cNvPr id="4" name="Slide Number Placeholder 3"/>
          <p:cNvSpPr>
            <a:spLocks noGrp="1"/>
          </p:cNvSpPr>
          <p:nvPr>
            <p:ph type="sldNum" sz="quarter" idx="5"/>
          </p:nvPr>
        </p:nvSpPr>
        <p:spPr/>
        <p:txBody>
          <a:bodyPr/>
          <a:lstStyle/>
          <a:p>
            <a:pPr>
              <a:defRPr/>
            </a:pPr>
            <a:fld id="{30FF53A7-3BB3-4FEE-B23F-82F974335DF1}" type="slidenum">
              <a:rPr lang="en-US" smtClean="0"/>
              <a:pPr>
                <a:defRPr/>
              </a:pPr>
              <a:t>21</a:t>
            </a:fld>
            <a:endParaRPr lang="en-US"/>
          </a:p>
        </p:txBody>
      </p:sp>
    </p:spTree>
    <p:extLst>
      <p:ext uri="{BB962C8B-B14F-4D97-AF65-F5344CB8AC3E}">
        <p14:creationId xmlns:p14="http://schemas.microsoft.com/office/powerpoint/2010/main" val="32034173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dirty="0"/>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B8EB91-DD73-4FCE-AAA4-A23BACEAA3AD}" type="slidenum">
              <a:rPr lang="en-US" smtClean="0"/>
              <a:pPr fontAlgn="base">
                <a:spcBef>
                  <a:spcPct val="0"/>
                </a:spcBef>
                <a:spcAft>
                  <a:spcPct val="0"/>
                </a:spcAft>
                <a:defRPr/>
              </a:pPr>
              <a:t>22</a:t>
            </a:fld>
            <a:endParaRPr lang="en-US"/>
          </a:p>
        </p:txBody>
      </p:sp>
    </p:spTree>
    <p:extLst>
      <p:ext uri="{BB962C8B-B14F-4D97-AF65-F5344CB8AC3E}">
        <p14:creationId xmlns:p14="http://schemas.microsoft.com/office/powerpoint/2010/main" val="13174172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23</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3E403DD8-2BEE-4E5D-B92C-2ECD8F0D83CD}" type="slidenum">
              <a:rPr lang="en-US">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508945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30</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9E69E9-6E82-4366-BD0D-153C203E90B7}" type="slidenum">
              <a:rPr lang="en-GB" smtClean="0"/>
              <a:pPr fontAlgn="base">
                <a:spcBef>
                  <a:spcPct val="0"/>
                </a:spcBef>
                <a:spcAft>
                  <a:spcPct val="0"/>
                </a:spcAft>
                <a:defRPr/>
              </a:pPr>
              <a:t>31</a:t>
            </a:fld>
            <a:endParaRPr lang="en-GB"/>
          </a:p>
        </p:txBody>
      </p:sp>
      <p:sp>
        <p:nvSpPr>
          <p:cNvPr id="15872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872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872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7F6903B7-9566-449E-8FAF-783467CD514E}" type="slidenum">
              <a:rPr lang="en-GB" sz="1300">
                <a:solidFill>
                  <a:srgbClr val="000000"/>
                </a:solidFill>
                <a:latin typeface="Calibri" pitchFamily="34" charset="0"/>
              </a:rPr>
              <a:pPr algn="r" eaLnBrk="1" hangingPunct="1"/>
              <a:t>31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85187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6592C1-8B96-49AD-8433-89EDDE037A2B}" type="slidenum">
              <a:rPr lang="en-GB" smtClean="0"/>
              <a:pPr fontAlgn="base">
                <a:spcBef>
                  <a:spcPct val="0"/>
                </a:spcBef>
                <a:spcAft>
                  <a:spcPct val="0"/>
                </a:spcAft>
                <a:defRPr/>
              </a:pPr>
              <a:t>32</a:t>
            </a:fld>
            <a:endParaRPr lang="en-GB"/>
          </a:p>
        </p:txBody>
      </p:sp>
      <p:sp>
        <p:nvSpPr>
          <p:cNvPr id="15974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974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974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487DD9FB-BB07-476B-AAEA-90062FC3A5F3}" type="slidenum">
              <a:rPr lang="en-GB" sz="1300">
                <a:solidFill>
                  <a:srgbClr val="000000"/>
                </a:solidFill>
                <a:latin typeface="Calibri" pitchFamily="34" charset="0"/>
              </a:rPr>
              <a:pPr algn="r" eaLnBrk="1" hangingPunct="1"/>
              <a:t>32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618688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6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4313" indent="-214313"/>
            <a:r>
              <a:rPr lang="en-IN" dirty="0"/>
              <a:t>Even cheaper snacks means lower profits ; to</a:t>
            </a:r>
            <a:r>
              <a:rPr lang="en-IN" baseline="0" dirty="0"/>
              <a:t> make them taste better you may need to use better quality ingredients or hire a better cook – both options increase cost</a:t>
            </a:r>
            <a:endParaRPr lang="en-IN" dirty="0"/>
          </a:p>
        </p:txBody>
      </p:sp>
      <p:sp>
        <p:nvSpPr>
          <p:cNvPr id="4" name="Slide Number Placeholder 3"/>
          <p:cNvSpPr>
            <a:spLocks noGrp="1"/>
          </p:cNvSpPr>
          <p:nvPr>
            <p:ph type="sldNum" sz="quarter" idx="5"/>
          </p:nvPr>
        </p:nvSpPr>
        <p:spPr/>
        <p:txBody>
          <a:bodyPr/>
          <a:lstStyle/>
          <a:p>
            <a:pPr>
              <a:defRPr/>
            </a:pPr>
            <a:fld id="{B0EAD15D-DF92-4BDF-9D09-360336336F2A}" type="slidenum">
              <a:rPr lang="en-US" smtClean="0"/>
              <a:pPr>
                <a:defRPr/>
              </a:pPr>
              <a:t>33</a:t>
            </a:fld>
            <a:endParaRPr lang="en-US"/>
          </a:p>
        </p:txBody>
      </p:sp>
    </p:spTree>
    <p:extLst>
      <p:ext uri="{BB962C8B-B14F-4D97-AF65-F5344CB8AC3E}">
        <p14:creationId xmlns:p14="http://schemas.microsoft.com/office/powerpoint/2010/main" val="665060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6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4313" indent="-214313"/>
            <a:r>
              <a:rPr lang="en-IN" dirty="0"/>
              <a:t>Even cheaper snacks means lower profits ; to</a:t>
            </a:r>
            <a:r>
              <a:rPr lang="en-IN" baseline="0" dirty="0"/>
              <a:t> make them taste better you may need to use better quality ingredients or hire a better cook – both options increase cost</a:t>
            </a:r>
            <a:endParaRPr lang="en-IN" dirty="0"/>
          </a:p>
        </p:txBody>
      </p:sp>
      <p:sp>
        <p:nvSpPr>
          <p:cNvPr id="4" name="Slide Number Placeholder 3"/>
          <p:cNvSpPr>
            <a:spLocks noGrp="1"/>
          </p:cNvSpPr>
          <p:nvPr>
            <p:ph type="sldNum" sz="quarter" idx="5"/>
          </p:nvPr>
        </p:nvSpPr>
        <p:spPr/>
        <p:txBody>
          <a:bodyPr/>
          <a:lstStyle/>
          <a:p>
            <a:pPr>
              <a:defRPr/>
            </a:pPr>
            <a:fld id="{B0EAD15D-DF92-4BDF-9D09-360336336F2A}" type="slidenum">
              <a:rPr lang="en-US" smtClean="0"/>
              <a:pPr>
                <a:defRPr/>
              </a:pPr>
              <a:t>34</a:t>
            </a:fld>
            <a:endParaRPr lang="en-US"/>
          </a:p>
        </p:txBody>
      </p:sp>
    </p:spTree>
    <p:extLst>
      <p:ext uri="{BB962C8B-B14F-4D97-AF65-F5344CB8AC3E}">
        <p14:creationId xmlns:p14="http://schemas.microsoft.com/office/powerpoint/2010/main" val="665060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3</a:t>
            </a:fld>
            <a:endParaRPr lang="en-GB"/>
          </a:p>
        </p:txBody>
      </p:sp>
      <p:sp>
        <p:nvSpPr>
          <p:cNvPr id="1515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
        <p:nvSpPr>
          <p:cNvPr id="1515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200">
                <a:solidFill>
                  <a:srgbClr val="000000"/>
                </a:solidFill>
                <a:latin typeface="Calibri" pitchFamily="34" charset="0"/>
              </a:rPr>
              <a:pPr algn="r" eaLnBrk="1" hangingPunct="1"/>
              <a:t>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212803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A1B85CA0-BD6D-4F5C-80BB-FE8E286F9BC0}" type="slidenum">
              <a:rPr lang="en-US" smtClean="0"/>
              <a:pPr>
                <a:defRPr/>
              </a:pPr>
              <a:t>35</a:t>
            </a:fld>
            <a:endParaRPr lang="en-US"/>
          </a:p>
        </p:txBody>
      </p:sp>
    </p:spTree>
    <p:extLst>
      <p:ext uri="{BB962C8B-B14F-4D97-AF65-F5344CB8AC3E}">
        <p14:creationId xmlns:p14="http://schemas.microsoft.com/office/powerpoint/2010/main" val="26575017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8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4313" indent="-214313"/>
            <a:endParaRPr lang="en-IN"/>
          </a:p>
        </p:txBody>
      </p:sp>
      <p:sp>
        <p:nvSpPr>
          <p:cNvPr id="4" name="Slide Number Placeholder 3"/>
          <p:cNvSpPr>
            <a:spLocks noGrp="1"/>
          </p:cNvSpPr>
          <p:nvPr>
            <p:ph type="sldNum" sz="quarter" idx="5"/>
          </p:nvPr>
        </p:nvSpPr>
        <p:spPr/>
        <p:txBody>
          <a:bodyPr/>
          <a:lstStyle/>
          <a:p>
            <a:pPr>
              <a:defRPr/>
            </a:pPr>
            <a:fld id="{2FCA5455-E4D1-49FE-8620-782C3EA759B9}" type="slidenum">
              <a:rPr lang="en-US" smtClean="0"/>
              <a:pPr>
                <a:defRPr/>
              </a:pPr>
              <a:t>36</a:t>
            </a:fld>
            <a:endParaRPr lang="en-US"/>
          </a:p>
        </p:txBody>
      </p:sp>
    </p:spTree>
    <p:extLst>
      <p:ext uri="{BB962C8B-B14F-4D97-AF65-F5344CB8AC3E}">
        <p14:creationId xmlns:p14="http://schemas.microsoft.com/office/powerpoint/2010/main" val="40557242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37</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C295F6-A671-49B4-BA50-20E1F62C7962}" type="slidenum">
              <a:rPr lang="en-GB" smtClean="0"/>
              <a:pPr fontAlgn="base">
                <a:spcBef>
                  <a:spcPct val="0"/>
                </a:spcBef>
                <a:spcAft>
                  <a:spcPct val="0"/>
                </a:spcAft>
                <a:defRPr/>
              </a:pPr>
              <a:t>38</a:t>
            </a:fld>
            <a:endParaRPr lang="en-GB"/>
          </a:p>
        </p:txBody>
      </p:sp>
      <p:sp>
        <p:nvSpPr>
          <p:cNvPr id="1607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07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07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770D1D1D-D28C-481C-84A9-7FB2E053204E}" type="slidenum">
              <a:rPr lang="en-GB" sz="1300">
                <a:solidFill>
                  <a:srgbClr val="000000"/>
                </a:solidFill>
                <a:latin typeface="Calibri" pitchFamily="34" charset="0"/>
              </a:rPr>
              <a:pPr algn="r" eaLnBrk="1" hangingPunct="1"/>
              <a:t>38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072292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39</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0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a:spcBef>
                <a:spcPts val="488"/>
              </a:spcBef>
            </a:pPr>
            <a:r>
              <a:rPr lang="en-US" dirty="0">
                <a:solidFill>
                  <a:srgbClr val="C5000B"/>
                </a:solidFill>
              </a:rPr>
              <a:t>Example-</a:t>
            </a:r>
          </a:p>
          <a:p>
            <a:pPr eaLnBrk="1">
              <a:spcBef>
                <a:spcPts val="488"/>
              </a:spcBef>
            </a:pPr>
            <a:r>
              <a:rPr lang="en-US" dirty="0">
                <a:solidFill>
                  <a:srgbClr val="C5000B"/>
                </a:solidFill>
              </a:rPr>
              <a:t>Implications if Tasty Tea adds:</a:t>
            </a:r>
          </a:p>
          <a:p>
            <a:pPr eaLnBrk="1">
              <a:spcBef>
                <a:spcPts val="488"/>
              </a:spcBef>
            </a:pPr>
            <a:r>
              <a:rPr lang="en-US" dirty="0">
                <a:solidFill>
                  <a:srgbClr val="C5000B"/>
                </a:solidFill>
              </a:rPr>
              <a:t>- cold drinks &gt; refrigerator</a:t>
            </a:r>
          </a:p>
          <a:p>
            <a:pPr eaLnBrk="1">
              <a:spcBef>
                <a:spcPts val="488"/>
              </a:spcBef>
            </a:pPr>
            <a:r>
              <a:rPr lang="en-US" dirty="0">
                <a:solidFill>
                  <a:srgbClr val="C5000B"/>
                </a:solidFill>
              </a:rPr>
              <a:t>- cake &gt; perishable</a:t>
            </a:r>
          </a:p>
          <a:p>
            <a:pPr eaLnBrk="1">
              <a:spcBef>
                <a:spcPts val="488"/>
              </a:spcBef>
            </a:pPr>
            <a:r>
              <a:rPr lang="en-US" dirty="0">
                <a:solidFill>
                  <a:srgbClr val="C5000B"/>
                </a:solidFill>
              </a:rPr>
              <a:t>- </a:t>
            </a:r>
            <a:r>
              <a:rPr lang="en-US" dirty="0" err="1">
                <a:solidFill>
                  <a:srgbClr val="C5000B"/>
                </a:solidFill>
              </a:rPr>
              <a:t>paan</a:t>
            </a:r>
            <a:r>
              <a:rPr lang="en-US" dirty="0">
                <a:solidFill>
                  <a:srgbClr val="C5000B"/>
                </a:solidFill>
              </a:rPr>
              <a:t>/</a:t>
            </a:r>
            <a:r>
              <a:rPr lang="en-US" dirty="0" err="1">
                <a:solidFill>
                  <a:srgbClr val="C5000B"/>
                </a:solidFill>
              </a:rPr>
              <a:t>ciggs</a:t>
            </a:r>
            <a:r>
              <a:rPr lang="en-US" dirty="0">
                <a:solidFill>
                  <a:srgbClr val="C5000B"/>
                </a:solidFill>
              </a:rPr>
              <a:t> &gt; more men</a:t>
            </a:r>
          </a:p>
          <a:p>
            <a:pPr eaLnBrk="1">
              <a:spcBef>
                <a:spcPts val="488"/>
              </a:spcBef>
            </a:pPr>
            <a:r>
              <a:rPr lang="en-US" dirty="0">
                <a:solidFill>
                  <a:srgbClr val="C5000B"/>
                </a:solidFill>
              </a:rPr>
              <a:t>- meals &gt; helper, cook </a:t>
            </a:r>
            <a:r>
              <a:rPr lang="en-US" dirty="0" err="1">
                <a:solidFill>
                  <a:srgbClr val="C5000B"/>
                </a:solidFill>
              </a:rPr>
              <a:t>etc</a:t>
            </a:r>
            <a:endParaRPr lang="en-US" dirty="0">
              <a:solidFill>
                <a:srgbClr val="C5000B"/>
              </a:solidFill>
            </a:endParaRPr>
          </a:p>
          <a:p>
            <a:endParaRPr lang="en-US" dirty="0"/>
          </a:p>
          <a:p>
            <a:r>
              <a:rPr lang="en-US" dirty="0"/>
              <a:t>Give the tomato business example here – hotels want oval tomatoes, housewives want round. People in different areas want different </a:t>
            </a:r>
            <a:r>
              <a:rPr lang="en-US" dirty="0" err="1"/>
              <a:t>flavour</a:t>
            </a:r>
            <a:r>
              <a:rPr lang="en-US" dirty="0"/>
              <a:t> and different </a:t>
            </a:r>
            <a:r>
              <a:rPr lang="en-US" dirty="0" err="1"/>
              <a:t>colour</a:t>
            </a:r>
            <a:r>
              <a:rPr lang="en-US" dirty="0"/>
              <a:t> of tomato </a:t>
            </a:r>
          </a:p>
        </p:txBody>
      </p:sp>
      <p:sp>
        <p:nvSpPr>
          <p:cNvPr id="4" name="Slide Number Placeholder 3"/>
          <p:cNvSpPr>
            <a:spLocks noGrp="1"/>
          </p:cNvSpPr>
          <p:nvPr>
            <p:ph type="sldNum" sz="quarter" idx="5"/>
          </p:nvPr>
        </p:nvSpPr>
        <p:spPr/>
        <p:txBody>
          <a:bodyPr/>
          <a:lstStyle/>
          <a:p>
            <a:pPr>
              <a:defRPr/>
            </a:pPr>
            <a:fld id="{D66DFF7C-9C01-4501-8D0A-E155DD009A13}" type="slidenum">
              <a:rPr lang="en-US" smtClean="0"/>
              <a:pPr>
                <a:defRPr/>
              </a:pPr>
              <a:t>40</a:t>
            </a:fld>
            <a:endParaRPr lang="en-US"/>
          </a:p>
        </p:txBody>
      </p:sp>
    </p:spTree>
    <p:extLst>
      <p:ext uri="{BB962C8B-B14F-4D97-AF65-F5344CB8AC3E}">
        <p14:creationId xmlns:p14="http://schemas.microsoft.com/office/powerpoint/2010/main" val="9760244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1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94D96B77-8C43-4A3B-A9E6-76C7070CBF10}" type="slidenum">
              <a:rPr lang="en-US" smtClean="0"/>
              <a:pPr>
                <a:defRPr/>
              </a:pPr>
              <a:t>41</a:t>
            </a:fld>
            <a:endParaRPr lang="en-US"/>
          </a:p>
        </p:txBody>
      </p:sp>
    </p:spTree>
    <p:extLst>
      <p:ext uri="{BB962C8B-B14F-4D97-AF65-F5344CB8AC3E}">
        <p14:creationId xmlns:p14="http://schemas.microsoft.com/office/powerpoint/2010/main" val="16077934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42</a:t>
            </a:fld>
            <a:endParaRPr lang="en-GB">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42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5068598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43</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5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87D78D8C-4571-4A62-9691-ACA06BFE9240}" type="slidenum">
              <a:rPr lang="en-US" smtClean="0"/>
              <a:pPr>
                <a:defRPr/>
              </a:pPr>
              <a:t>44</a:t>
            </a:fld>
            <a:endParaRPr lang="en-US"/>
          </a:p>
        </p:txBody>
      </p:sp>
    </p:spTree>
    <p:extLst>
      <p:ext uri="{BB962C8B-B14F-4D97-AF65-F5344CB8AC3E}">
        <p14:creationId xmlns:p14="http://schemas.microsoft.com/office/powerpoint/2010/main" val="1008079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4</a:t>
            </a:fld>
            <a:endParaRPr lang="en-GB"/>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363720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6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ctr">
              <a:spcBef>
                <a:spcPct val="0"/>
              </a:spcBef>
            </a:pPr>
            <a:r>
              <a:rPr lang="en-IN" dirty="0">
                <a:latin typeface="Garamond" pitchFamily="18" charset="0"/>
              </a:rPr>
              <a:t>Objectives are sufficiently different to allow for totally different posters. Then faculty can just run through the 3 objectives slides. </a:t>
            </a:r>
          </a:p>
          <a:p>
            <a:pPr algn="ctr">
              <a:spcBef>
                <a:spcPct val="0"/>
              </a:spcBef>
            </a:pPr>
            <a:r>
              <a:rPr lang="en-IN" dirty="0">
                <a:latin typeface="Garamond" pitchFamily="18" charset="0"/>
              </a:rPr>
              <a:t>Also, this should give enough dope for target audience and needs slides which come next.</a:t>
            </a:r>
            <a:endParaRPr lang="en-US" dirty="0">
              <a:latin typeface="Garamond" pitchFamily="18" charset="0"/>
            </a:endParaRPr>
          </a:p>
          <a:p>
            <a:pPr algn="ctr">
              <a:spcBef>
                <a:spcPct val="0"/>
              </a:spcBef>
            </a:pPr>
            <a:r>
              <a:rPr lang="en-US" dirty="0">
                <a:latin typeface="Garamond" pitchFamily="18" charset="0"/>
              </a:rPr>
              <a:t>Schools – decision maker and user, reliable delivery of large quantities . Also a barrier in this case</a:t>
            </a:r>
            <a:r>
              <a:rPr lang="en-US" baseline="0" dirty="0">
                <a:latin typeface="Garamond" pitchFamily="18" charset="0"/>
              </a:rPr>
              <a:t> – taste. Bring it up if they don’t think of it. Discuss how to tackle it. </a:t>
            </a:r>
          </a:p>
          <a:p>
            <a:pPr algn="ctr">
              <a:spcBef>
                <a:spcPct val="0"/>
              </a:spcBef>
            </a:pPr>
            <a:r>
              <a:rPr lang="en-US" dirty="0">
                <a:latin typeface="Garamond" pitchFamily="18" charset="0"/>
              </a:rPr>
              <a:t>Shopkeeper – convince them that their business will increase by stocking them. Margin. Discount.</a:t>
            </a:r>
            <a:endParaRPr lang="en-IN" dirty="0">
              <a:latin typeface="Garamond" pitchFamily="18" charset="0"/>
            </a:endParaRPr>
          </a:p>
          <a:p>
            <a:pPr algn="ctr">
              <a:spcBef>
                <a:spcPct val="0"/>
              </a:spcBef>
            </a:pPr>
            <a:r>
              <a:rPr lang="gu-IN" dirty="0">
                <a:latin typeface="Garamond" pitchFamily="18" charset="0"/>
              </a:rPr>
              <a:t>બિલકુલ ભિન્ન પોસ્ટર બનાવી શકાય તે રીતે દરેક કિસ્સાના ઉદ્દેશ જુદા-જુદા છે. પછી શિક્ષકે ઉદ્દેશની ૩ સ્લાઈડ ચલાવવાની રહેશે. આ રીતે જોનારાને પણ પુરતી</a:t>
            </a:r>
            <a:r>
              <a:rPr lang="en-IN" dirty="0">
                <a:latin typeface="Garamond" pitchFamily="18" charset="0"/>
              </a:rPr>
              <a:t> </a:t>
            </a:r>
            <a:r>
              <a:rPr lang="gu-IN" dirty="0">
                <a:latin typeface="Garamond" pitchFamily="18" charset="0"/>
              </a:rPr>
              <a:t>માહિતી મળી રહેવી</a:t>
            </a:r>
            <a:r>
              <a:rPr lang="en-IN" dirty="0">
                <a:latin typeface="Garamond" pitchFamily="18" charset="0"/>
              </a:rPr>
              <a:t> </a:t>
            </a:r>
            <a:r>
              <a:rPr lang="gu-IN" dirty="0">
                <a:latin typeface="Garamond" pitchFamily="18" charset="0"/>
              </a:rPr>
              <a:t>જોઈએ, તેમજ કઈ</a:t>
            </a:r>
            <a:r>
              <a:rPr lang="en-IN" dirty="0">
                <a:latin typeface="Garamond" pitchFamily="18" charset="0"/>
              </a:rPr>
              <a:t> </a:t>
            </a:r>
            <a:r>
              <a:rPr lang="gu-IN" dirty="0">
                <a:latin typeface="Garamond" pitchFamily="18" charset="0"/>
              </a:rPr>
              <a:t>સ્લાઈડ પછી આવશે</a:t>
            </a:r>
            <a:r>
              <a:rPr lang="en-IN" dirty="0">
                <a:latin typeface="Garamond" pitchFamily="18" charset="0"/>
              </a:rPr>
              <a:t> </a:t>
            </a:r>
            <a:r>
              <a:rPr lang="gu-IN" dirty="0">
                <a:latin typeface="Garamond" pitchFamily="18" charset="0"/>
              </a:rPr>
              <a:t>તે પણ</a:t>
            </a:r>
            <a:r>
              <a:rPr lang="gu-IN" baseline="0" dirty="0">
                <a:latin typeface="Garamond" pitchFamily="18" charset="0"/>
              </a:rPr>
              <a:t> જાણવું જરૂરી</a:t>
            </a:r>
            <a:r>
              <a:rPr lang="en-IN" dirty="0">
                <a:latin typeface="Garamond" pitchFamily="18" charset="0"/>
              </a:rPr>
              <a:t> </a:t>
            </a:r>
            <a:r>
              <a:rPr lang="gu-IN" dirty="0">
                <a:latin typeface="Garamond" pitchFamily="18" charset="0"/>
              </a:rPr>
              <a:t>છે. </a:t>
            </a:r>
          </a:p>
          <a:p>
            <a:pPr algn="ctr">
              <a:spcBef>
                <a:spcPct val="0"/>
              </a:spcBef>
            </a:pPr>
            <a:r>
              <a:rPr lang="gu-IN" dirty="0">
                <a:latin typeface="Garamond" pitchFamily="18" charset="0"/>
              </a:rPr>
              <a:t>શાળા – નિર્ણયકર્તા</a:t>
            </a:r>
            <a:r>
              <a:rPr lang="gu-IN" baseline="0" dirty="0">
                <a:latin typeface="Garamond" pitchFamily="18" charset="0"/>
              </a:rPr>
              <a:t> તેમજ વપરાશકર્તા છે. વળી, મોટા જથ્થામાં, ગુણવત્તાવાળો માલ પણ આપવાનો થશે. </a:t>
            </a:r>
            <a:r>
              <a:rPr lang="gu-IN" dirty="0">
                <a:latin typeface="Garamond" pitchFamily="18" charset="0"/>
              </a:rPr>
              <a:t>આ કિસ્સામાં બીજી એક અડચણ છે</a:t>
            </a:r>
            <a:r>
              <a:rPr lang="gu-IN" baseline="0" dirty="0">
                <a:latin typeface="Garamond" pitchFamily="18" charset="0"/>
              </a:rPr>
              <a:t> – સ્વાદ. જો તેઓ આ વિષે ન વિચારતા હોય, તો આ મુદ્દો પણ ચર્ચો.</a:t>
            </a:r>
            <a:endParaRPr lang="en-IN" dirty="0">
              <a:latin typeface="Garamond" pitchFamily="18" charset="0"/>
            </a:endParaRPr>
          </a:p>
          <a:p>
            <a:pPr algn="ctr">
              <a:spcBef>
                <a:spcPct val="0"/>
              </a:spcBef>
            </a:pPr>
            <a:r>
              <a:rPr lang="gu-IN" dirty="0">
                <a:latin typeface="Garamond" pitchFamily="18" charset="0"/>
              </a:rPr>
              <a:t>દુકાનદાર - તેમને સમજાવો કે વધુ માલ ભરવાથી ધંધો વધશે. નફાનો ગાળો, વટાવ.</a:t>
            </a:r>
            <a:endParaRPr lang="en-IN" dirty="0">
              <a:latin typeface="Garamond" pitchFamily="18" charset="0"/>
            </a:endParaRPr>
          </a:p>
        </p:txBody>
      </p:sp>
      <p:sp>
        <p:nvSpPr>
          <p:cNvPr id="4" name="Slide Number Placeholder 3"/>
          <p:cNvSpPr>
            <a:spLocks noGrp="1"/>
          </p:cNvSpPr>
          <p:nvPr>
            <p:ph type="sldNum" sz="quarter" idx="5"/>
          </p:nvPr>
        </p:nvSpPr>
        <p:spPr/>
        <p:txBody>
          <a:bodyPr/>
          <a:lstStyle/>
          <a:p>
            <a:pPr>
              <a:defRPr/>
            </a:pPr>
            <a:fld id="{9EA4755E-9623-4EDC-B2D3-FB376D2E5C91}" type="slidenum">
              <a:rPr lang="en-US" smtClean="0"/>
              <a:pPr>
                <a:defRPr/>
              </a:pPr>
              <a:t>45</a:t>
            </a:fld>
            <a:endParaRPr lang="en-US"/>
          </a:p>
        </p:txBody>
      </p:sp>
    </p:spTree>
    <p:extLst>
      <p:ext uri="{BB962C8B-B14F-4D97-AF65-F5344CB8AC3E}">
        <p14:creationId xmlns:p14="http://schemas.microsoft.com/office/powerpoint/2010/main" val="103185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3E2A5114-619F-4ED4-B50B-B6D3A3F80072}" type="slidenum">
              <a:rPr lang="en-US" smtClean="0">
                <a:solidFill>
                  <a:prstClr val="black"/>
                </a:solidFill>
              </a:rPr>
              <a:pPr>
                <a:defRPr/>
              </a:pPr>
              <a:t>46</a:t>
            </a:fld>
            <a:endParaRPr lang="en-US">
              <a:solidFill>
                <a:prstClr val="black"/>
              </a:solidFill>
            </a:endParaRPr>
          </a:p>
        </p:txBody>
      </p:sp>
    </p:spTree>
    <p:extLst>
      <p:ext uri="{BB962C8B-B14F-4D97-AF65-F5344CB8AC3E}">
        <p14:creationId xmlns:p14="http://schemas.microsoft.com/office/powerpoint/2010/main" val="23326094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2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2EC9227A-3C7D-44DB-9F85-8C7B086F3DF7}" type="slidenum">
              <a:rPr lang="en-US" smtClean="0"/>
              <a:pPr>
                <a:defRPr/>
              </a:pPr>
              <a:t>47</a:t>
            </a:fld>
            <a:endParaRPr lang="en-US"/>
          </a:p>
        </p:txBody>
      </p:sp>
    </p:spTree>
    <p:extLst>
      <p:ext uri="{BB962C8B-B14F-4D97-AF65-F5344CB8AC3E}">
        <p14:creationId xmlns:p14="http://schemas.microsoft.com/office/powerpoint/2010/main" val="16221488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5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E6176E74-4406-4A7F-8AEA-033439C09D23}"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13037936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451C2F5-D6AC-4974-A542-270CB7FCE506}" type="slidenum">
              <a:rPr lang="en-US" smtClean="0"/>
              <a:pPr>
                <a:defRPr/>
              </a:pPr>
              <a:t>49</a:t>
            </a:fld>
            <a:endParaRPr lang="en-US"/>
          </a:p>
        </p:txBody>
      </p:sp>
    </p:spTree>
    <p:extLst>
      <p:ext uri="{BB962C8B-B14F-4D97-AF65-F5344CB8AC3E}">
        <p14:creationId xmlns:p14="http://schemas.microsoft.com/office/powerpoint/2010/main" val="14161092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5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E6176E74-4406-4A7F-8AEA-033439C09D23}" type="slidenum">
              <a:rPr lang="en-US" smtClean="0">
                <a:solidFill>
                  <a:prstClr val="black"/>
                </a:solidFill>
              </a:rPr>
              <a:pPr>
                <a:defRPr/>
              </a:pPr>
              <a:t>50</a:t>
            </a:fld>
            <a:endParaRPr lang="en-US">
              <a:solidFill>
                <a:prstClr val="black"/>
              </a:solidFill>
            </a:endParaRPr>
          </a:p>
        </p:txBody>
      </p:sp>
    </p:spTree>
    <p:extLst>
      <p:ext uri="{BB962C8B-B14F-4D97-AF65-F5344CB8AC3E}">
        <p14:creationId xmlns:p14="http://schemas.microsoft.com/office/powerpoint/2010/main" val="35808457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51</a:t>
            </a:fld>
            <a:endParaRPr lang="en-GB">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7735185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52</a:t>
            </a:fld>
            <a:endParaRPr lang="en-GB">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752856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5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E6176E74-4406-4A7F-8AEA-033439C09D23}" type="slidenum">
              <a:rPr lang="en-US" smtClean="0">
                <a:solidFill>
                  <a:prstClr val="black"/>
                </a:solidFill>
              </a:rPr>
              <a:pPr>
                <a:defRPr/>
              </a:pPr>
              <a:t>53</a:t>
            </a:fld>
            <a:endParaRPr lang="en-US">
              <a:solidFill>
                <a:prstClr val="black"/>
              </a:solidFill>
            </a:endParaRPr>
          </a:p>
        </p:txBody>
      </p:sp>
    </p:spTree>
    <p:extLst>
      <p:ext uri="{BB962C8B-B14F-4D97-AF65-F5344CB8AC3E}">
        <p14:creationId xmlns:p14="http://schemas.microsoft.com/office/powerpoint/2010/main" val="33982401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54</a:t>
            </a:fld>
            <a:endParaRPr lang="en-GB">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725286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5</a:t>
            </a:fld>
            <a:endParaRPr lang="en-GB"/>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363720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55</a:t>
            </a:fld>
            <a:endParaRPr lang="en-GB">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919252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6</a:t>
            </a:fld>
            <a:endParaRPr lang="en-GB"/>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36372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7</a:t>
            </a:fld>
            <a:endParaRPr lang="en-US"/>
          </a:p>
        </p:txBody>
      </p:sp>
    </p:spTree>
    <p:extLst>
      <p:ext uri="{BB962C8B-B14F-4D97-AF65-F5344CB8AC3E}">
        <p14:creationId xmlns:p14="http://schemas.microsoft.com/office/powerpoint/2010/main" val="2203419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a:t>This is actually</a:t>
            </a:r>
            <a:r>
              <a:rPr lang="en-IN" baseline="0" dirty="0"/>
              <a:t> a slide on customer needs. Need to be renamed and moved out.</a:t>
            </a:r>
            <a:endParaRPr lang="en-IN" dirty="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8</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a:t>This is actually</a:t>
            </a:r>
            <a:r>
              <a:rPr lang="en-IN" baseline="0" dirty="0"/>
              <a:t> a slide on customer needs. Need to be renamed and moved out.</a:t>
            </a:r>
            <a:endParaRPr lang="en-IN" dirty="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9</a:t>
            </a:fld>
            <a:endParaRPr lang="en-US"/>
          </a:p>
        </p:txBody>
      </p:sp>
    </p:spTree>
    <p:extLst>
      <p:ext uri="{BB962C8B-B14F-4D97-AF65-F5344CB8AC3E}">
        <p14:creationId xmlns:p14="http://schemas.microsoft.com/office/powerpoint/2010/main" val="3949447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60E73D08-5AB0-446A-8BED-564C7BC1AE5E}" type="datetimeFigureOut">
              <a:rPr lang="en-US" smtClean="0"/>
              <a:pPr>
                <a:defRPr/>
              </a:pPr>
              <a:t>16-Aug-18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5DE109-EFE1-40D9-A9DD-B41473EBDCF3}" type="slidenum">
              <a:rPr lang="en-US"/>
              <a:pPr>
                <a:defRPr/>
              </a:pPr>
              <a:t>‹#›</a:t>
            </a:fld>
            <a:endParaRPr lang="en-US"/>
          </a:p>
        </p:txBody>
      </p:sp>
    </p:spTree>
    <p:extLst>
      <p:ext uri="{BB962C8B-B14F-4D97-AF65-F5344CB8AC3E}">
        <p14:creationId xmlns:p14="http://schemas.microsoft.com/office/powerpoint/2010/main" val="1767815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43D7A5D-BF50-4CCC-AC19-866F92C9A2F3}" type="datetimeFigureOut">
              <a:rPr lang="en-US" smtClean="0"/>
              <a:pPr>
                <a:defRPr/>
              </a:pPr>
              <a:t>16-Aug-18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E2BB32-9AC4-4AD0-A5FC-AFFCE6289689}" type="slidenum">
              <a:rPr lang="en-US"/>
              <a:pPr>
                <a:defRPr/>
              </a:pPr>
              <a:t>‹#›</a:t>
            </a:fld>
            <a:endParaRPr lang="en-US"/>
          </a:p>
        </p:txBody>
      </p:sp>
    </p:spTree>
    <p:extLst>
      <p:ext uri="{BB962C8B-B14F-4D97-AF65-F5344CB8AC3E}">
        <p14:creationId xmlns:p14="http://schemas.microsoft.com/office/powerpoint/2010/main" val="1331296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A28D7AA-BF75-48E9-B667-3C35F5E6D12C}" type="datetimeFigureOut">
              <a:rPr lang="en-US" smtClean="0"/>
              <a:pPr>
                <a:defRPr/>
              </a:pPr>
              <a:t>16-Aug-18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AC64CF-C04B-4FD3-9581-7E09C85D1817}" type="slidenum">
              <a:rPr lang="en-US"/>
              <a:pPr>
                <a:defRPr/>
              </a:pPr>
              <a:t>‹#›</a:t>
            </a:fld>
            <a:endParaRPr lang="en-US"/>
          </a:p>
        </p:txBody>
      </p:sp>
    </p:spTree>
    <p:extLst>
      <p:ext uri="{BB962C8B-B14F-4D97-AF65-F5344CB8AC3E}">
        <p14:creationId xmlns:p14="http://schemas.microsoft.com/office/powerpoint/2010/main" val="2318011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6107A65-B867-468B-8834-4261086367C3}" type="datetimeFigureOut">
              <a:rPr lang="en-US" smtClean="0"/>
              <a:pPr>
                <a:defRPr/>
              </a:pPr>
              <a:t>16-Aug-18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2755E0-85C7-4811-ABF5-5B5E9A28A7AA}" type="slidenum">
              <a:rPr lang="en-US"/>
              <a:pPr>
                <a:defRPr/>
              </a:pPr>
              <a:t>‹#›</a:t>
            </a:fld>
            <a:endParaRPr lang="en-US"/>
          </a:p>
        </p:txBody>
      </p:sp>
    </p:spTree>
    <p:extLst>
      <p:ext uri="{BB962C8B-B14F-4D97-AF65-F5344CB8AC3E}">
        <p14:creationId xmlns:p14="http://schemas.microsoft.com/office/powerpoint/2010/main" val="1342591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8C0D314-6BC8-4FF9-A937-0801EBC97D61}" type="datetimeFigureOut">
              <a:rPr lang="en-US" smtClean="0"/>
              <a:pPr>
                <a:defRPr/>
              </a:pPr>
              <a:t>16-Aug-18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F9360A-6709-44B6-B2B8-7E55CAC5441E}" type="slidenum">
              <a:rPr lang="en-US"/>
              <a:pPr>
                <a:defRPr/>
              </a:pPr>
              <a:t>‹#›</a:t>
            </a:fld>
            <a:endParaRPr lang="en-US"/>
          </a:p>
        </p:txBody>
      </p:sp>
    </p:spTree>
    <p:extLst>
      <p:ext uri="{BB962C8B-B14F-4D97-AF65-F5344CB8AC3E}">
        <p14:creationId xmlns:p14="http://schemas.microsoft.com/office/powerpoint/2010/main" val="3718828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ADCF4909-F732-4941-8D3A-613012C303CE}" type="datetimeFigureOut">
              <a:rPr lang="en-US" smtClean="0"/>
              <a:pPr>
                <a:defRPr/>
              </a:pPr>
              <a:t>16-Aug-18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2309FA-0B62-40F8-8FAC-10B30D74F4A9}" type="slidenum">
              <a:rPr lang="en-US"/>
              <a:pPr>
                <a:defRPr/>
              </a:pPr>
              <a:t>‹#›</a:t>
            </a:fld>
            <a:endParaRPr lang="en-US"/>
          </a:p>
        </p:txBody>
      </p:sp>
    </p:spTree>
    <p:extLst>
      <p:ext uri="{BB962C8B-B14F-4D97-AF65-F5344CB8AC3E}">
        <p14:creationId xmlns:p14="http://schemas.microsoft.com/office/powerpoint/2010/main" val="17596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B671107-952B-435C-9E1B-7EDB92457AF4}" type="datetimeFigureOut">
              <a:rPr lang="en-US" smtClean="0"/>
              <a:pPr>
                <a:defRPr/>
              </a:pPr>
              <a:t>16-Aug-18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E155F1-FABF-4BF0-A391-FAC3106B60A4}" type="slidenum">
              <a:rPr lang="en-US"/>
              <a:pPr>
                <a:defRPr/>
              </a:pPr>
              <a:t>‹#›</a:t>
            </a:fld>
            <a:endParaRPr lang="en-US"/>
          </a:p>
        </p:txBody>
      </p:sp>
    </p:spTree>
    <p:extLst>
      <p:ext uri="{BB962C8B-B14F-4D97-AF65-F5344CB8AC3E}">
        <p14:creationId xmlns:p14="http://schemas.microsoft.com/office/powerpoint/2010/main" val="1912859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619D0460-4EA6-409F-A41A-B28BBF93E5BF}" type="datetimeFigureOut">
              <a:rPr lang="en-US" smtClean="0"/>
              <a:pPr>
                <a:defRPr/>
              </a:pPr>
              <a:t>16-Aug-18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0C93233-FE40-42D9-AB69-FD5009E84A94}" type="slidenum">
              <a:rPr lang="en-US"/>
              <a:pPr>
                <a:defRPr/>
              </a:pPr>
              <a:t>‹#›</a:t>
            </a:fld>
            <a:endParaRPr lang="en-US"/>
          </a:p>
        </p:txBody>
      </p:sp>
    </p:spTree>
    <p:extLst>
      <p:ext uri="{BB962C8B-B14F-4D97-AF65-F5344CB8AC3E}">
        <p14:creationId xmlns:p14="http://schemas.microsoft.com/office/powerpoint/2010/main" val="310173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F4AAF0C-EFBA-4C8A-99D9-D34573B55DA1}" type="datetimeFigureOut">
              <a:rPr lang="en-US" smtClean="0"/>
              <a:pPr>
                <a:defRPr/>
              </a:pPr>
              <a:t>16-Aug-18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65DE70-FFC3-43F5-990D-C744D72F77F5}" type="slidenum">
              <a:rPr lang="en-US"/>
              <a:pPr>
                <a:defRPr/>
              </a:pPr>
              <a:t>‹#›</a:t>
            </a:fld>
            <a:endParaRPr lang="en-US"/>
          </a:p>
        </p:txBody>
      </p:sp>
    </p:spTree>
    <p:extLst>
      <p:ext uri="{BB962C8B-B14F-4D97-AF65-F5344CB8AC3E}">
        <p14:creationId xmlns:p14="http://schemas.microsoft.com/office/powerpoint/2010/main" val="192328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EDA7238-2212-4048-ABB1-FF41A7743226}" type="datetimeFigureOut">
              <a:rPr lang="en-US" smtClean="0"/>
              <a:pPr>
                <a:defRPr/>
              </a:pPr>
              <a:t>16-Aug-18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91F0FC-AD52-489C-B877-528B68612137}" type="slidenum">
              <a:rPr lang="en-US"/>
              <a:pPr>
                <a:defRPr/>
              </a:pPr>
              <a:t>‹#›</a:t>
            </a:fld>
            <a:endParaRPr lang="en-US"/>
          </a:p>
        </p:txBody>
      </p:sp>
    </p:spTree>
    <p:extLst>
      <p:ext uri="{BB962C8B-B14F-4D97-AF65-F5344CB8AC3E}">
        <p14:creationId xmlns:p14="http://schemas.microsoft.com/office/powerpoint/2010/main" val="685843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6D648D0-A828-42AD-AD77-55F6F6EA446E}" type="datetimeFigureOut">
              <a:rPr lang="en-US" smtClean="0"/>
              <a:pPr>
                <a:defRPr/>
              </a:pPr>
              <a:t>16-Aug-18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1AABAF2-1623-4442-90F4-053217C71139}" type="slidenum">
              <a:rPr lang="en-US"/>
              <a:pPr>
                <a:defRPr/>
              </a:pPr>
              <a:t>‹#›</a:t>
            </a:fld>
            <a:endParaRPr lang="en-US"/>
          </a:p>
        </p:txBody>
      </p:sp>
    </p:spTree>
    <p:extLst>
      <p:ext uri="{BB962C8B-B14F-4D97-AF65-F5344CB8AC3E}">
        <p14:creationId xmlns:p14="http://schemas.microsoft.com/office/powerpoint/2010/main" val="2600397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DCDA59-C46E-4768-AA1B-AA43B6E0086A}" type="datetimeFigureOut">
              <a:rPr lang="en-US" smtClean="0"/>
              <a:pPr>
                <a:defRPr/>
              </a:pPr>
              <a:t>16-Aug-18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45D97B2-A6A5-49A6-A85E-C5A0768853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907" r:id="rId1"/>
    <p:sldLayoutId id="2147484908" r:id="rId2"/>
    <p:sldLayoutId id="2147484909" r:id="rId3"/>
    <p:sldLayoutId id="2147484910" r:id="rId4"/>
    <p:sldLayoutId id="2147484911" r:id="rId5"/>
    <p:sldLayoutId id="2147484912" r:id="rId6"/>
    <p:sldLayoutId id="2147484913" r:id="rId7"/>
    <p:sldLayoutId id="2147484914" r:id="rId8"/>
    <p:sldLayoutId id="2147484915" r:id="rId9"/>
    <p:sldLayoutId id="2147484916" r:id="rId10"/>
    <p:sldLayoutId id="214748491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jpeg"/><Relationship Id="rId7"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http://images.google.co.in/imgres?imgurl=http://shopping.bhaskar.com/images/prodimg/large/ARJ2097_1lg.jpg&amp;imgrefurl=http://shopping.bhaskar.com/shop/product/apparels_&amp;_accessories/womens_wear/ladies_kurtas/Aapno_Rajasthan/64155&amp;usg=__DwVnm_T76RWmA97gvN24bB_JLzs=&amp;h=300&amp;w=300&amp;sz=29&amp;hl=en&amp;start=70&amp;tbnid=YZyYaM2ScRBEdM:&amp;tbnh=116&amp;tbnw=116&amp;prev=/images?q=kurta&amp;gbv=2&amp;ndsp=20&amp;hl=en&amp;sa=N&amp;start=60"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wmf"/></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notesSlide" Target="../notesSlides/notesSlide4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44.xml"/><Relationship Id="rId5" Type="http://schemas.openxmlformats.org/officeDocument/2006/relationships/slideLayout" Target="../slideLayouts/slideLayout6.xml"/><Relationship Id="rId4" Type="http://schemas.openxmlformats.org/officeDocument/2006/relationships/tags" Target="../tags/tag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Understanding Customers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x-none" sz="3600" dirty="0">
                <a:solidFill>
                  <a:srgbClr val="00000A"/>
                </a:solidFill>
                <a:latin typeface="Liberation Serif"/>
                <a:ea typeface="SimSun" panose="02010600030101010101" pitchFamily="2" charset="-122"/>
                <a:cs typeface="Tahoma" panose="020B0604030504040204" pitchFamily="34" charset="0"/>
              </a:rPr>
              <a:t>ग्राहकों को समझना</a:t>
            </a:r>
            <a:endParaRPr lang="x-none" sz="3600" dirty="0">
              <a:cs typeface="Arial" charset="0"/>
            </a:endParaRPr>
          </a:p>
        </p:txBody>
      </p:sp>
    </p:spTree>
    <p:extLst>
      <p:ext uri="{BB962C8B-B14F-4D97-AF65-F5344CB8AC3E}">
        <p14:creationId xmlns:p14="http://schemas.microsoft.com/office/powerpoint/2010/main" val="177882762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573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91145298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Customers - Their needs</a:t>
            </a:r>
            <a:endParaRPr lang="en-GB" sz="2400" dirty="0">
              <a:solidFill>
                <a:srgbClr val="000000"/>
              </a:solidFill>
              <a:cs typeface="Arial" charset="0"/>
            </a:endParaRPr>
          </a:p>
        </p:txBody>
      </p:sp>
      <p:sp>
        <p:nvSpPr>
          <p:cNvPr id="13315" name="Text Box 2"/>
          <p:cNvSpPr txBox="1">
            <a:spLocks noChangeArrowheads="1"/>
          </p:cNvSpPr>
          <p:nvPr/>
        </p:nvSpPr>
        <p:spPr bwMode="auto">
          <a:xfrm>
            <a:off x="228600" y="1035050"/>
            <a:ext cx="4267200" cy="4146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buFont typeface="Arial" pitchFamily="34" charset="0"/>
              <a:buChar char="•"/>
            </a:pPr>
            <a:r>
              <a:rPr lang="en-US" sz="2000" dirty="0">
                <a:solidFill>
                  <a:srgbClr val="000000"/>
                </a:solidFill>
                <a:cs typeface="Arial" pitchFamily="34" charset="0"/>
              </a:rPr>
              <a:t>Once we identify potential customers or even when we have existing ones, we must ask yourself what their needs are.</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301CE336-5839-474E-BB65-6A04E4E4CEE8}" type="slidenum">
              <a:rPr lang="en-US" sz="1600" b="1" smtClean="0">
                <a:solidFill>
                  <a:schemeClr val="tx1"/>
                </a:solidFill>
              </a:rPr>
              <a:pPr algn="ctr">
                <a:defRPr/>
              </a:pPr>
              <a:t>11</a:t>
            </a:fld>
            <a:endParaRPr lang="en-US" sz="1600" b="1" dirty="0">
              <a:solidFill>
                <a:schemeClr val="tx1"/>
              </a:solidFill>
            </a:endParaRPr>
          </a:p>
        </p:txBody>
      </p:sp>
      <p:sp>
        <p:nvSpPr>
          <p:cNvPr id="6"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a:solidFill>
                  <a:srgbClr val="000000"/>
                </a:solidFill>
                <a:cs typeface="Arial" charset="0"/>
              </a:rPr>
              <a:t>ग्राहक </a:t>
            </a:r>
            <a:r>
              <a:rPr lang="x-none" sz="2400" dirty="0">
                <a:solidFill>
                  <a:srgbClr val="000000"/>
                </a:solidFill>
                <a:cs typeface="Arial" charset="0"/>
              </a:rPr>
              <a:t>और उनकी जरूरतें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52696"/>
            <a:ext cx="4267200" cy="4146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buFont typeface="Arial" pitchFamily="34" charset="0"/>
              <a:buChar char="•"/>
            </a:pPr>
            <a:r>
              <a:rPr lang="x-none" sz="2000" dirty="0">
                <a:solidFill>
                  <a:srgbClr val="000000"/>
                </a:solidFill>
                <a:cs typeface="Arial" pitchFamily="34" charset="0"/>
              </a:rPr>
              <a:t>एक बार आप संभावित </a:t>
            </a:r>
            <a:r>
              <a:rPr lang="x-none" sz="2000">
                <a:solidFill>
                  <a:srgbClr val="000000"/>
                </a:solidFill>
                <a:cs typeface="Arial" pitchFamily="34" charset="0"/>
              </a:rPr>
              <a:t>ग्राहक </a:t>
            </a:r>
            <a:r>
              <a:rPr lang="hi-IN" sz="2000" dirty="0">
                <a:solidFill>
                  <a:srgbClr val="000000"/>
                </a:solidFill>
                <a:cs typeface="Arial" pitchFamily="34" charset="0"/>
              </a:rPr>
              <a:t>की पहचान कर लें या </a:t>
            </a:r>
            <a:r>
              <a:rPr lang="x-none" sz="2000">
                <a:solidFill>
                  <a:srgbClr val="000000"/>
                </a:solidFill>
                <a:cs typeface="Arial" pitchFamily="34" charset="0"/>
              </a:rPr>
              <a:t>जब </a:t>
            </a:r>
            <a:r>
              <a:rPr lang="x-none" sz="2000" dirty="0">
                <a:solidFill>
                  <a:srgbClr val="000000"/>
                </a:solidFill>
                <a:cs typeface="Arial" pitchFamily="34" charset="0"/>
              </a:rPr>
              <a:t>आपके </a:t>
            </a:r>
            <a:r>
              <a:rPr lang="x-none" sz="2000">
                <a:solidFill>
                  <a:srgbClr val="000000"/>
                </a:solidFill>
                <a:cs typeface="Arial" pitchFamily="34" charset="0"/>
              </a:rPr>
              <a:t>पास </a:t>
            </a:r>
            <a:r>
              <a:rPr lang="hi-IN" sz="2000" dirty="0">
                <a:solidFill>
                  <a:srgbClr val="000000"/>
                </a:solidFill>
                <a:cs typeface="Arial" pitchFamily="34" charset="0"/>
              </a:rPr>
              <a:t>पहले से </a:t>
            </a:r>
            <a:r>
              <a:rPr lang="x-none" sz="2000">
                <a:solidFill>
                  <a:srgbClr val="000000"/>
                </a:solidFill>
                <a:cs typeface="Arial" pitchFamily="34" charset="0"/>
              </a:rPr>
              <a:t>कोई </a:t>
            </a:r>
            <a:r>
              <a:rPr lang="x-none" sz="2000" dirty="0">
                <a:solidFill>
                  <a:srgbClr val="000000"/>
                </a:solidFill>
                <a:cs typeface="Arial" pitchFamily="34" charset="0"/>
              </a:rPr>
              <a:t>ग्राहक हो, तो आप खुद </a:t>
            </a:r>
            <a:r>
              <a:rPr lang="x-none" sz="2000">
                <a:solidFill>
                  <a:srgbClr val="000000"/>
                </a:solidFill>
                <a:cs typeface="Arial" pitchFamily="34" charset="0"/>
              </a:rPr>
              <a:t>से पू</a:t>
            </a:r>
            <a:r>
              <a:rPr lang="hi-IN" sz="2000" dirty="0">
                <a:solidFill>
                  <a:srgbClr val="000000"/>
                </a:solidFill>
                <a:cs typeface="Arial" pitchFamily="34" charset="0"/>
              </a:rPr>
              <a:t>छें</a:t>
            </a:r>
            <a:r>
              <a:rPr lang="x-none" sz="2000">
                <a:solidFill>
                  <a:srgbClr val="000000"/>
                </a:solidFill>
                <a:cs typeface="Arial" pitchFamily="34" charset="0"/>
              </a:rPr>
              <a:t>  </a:t>
            </a:r>
            <a:r>
              <a:rPr lang="x-none" sz="2000" dirty="0">
                <a:solidFill>
                  <a:srgbClr val="000000"/>
                </a:solidFill>
                <a:cs typeface="Arial" pitchFamily="34" charset="0"/>
              </a:rPr>
              <a:t>कि उनकी जरूरतें क्या हैं</a:t>
            </a:r>
            <a:r>
              <a:rPr lang="x-none" sz="2000">
                <a:solidFill>
                  <a:srgbClr val="000000"/>
                </a:solidFill>
                <a:cs typeface="Arial" pitchFamily="34" charset="0"/>
              </a:rPr>
              <a:t>। </a:t>
            </a:r>
            <a:endParaRPr lang="hi-IN" sz="2000" dirty="0">
              <a:solidFill>
                <a:srgbClr val="000000"/>
              </a:solidFill>
              <a:cs typeface="Arial" pitchFamily="34" charset="0"/>
            </a:endParaRPr>
          </a:p>
          <a:p>
            <a:pPr marL="0" lvl="1" indent="0" eaLnBrk="1" hangingPunct="1">
              <a:lnSpc>
                <a:spcPct val="114000"/>
              </a:lnSpc>
              <a:buSzPct val="100000"/>
            </a:pPr>
            <a:endParaRPr lang="hi-IN" sz="2000" dirty="0">
              <a:solidFill>
                <a:srgbClr val="000000"/>
              </a:solidFill>
              <a:cs typeface="Arial" charset="0"/>
            </a:endParaRPr>
          </a:p>
        </p:txBody>
      </p:sp>
    </p:spTree>
    <p:extLst>
      <p:ext uri="{BB962C8B-B14F-4D97-AF65-F5344CB8AC3E}">
        <p14:creationId xmlns:p14="http://schemas.microsoft.com/office/powerpoint/2010/main" val="264101961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12</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a:solidFill>
                  <a:srgbClr val="000000"/>
                </a:solidFill>
                <a:cs typeface="Arial" charset="0"/>
              </a:rPr>
              <a:t>ग्राहकों </a:t>
            </a:r>
            <a:r>
              <a:rPr lang="hi-IN" sz="2400" dirty="0">
                <a:solidFill>
                  <a:srgbClr val="000000"/>
                </a:solidFill>
                <a:cs typeface="Arial" charset="0"/>
              </a:rPr>
              <a:t>की आवश्यकताएं – उदाहरण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hi-IN" dirty="0">
                <a:solidFill>
                  <a:srgbClr val="000000"/>
                </a:solidFill>
                <a:cs typeface="Arial" pitchFamily="34" charset="0"/>
              </a:rPr>
              <a:t>उत्पादन व्यापार के उदाहरण </a:t>
            </a:r>
          </a:p>
          <a:p>
            <a:pPr marL="285750" indent="-285750" eaLnBrk="1" hangingPunct="1">
              <a:lnSpc>
                <a:spcPct val="114000"/>
              </a:lnSpc>
              <a:buSzPct val="100000"/>
              <a:buFontTx/>
              <a:buChar char="-"/>
            </a:pPr>
            <a:r>
              <a:rPr lang="hi-IN" dirty="0">
                <a:solidFill>
                  <a:srgbClr val="000000"/>
                </a:solidFill>
                <a:cs typeface="Arial" pitchFamily="34" charset="0"/>
              </a:rPr>
              <a:t>लीना के अचार के </a:t>
            </a:r>
            <a:r>
              <a:rPr lang="x-none">
                <a:solidFill>
                  <a:srgbClr val="000000"/>
                </a:solidFill>
                <a:cs typeface="Arial" pitchFamily="34" charset="0"/>
              </a:rPr>
              <a:t>आमतौर पर </a:t>
            </a:r>
            <a:r>
              <a:rPr lang="hi-IN" dirty="0">
                <a:solidFill>
                  <a:srgbClr val="000000"/>
                </a:solidFill>
                <a:cs typeface="Arial" pitchFamily="34" charset="0"/>
              </a:rPr>
              <a:t>निम्न प्रकार के संभावित </a:t>
            </a:r>
            <a:r>
              <a:rPr lang="x-none">
                <a:solidFill>
                  <a:srgbClr val="000000"/>
                </a:solidFill>
                <a:cs typeface="Arial" pitchFamily="34" charset="0"/>
              </a:rPr>
              <a:t>ग्राहक </a:t>
            </a:r>
            <a:r>
              <a:rPr lang="hi-IN" dirty="0">
                <a:solidFill>
                  <a:srgbClr val="000000"/>
                </a:solidFill>
                <a:cs typeface="Arial" pitchFamily="34" charset="0"/>
              </a:rPr>
              <a:t>हो सकते हैं </a:t>
            </a:r>
            <a:r>
              <a:rPr lang="x-none">
                <a:solidFill>
                  <a:srgbClr val="000000"/>
                </a:solidFill>
                <a:cs typeface="Arial" pitchFamily="34" charset="0"/>
              </a:rPr>
              <a:t>और </a:t>
            </a:r>
            <a:r>
              <a:rPr lang="hi-IN" dirty="0">
                <a:solidFill>
                  <a:srgbClr val="000000"/>
                </a:solidFill>
                <a:cs typeface="Arial" pitchFamily="34" charset="0"/>
              </a:rPr>
              <a:t>उनकी </a:t>
            </a:r>
            <a:r>
              <a:rPr lang="x-none">
                <a:solidFill>
                  <a:srgbClr val="000000"/>
                </a:solidFill>
                <a:cs typeface="Arial" pitchFamily="34" charset="0"/>
              </a:rPr>
              <a:t>अलग-अलग </a:t>
            </a:r>
            <a:r>
              <a:rPr lang="x-none" dirty="0">
                <a:solidFill>
                  <a:srgbClr val="000000"/>
                </a:solidFill>
                <a:cs typeface="Arial" pitchFamily="34" charset="0"/>
              </a:rPr>
              <a:t>जरूरतें हो सकती </a:t>
            </a:r>
            <a:r>
              <a:rPr lang="x-none">
                <a:solidFill>
                  <a:srgbClr val="000000"/>
                </a:solidFill>
                <a:cs typeface="Arial" pitchFamily="34" charset="0"/>
              </a:rPr>
              <a:t>हैं </a:t>
            </a:r>
            <a:endParaRPr lang="hi-IN" dirty="0">
              <a:solidFill>
                <a:srgbClr val="000000"/>
              </a:solidFill>
              <a:cs typeface="Arial" pitchFamily="34" charset="0"/>
            </a:endParaRPr>
          </a:p>
          <a:p>
            <a:pPr lvl="1" eaLnBrk="1" hangingPunct="1">
              <a:lnSpc>
                <a:spcPct val="114000"/>
              </a:lnSpc>
              <a:buSzPct val="100000"/>
              <a:buFont typeface="Arial" charset="0"/>
              <a:buChar char="•"/>
            </a:pPr>
            <a:r>
              <a:rPr lang="hi-IN" dirty="0">
                <a:solidFill>
                  <a:srgbClr val="000000"/>
                </a:solidFill>
                <a:cs typeface="Arial" charset="0"/>
              </a:rPr>
              <a:t>स्कुल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बच्चों के लिए कम मसालेदार अचार चाहेगी</a:t>
            </a:r>
            <a:endParaRPr lang="en-US" sz="1600"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बिना पैकिंग के बड़ी मात्रा में चाहेगी </a:t>
            </a:r>
            <a:endParaRPr lang="en-US" sz="1600" dirty="0">
              <a:solidFill>
                <a:srgbClr val="000000"/>
              </a:solidFill>
              <a:cs typeface="Arial" charset="0"/>
            </a:endParaRPr>
          </a:p>
          <a:p>
            <a:pPr lvl="1" eaLnBrk="1" hangingPunct="1">
              <a:lnSpc>
                <a:spcPct val="114000"/>
              </a:lnSpc>
              <a:buSzPct val="100000"/>
              <a:buFont typeface="Arial" charset="0"/>
              <a:buChar char="•"/>
            </a:pPr>
            <a:r>
              <a:rPr lang="hi-IN" dirty="0">
                <a:solidFill>
                  <a:srgbClr val="000000"/>
                </a:solidFill>
                <a:cs typeface="Arial" charset="0"/>
              </a:rPr>
              <a:t>होटल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ज्यादा मसालेदार </a:t>
            </a:r>
            <a:endParaRPr lang="en-US" sz="1600"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बिना पैकिंग के बड़ी मात्रा में चाहेगी</a:t>
            </a:r>
            <a:endParaRPr lang="en-US" sz="1600" dirty="0">
              <a:solidFill>
                <a:srgbClr val="000000"/>
              </a:solidFill>
              <a:cs typeface="Arial" charset="0"/>
            </a:endParaRPr>
          </a:p>
          <a:p>
            <a:pPr lvl="1" eaLnBrk="1" hangingPunct="1">
              <a:lnSpc>
                <a:spcPct val="114000"/>
              </a:lnSpc>
              <a:buSzPct val="100000"/>
              <a:buFont typeface="Arial" charset="0"/>
              <a:buChar char="•"/>
            </a:pPr>
            <a:r>
              <a:rPr lang="hi-IN" dirty="0">
                <a:solidFill>
                  <a:srgbClr val="000000"/>
                </a:solidFill>
                <a:cs typeface="Arial" charset="0"/>
              </a:rPr>
              <a:t>घर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कम से कम</a:t>
            </a:r>
            <a:r>
              <a:rPr lang="en-US" sz="1600" dirty="0">
                <a:solidFill>
                  <a:srgbClr val="000000"/>
                </a:solidFill>
                <a:cs typeface="Arial" charset="0"/>
              </a:rPr>
              <a:t> 2-3 </a:t>
            </a:r>
            <a:r>
              <a:rPr lang="hi-IN" sz="1600" dirty="0">
                <a:solidFill>
                  <a:srgbClr val="000000"/>
                </a:solidFill>
                <a:cs typeface="Arial" charset="0"/>
              </a:rPr>
              <a:t>वैरायटी </a:t>
            </a:r>
            <a:endParaRPr lang="en-US" sz="1600"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छोटी बोतल में चाहेगी </a:t>
            </a:r>
            <a:endParaRPr lang="en-US" sz="1600" dirty="0">
              <a:solidFill>
                <a:srgbClr val="000000"/>
              </a:solidFill>
              <a:cs typeface="Arial" charset="0"/>
            </a:endParaRPr>
          </a:p>
          <a:p>
            <a:pPr marL="0" indent="0" eaLnBrk="1" hangingPunct="1">
              <a:lnSpc>
                <a:spcPct val="114000"/>
              </a:lnSpc>
              <a:buSzPct val="100000"/>
            </a:pPr>
            <a:endParaRPr lang="en-IN" dirty="0">
              <a:solidFill>
                <a:srgbClr val="000000"/>
              </a:solidFill>
              <a:cs typeface="Arial" pitchFamily="34"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 Needs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Example of a production business - Here are possible types of Customers at </a:t>
            </a:r>
            <a:r>
              <a:rPr lang="en-US" sz="2000" dirty="0" err="1">
                <a:solidFill>
                  <a:srgbClr val="000000"/>
                </a:solidFill>
                <a:cs typeface="Arial" charset="0"/>
              </a:rPr>
              <a:t>Leena’s</a:t>
            </a:r>
            <a:r>
              <a:rPr lang="en-US" sz="2000" dirty="0">
                <a:solidFill>
                  <a:srgbClr val="000000"/>
                </a:solidFill>
                <a:cs typeface="Arial" charset="0"/>
              </a:rPr>
              <a:t> Pickle and their needs</a:t>
            </a:r>
          </a:p>
          <a:p>
            <a:pPr lvl="1" eaLnBrk="1" hangingPunct="1">
              <a:lnSpc>
                <a:spcPct val="114000"/>
              </a:lnSpc>
              <a:buSzPct val="100000"/>
              <a:buFont typeface="Arial" charset="0"/>
              <a:buChar char="•"/>
            </a:pPr>
            <a:r>
              <a:rPr lang="en-US" dirty="0">
                <a:solidFill>
                  <a:srgbClr val="000000"/>
                </a:solidFill>
                <a:cs typeface="Arial" charset="0"/>
              </a:rPr>
              <a:t>Schools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less spicy pickle for children</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in large quantities without any packaging</a:t>
            </a:r>
          </a:p>
          <a:p>
            <a:pPr lvl="1" eaLnBrk="1" hangingPunct="1">
              <a:lnSpc>
                <a:spcPct val="114000"/>
              </a:lnSpc>
              <a:buSzPct val="100000"/>
              <a:buFont typeface="Arial" charset="0"/>
              <a:buChar char="•"/>
            </a:pPr>
            <a:r>
              <a:rPr lang="en-US" dirty="0">
                <a:solidFill>
                  <a:srgbClr val="000000"/>
                </a:solidFill>
                <a:cs typeface="Arial" charset="0"/>
              </a:rPr>
              <a:t>Hotels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More spicy</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in large quantities without any packaging</a:t>
            </a:r>
          </a:p>
          <a:p>
            <a:pPr lvl="1" eaLnBrk="1" hangingPunct="1">
              <a:lnSpc>
                <a:spcPct val="114000"/>
              </a:lnSpc>
              <a:buSzPct val="100000"/>
              <a:buFont typeface="Arial" charset="0"/>
              <a:buChar char="•"/>
            </a:pPr>
            <a:r>
              <a:rPr lang="en-US" dirty="0">
                <a:solidFill>
                  <a:srgbClr val="000000"/>
                </a:solidFill>
                <a:cs typeface="Arial" charset="0"/>
              </a:rPr>
              <a:t>Households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At least 2-3 varieties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in small bottles</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12</a:t>
            </a:fld>
            <a:endParaRPr lang="en-US" sz="1600" b="1" dirty="0">
              <a:solidFill>
                <a:schemeClr val="tx1"/>
              </a:solidFill>
            </a:endParaRPr>
          </a:p>
        </p:txBody>
      </p:sp>
    </p:spTree>
    <p:extLst>
      <p:ext uri="{BB962C8B-B14F-4D97-AF65-F5344CB8AC3E}">
        <p14:creationId xmlns:p14="http://schemas.microsoft.com/office/powerpoint/2010/main" val="1901931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13</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a:solidFill>
                  <a:srgbClr val="000000"/>
                </a:solidFill>
                <a:cs typeface="Arial" charset="0"/>
              </a:rPr>
              <a:t>ग्राहकों </a:t>
            </a:r>
            <a:r>
              <a:rPr lang="hi-IN" sz="2400" dirty="0">
                <a:solidFill>
                  <a:srgbClr val="000000"/>
                </a:solidFill>
                <a:cs typeface="Arial" charset="0"/>
              </a:rPr>
              <a:t>की आवश्यकताएं – उदाहरण </a:t>
            </a:r>
            <a:endParaRPr lang="en-GB" sz="24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 Needs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Example of a trading business - Here are possible types of Customers at Maya’s fruit shop and their needs</a:t>
            </a:r>
          </a:p>
          <a:p>
            <a:pPr lvl="1" eaLnBrk="1" hangingPunct="1">
              <a:lnSpc>
                <a:spcPct val="114000"/>
              </a:lnSpc>
              <a:buSzPct val="100000"/>
              <a:buFont typeface="Arial" charset="0"/>
              <a:buChar char="•"/>
            </a:pPr>
            <a:r>
              <a:rPr lang="en-US" dirty="0">
                <a:solidFill>
                  <a:srgbClr val="000000"/>
                </a:solidFill>
                <a:cs typeface="Arial" charset="0"/>
              </a:rPr>
              <a:t>Schools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in large quantities to be </a:t>
            </a:r>
            <a:r>
              <a:rPr lang="en-US" sz="1600" dirty="0" err="1">
                <a:solidFill>
                  <a:srgbClr val="000000"/>
                </a:solidFill>
                <a:cs typeface="Arial" charset="0"/>
              </a:rPr>
              <a:t>dsitributed</a:t>
            </a:r>
            <a:r>
              <a:rPr lang="en-US" sz="1600" dirty="0">
                <a:solidFill>
                  <a:srgbClr val="000000"/>
                </a:solidFill>
                <a:cs typeface="Arial" charset="0"/>
              </a:rPr>
              <a:t> amongst children</a:t>
            </a:r>
          </a:p>
          <a:p>
            <a:pPr lvl="1" eaLnBrk="1" hangingPunct="1">
              <a:lnSpc>
                <a:spcPct val="114000"/>
              </a:lnSpc>
              <a:buSzPct val="100000"/>
              <a:buFont typeface="Arial" charset="0"/>
              <a:buChar char="•"/>
            </a:pPr>
            <a:r>
              <a:rPr lang="en-US" dirty="0">
                <a:solidFill>
                  <a:srgbClr val="000000"/>
                </a:solidFill>
                <a:cs typeface="Arial" charset="0"/>
              </a:rPr>
              <a:t>Households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in bunches of 10-15 for eating at home</a:t>
            </a:r>
          </a:p>
          <a:p>
            <a:pPr lvl="1" eaLnBrk="1" hangingPunct="1">
              <a:lnSpc>
                <a:spcPct val="114000"/>
              </a:lnSpc>
              <a:buSzPct val="100000"/>
              <a:buFont typeface="Arial" charset="0"/>
              <a:buChar char="•"/>
            </a:pPr>
            <a:r>
              <a:rPr lang="en-US" dirty="0">
                <a:solidFill>
                  <a:srgbClr val="000000"/>
                </a:solidFill>
                <a:cs typeface="Arial" charset="0"/>
              </a:rPr>
              <a:t>Passerby</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1-2 to eat while passing by</a:t>
            </a:r>
          </a:p>
          <a:p>
            <a:pPr marL="0" lvl="1" indent="0" eaLnBrk="1" hangingPunct="1">
              <a:lnSpc>
                <a:spcPct val="114000"/>
              </a:lnSpc>
              <a:buSzPct val="100000"/>
            </a:pPr>
            <a:endParaRPr lang="en-US" sz="1600" dirty="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13</a:t>
            </a:fld>
            <a:endParaRPr lang="en-US" sz="1600" b="1" dirty="0">
              <a:solidFill>
                <a:schemeClr val="tx1"/>
              </a:solidFill>
            </a:endParaRPr>
          </a:p>
        </p:txBody>
      </p:sp>
      <p:sp>
        <p:nvSpPr>
          <p:cNvPr id="8" name="Text Box 2"/>
          <p:cNvSpPr txBox="1">
            <a:spLocks noChangeArrowheads="1"/>
          </p:cNvSpPr>
          <p:nvPr/>
        </p:nvSpPr>
        <p:spPr bwMode="auto">
          <a:xfrm>
            <a:off x="4648200" y="1066800"/>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hi-IN" sz="2000" dirty="0">
                <a:solidFill>
                  <a:srgbClr val="000000"/>
                </a:solidFill>
                <a:cs typeface="Arial" charset="0"/>
              </a:rPr>
              <a:t>एक क्रय-विक्रय व्यापार का उदाहरण – माया के फल की दुकान पर निम्न प्रकार के ग्राहक हो सकते हैं और उनकी अलग-अलग आवश्यकताएं हो सकती हैं</a:t>
            </a:r>
            <a:endParaRPr lang="en-US" sz="2000" dirty="0">
              <a:solidFill>
                <a:srgbClr val="000000"/>
              </a:solidFill>
              <a:cs typeface="Arial" charset="0"/>
            </a:endParaRPr>
          </a:p>
          <a:p>
            <a:pPr lvl="1" eaLnBrk="1" hangingPunct="1">
              <a:lnSpc>
                <a:spcPct val="114000"/>
              </a:lnSpc>
              <a:buSzPct val="100000"/>
              <a:buFont typeface="Arial" charset="0"/>
              <a:buChar char="•"/>
            </a:pPr>
            <a:r>
              <a:rPr lang="hi-IN" dirty="0">
                <a:solidFill>
                  <a:srgbClr val="000000"/>
                </a:solidFill>
                <a:cs typeface="Arial" charset="0"/>
              </a:rPr>
              <a:t>स्कुल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बच्चों में बांटने के लिए बड़ी मात्रा में चाहिए होगा</a:t>
            </a:r>
            <a:endParaRPr lang="en-US" sz="1600" dirty="0">
              <a:solidFill>
                <a:srgbClr val="000000"/>
              </a:solidFill>
              <a:cs typeface="Arial" charset="0"/>
            </a:endParaRPr>
          </a:p>
          <a:p>
            <a:pPr lvl="1" eaLnBrk="1" hangingPunct="1">
              <a:lnSpc>
                <a:spcPct val="114000"/>
              </a:lnSpc>
              <a:buSzPct val="100000"/>
              <a:buFont typeface="Arial" charset="0"/>
              <a:buChar char="•"/>
            </a:pPr>
            <a:r>
              <a:rPr lang="hi-IN" dirty="0">
                <a:solidFill>
                  <a:srgbClr val="000000"/>
                </a:solidFill>
                <a:cs typeface="Arial" charset="0"/>
              </a:rPr>
              <a:t>घर</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घर पर खाने के लिए </a:t>
            </a:r>
            <a:r>
              <a:rPr lang="en-US" sz="1600" dirty="0">
                <a:solidFill>
                  <a:srgbClr val="000000"/>
                </a:solidFill>
                <a:cs typeface="Arial" charset="0"/>
              </a:rPr>
              <a:t>10-15 </a:t>
            </a:r>
            <a:r>
              <a:rPr lang="hi-IN" sz="1600" dirty="0">
                <a:solidFill>
                  <a:srgbClr val="000000"/>
                </a:solidFill>
                <a:cs typeface="Arial" charset="0"/>
              </a:rPr>
              <a:t>के आसपास चाहिए होगा</a:t>
            </a:r>
            <a:endParaRPr lang="en-US" sz="1600" dirty="0">
              <a:solidFill>
                <a:srgbClr val="000000"/>
              </a:solidFill>
              <a:cs typeface="Arial" charset="0"/>
            </a:endParaRPr>
          </a:p>
          <a:p>
            <a:pPr lvl="1" eaLnBrk="1" hangingPunct="1">
              <a:lnSpc>
                <a:spcPct val="114000"/>
              </a:lnSpc>
              <a:buSzPct val="100000"/>
              <a:buFont typeface="Arial" charset="0"/>
              <a:buChar char="•"/>
            </a:pPr>
            <a:r>
              <a:rPr lang="hi-IN" dirty="0">
                <a:solidFill>
                  <a:srgbClr val="000000"/>
                </a:solidFill>
                <a:cs typeface="Arial" charset="0"/>
              </a:rPr>
              <a:t>सड़क पर आते जाते लोग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hi-IN" sz="1600" dirty="0">
                <a:solidFill>
                  <a:srgbClr val="000000"/>
                </a:solidFill>
                <a:cs typeface="Arial" charset="0"/>
              </a:rPr>
              <a:t>आते-जाते खाने के लिए </a:t>
            </a:r>
            <a:r>
              <a:rPr lang="en-US" sz="1600" dirty="0">
                <a:solidFill>
                  <a:srgbClr val="000000"/>
                </a:solidFill>
                <a:cs typeface="Arial" charset="0"/>
              </a:rPr>
              <a:t>1</a:t>
            </a:r>
            <a:r>
              <a:rPr lang="hi-IN" sz="1600" dirty="0">
                <a:solidFill>
                  <a:srgbClr val="000000"/>
                </a:solidFill>
                <a:cs typeface="Arial" charset="0"/>
              </a:rPr>
              <a:t> से </a:t>
            </a:r>
            <a:r>
              <a:rPr lang="en-US" sz="1600" dirty="0">
                <a:solidFill>
                  <a:srgbClr val="000000"/>
                </a:solidFill>
                <a:cs typeface="Arial" charset="0"/>
              </a:rPr>
              <a:t>2</a:t>
            </a:r>
            <a:r>
              <a:rPr lang="hi-IN" sz="1600" dirty="0">
                <a:solidFill>
                  <a:srgbClr val="000000"/>
                </a:solidFill>
                <a:cs typeface="Arial" charset="0"/>
              </a:rPr>
              <a:t> चाहेंगे</a:t>
            </a:r>
            <a:r>
              <a:rPr lang="en-US" sz="1600" dirty="0">
                <a:solidFill>
                  <a:srgbClr val="000000"/>
                </a:solidFill>
                <a:cs typeface="Arial" charset="0"/>
              </a:rPr>
              <a:t> </a:t>
            </a:r>
            <a:r>
              <a:rPr lang="hi-IN" sz="1600" dirty="0">
                <a:solidFill>
                  <a:srgbClr val="000000"/>
                </a:solidFill>
                <a:cs typeface="Arial" charset="0"/>
              </a:rPr>
              <a:t> </a:t>
            </a:r>
            <a:endParaRPr lang="en-US" sz="1600" dirty="0">
              <a:solidFill>
                <a:srgbClr val="000000"/>
              </a:solidFill>
              <a:cs typeface="Arial" charset="0"/>
            </a:endParaRPr>
          </a:p>
          <a:p>
            <a:pPr marL="0" lvl="1" indent="0" eaLnBrk="1" hangingPunct="1">
              <a:lnSpc>
                <a:spcPct val="114000"/>
              </a:lnSpc>
              <a:buSzPct val="100000"/>
            </a:pPr>
            <a:endParaRPr lang="en-US" sz="1600" dirty="0">
              <a:solidFill>
                <a:srgbClr val="000000"/>
              </a:solidFill>
              <a:cs typeface="Arial" charset="0"/>
            </a:endParaRPr>
          </a:p>
        </p:txBody>
      </p:sp>
    </p:spTree>
    <p:extLst>
      <p:ext uri="{BB962C8B-B14F-4D97-AF65-F5344CB8AC3E}">
        <p14:creationId xmlns:p14="http://schemas.microsoft.com/office/powerpoint/2010/main" val="565868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14</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a:solidFill>
                  <a:srgbClr val="000000"/>
                </a:solidFill>
                <a:cs typeface="Arial" charset="0"/>
              </a:rPr>
              <a:t>ग्राहकों </a:t>
            </a:r>
            <a:r>
              <a:rPr lang="hi-IN" sz="2400" dirty="0">
                <a:solidFill>
                  <a:srgbClr val="000000"/>
                </a:solidFill>
                <a:cs typeface="Arial" charset="0"/>
              </a:rPr>
              <a:t>की आवश्यकता – उदाहरण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39739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hi-IN" sz="2000" dirty="0">
                <a:solidFill>
                  <a:srgbClr val="000000"/>
                </a:solidFill>
                <a:cs typeface="Arial" charset="0"/>
              </a:rPr>
              <a:t>सेवा के व्यापार का उदाहरण - </a:t>
            </a:r>
            <a:r>
              <a:rPr lang="x-none" sz="2000">
                <a:solidFill>
                  <a:srgbClr val="000000"/>
                </a:solidFill>
                <a:cs typeface="Arial" pitchFamily="34" charset="0"/>
              </a:rPr>
              <a:t>नमिता के ब्यूटी पार्लर में निम्न प्रकार के ग्राहक हो सकते हैं </a:t>
            </a:r>
            <a:r>
              <a:rPr lang="hi-IN" sz="2000" dirty="0">
                <a:solidFill>
                  <a:srgbClr val="000000"/>
                </a:solidFill>
                <a:cs typeface="Arial" pitchFamily="34" charset="0"/>
              </a:rPr>
              <a:t>और उनकी निम्न आवश्यकताएं हो सकती हैं </a:t>
            </a:r>
            <a:endParaRPr lang="en-US" sz="2000" dirty="0">
              <a:solidFill>
                <a:srgbClr val="000000"/>
              </a:solidFill>
              <a:cs typeface="Arial" pitchFamily="34" charset="0"/>
            </a:endParaRPr>
          </a:p>
          <a:p>
            <a:pPr lvl="1" eaLnBrk="1" hangingPunct="1">
              <a:lnSpc>
                <a:spcPct val="114000"/>
              </a:lnSpc>
              <a:buSzPct val="100000"/>
              <a:buFont typeface="Arial" charset="0"/>
              <a:buChar char="•"/>
            </a:pPr>
            <a:r>
              <a:rPr lang="x-none">
                <a:solidFill>
                  <a:srgbClr val="000000"/>
                </a:solidFill>
                <a:cs typeface="Arial" charset="0"/>
              </a:rPr>
              <a:t>बूढ़े या बुजुर्ग व्यक्ति‍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x-none" sz="1600">
                <a:solidFill>
                  <a:srgbClr val="000000"/>
                </a:solidFill>
                <a:cs typeface="Arial" charset="0"/>
              </a:rPr>
              <a:t>पैसों का सदुपयोग चाहते हैं / पैसा वसूल हो</a:t>
            </a:r>
            <a:endParaRPr lang="en-US" sz="1600" dirty="0">
              <a:solidFill>
                <a:srgbClr val="000000"/>
              </a:solidFill>
              <a:cs typeface="Arial" charset="0"/>
            </a:endParaRPr>
          </a:p>
          <a:p>
            <a:pPr marL="800100" lvl="2" indent="-342900" eaLnBrk="1" hangingPunct="1">
              <a:lnSpc>
                <a:spcPct val="114000"/>
              </a:lnSpc>
              <a:buSzPct val="100000"/>
              <a:buFont typeface="+mj-lt"/>
              <a:buAutoNum type="arabicPeriod"/>
            </a:pPr>
            <a:r>
              <a:rPr lang="x-none" sz="1600">
                <a:solidFill>
                  <a:srgbClr val="000000"/>
                </a:solidFill>
                <a:cs typeface="Arial" charset="0"/>
              </a:rPr>
              <a:t>समय को लेकर कोई खास पसंद नहीं</a:t>
            </a:r>
            <a:r>
              <a:rPr lang="hi-IN" sz="1600" dirty="0">
                <a:solidFill>
                  <a:srgbClr val="000000"/>
                </a:solidFill>
                <a:cs typeface="Arial" charset="0"/>
              </a:rPr>
              <a:t> </a:t>
            </a:r>
            <a:endParaRPr lang="en-US" sz="1600" dirty="0">
              <a:solidFill>
                <a:srgbClr val="000000"/>
              </a:solidFill>
              <a:cs typeface="Arial" charset="0"/>
            </a:endParaRPr>
          </a:p>
          <a:p>
            <a:pPr lvl="1" eaLnBrk="1" hangingPunct="1">
              <a:lnSpc>
                <a:spcPct val="114000"/>
              </a:lnSpc>
              <a:buSzPct val="100000"/>
              <a:buFont typeface="Arial" charset="0"/>
              <a:buChar char="•"/>
            </a:pPr>
            <a:r>
              <a:rPr lang="x-none">
                <a:solidFill>
                  <a:srgbClr val="000000"/>
                </a:solidFill>
                <a:cs typeface="Arial" charset="0"/>
              </a:rPr>
              <a:t>गृहणि‍यां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x-none" sz="1600">
                <a:solidFill>
                  <a:srgbClr val="000000"/>
                </a:solidFill>
                <a:cs typeface="Arial" charset="0"/>
              </a:rPr>
              <a:t>पैसों का सदुपयोग चाहती हैं / पैसा वसूल हो</a:t>
            </a:r>
            <a:endParaRPr lang="en-US" sz="1600" dirty="0">
              <a:solidFill>
                <a:srgbClr val="000000"/>
              </a:solidFill>
              <a:cs typeface="Arial" charset="0"/>
            </a:endParaRP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a:t>
            </a:r>
            <a:r>
              <a:rPr lang="en-US" sz="1600" dirty="0" err="1">
                <a:solidFill>
                  <a:srgbClr val="000000"/>
                </a:solidFill>
                <a:cs typeface="Arial" charset="0"/>
              </a:rPr>
              <a:t>Namita</a:t>
            </a:r>
            <a:r>
              <a:rPr lang="en-US" sz="1600" dirty="0">
                <a:solidFill>
                  <a:srgbClr val="000000"/>
                </a:solidFill>
                <a:cs typeface="Arial" charset="0"/>
              </a:rPr>
              <a:t> to do a house-visit</a:t>
            </a:r>
          </a:p>
          <a:p>
            <a:pPr lvl="1" eaLnBrk="1" hangingPunct="1">
              <a:lnSpc>
                <a:spcPct val="114000"/>
              </a:lnSpc>
              <a:buSzPct val="100000"/>
              <a:buFont typeface="Arial" charset="0"/>
              <a:buChar char="•"/>
            </a:pPr>
            <a:r>
              <a:rPr lang="x-none">
                <a:solidFill>
                  <a:srgbClr val="000000"/>
                </a:solidFill>
                <a:cs typeface="Arial" charset="0"/>
              </a:rPr>
              <a:t>ब्राइडल/दुल्हन का मेकअप </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x-none" sz="1600">
                <a:solidFill>
                  <a:srgbClr val="000000"/>
                </a:solidFill>
                <a:cs typeface="Arial" charset="0"/>
              </a:rPr>
              <a:t>सबसे अच्छी सर्विस चाहती हैं</a:t>
            </a:r>
            <a:endParaRPr lang="hi-IN" sz="1600" dirty="0">
              <a:solidFill>
                <a:srgbClr val="000000"/>
              </a:solidFill>
              <a:cs typeface="Arial" charset="0"/>
            </a:endParaRPr>
          </a:p>
          <a:p>
            <a:pPr marL="457200" lvl="2" indent="0" eaLnBrk="1" hangingPunct="1">
              <a:lnSpc>
                <a:spcPct val="114000"/>
              </a:lnSpc>
              <a:buSzPct val="100000"/>
            </a:pPr>
            <a:endParaRPr lang="hi-IN" sz="16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 Needs - Example</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39739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Example of a service business - Here are possible types of Customers at </a:t>
            </a:r>
            <a:r>
              <a:rPr lang="en-US" sz="2000" dirty="0" err="1">
                <a:solidFill>
                  <a:srgbClr val="000000"/>
                </a:solidFill>
                <a:cs typeface="Arial" charset="0"/>
              </a:rPr>
              <a:t>Namita’s</a:t>
            </a:r>
            <a:r>
              <a:rPr lang="en-US" sz="2000" dirty="0">
                <a:solidFill>
                  <a:srgbClr val="000000"/>
                </a:solidFill>
                <a:cs typeface="Arial" charset="0"/>
              </a:rPr>
              <a:t> Beauty </a:t>
            </a:r>
            <a:r>
              <a:rPr lang="en-US" sz="2000" dirty="0" err="1">
                <a:solidFill>
                  <a:srgbClr val="000000"/>
                </a:solidFill>
                <a:cs typeface="Arial" charset="0"/>
              </a:rPr>
              <a:t>Parlour</a:t>
            </a:r>
            <a:r>
              <a:rPr lang="en-US" sz="2000" dirty="0">
                <a:solidFill>
                  <a:srgbClr val="000000"/>
                </a:solidFill>
                <a:cs typeface="Arial" charset="0"/>
              </a:rPr>
              <a:t> and their needs</a:t>
            </a:r>
          </a:p>
          <a:p>
            <a:pPr lvl="1" eaLnBrk="1" hangingPunct="1">
              <a:lnSpc>
                <a:spcPct val="114000"/>
              </a:lnSpc>
              <a:buSzPct val="100000"/>
              <a:buFont typeface="Arial" charset="0"/>
              <a:buChar char="•"/>
            </a:pPr>
            <a:r>
              <a:rPr lang="en-US" dirty="0">
                <a:solidFill>
                  <a:srgbClr val="000000"/>
                </a:solidFill>
                <a:cs typeface="Arial" charset="0"/>
              </a:rPr>
              <a:t>Old or Aged people</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Want value for money</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No timing preferences</a:t>
            </a:r>
          </a:p>
          <a:p>
            <a:pPr lvl="1" eaLnBrk="1" hangingPunct="1">
              <a:lnSpc>
                <a:spcPct val="114000"/>
              </a:lnSpc>
              <a:buSzPct val="100000"/>
              <a:buFont typeface="Arial" charset="0"/>
              <a:buChar char="•"/>
            </a:pPr>
            <a:r>
              <a:rPr lang="en-US" dirty="0">
                <a:solidFill>
                  <a:srgbClr val="000000"/>
                </a:solidFill>
                <a:cs typeface="Arial" charset="0"/>
              </a:rPr>
              <a:t>Housewives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Want value for money </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a:t>
            </a:r>
            <a:r>
              <a:rPr lang="en-US" sz="1600" dirty="0" err="1">
                <a:solidFill>
                  <a:srgbClr val="000000"/>
                </a:solidFill>
                <a:cs typeface="Arial" charset="0"/>
              </a:rPr>
              <a:t>Namita</a:t>
            </a:r>
            <a:r>
              <a:rPr lang="en-US" sz="1600" dirty="0">
                <a:solidFill>
                  <a:srgbClr val="000000"/>
                </a:solidFill>
                <a:cs typeface="Arial" charset="0"/>
              </a:rPr>
              <a:t> to do a house-visit</a:t>
            </a:r>
          </a:p>
          <a:p>
            <a:pPr lvl="1" eaLnBrk="1" hangingPunct="1">
              <a:lnSpc>
                <a:spcPct val="114000"/>
              </a:lnSpc>
              <a:buSzPct val="100000"/>
              <a:buFont typeface="Arial" charset="0"/>
              <a:buChar char="•"/>
            </a:pPr>
            <a:r>
              <a:rPr lang="en-US" dirty="0">
                <a:solidFill>
                  <a:srgbClr val="000000"/>
                </a:solidFill>
                <a:cs typeface="Arial" charset="0"/>
              </a:rPr>
              <a:t>Bridal makeup</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Want the best of what’s available</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14</a:t>
            </a:fld>
            <a:endParaRPr lang="en-US" sz="1600" b="1" dirty="0">
              <a:solidFill>
                <a:schemeClr val="tx1"/>
              </a:solidFill>
            </a:endParaRPr>
          </a:p>
        </p:txBody>
      </p:sp>
      <p:sp>
        <p:nvSpPr>
          <p:cNvPr id="8" name="Rectangle 4"/>
          <p:cNvSpPr>
            <a:spLocks noChangeArrowheads="1"/>
          </p:cNvSpPr>
          <p:nvPr/>
        </p:nvSpPr>
        <p:spPr bwMode="auto">
          <a:xfrm>
            <a:off x="152400" y="5257800"/>
            <a:ext cx="43434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000" b="1" dirty="0">
                <a:solidFill>
                  <a:srgbClr val="000000"/>
                </a:solidFill>
                <a:latin typeface="Garamond" pitchFamily="18" charset="0"/>
              </a:rPr>
              <a:t>Question :</a:t>
            </a:r>
            <a:r>
              <a:rPr lang="en-US" sz="2000" dirty="0">
                <a:solidFill>
                  <a:srgbClr val="000000"/>
                </a:solidFill>
                <a:latin typeface="Garamond" pitchFamily="18" charset="0"/>
              </a:rPr>
              <a:t> What can you say about the needs of the bus passengers, workers, and school children who are likely to come to </a:t>
            </a:r>
            <a:r>
              <a:rPr lang="en-US" sz="2000" dirty="0" err="1">
                <a:solidFill>
                  <a:srgbClr val="000000"/>
                </a:solidFill>
                <a:latin typeface="Garamond" pitchFamily="18" charset="0"/>
              </a:rPr>
              <a:t>Ramu’s</a:t>
            </a:r>
            <a:r>
              <a:rPr lang="en-US" sz="2000" dirty="0">
                <a:solidFill>
                  <a:srgbClr val="000000"/>
                </a:solidFill>
                <a:latin typeface="Garamond" pitchFamily="18" charset="0"/>
              </a:rPr>
              <a:t> Tasty tea shop?</a:t>
            </a:r>
          </a:p>
        </p:txBody>
      </p:sp>
      <p:sp>
        <p:nvSpPr>
          <p:cNvPr id="12" name="Rectangle 4"/>
          <p:cNvSpPr>
            <a:spLocks noChangeArrowheads="1"/>
          </p:cNvSpPr>
          <p:nvPr/>
        </p:nvSpPr>
        <p:spPr bwMode="auto">
          <a:xfrm>
            <a:off x="4572000" y="5275446"/>
            <a:ext cx="43434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solidFill>
                  <a:srgbClr val="000000"/>
                </a:solidFill>
                <a:latin typeface="Garamond" pitchFamily="18" charset="0"/>
              </a:rPr>
              <a:t>प्रश्न: </a:t>
            </a:r>
            <a:r>
              <a:rPr lang="x-none" sz="2000" dirty="0">
                <a:solidFill>
                  <a:srgbClr val="000000"/>
                </a:solidFill>
                <a:latin typeface="Garamond" pitchFamily="18" charset="0"/>
              </a:rPr>
              <a:t>आप बस के यात्रियों</a:t>
            </a:r>
            <a:r>
              <a:rPr lang="x-none" sz="2000">
                <a:solidFill>
                  <a:srgbClr val="000000"/>
                </a:solidFill>
                <a:latin typeface="Garamond" pitchFamily="18" charset="0"/>
              </a:rPr>
              <a:t>, </a:t>
            </a:r>
            <a:r>
              <a:rPr lang="hi-IN" sz="2000" dirty="0">
                <a:solidFill>
                  <a:srgbClr val="000000"/>
                </a:solidFill>
                <a:latin typeface="Garamond" pitchFamily="18" charset="0"/>
              </a:rPr>
              <a:t>मजदूरों </a:t>
            </a:r>
            <a:r>
              <a:rPr lang="x-none" sz="2000">
                <a:solidFill>
                  <a:srgbClr val="000000"/>
                </a:solidFill>
                <a:latin typeface="Garamond" pitchFamily="18" charset="0"/>
              </a:rPr>
              <a:t>और </a:t>
            </a:r>
            <a:r>
              <a:rPr lang="x-none" sz="2000" dirty="0">
                <a:solidFill>
                  <a:srgbClr val="000000"/>
                </a:solidFill>
                <a:latin typeface="Garamond" pitchFamily="18" charset="0"/>
              </a:rPr>
              <a:t>स्कूल के बच्चों के बारे में क्या कह सकते हैं जो रामू की टेस्टी चाय की दुकान </a:t>
            </a:r>
            <a:r>
              <a:rPr lang="x-none" sz="2000">
                <a:solidFill>
                  <a:srgbClr val="000000"/>
                </a:solidFill>
                <a:latin typeface="Garamond" pitchFamily="18" charset="0"/>
              </a:rPr>
              <a:t>में आ</a:t>
            </a:r>
            <a:r>
              <a:rPr lang="hi-IN" sz="2000" dirty="0">
                <a:solidFill>
                  <a:srgbClr val="000000"/>
                </a:solidFill>
                <a:latin typeface="Garamond" pitchFamily="18" charset="0"/>
              </a:rPr>
              <a:t>एंगे? </a:t>
            </a:r>
            <a:endParaRPr lang="en-US" sz="2000" dirty="0">
              <a:solidFill>
                <a:srgbClr val="000000"/>
              </a:solidFill>
              <a:latin typeface="Garamond" pitchFamily="18" charset="0"/>
            </a:endParaRPr>
          </a:p>
        </p:txBody>
      </p:sp>
    </p:spTree>
    <p:extLst>
      <p:ext uri="{BB962C8B-B14F-4D97-AF65-F5344CB8AC3E}">
        <p14:creationId xmlns:p14="http://schemas.microsoft.com/office/powerpoint/2010/main" val="496226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Customers – Identifying which needs are essential</a:t>
            </a:r>
            <a:endParaRPr lang="en-GB" sz="2400" dirty="0">
              <a:solidFill>
                <a:srgbClr val="000000"/>
              </a:solidFill>
              <a:cs typeface="Arial" charset="0"/>
            </a:endParaRPr>
          </a:p>
        </p:txBody>
      </p:sp>
      <p:sp>
        <p:nvSpPr>
          <p:cNvPr id="14339" name="Text Box 2"/>
          <p:cNvSpPr txBox="1">
            <a:spLocks noChangeArrowheads="1"/>
          </p:cNvSpPr>
          <p:nvPr/>
        </p:nvSpPr>
        <p:spPr bwMode="auto">
          <a:xfrm>
            <a:off x="2286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0000"/>
              </a:lnSpc>
              <a:buSzPct val="100000"/>
              <a:buFont typeface="Arial" pitchFamily="34" charset="0"/>
              <a:buChar char="•"/>
            </a:pPr>
            <a:r>
              <a:rPr lang="en-IN" sz="2000" dirty="0">
                <a:solidFill>
                  <a:srgbClr val="000000"/>
                </a:solidFill>
                <a:cs typeface="Arial" pitchFamily="34" charset="0"/>
              </a:rPr>
              <a:t>After we identify the needs for each type of potential/existing customers, it is a good idea to identify which of the needs are essential</a:t>
            </a:r>
          </a:p>
          <a:p>
            <a:pPr lvl="1" eaLnBrk="1" hangingPunct="1">
              <a:lnSpc>
                <a:spcPct val="110000"/>
              </a:lnSpc>
              <a:buSzPct val="100000"/>
              <a:buFont typeface="Arial" pitchFamily="34" charset="0"/>
              <a:buChar char="•"/>
            </a:pPr>
            <a:r>
              <a:rPr lang="en-IN" sz="2000" dirty="0">
                <a:solidFill>
                  <a:srgbClr val="000000"/>
                </a:solidFill>
                <a:cs typeface="Arial" pitchFamily="34" charset="0"/>
              </a:rPr>
              <a:t>Any product or service should try to meet al east essential needs of the customer</a:t>
            </a:r>
          </a:p>
        </p:txBody>
      </p:sp>
      <p:sp>
        <p:nvSpPr>
          <p:cNvPr id="10244" name="Rectangle 4"/>
          <p:cNvSpPr>
            <a:spLocks noChangeArrowheads="1"/>
          </p:cNvSpPr>
          <p:nvPr/>
        </p:nvSpPr>
        <p:spPr bwMode="auto">
          <a:xfrm>
            <a:off x="152400" y="5410200"/>
            <a:ext cx="4343400" cy="990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IN" sz="2000" b="1" dirty="0">
                <a:latin typeface="Garamond" pitchFamily="18" charset="0"/>
              </a:rPr>
              <a:t>Key Point:</a:t>
            </a:r>
            <a:r>
              <a:rPr lang="en-IN" sz="2000" dirty="0">
                <a:latin typeface="Garamond" pitchFamily="18" charset="0"/>
              </a:rPr>
              <a:t> We must understand customer’s essential needs so we can design product/service better</a:t>
            </a:r>
            <a:endParaRPr lang="en-US" sz="2000" dirty="0">
              <a:latin typeface="Garamond" pitchFamily="18"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1741573C-D5B0-4FC3-B8E1-E83CD27787C1}" type="slidenum">
              <a:rPr lang="en-US" sz="1600" b="1" smtClean="0">
                <a:solidFill>
                  <a:schemeClr val="tx1"/>
                </a:solidFill>
              </a:rPr>
              <a:pPr algn="ctr">
                <a:defRPr/>
              </a:pPr>
              <a:t>15</a:t>
            </a:fld>
            <a:endParaRPr lang="en-US" sz="1600" b="1">
              <a:solidFill>
                <a:schemeClr val="tx1"/>
              </a:solidFill>
            </a:endParaRPr>
          </a:p>
        </p:txBody>
      </p:sp>
      <p:sp>
        <p:nvSpPr>
          <p:cNvPr id="6" name="Text Box 1"/>
          <p:cNvSpPr txBox="1">
            <a:spLocks noChangeArrowheads="1"/>
          </p:cNvSpPr>
          <p:nvPr/>
        </p:nvSpPr>
        <p:spPr bwMode="auto">
          <a:xfrm>
            <a:off x="4648200" y="1612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ग्राहक – यह जानना कि कौन सी जरूरतें आवश्यक हैं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75622"/>
            <a:ext cx="4267200" cy="41827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pitchFamily="34" charset="0"/>
              <a:buChar char="•"/>
            </a:pPr>
            <a:r>
              <a:rPr lang="x-none" dirty="0">
                <a:solidFill>
                  <a:srgbClr val="000000"/>
                </a:solidFill>
                <a:cs typeface="Arial" pitchFamily="34" charset="0"/>
              </a:rPr>
              <a:t>हर प्रकार के संभावित/मौजूद ग्राहकों की जरूरतों को जानने के बाद, यह जानना अच्छा विचार है कि उनमें से कौन सी जरूरतें आवश्यक हैं </a:t>
            </a:r>
            <a:endParaRPr lang="en-IN" dirty="0">
              <a:solidFill>
                <a:srgbClr val="000000"/>
              </a:solidFill>
              <a:cs typeface="Arial" pitchFamily="34" charset="0"/>
            </a:endParaRPr>
          </a:p>
          <a:p>
            <a:pPr lvl="1" eaLnBrk="1" hangingPunct="1">
              <a:lnSpc>
                <a:spcPct val="120000"/>
              </a:lnSpc>
              <a:buSzPct val="100000"/>
              <a:buFont typeface="Arial" pitchFamily="34" charset="0"/>
              <a:buChar char="•"/>
            </a:pPr>
            <a:r>
              <a:rPr lang="x-none" dirty="0">
                <a:solidFill>
                  <a:srgbClr val="000000"/>
                </a:solidFill>
                <a:cs typeface="Arial" pitchFamily="34" charset="0"/>
              </a:rPr>
              <a:t>कोई भी उत्पाद या सेवा ग्राहक की आवश्यक जरूरतों को पूरा करनी </a:t>
            </a:r>
            <a:r>
              <a:rPr lang="x-none">
                <a:solidFill>
                  <a:srgbClr val="000000"/>
                </a:solidFill>
                <a:cs typeface="Arial" pitchFamily="34" charset="0"/>
              </a:rPr>
              <a:t>चाहिए </a:t>
            </a:r>
          </a:p>
        </p:txBody>
      </p:sp>
      <p:sp>
        <p:nvSpPr>
          <p:cNvPr id="8" name="Rectangle 4"/>
          <p:cNvSpPr>
            <a:spLocks noChangeArrowheads="1"/>
          </p:cNvSpPr>
          <p:nvPr/>
        </p:nvSpPr>
        <p:spPr bwMode="auto">
          <a:xfrm>
            <a:off x="4572000" y="5410199"/>
            <a:ext cx="4343400" cy="9906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a:latin typeface="Garamond" pitchFamily="18" charset="0"/>
              </a:rPr>
              <a:t>मुख्य बिंदु: </a:t>
            </a:r>
            <a:r>
              <a:rPr lang="x-none" sz="2200" dirty="0">
                <a:latin typeface="Garamond" pitchFamily="18" charset="0"/>
              </a:rPr>
              <a:t>हमें ग्राहक की आवश्यक जरूरतों को समझना होगा ताकि हम उत्पाद/सेवा को बेहतर बना सकें। </a:t>
            </a:r>
            <a:endParaRPr lang="en-US" sz="2200" dirty="0">
              <a:latin typeface="Garamond" pitchFamily="18" charset="0"/>
            </a:endParaRPr>
          </a:p>
        </p:txBody>
      </p:sp>
    </p:spTree>
    <p:extLst>
      <p:ext uri="{BB962C8B-B14F-4D97-AF65-F5344CB8AC3E}">
        <p14:creationId xmlns:p14="http://schemas.microsoft.com/office/powerpoint/2010/main" val="223451804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solidFill>
                  <a:srgbClr val="000000"/>
                </a:solidFill>
                <a:cs typeface="Arial" charset="0"/>
              </a:rPr>
              <a:t>1-a. Customers – Identifying which needs are essential - Example</a:t>
            </a:r>
            <a:endParaRPr lang="en-GB" sz="2000" dirty="0">
              <a:solidFill>
                <a:srgbClr val="000000"/>
              </a:solidFill>
              <a:cs typeface="Arial" charset="0"/>
            </a:endParaRPr>
          </a:p>
        </p:txBody>
      </p:sp>
      <p:sp>
        <p:nvSpPr>
          <p:cNvPr id="14339" name="Text Box 2"/>
          <p:cNvSpPr txBox="1">
            <a:spLocks noChangeArrowheads="1"/>
          </p:cNvSpPr>
          <p:nvPr/>
        </p:nvSpPr>
        <p:spPr bwMode="auto">
          <a:xfrm>
            <a:off x="228600" y="1066800"/>
            <a:ext cx="4267200" cy="2895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10000"/>
              </a:lnSpc>
              <a:buSzPct val="100000"/>
            </a:pPr>
            <a:r>
              <a:rPr lang="en-IN" b="1" dirty="0">
                <a:solidFill>
                  <a:srgbClr val="000000"/>
                </a:solidFill>
                <a:cs typeface="Arial" pitchFamily="34" charset="0"/>
              </a:rPr>
              <a:t>Example of a trading business</a:t>
            </a:r>
            <a:r>
              <a:rPr lang="en-IN" dirty="0">
                <a:solidFill>
                  <a:srgbClr val="000000"/>
                </a:solidFill>
                <a:cs typeface="Arial" pitchFamily="34" charset="0"/>
              </a:rPr>
              <a:t>: Rupa is a customer of Kanku’s General store. She wants to buy a cover for her mobile phone.</a:t>
            </a:r>
          </a:p>
          <a:p>
            <a:pPr lvl="2" eaLnBrk="1" hangingPunct="1">
              <a:lnSpc>
                <a:spcPct val="110000"/>
              </a:lnSpc>
              <a:buSzPct val="100000"/>
              <a:buFont typeface="Arial" pitchFamily="34" charset="0"/>
              <a:buChar char="•"/>
            </a:pPr>
            <a:r>
              <a:rPr lang="en-IN" sz="1600" dirty="0">
                <a:solidFill>
                  <a:srgbClr val="000000"/>
                </a:solidFill>
                <a:cs typeface="Arial" pitchFamily="34" charset="0"/>
              </a:rPr>
              <a:t>It must be within her budget (This is essential)</a:t>
            </a:r>
          </a:p>
          <a:p>
            <a:pPr lvl="2" eaLnBrk="1" hangingPunct="1">
              <a:lnSpc>
                <a:spcPct val="110000"/>
              </a:lnSpc>
              <a:buSzPct val="100000"/>
              <a:buFont typeface="Arial" pitchFamily="34" charset="0"/>
              <a:buChar char="•"/>
            </a:pPr>
            <a:r>
              <a:rPr lang="en-IN" sz="1600" dirty="0">
                <a:solidFill>
                  <a:srgbClr val="000000"/>
                </a:solidFill>
                <a:cs typeface="Arial" pitchFamily="34" charset="0"/>
              </a:rPr>
              <a:t>She wants the cover in brown colour (It is not essential since she may be OK with any other colour)</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1741573C-D5B0-4FC3-B8E1-E83CD27787C1}" type="slidenum">
              <a:rPr lang="en-US" sz="1600" b="1" smtClean="0">
                <a:solidFill>
                  <a:schemeClr val="tx1"/>
                </a:solidFill>
              </a:rPr>
              <a:pPr algn="ctr">
                <a:defRPr/>
              </a:pPr>
              <a:t>16</a:t>
            </a:fld>
            <a:endParaRPr lang="en-US" sz="1600" b="1">
              <a:solidFill>
                <a:schemeClr val="tx1"/>
              </a:solidFill>
            </a:endParaRPr>
          </a:p>
        </p:txBody>
      </p:sp>
      <p:sp>
        <p:nvSpPr>
          <p:cNvPr id="6" name="Text Box 1"/>
          <p:cNvSpPr txBox="1">
            <a:spLocks noChangeArrowheads="1"/>
          </p:cNvSpPr>
          <p:nvPr/>
        </p:nvSpPr>
        <p:spPr bwMode="auto">
          <a:xfrm>
            <a:off x="4648200" y="1612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ग्राहक – यह जानना कि कौन सी जरूरतें आवश्यक हैं </a:t>
            </a:r>
            <a:endParaRPr lang="en-GB" sz="2400" dirty="0">
              <a:solidFill>
                <a:srgbClr val="000000"/>
              </a:solidFill>
              <a:cs typeface="Arial" charset="0"/>
            </a:endParaRPr>
          </a:p>
        </p:txBody>
      </p:sp>
      <p:sp>
        <p:nvSpPr>
          <p:cNvPr id="8" name="Text Box 2"/>
          <p:cNvSpPr txBox="1">
            <a:spLocks noChangeArrowheads="1"/>
          </p:cNvSpPr>
          <p:nvPr/>
        </p:nvSpPr>
        <p:spPr bwMode="auto">
          <a:xfrm>
            <a:off x="4636168" y="1070811"/>
            <a:ext cx="4267200" cy="2895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pitchFamily="34" charset="0"/>
              <a:buChar char="•"/>
            </a:pPr>
            <a:r>
              <a:rPr lang="hi-IN" dirty="0">
                <a:solidFill>
                  <a:srgbClr val="000000"/>
                </a:solidFill>
                <a:cs typeface="Arial" pitchFamily="34" charset="0"/>
              </a:rPr>
              <a:t>क्रय विक्रय व्यापार के </a:t>
            </a:r>
            <a:r>
              <a:rPr lang="x-none">
                <a:solidFill>
                  <a:srgbClr val="000000"/>
                </a:solidFill>
                <a:cs typeface="Arial" pitchFamily="34" charset="0"/>
              </a:rPr>
              <a:t>उदाहरण: रूपा </a:t>
            </a:r>
            <a:r>
              <a:rPr lang="hi-IN" dirty="0">
                <a:solidFill>
                  <a:srgbClr val="000000"/>
                </a:solidFill>
                <a:cs typeface="Arial" pitchFamily="34" charset="0"/>
              </a:rPr>
              <a:t>कंकु जनरल स्टोर की एक ग्राहक है। वो अपने मोबाइल फोन के लिए एक कवर चाहती है।  </a:t>
            </a:r>
            <a:endParaRPr lang="en-IN" dirty="0">
              <a:solidFill>
                <a:srgbClr val="000000"/>
              </a:solidFill>
              <a:cs typeface="Arial" pitchFamily="34" charset="0"/>
            </a:endParaRPr>
          </a:p>
          <a:p>
            <a:pPr lvl="2" eaLnBrk="1" hangingPunct="1">
              <a:lnSpc>
                <a:spcPct val="120000"/>
              </a:lnSpc>
              <a:buSzPct val="100000"/>
              <a:buFont typeface="Arial" pitchFamily="34" charset="0"/>
              <a:buChar char="•"/>
            </a:pPr>
            <a:r>
              <a:rPr lang="x-none" sz="1600">
                <a:solidFill>
                  <a:srgbClr val="000000"/>
                </a:solidFill>
                <a:cs typeface="Arial" pitchFamily="34" charset="0"/>
              </a:rPr>
              <a:t>यह उसके बजट में होना चाहिए (यह आवश्यक है) </a:t>
            </a:r>
            <a:endParaRPr lang="en-IN" sz="1600" dirty="0">
              <a:solidFill>
                <a:srgbClr val="000000"/>
              </a:solidFill>
              <a:cs typeface="Arial" pitchFamily="34" charset="0"/>
            </a:endParaRPr>
          </a:p>
          <a:p>
            <a:pPr lvl="2" eaLnBrk="1" hangingPunct="1">
              <a:lnSpc>
                <a:spcPct val="120000"/>
              </a:lnSpc>
              <a:buSzPct val="100000"/>
              <a:buFont typeface="Arial" pitchFamily="34" charset="0"/>
              <a:buChar char="•"/>
            </a:pPr>
            <a:r>
              <a:rPr lang="x-none" sz="1600">
                <a:solidFill>
                  <a:srgbClr val="000000"/>
                </a:solidFill>
                <a:cs typeface="Arial" pitchFamily="34" charset="0"/>
              </a:rPr>
              <a:t>वह भूरे रंग का </a:t>
            </a:r>
            <a:r>
              <a:rPr lang="hi-IN" sz="1600" dirty="0">
                <a:solidFill>
                  <a:srgbClr val="000000"/>
                </a:solidFill>
                <a:cs typeface="Arial" pitchFamily="34" charset="0"/>
              </a:rPr>
              <a:t>कवर </a:t>
            </a:r>
            <a:r>
              <a:rPr lang="x-none" sz="1600">
                <a:solidFill>
                  <a:srgbClr val="000000"/>
                </a:solidFill>
                <a:cs typeface="Arial" pitchFamily="34" charset="0"/>
              </a:rPr>
              <a:t>चाहती है। (यह आवश्यक नहीं है क्योंकि वह किसी अन्य रंग का </a:t>
            </a:r>
            <a:r>
              <a:rPr lang="hi-IN" sz="1600" dirty="0">
                <a:solidFill>
                  <a:srgbClr val="000000"/>
                </a:solidFill>
                <a:cs typeface="Arial" pitchFamily="34" charset="0"/>
              </a:rPr>
              <a:t>कवर </a:t>
            </a:r>
            <a:r>
              <a:rPr lang="x-none" sz="1600">
                <a:solidFill>
                  <a:srgbClr val="000000"/>
                </a:solidFill>
                <a:cs typeface="Arial" pitchFamily="34" charset="0"/>
              </a:rPr>
              <a:t>भी ले सकती है) </a:t>
            </a:r>
            <a:endParaRPr lang="en-IN" sz="1600" dirty="0">
              <a:solidFill>
                <a:srgbClr val="000000"/>
              </a:solidFill>
              <a:cs typeface="Arial" pitchFamily="34" charset="0"/>
            </a:endParaRPr>
          </a:p>
          <a:p>
            <a:pPr lvl="2" eaLnBrk="1" hangingPunct="1">
              <a:lnSpc>
                <a:spcPct val="110000"/>
              </a:lnSpc>
              <a:buSzPct val="100000"/>
              <a:buFont typeface="Arial" pitchFamily="34" charset="0"/>
              <a:buChar char="•"/>
            </a:pPr>
            <a:endParaRPr lang="en-IN" sz="1600" dirty="0">
              <a:solidFill>
                <a:srgbClr val="000000"/>
              </a:solidFill>
              <a:cs typeface="Arial" pitchFamily="34" charset="0"/>
            </a:endParaRPr>
          </a:p>
        </p:txBody>
      </p:sp>
    </p:spTree>
    <p:extLst>
      <p:ext uri="{BB962C8B-B14F-4D97-AF65-F5344CB8AC3E}">
        <p14:creationId xmlns:p14="http://schemas.microsoft.com/office/powerpoint/2010/main" val="138468193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solidFill>
                  <a:srgbClr val="000000"/>
                </a:solidFill>
                <a:cs typeface="Arial" charset="0"/>
              </a:rPr>
              <a:t>1-a. Customers – Identifying which needs are essential - Example</a:t>
            </a:r>
            <a:endParaRPr lang="en-GB" sz="2000" dirty="0">
              <a:solidFill>
                <a:srgbClr val="000000"/>
              </a:solidFill>
              <a:cs typeface="Arial" charset="0"/>
            </a:endParaRPr>
          </a:p>
        </p:txBody>
      </p:sp>
      <p:sp>
        <p:nvSpPr>
          <p:cNvPr id="14339" name="Text Box 2"/>
          <p:cNvSpPr txBox="1">
            <a:spLocks noChangeArrowheads="1"/>
          </p:cNvSpPr>
          <p:nvPr/>
        </p:nvSpPr>
        <p:spPr bwMode="auto">
          <a:xfrm>
            <a:off x="228600" y="1066800"/>
            <a:ext cx="4267200" cy="5562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10000"/>
              </a:lnSpc>
              <a:buSzPct val="100000"/>
            </a:pPr>
            <a:r>
              <a:rPr lang="en-IN" b="1" dirty="0">
                <a:solidFill>
                  <a:srgbClr val="000000"/>
                </a:solidFill>
                <a:cs typeface="Arial" pitchFamily="34" charset="0"/>
              </a:rPr>
              <a:t>Example of a production business</a:t>
            </a:r>
            <a:r>
              <a:rPr lang="en-IN" dirty="0">
                <a:solidFill>
                  <a:srgbClr val="000000"/>
                </a:solidFill>
                <a:cs typeface="Arial" pitchFamily="34" charset="0"/>
              </a:rPr>
              <a:t>: Ganesh is a customer of Leena’s Pickles..</a:t>
            </a:r>
          </a:p>
          <a:p>
            <a:pPr lvl="1" eaLnBrk="1" hangingPunct="1">
              <a:lnSpc>
                <a:spcPct val="110000"/>
              </a:lnSpc>
              <a:buSzPct val="100000"/>
              <a:buFont typeface="Arial" pitchFamily="34" charset="0"/>
              <a:buChar char="•"/>
            </a:pPr>
            <a:r>
              <a:rPr lang="en-IN" sz="1600" dirty="0">
                <a:solidFill>
                  <a:srgbClr val="000000"/>
                </a:solidFill>
                <a:cs typeface="Arial" pitchFamily="34" charset="0"/>
              </a:rPr>
              <a:t>Pickle must be in a small bottle(This is essential)</a:t>
            </a:r>
          </a:p>
          <a:p>
            <a:pPr lvl="1" eaLnBrk="1" hangingPunct="1">
              <a:lnSpc>
                <a:spcPct val="110000"/>
              </a:lnSpc>
              <a:spcAft>
                <a:spcPts val="800"/>
              </a:spcAft>
              <a:buSzPct val="100000"/>
              <a:buFont typeface="Arial" pitchFamily="34" charset="0"/>
              <a:buChar char="•"/>
            </a:pPr>
            <a:r>
              <a:rPr lang="en-IN" sz="1600" dirty="0">
                <a:solidFill>
                  <a:srgbClr val="000000"/>
                </a:solidFill>
                <a:cs typeface="Arial" pitchFamily="34" charset="0"/>
              </a:rPr>
              <a:t>He wants mangoe pickle (Even though he wants mangoe pickle, It is not essential that he gets that since he is OK with any variety including lime pickles since all of Leena’s pickles are good)</a:t>
            </a:r>
          </a:p>
          <a:p>
            <a:pPr marL="0" lvl="1" indent="0" eaLnBrk="1" hangingPunct="1">
              <a:lnSpc>
                <a:spcPct val="110000"/>
              </a:lnSpc>
              <a:buSzPct val="100000"/>
            </a:pPr>
            <a:r>
              <a:rPr lang="en-IN" b="1" dirty="0">
                <a:solidFill>
                  <a:srgbClr val="000000"/>
                </a:solidFill>
                <a:cs typeface="Arial" pitchFamily="34" charset="0"/>
              </a:rPr>
              <a:t>Example of a service business</a:t>
            </a:r>
            <a:r>
              <a:rPr lang="en-IN" dirty="0">
                <a:solidFill>
                  <a:srgbClr val="000000"/>
                </a:solidFill>
                <a:cs typeface="Arial" pitchFamily="34" charset="0"/>
              </a:rPr>
              <a:t>: Laxmi is a customer of Namita’s Beauty parlour.</a:t>
            </a:r>
          </a:p>
          <a:p>
            <a:pPr lvl="1" eaLnBrk="1" hangingPunct="1">
              <a:lnSpc>
                <a:spcPct val="110000"/>
              </a:lnSpc>
              <a:buSzPct val="100000"/>
              <a:buFont typeface="Arial" pitchFamily="34" charset="0"/>
              <a:buChar char="•"/>
            </a:pPr>
            <a:r>
              <a:rPr lang="en-IN" sz="1600" dirty="0">
                <a:solidFill>
                  <a:srgbClr val="000000"/>
                </a:solidFill>
                <a:cs typeface="Arial" pitchFamily="34" charset="0"/>
              </a:rPr>
              <a:t>Laxmi wants Namita to come home because she cannot leave her 3 children at home (So this is essential)</a:t>
            </a:r>
          </a:p>
          <a:p>
            <a:pPr lvl="1" eaLnBrk="1" hangingPunct="1">
              <a:lnSpc>
                <a:spcPct val="110000"/>
              </a:lnSpc>
              <a:buSzPct val="100000"/>
              <a:buFont typeface="Arial" pitchFamily="34" charset="0"/>
              <a:buChar char="•"/>
            </a:pPr>
            <a:r>
              <a:rPr lang="en-IN" sz="1600" dirty="0">
                <a:solidFill>
                  <a:srgbClr val="000000"/>
                </a:solidFill>
                <a:cs typeface="Arial" pitchFamily="34" charset="0"/>
              </a:rPr>
              <a:t>She is willing to pay a slightly higher price( So being within the budget is not an essential need)</a:t>
            </a:r>
          </a:p>
          <a:p>
            <a:pPr lvl="2" eaLnBrk="1" hangingPunct="1">
              <a:lnSpc>
                <a:spcPct val="110000"/>
              </a:lnSpc>
              <a:buSzPct val="100000"/>
              <a:buFont typeface="Arial" pitchFamily="34" charset="0"/>
              <a:buChar char="•"/>
            </a:pPr>
            <a:endParaRPr lang="en-IN" sz="16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1741573C-D5B0-4FC3-B8E1-E83CD27787C1}" type="slidenum">
              <a:rPr lang="en-US" sz="1600" b="1" smtClean="0">
                <a:solidFill>
                  <a:schemeClr val="tx1"/>
                </a:solidFill>
              </a:rPr>
              <a:pPr algn="ctr">
                <a:defRPr/>
              </a:pPr>
              <a:t>17</a:t>
            </a:fld>
            <a:endParaRPr lang="en-US" sz="1600" b="1">
              <a:solidFill>
                <a:schemeClr val="tx1"/>
              </a:solidFill>
            </a:endParaRPr>
          </a:p>
        </p:txBody>
      </p:sp>
      <p:sp>
        <p:nvSpPr>
          <p:cNvPr id="6" name="Text Box 1"/>
          <p:cNvSpPr txBox="1">
            <a:spLocks noChangeArrowheads="1"/>
          </p:cNvSpPr>
          <p:nvPr/>
        </p:nvSpPr>
        <p:spPr bwMode="auto">
          <a:xfrm>
            <a:off x="4648200" y="1612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ग्राहक – यह जानना कि कौन सी जरूरतें आवश्यक हैं </a:t>
            </a:r>
            <a:endParaRPr lang="en-GB" sz="2400" dirty="0">
              <a:solidFill>
                <a:srgbClr val="000000"/>
              </a:solidFill>
              <a:cs typeface="Arial" charset="0"/>
            </a:endParaRPr>
          </a:p>
        </p:txBody>
      </p:sp>
      <p:sp>
        <p:nvSpPr>
          <p:cNvPr id="8" name="Text Box 2"/>
          <p:cNvSpPr txBox="1">
            <a:spLocks noChangeArrowheads="1"/>
          </p:cNvSpPr>
          <p:nvPr/>
        </p:nvSpPr>
        <p:spPr bwMode="auto">
          <a:xfrm>
            <a:off x="4648200" y="1070811"/>
            <a:ext cx="4267200" cy="5562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10000"/>
              </a:lnSpc>
              <a:buSzPct val="100000"/>
            </a:pPr>
            <a:r>
              <a:rPr lang="hi-IN" b="1" dirty="0">
                <a:solidFill>
                  <a:srgbClr val="000000"/>
                </a:solidFill>
                <a:cs typeface="Arial" pitchFamily="34" charset="0"/>
              </a:rPr>
              <a:t>उत्पादन व्यापार का उदाहरण : </a:t>
            </a:r>
          </a:p>
          <a:p>
            <a:pPr marL="0" lvl="1" indent="0" eaLnBrk="1" hangingPunct="1">
              <a:lnSpc>
                <a:spcPct val="110000"/>
              </a:lnSpc>
              <a:buSzPct val="100000"/>
            </a:pPr>
            <a:r>
              <a:rPr lang="hi-IN" b="1" dirty="0">
                <a:solidFill>
                  <a:srgbClr val="000000"/>
                </a:solidFill>
                <a:cs typeface="Arial" pitchFamily="34" charset="0"/>
              </a:rPr>
              <a:t>गणेश लीना के अचारों का एक ग्राहक है </a:t>
            </a:r>
            <a:r>
              <a:rPr lang="hi-IN" dirty="0">
                <a:solidFill>
                  <a:srgbClr val="000000"/>
                </a:solidFill>
                <a:cs typeface="Arial" pitchFamily="34" charset="0"/>
              </a:rPr>
              <a:t> </a:t>
            </a:r>
            <a:endParaRPr lang="en-IN" dirty="0">
              <a:solidFill>
                <a:srgbClr val="000000"/>
              </a:solidFill>
              <a:cs typeface="Arial" pitchFamily="34" charset="0"/>
            </a:endParaRPr>
          </a:p>
          <a:p>
            <a:pPr lvl="1" eaLnBrk="1" hangingPunct="1">
              <a:lnSpc>
                <a:spcPct val="110000"/>
              </a:lnSpc>
              <a:buSzPct val="100000"/>
              <a:buFont typeface="Arial" pitchFamily="34" charset="0"/>
              <a:buChar char="•"/>
            </a:pPr>
            <a:r>
              <a:rPr lang="hi-IN" sz="1600" dirty="0">
                <a:solidFill>
                  <a:srgbClr val="000000"/>
                </a:solidFill>
                <a:cs typeface="Arial" pitchFamily="34" charset="0"/>
              </a:rPr>
              <a:t>अचार छोटी बोतल में होना चाहिए (यह आवश्यक है) </a:t>
            </a:r>
            <a:endParaRPr lang="en-IN" sz="1600" dirty="0">
              <a:solidFill>
                <a:srgbClr val="000000"/>
              </a:solidFill>
              <a:cs typeface="Arial" pitchFamily="34" charset="0"/>
            </a:endParaRPr>
          </a:p>
          <a:p>
            <a:pPr lvl="1" eaLnBrk="1" hangingPunct="1">
              <a:lnSpc>
                <a:spcPct val="110000"/>
              </a:lnSpc>
              <a:spcAft>
                <a:spcPts val="800"/>
              </a:spcAft>
              <a:buSzPct val="100000"/>
              <a:buFont typeface="Arial" pitchFamily="34" charset="0"/>
              <a:buChar char="•"/>
            </a:pPr>
            <a:r>
              <a:rPr lang="hi-IN" sz="1600" dirty="0">
                <a:solidFill>
                  <a:srgbClr val="000000"/>
                </a:solidFill>
                <a:cs typeface="Arial" pitchFamily="34" charset="0"/>
              </a:rPr>
              <a:t>उसे आम का अचार चाहिए </a:t>
            </a:r>
            <a:r>
              <a:rPr lang="en-IN" sz="1600" dirty="0">
                <a:solidFill>
                  <a:srgbClr val="000000"/>
                </a:solidFill>
                <a:cs typeface="Arial" pitchFamily="34" charset="0"/>
              </a:rPr>
              <a:t>(</a:t>
            </a:r>
            <a:r>
              <a:rPr lang="hi-IN" sz="1600" dirty="0">
                <a:solidFill>
                  <a:srgbClr val="000000"/>
                </a:solidFill>
                <a:cs typeface="Arial" pitchFamily="34" charset="0"/>
              </a:rPr>
              <a:t>हलांकि उसे आम का अचार चाहिए</a:t>
            </a:r>
            <a:r>
              <a:rPr lang="en-IN" sz="1600" dirty="0">
                <a:solidFill>
                  <a:srgbClr val="000000"/>
                </a:solidFill>
                <a:cs typeface="Arial" pitchFamily="34" charset="0"/>
              </a:rPr>
              <a:t>, </a:t>
            </a:r>
            <a:r>
              <a:rPr lang="hi-IN" sz="1600" dirty="0">
                <a:solidFill>
                  <a:srgbClr val="000000"/>
                </a:solidFill>
                <a:cs typeface="Arial" pitchFamily="34" charset="0"/>
              </a:rPr>
              <a:t>यह जरुरी नहीं है कि उसे यह मिले क्युंकि वो किसी भी वैरायटी को ले सकता है जैसे कि नींबु का अचार क्युंकि लीना के सभी अचार अच्छे होते हैं)  </a:t>
            </a:r>
            <a:endParaRPr lang="en-IN" sz="1600" dirty="0">
              <a:solidFill>
                <a:srgbClr val="000000"/>
              </a:solidFill>
              <a:cs typeface="Arial" pitchFamily="34" charset="0"/>
            </a:endParaRPr>
          </a:p>
          <a:p>
            <a:pPr marL="0" lvl="1" indent="0" eaLnBrk="1" hangingPunct="1">
              <a:lnSpc>
                <a:spcPct val="110000"/>
              </a:lnSpc>
              <a:buSzPct val="100000"/>
            </a:pPr>
            <a:r>
              <a:rPr lang="hi-IN" b="1" dirty="0">
                <a:solidFill>
                  <a:srgbClr val="000000"/>
                </a:solidFill>
                <a:cs typeface="Arial" pitchFamily="34" charset="0"/>
              </a:rPr>
              <a:t>सेवा व्यापार के उदाहरण</a:t>
            </a:r>
            <a:r>
              <a:rPr lang="en-IN" dirty="0">
                <a:solidFill>
                  <a:srgbClr val="000000"/>
                </a:solidFill>
                <a:cs typeface="Arial" pitchFamily="34" charset="0"/>
              </a:rPr>
              <a:t>: </a:t>
            </a:r>
            <a:r>
              <a:rPr lang="hi-IN" dirty="0">
                <a:solidFill>
                  <a:srgbClr val="000000"/>
                </a:solidFill>
                <a:cs typeface="Arial" pitchFamily="34" charset="0"/>
              </a:rPr>
              <a:t>लक्ष्मी, नमिता के ब्युटी पार्लर की एक ग्राहक है  </a:t>
            </a:r>
            <a:endParaRPr lang="en-IN" dirty="0">
              <a:solidFill>
                <a:srgbClr val="000000"/>
              </a:solidFill>
              <a:cs typeface="Arial" pitchFamily="34" charset="0"/>
            </a:endParaRPr>
          </a:p>
          <a:p>
            <a:pPr lvl="1" eaLnBrk="1" hangingPunct="1">
              <a:lnSpc>
                <a:spcPct val="110000"/>
              </a:lnSpc>
              <a:buSzPct val="100000"/>
              <a:buFont typeface="Arial" pitchFamily="34" charset="0"/>
              <a:buChar char="•"/>
            </a:pPr>
            <a:r>
              <a:rPr lang="hi-IN" sz="1600" dirty="0">
                <a:solidFill>
                  <a:srgbClr val="000000"/>
                </a:solidFill>
                <a:cs typeface="Arial" pitchFamily="34" charset="0"/>
              </a:rPr>
              <a:t>लक्ष्मी चाहती है कि नमिता घर पर आए क्युंकि वो घर पर अपने </a:t>
            </a:r>
            <a:r>
              <a:rPr lang="en-IN" sz="1600" dirty="0">
                <a:solidFill>
                  <a:srgbClr val="000000"/>
                </a:solidFill>
                <a:cs typeface="Arial" pitchFamily="34" charset="0"/>
              </a:rPr>
              <a:t>3 </a:t>
            </a:r>
            <a:r>
              <a:rPr lang="hi-IN" sz="1600" dirty="0">
                <a:solidFill>
                  <a:srgbClr val="000000"/>
                </a:solidFill>
                <a:cs typeface="Arial" pitchFamily="34" charset="0"/>
              </a:rPr>
              <a:t>बच्चे नहीं छोड़ सकती है </a:t>
            </a:r>
            <a:r>
              <a:rPr lang="en-IN" sz="1600" dirty="0">
                <a:solidFill>
                  <a:srgbClr val="000000"/>
                </a:solidFill>
                <a:cs typeface="Arial" pitchFamily="34" charset="0"/>
              </a:rPr>
              <a:t>(</a:t>
            </a:r>
            <a:r>
              <a:rPr lang="hi-IN" sz="1600" dirty="0">
                <a:solidFill>
                  <a:srgbClr val="000000"/>
                </a:solidFill>
                <a:cs typeface="Arial" pitchFamily="34" charset="0"/>
              </a:rPr>
              <a:t>इसलिए यह आवश्यक है)  </a:t>
            </a:r>
            <a:endParaRPr lang="en-IN" sz="1600" dirty="0">
              <a:solidFill>
                <a:srgbClr val="000000"/>
              </a:solidFill>
              <a:cs typeface="Arial" pitchFamily="34" charset="0"/>
            </a:endParaRPr>
          </a:p>
          <a:p>
            <a:pPr lvl="1" eaLnBrk="1" hangingPunct="1">
              <a:lnSpc>
                <a:spcPct val="110000"/>
              </a:lnSpc>
              <a:buSzPct val="100000"/>
              <a:buFont typeface="Arial" pitchFamily="34" charset="0"/>
              <a:buChar char="•"/>
            </a:pPr>
            <a:r>
              <a:rPr lang="hi-IN" sz="1600" dirty="0">
                <a:solidFill>
                  <a:srgbClr val="000000"/>
                </a:solidFill>
                <a:cs typeface="Arial" pitchFamily="34" charset="0"/>
              </a:rPr>
              <a:t>वो थोड़ी अधिक कीमत देने को तैयार है (इसलिए बजट के अंदर होना एक आवश्यक जरुरत नहीं है)  </a:t>
            </a:r>
            <a:endParaRPr lang="en-IN" sz="1600" dirty="0">
              <a:solidFill>
                <a:srgbClr val="000000"/>
              </a:solidFill>
              <a:cs typeface="Arial" pitchFamily="34" charset="0"/>
            </a:endParaRPr>
          </a:p>
          <a:p>
            <a:pPr lvl="2" eaLnBrk="1" hangingPunct="1">
              <a:lnSpc>
                <a:spcPct val="110000"/>
              </a:lnSpc>
              <a:buSzPct val="100000"/>
              <a:buFont typeface="Arial" pitchFamily="34" charset="0"/>
              <a:buChar char="•"/>
            </a:pPr>
            <a:endParaRPr lang="en-IN" sz="1600" dirty="0">
              <a:solidFill>
                <a:srgbClr val="000000"/>
              </a:solidFill>
              <a:cs typeface="Arial" pitchFamily="34" charset="0"/>
            </a:endParaRPr>
          </a:p>
        </p:txBody>
      </p:sp>
    </p:spTree>
    <p:extLst>
      <p:ext uri="{BB962C8B-B14F-4D97-AF65-F5344CB8AC3E}">
        <p14:creationId xmlns:p14="http://schemas.microsoft.com/office/powerpoint/2010/main" val="371882033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solidFill>
                  <a:srgbClr val="000000"/>
                </a:solidFill>
                <a:cs typeface="Arial" charset="0"/>
              </a:rPr>
              <a:t>Sundari’s</a:t>
            </a:r>
            <a:r>
              <a:rPr lang="en-US" sz="2400" dirty="0">
                <a:solidFill>
                  <a:srgbClr val="000000"/>
                </a:solidFill>
                <a:cs typeface="Arial" charset="0"/>
              </a:rPr>
              <a:t> Garments - Class discussion</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pPr>
            <a:r>
              <a:rPr lang="en-US" sz="2400" dirty="0">
                <a:solidFill>
                  <a:srgbClr val="000000"/>
                </a:solidFill>
                <a:cs typeface="Arial" charset="0"/>
              </a:rPr>
              <a:t>	Let’s discuss the following:</a:t>
            </a:r>
          </a:p>
          <a:p>
            <a:pPr lvl="2" eaLnBrk="1" hangingPunct="1">
              <a:lnSpc>
                <a:spcPct val="140000"/>
              </a:lnSpc>
              <a:buSzPct val="100000"/>
              <a:buFont typeface="Arial" charset="0"/>
              <a:buChar char="•"/>
            </a:pPr>
            <a:r>
              <a:rPr lang="en-US" sz="2000" dirty="0">
                <a:solidFill>
                  <a:srgbClr val="000000"/>
                </a:solidFill>
                <a:cs typeface="Arial" charset="0"/>
              </a:rPr>
              <a:t>Can we think of different types of customers for </a:t>
            </a:r>
            <a:r>
              <a:rPr lang="en-US" sz="2000" dirty="0" err="1">
                <a:solidFill>
                  <a:srgbClr val="000000"/>
                </a:solidFill>
                <a:cs typeface="Arial" charset="0"/>
              </a:rPr>
              <a:t>Sundari’s</a:t>
            </a:r>
            <a:r>
              <a:rPr lang="en-US" sz="2000" dirty="0">
                <a:solidFill>
                  <a:srgbClr val="000000"/>
                </a:solidFill>
                <a:cs typeface="Arial" charset="0"/>
              </a:rPr>
              <a:t> Garments?</a:t>
            </a:r>
          </a:p>
          <a:p>
            <a:pPr lvl="2" eaLnBrk="1" hangingPunct="1">
              <a:lnSpc>
                <a:spcPct val="140000"/>
              </a:lnSpc>
              <a:buSzPct val="100000"/>
              <a:buFont typeface="Arial" charset="0"/>
              <a:buChar char="•"/>
            </a:pPr>
            <a:r>
              <a:rPr lang="en-US" sz="2000" dirty="0">
                <a:solidFill>
                  <a:srgbClr val="000000"/>
                </a:solidFill>
                <a:cs typeface="Arial" charset="0"/>
              </a:rPr>
              <a:t>What are their essential needs? </a:t>
            </a:r>
          </a:p>
          <a:p>
            <a:pPr lvl="2" eaLnBrk="1" hangingPunct="1">
              <a:lnSpc>
                <a:spcPct val="140000"/>
              </a:lnSpc>
              <a:buSzPct val="100000"/>
              <a:buFont typeface="Arial" charset="0"/>
              <a:buChar char="•"/>
            </a:pPr>
            <a:r>
              <a:rPr lang="en-US" sz="2000" dirty="0">
                <a:solidFill>
                  <a:srgbClr val="000000"/>
                </a:solidFill>
                <a:cs typeface="Arial" charset="0"/>
              </a:rPr>
              <a:t>Can we think of  products/services which will satisfy the essential needs? </a:t>
            </a:r>
            <a:endParaRPr lang="en-US" sz="2400" dirty="0">
              <a:solidFill>
                <a:srgbClr val="000000"/>
              </a:solidFill>
              <a:cs typeface="Arial" charset="0"/>
            </a:endParaRPr>
          </a:p>
        </p:txBody>
      </p:sp>
      <p:sp>
        <p:nvSpPr>
          <p:cNvPr id="8" name="Slide Number Placeholder 5"/>
          <p:cNvSpPr>
            <a:spLocks noGrp="1"/>
          </p:cNvSpPr>
          <p:nvPr>
            <p:ph type="sldNum" sz="quarter" idx="12"/>
          </p:nvPr>
        </p:nvSpPr>
        <p:spPr>
          <a:xfrm>
            <a:off x="3048000" y="6416675"/>
            <a:ext cx="2895600" cy="365125"/>
          </a:xfrm>
        </p:spPr>
        <p:txBody>
          <a:bodyPr bIns="0" anchor="b" anchorCtr="0"/>
          <a:lstStyle/>
          <a:p>
            <a:pPr algn="ctr">
              <a:defRPr/>
            </a:pPr>
            <a:fld id="{03C80C40-EA9E-45EA-B179-9B8DEC1116C8}" type="slidenum">
              <a:rPr lang="en-US" sz="1600" b="1" smtClean="0">
                <a:solidFill>
                  <a:schemeClr val="tx1"/>
                </a:solidFill>
              </a:rPr>
              <a:pPr algn="ctr">
                <a:defRPr/>
              </a:pPr>
              <a:t>18</a:t>
            </a:fld>
            <a:endParaRPr lang="en-US" sz="1600" b="1">
              <a:solidFill>
                <a:schemeClr val="tx1"/>
              </a:solidFill>
            </a:endParaRPr>
          </a:p>
        </p:txBody>
      </p:sp>
      <p:sp>
        <p:nvSpPr>
          <p:cNvPr id="5" name="Text Box 1"/>
          <p:cNvSpPr txBox="1">
            <a:spLocks noChangeArrowheads="1"/>
          </p:cNvSpPr>
          <p:nvPr/>
        </p:nvSpPr>
        <p:spPr bwMode="auto">
          <a:xfrm>
            <a:off x="46482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सुंदरी गारमेंट– </a:t>
            </a:r>
            <a:r>
              <a:rPr lang="x-none" sz="2400">
                <a:solidFill>
                  <a:srgbClr val="000000"/>
                </a:solidFill>
                <a:cs typeface="Arial" charset="0"/>
              </a:rPr>
              <a:t>कक्षा </a:t>
            </a:r>
            <a:r>
              <a:rPr lang="hi-IN" sz="2400" dirty="0">
                <a:solidFill>
                  <a:srgbClr val="000000"/>
                </a:solidFill>
                <a:cs typeface="Arial" charset="0"/>
              </a:rPr>
              <a:t>में </a:t>
            </a:r>
            <a:r>
              <a:rPr lang="x-none" sz="2400">
                <a:solidFill>
                  <a:srgbClr val="000000"/>
                </a:solidFill>
                <a:cs typeface="Arial" charset="0"/>
              </a:rPr>
              <a:t>चर्चा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029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pPr>
            <a:r>
              <a:rPr lang="en-US" sz="2400" dirty="0">
                <a:solidFill>
                  <a:srgbClr val="000000"/>
                </a:solidFill>
                <a:cs typeface="Arial" charset="0"/>
              </a:rPr>
              <a:t>	</a:t>
            </a:r>
            <a:r>
              <a:rPr lang="x-none" sz="2400" dirty="0">
                <a:solidFill>
                  <a:srgbClr val="000000"/>
                </a:solidFill>
                <a:cs typeface="Arial" charset="0"/>
              </a:rPr>
              <a:t>आइए निम्न पर चर्चा करते हैं</a:t>
            </a:r>
            <a:r>
              <a:rPr lang="en-US" sz="2400" dirty="0">
                <a:solidFill>
                  <a:srgbClr val="000000"/>
                </a:solidFill>
                <a:cs typeface="Arial" charset="0"/>
              </a:rPr>
              <a:t>:</a:t>
            </a:r>
          </a:p>
          <a:p>
            <a:pPr lvl="2" eaLnBrk="1" hangingPunct="1">
              <a:lnSpc>
                <a:spcPct val="140000"/>
              </a:lnSpc>
              <a:buSzPct val="100000"/>
              <a:buFont typeface="Arial" charset="0"/>
              <a:buChar char="•"/>
            </a:pPr>
            <a:r>
              <a:rPr lang="x-none" sz="2000" dirty="0">
                <a:solidFill>
                  <a:srgbClr val="000000"/>
                </a:solidFill>
                <a:cs typeface="Arial" charset="0"/>
              </a:rPr>
              <a:t>क्या हम सुंदरी गारमेंट के लिए विभि‍न्न प्रकार के ग्राहकों के बारे में सोच सकते हैं</a:t>
            </a:r>
            <a:r>
              <a:rPr lang="en-US" sz="2000" dirty="0">
                <a:solidFill>
                  <a:srgbClr val="000000"/>
                </a:solidFill>
                <a:cs typeface="Arial" charset="0"/>
              </a:rPr>
              <a:t>?</a:t>
            </a:r>
          </a:p>
          <a:p>
            <a:pPr lvl="2" eaLnBrk="1" hangingPunct="1">
              <a:lnSpc>
                <a:spcPct val="140000"/>
              </a:lnSpc>
              <a:buSzPct val="100000"/>
              <a:buFont typeface="Arial" charset="0"/>
              <a:buChar char="•"/>
            </a:pPr>
            <a:r>
              <a:rPr lang="x-none" sz="2000" dirty="0">
                <a:solidFill>
                  <a:srgbClr val="000000"/>
                </a:solidFill>
                <a:cs typeface="Arial" charset="0"/>
              </a:rPr>
              <a:t>उनकी आवश्यक जरूरतें क्या हैं</a:t>
            </a:r>
            <a:r>
              <a:rPr lang="en-US" sz="2000" dirty="0">
                <a:solidFill>
                  <a:srgbClr val="000000"/>
                </a:solidFill>
                <a:cs typeface="Arial" charset="0"/>
              </a:rPr>
              <a:t>? </a:t>
            </a:r>
          </a:p>
          <a:p>
            <a:pPr lvl="2" eaLnBrk="1" hangingPunct="1">
              <a:lnSpc>
                <a:spcPct val="140000"/>
              </a:lnSpc>
              <a:buSzPct val="100000"/>
              <a:buFont typeface="Arial" charset="0"/>
              <a:buChar char="•"/>
            </a:pPr>
            <a:r>
              <a:rPr lang="x-none" sz="2000" dirty="0">
                <a:solidFill>
                  <a:srgbClr val="000000"/>
                </a:solidFill>
                <a:cs typeface="Arial" charset="0"/>
              </a:rPr>
              <a:t>क्या हम उन उत्पादों/सेवाओं के बारे में सोच सकते हैं जो आवश्यक जरूरतों को पूरा करेंगी</a:t>
            </a:r>
            <a:r>
              <a:rPr lang="en-US" sz="2000" dirty="0">
                <a:solidFill>
                  <a:srgbClr val="000000"/>
                </a:solidFill>
                <a:cs typeface="Arial" charset="0"/>
              </a:rPr>
              <a:t>? </a:t>
            </a:r>
            <a:endParaRPr lang="en-US" sz="2400" dirty="0">
              <a:solidFill>
                <a:srgbClr val="000000"/>
              </a:solidFill>
              <a:cs typeface="Arial" charset="0"/>
            </a:endParaRPr>
          </a:p>
        </p:txBody>
      </p:sp>
    </p:spTree>
    <p:extLst>
      <p:ext uri="{BB962C8B-B14F-4D97-AF65-F5344CB8AC3E}">
        <p14:creationId xmlns:p14="http://schemas.microsoft.com/office/powerpoint/2010/main" val="249602924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19</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905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31689681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116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9"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26103968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DD9FE626-AC77-4D60-88DD-7971CEF46B38}" type="slidenum">
              <a:rPr lang="en-US" smtClean="0"/>
              <a:pPr>
                <a:defRPr/>
              </a:pPr>
              <a:t>20</a:t>
            </a:fld>
            <a:endParaRPr lang="en-US"/>
          </a:p>
        </p:txBody>
      </p:sp>
      <p:sp>
        <p:nvSpPr>
          <p:cNvPr id="9" name="Rectangle 8"/>
          <p:cNvSpPr/>
          <p:nvPr/>
        </p:nvSpPr>
        <p:spPr>
          <a:xfrm>
            <a:off x="187693" y="4800600"/>
            <a:ext cx="4267199"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500"/>
              </a:spcBef>
              <a:spcAft>
                <a:spcPts val="0"/>
              </a:spcAft>
              <a:defRPr/>
            </a:pPr>
            <a:r>
              <a:rPr lang="en-US" sz="2000" b="1" dirty="0">
                <a:solidFill>
                  <a:schemeClr val="tx1"/>
                </a:solidFill>
                <a:latin typeface="Garamond" pitchFamily="18" charset="0"/>
              </a:rPr>
              <a:t>Key Points : </a:t>
            </a:r>
            <a:r>
              <a:rPr lang="en-US" sz="2000" dirty="0">
                <a:solidFill>
                  <a:schemeClr val="tx1"/>
                </a:solidFill>
                <a:latin typeface="Garamond" pitchFamily="18" charset="0"/>
              </a:rPr>
              <a:t>We should profile our customers to understand them better</a:t>
            </a:r>
          </a:p>
        </p:txBody>
      </p:sp>
      <p:sp>
        <p:nvSpPr>
          <p:cNvPr id="6" name="Text Box 1"/>
          <p:cNvSpPr txBox="1">
            <a:spLocks noChangeArrowheads="1"/>
          </p:cNvSpPr>
          <p:nvPr/>
        </p:nvSpPr>
        <p:spPr bwMode="auto">
          <a:xfrm>
            <a:off x="46482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ग्राहक की रूपरेखा तैयार करना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50291"/>
            <a:ext cx="4267200" cy="359791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indent="-200025" eaLnBrk="1" hangingPunct="1">
              <a:lnSpc>
                <a:spcPct val="114000"/>
              </a:lnSpc>
              <a:buSzPct val="100000"/>
              <a:buFont typeface="Arial" pitchFamily="34" charset="0"/>
              <a:buChar char="•"/>
            </a:pPr>
            <a:r>
              <a:rPr lang="x-none" dirty="0">
                <a:solidFill>
                  <a:srgbClr val="000000"/>
                </a:solidFill>
                <a:cs typeface="Arial" pitchFamily="34" charset="0"/>
              </a:rPr>
              <a:t>हमें अपने ग्राहकों को बेहतर समझने के लिए ज्यादा विस्तार से उनकी रूपरेखा / प्रोफ़ाइल तैयार करनी चाहिए </a:t>
            </a:r>
            <a:endParaRPr lang="en-IN" dirty="0">
              <a:solidFill>
                <a:srgbClr val="000000"/>
              </a:solidFill>
              <a:cs typeface="Arial" pitchFamily="34" charset="0"/>
            </a:endParaRPr>
          </a:p>
          <a:p>
            <a:pPr marL="200025" indent="-200025" eaLnBrk="1" hangingPunct="1">
              <a:lnSpc>
                <a:spcPct val="110000"/>
              </a:lnSpc>
              <a:buSzPct val="100000"/>
              <a:buFont typeface="Arial" pitchFamily="34" charset="0"/>
              <a:buChar char="•"/>
            </a:pPr>
            <a:r>
              <a:rPr lang="x-none">
                <a:solidFill>
                  <a:srgbClr val="000000"/>
                </a:solidFill>
                <a:cs typeface="Arial" pitchFamily="34" charset="0"/>
              </a:rPr>
              <a:t>निम्न बातों को समझने के साथ रूपरेखा तैयार करना</a:t>
            </a:r>
            <a:r>
              <a:rPr lang="hi-IN" dirty="0">
                <a:solidFill>
                  <a:srgbClr val="000000"/>
                </a:solidFill>
                <a:cs typeface="Arial" pitchFamily="34" charset="0"/>
              </a:rPr>
              <a:t> </a:t>
            </a:r>
            <a:endParaRPr lang="en-US" dirty="0">
              <a:cs typeface="Arial" pitchFamily="34" charset="0"/>
            </a:endParaRPr>
          </a:p>
          <a:p>
            <a:pPr marL="800100" lvl="2" indent="-342900" eaLnBrk="1" hangingPunct="1">
              <a:lnSpc>
                <a:spcPct val="110000"/>
              </a:lnSpc>
              <a:buSzPct val="100000"/>
              <a:buFont typeface="+mj-lt"/>
              <a:buAutoNum type="arabicPeriod"/>
            </a:pPr>
            <a:r>
              <a:rPr lang="x-none">
                <a:solidFill>
                  <a:srgbClr val="000000"/>
                </a:solidFill>
                <a:cs typeface="Arial" charset="0"/>
              </a:rPr>
              <a:t>ग्राहकों के प्रकार की जानकारियां</a:t>
            </a:r>
            <a:r>
              <a:rPr lang="hi-IN" dirty="0">
                <a:solidFill>
                  <a:srgbClr val="000000"/>
                </a:solidFill>
                <a:cs typeface="Arial" charset="0"/>
              </a:rPr>
              <a:t> </a:t>
            </a:r>
            <a:r>
              <a:rPr lang="hi-IN" dirty="0">
                <a:cs typeface="Arial" charset="0"/>
              </a:rPr>
              <a:t> </a:t>
            </a:r>
            <a:endParaRPr lang="en-US" dirty="0">
              <a:cs typeface="Arial" charset="0"/>
            </a:endParaRPr>
          </a:p>
          <a:p>
            <a:pPr marL="800100" lvl="2" indent="-342900" eaLnBrk="1" hangingPunct="1">
              <a:lnSpc>
                <a:spcPct val="110000"/>
              </a:lnSpc>
              <a:buSzPct val="100000"/>
              <a:buFont typeface="+mj-lt"/>
              <a:buAutoNum type="arabicPeriod"/>
            </a:pPr>
            <a:r>
              <a:rPr lang="x-none">
                <a:solidFill>
                  <a:srgbClr val="000000"/>
                </a:solidFill>
                <a:cs typeface="Arial" charset="0"/>
              </a:rPr>
              <a:t>ग्राहकों </a:t>
            </a:r>
            <a:r>
              <a:rPr lang="hi-IN" dirty="0">
                <a:solidFill>
                  <a:srgbClr val="000000"/>
                </a:solidFill>
                <a:cs typeface="Arial" charset="0"/>
              </a:rPr>
              <a:t>की जरुरतें </a:t>
            </a:r>
            <a:r>
              <a:rPr lang="hi-IN" dirty="0">
                <a:cs typeface="Arial" charset="0"/>
              </a:rPr>
              <a:t> </a:t>
            </a:r>
            <a:endParaRPr lang="en-US" dirty="0">
              <a:cs typeface="Arial" charset="0"/>
            </a:endParaRPr>
          </a:p>
          <a:p>
            <a:pPr marL="800100" lvl="2" indent="-342900" eaLnBrk="1" hangingPunct="1">
              <a:lnSpc>
                <a:spcPct val="110000"/>
              </a:lnSpc>
              <a:buSzPct val="100000"/>
              <a:buFont typeface="+mj-lt"/>
              <a:buAutoNum type="arabicPeriod"/>
            </a:pPr>
            <a:r>
              <a:rPr lang="x-none">
                <a:solidFill>
                  <a:srgbClr val="000000"/>
                </a:solidFill>
                <a:cs typeface="Arial" charset="0"/>
              </a:rPr>
              <a:t>जो उत्पाद/सेवा हम </a:t>
            </a:r>
            <a:r>
              <a:rPr lang="hi-IN" dirty="0">
                <a:solidFill>
                  <a:srgbClr val="000000"/>
                </a:solidFill>
                <a:cs typeface="Arial" charset="0"/>
              </a:rPr>
              <a:t>अभी </a:t>
            </a:r>
            <a:r>
              <a:rPr lang="x-none">
                <a:solidFill>
                  <a:srgbClr val="000000"/>
                </a:solidFill>
                <a:cs typeface="Arial" charset="0"/>
              </a:rPr>
              <a:t>बेच रहे हैं उसके प्रति ग्राहक का मौजूदा बर्ताव और रवैया </a:t>
            </a:r>
            <a:endParaRPr lang="hi-IN" dirty="0">
              <a:solidFill>
                <a:srgbClr val="000000"/>
              </a:solidFill>
              <a:cs typeface="Arial" charset="0"/>
            </a:endParaRPr>
          </a:p>
          <a:p>
            <a:pPr marL="200025" indent="-200025" eaLnBrk="1" hangingPunct="1">
              <a:lnSpc>
                <a:spcPct val="110000"/>
              </a:lnSpc>
              <a:buSzPct val="100000"/>
              <a:buFont typeface="Arial" pitchFamily="34" charset="0"/>
              <a:buChar char="•"/>
            </a:pPr>
            <a:r>
              <a:rPr lang="hi-IN" dirty="0">
                <a:cs typeface="Arial" pitchFamily="34" charset="0"/>
              </a:rPr>
              <a:t>हम पहले दोनों भाग को देख चूके हैं। आइए तीसरे भाग को देखते हैं। </a:t>
            </a:r>
            <a:endParaRPr lang="hi-IN" dirty="0">
              <a:solidFill>
                <a:srgbClr val="000000"/>
              </a:solidFill>
              <a:cs typeface="Arial" charset="0"/>
            </a:endParaRPr>
          </a:p>
        </p:txBody>
      </p:sp>
      <p:sp>
        <p:nvSpPr>
          <p:cNvPr id="10" name="Text Box 1"/>
          <p:cNvSpPr txBox="1">
            <a:spLocks noChangeArrowheads="1"/>
          </p:cNvSpPr>
          <p:nvPr/>
        </p:nvSpPr>
        <p:spPr bwMode="auto">
          <a:xfrm>
            <a:off x="187693" y="174057"/>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1-a. Customer’s Behavior, Preferences and Attitude</a:t>
            </a:r>
            <a:endParaRPr lang="en-GB" sz="2400" dirty="0">
              <a:cs typeface="Arial" charset="0"/>
            </a:endParaRPr>
          </a:p>
        </p:txBody>
      </p:sp>
      <p:sp>
        <p:nvSpPr>
          <p:cNvPr id="11" name="Text Box 2"/>
          <p:cNvSpPr txBox="1">
            <a:spLocks noChangeArrowheads="1"/>
          </p:cNvSpPr>
          <p:nvPr/>
        </p:nvSpPr>
        <p:spPr bwMode="auto">
          <a:xfrm>
            <a:off x="187693" y="1056708"/>
            <a:ext cx="4267200" cy="359791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indent="-200025" eaLnBrk="1" hangingPunct="1">
              <a:lnSpc>
                <a:spcPct val="110000"/>
              </a:lnSpc>
              <a:buSzPct val="100000"/>
              <a:buFont typeface="Arial" pitchFamily="34" charset="0"/>
              <a:buChar char="•"/>
            </a:pPr>
            <a:r>
              <a:rPr lang="en-IN" sz="2000" dirty="0">
                <a:cs typeface="Arial" pitchFamily="34" charset="0"/>
              </a:rPr>
              <a:t>We should profile our customers in more detail  to understand them better</a:t>
            </a:r>
          </a:p>
          <a:p>
            <a:pPr marL="200025" indent="-200025" eaLnBrk="1" hangingPunct="1">
              <a:lnSpc>
                <a:spcPct val="110000"/>
              </a:lnSpc>
              <a:buSzPct val="100000"/>
              <a:buFont typeface="Arial" pitchFamily="34" charset="0"/>
              <a:buChar char="•"/>
            </a:pPr>
            <a:r>
              <a:rPr lang="en-US" sz="2000" dirty="0">
                <a:cs typeface="Arial" pitchFamily="34" charset="0"/>
              </a:rPr>
              <a:t>Profiling includes understanding</a:t>
            </a:r>
          </a:p>
          <a:p>
            <a:pPr marL="800100" lvl="2" indent="-342900" eaLnBrk="1" hangingPunct="1">
              <a:lnSpc>
                <a:spcPct val="110000"/>
              </a:lnSpc>
              <a:buSzPct val="100000"/>
              <a:buFont typeface="+mj-lt"/>
              <a:buAutoNum type="arabicPeriod"/>
            </a:pPr>
            <a:r>
              <a:rPr lang="en-US" dirty="0">
                <a:cs typeface="Arial" charset="0"/>
              </a:rPr>
              <a:t>Details about customer type </a:t>
            </a:r>
          </a:p>
          <a:p>
            <a:pPr marL="800100" lvl="2" indent="-342900" eaLnBrk="1" hangingPunct="1">
              <a:lnSpc>
                <a:spcPct val="110000"/>
              </a:lnSpc>
              <a:buSzPct val="100000"/>
              <a:buFont typeface="+mj-lt"/>
              <a:buAutoNum type="arabicPeriod"/>
            </a:pPr>
            <a:r>
              <a:rPr lang="en-US" dirty="0">
                <a:cs typeface="Arial" charset="0"/>
              </a:rPr>
              <a:t>Customer’s needs</a:t>
            </a:r>
          </a:p>
          <a:p>
            <a:pPr marL="800100" lvl="2" indent="-342900" eaLnBrk="1" hangingPunct="1">
              <a:lnSpc>
                <a:spcPct val="110000"/>
              </a:lnSpc>
              <a:buSzPct val="100000"/>
              <a:buFont typeface="+mj-lt"/>
              <a:buAutoNum type="arabicPeriod"/>
            </a:pPr>
            <a:r>
              <a:rPr lang="en-US" dirty="0">
                <a:cs typeface="Arial" charset="0"/>
              </a:rPr>
              <a:t>Customer’s existing </a:t>
            </a:r>
            <a:r>
              <a:rPr lang="en-US" dirty="0" err="1">
                <a:cs typeface="Arial" charset="0"/>
              </a:rPr>
              <a:t>behaviours</a:t>
            </a:r>
            <a:r>
              <a:rPr lang="en-US" dirty="0">
                <a:cs typeface="Arial" charset="0"/>
              </a:rPr>
              <a:t> and attitude towards the product/service we are selling</a:t>
            </a:r>
          </a:p>
          <a:p>
            <a:pPr marL="200025" lvl="2" eaLnBrk="1" hangingPunct="1">
              <a:lnSpc>
                <a:spcPct val="110000"/>
              </a:lnSpc>
              <a:buSzPct val="100000"/>
              <a:buFont typeface="Arial" pitchFamily="34" charset="0"/>
              <a:buChar char="•"/>
            </a:pPr>
            <a:r>
              <a:rPr lang="en-US" sz="2000" dirty="0">
                <a:cs typeface="Arial" pitchFamily="34" charset="0"/>
              </a:rPr>
              <a:t>We already looked at the first two parts, Let’s look at the third part.</a:t>
            </a:r>
          </a:p>
        </p:txBody>
      </p:sp>
      <p:sp>
        <p:nvSpPr>
          <p:cNvPr id="12" name="Rectangle 11"/>
          <p:cNvSpPr/>
          <p:nvPr/>
        </p:nvSpPr>
        <p:spPr>
          <a:xfrm>
            <a:off x="4648200" y="4800600"/>
            <a:ext cx="4267199"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500"/>
              </a:spcBef>
              <a:spcAft>
                <a:spcPts val="0"/>
              </a:spcAft>
              <a:defRPr/>
            </a:pPr>
            <a:r>
              <a:rPr lang="x-none" sz="2000" dirty="0">
                <a:solidFill>
                  <a:schemeClr val="tx1"/>
                </a:solidFill>
                <a:latin typeface="Garamond" pitchFamily="18" charset="0"/>
              </a:rPr>
              <a:t>मुख्य बिंदु: </a:t>
            </a:r>
            <a:r>
              <a:rPr lang="x-none" sz="2000" dirty="0">
                <a:solidFill>
                  <a:srgbClr val="000000"/>
                </a:solidFill>
                <a:cs typeface="Arial" pitchFamily="34" charset="0"/>
              </a:rPr>
              <a:t>हमें अपने ग्राहकों को बेहतर समझने के लिए उनकी रूपरेखा तैयार करनी </a:t>
            </a:r>
            <a:r>
              <a:rPr lang="x-none" sz="2000">
                <a:solidFill>
                  <a:srgbClr val="000000"/>
                </a:solidFill>
                <a:cs typeface="Arial" pitchFamily="34" charset="0"/>
              </a:rPr>
              <a:t>चाहिए </a:t>
            </a:r>
            <a:r>
              <a:rPr lang="hi-IN" sz="2000" dirty="0">
                <a:solidFill>
                  <a:srgbClr val="000000"/>
                </a:solidFill>
                <a:cs typeface="Arial" pitchFamily="34" charset="0"/>
              </a:rPr>
              <a:t> </a:t>
            </a:r>
            <a:endParaRPr lang="en-US" sz="2000" dirty="0">
              <a:solidFill>
                <a:schemeClr val="tx1"/>
              </a:solidFill>
              <a:latin typeface="Garamond" pitchFamily="18" charset="0"/>
            </a:endParaRPr>
          </a:p>
        </p:txBody>
      </p:sp>
      <p:sp>
        <p:nvSpPr>
          <p:cNvPr id="13" name="Slide Number Placeholder 5"/>
          <p:cNvSpPr>
            <a:spLocks noGrp="1"/>
          </p:cNvSpPr>
          <p:nvPr>
            <p:ph type="sldNum" sz="quarter" idx="12"/>
          </p:nvPr>
        </p:nvSpPr>
        <p:spPr>
          <a:xfrm>
            <a:off x="3048000" y="6416675"/>
            <a:ext cx="2895600" cy="365125"/>
          </a:xfrm>
        </p:spPr>
        <p:txBody>
          <a:bodyPr bIns="0" anchor="b" anchorCtr="0"/>
          <a:lstStyle/>
          <a:p>
            <a:pPr algn="ctr">
              <a:defRPr/>
            </a:pPr>
            <a:fld id="{EC9884D6-A65B-3040-AB76-6A97F4140D01}" type="slidenum">
              <a:rPr lang="en-US" sz="1600" b="1" smtClean="0">
                <a:solidFill>
                  <a:schemeClr val="tx1"/>
                </a:solidFill>
              </a:rPr>
              <a:t>20</a:t>
            </a:fld>
            <a:endParaRPr lang="en-US" sz="1600" b="1" dirty="0">
              <a:solidFill>
                <a:schemeClr val="tx1"/>
              </a:solidFill>
            </a:endParaRPr>
          </a:p>
        </p:txBody>
      </p:sp>
    </p:spTree>
    <p:extLst>
      <p:ext uri="{BB962C8B-B14F-4D97-AF65-F5344CB8AC3E}">
        <p14:creationId xmlns:p14="http://schemas.microsoft.com/office/powerpoint/2010/main" val="191657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264994" y="1173163"/>
            <a:ext cx="4267200" cy="5303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pitchFamily="34" charset="0"/>
              </a:rPr>
              <a:t>Groups A:  You are advising </a:t>
            </a:r>
            <a:r>
              <a:rPr lang="en-US" sz="1600" dirty="0" err="1">
                <a:solidFill>
                  <a:srgbClr val="000000"/>
                </a:solidFill>
                <a:latin typeface="Arial" charset="0"/>
                <a:cs typeface="Arial" pitchFamily="34" charset="0"/>
              </a:rPr>
              <a:t>Sundari</a:t>
            </a:r>
            <a:r>
              <a:rPr lang="en-US" sz="1600" dirty="0">
                <a:solidFill>
                  <a:srgbClr val="000000"/>
                </a:solidFill>
                <a:latin typeface="Arial" charset="0"/>
                <a:cs typeface="Arial" pitchFamily="34" charset="0"/>
              </a:rPr>
              <a:t> garments, a business that produces clothes of various kinds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pitchFamily="34" charset="0"/>
              </a:rPr>
              <a:t>Groups B : You are advising the owner of a tent-house and mike renting business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pitchFamily="34" charset="0"/>
              </a:rPr>
              <a:t>For your business, do the following:</a:t>
            </a: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cs typeface="Arial" charset="0"/>
              </a:rPr>
              <a:t>Identify customer types and describe them in detail</a:t>
            </a: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cs typeface="Arial" charset="0"/>
              </a:rPr>
              <a:t>Describe their existing </a:t>
            </a:r>
            <a:r>
              <a:rPr lang="en-US" sz="1400" dirty="0" err="1">
                <a:solidFill>
                  <a:srgbClr val="000000"/>
                </a:solidFill>
                <a:latin typeface="Arial" charset="0"/>
                <a:cs typeface="Arial" charset="0"/>
              </a:rPr>
              <a:t>behaviour</a:t>
            </a:r>
            <a:r>
              <a:rPr lang="en-US" sz="1400" dirty="0">
                <a:solidFill>
                  <a:srgbClr val="000000"/>
                </a:solidFill>
                <a:latin typeface="Arial" charset="0"/>
                <a:cs typeface="Arial" charset="0"/>
              </a:rPr>
              <a:t> and their needs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p:txBody>
      </p:sp>
      <p:pic>
        <p:nvPicPr>
          <p:cNvPr id="9011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2134411"/>
            <a:ext cx="801598" cy="865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8" descr="http://tbn0.google.com/images?q=tbn:YZyYaM2ScRBEdM:http://shopping.bhaskar.com/images/prodimg/large/ARJ2097_1lg.jpg">
            <a:hlinkClick r:id="rId4"/>
          </p:cNvPr>
          <p:cNvPicPr>
            <a:picLocks noChangeAspect="1" noChangeArrowheads="1"/>
          </p:cNvPicPr>
          <p:nvPr/>
        </p:nvPicPr>
        <p:blipFill>
          <a:blip r:embed="rId5"/>
          <a:srcRect l="32582"/>
          <a:stretch>
            <a:fillRect/>
          </a:stretch>
        </p:blipFill>
        <p:spPr bwMode="auto">
          <a:xfrm>
            <a:off x="2869179" y="2103636"/>
            <a:ext cx="542987" cy="803791"/>
          </a:xfrm>
          <a:prstGeom prst="rect">
            <a:avLst/>
          </a:prstGeom>
          <a:noFill/>
          <a:ln w="9525">
            <a:solidFill>
              <a:schemeClr val="tx1">
                <a:lumMod val="65000"/>
                <a:lumOff val="35000"/>
              </a:schemeClr>
            </a:solidFill>
            <a:miter lim="800000"/>
            <a:headEnd/>
            <a:tailEnd/>
          </a:ln>
        </p:spPr>
      </p:pic>
      <p:pic>
        <p:nvPicPr>
          <p:cNvPr id="9011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2687" y="2138468"/>
            <a:ext cx="785847" cy="778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11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64004" y="3733800"/>
            <a:ext cx="1085330" cy="108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121"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11337" y="3847492"/>
            <a:ext cx="1094274" cy="819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 Box 1"/>
          <p:cNvSpPr txBox="1">
            <a:spLocks noChangeArrowheads="1"/>
          </p:cNvSpPr>
          <p:nvPr/>
        </p:nvSpPr>
        <p:spPr bwMode="auto">
          <a:xfrm>
            <a:off x="46482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t>1-a. </a:t>
            </a:r>
            <a:r>
              <a:rPr lang="x-none" sz="2400" dirty="0"/>
              <a:t>ग्राहक: सामूहिक अभ्यास </a:t>
            </a:r>
            <a:endParaRPr lang="en-GB" sz="2400" dirty="0">
              <a:solidFill>
                <a:srgbClr val="000000"/>
              </a:solidFill>
              <a:cs typeface="Arial" charset="0"/>
            </a:endParaRPr>
          </a:p>
        </p:txBody>
      </p:sp>
      <p:sp>
        <p:nvSpPr>
          <p:cNvPr id="14" name="Text Box 1"/>
          <p:cNvSpPr txBox="1">
            <a:spLocks noChangeArrowheads="1"/>
          </p:cNvSpPr>
          <p:nvPr/>
        </p:nvSpPr>
        <p:spPr bwMode="auto">
          <a:xfrm>
            <a:off x="26499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t>1-a. Customers : </a:t>
            </a:r>
            <a:br>
              <a:rPr lang="en-US" sz="2400" dirty="0"/>
            </a:br>
            <a:r>
              <a:rPr lang="en-US" sz="2400" dirty="0"/>
              <a:t>Group Exercise</a:t>
            </a:r>
            <a:endParaRPr lang="en-GB" sz="2400" dirty="0">
              <a:solidFill>
                <a:srgbClr val="000000"/>
              </a:solidFill>
              <a:cs typeface="Arial" charset="0"/>
            </a:endParaRPr>
          </a:p>
        </p:txBody>
      </p:sp>
      <p:sp>
        <p:nvSpPr>
          <p:cNvPr id="15" name="Rectangle 14"/>
          <p:cNvSpPr>
            <a:spLocks noChangeArrowheads="1"/>
          </p:cNvSpPr>
          <p:nvPr/>
        </p:nvSpPr>
        <p:spPr bwMode="auto">
          <a:xfrm>
            <a:off x="4637773" y="1173163"/>
            <a:ext cx="4267200" cy="5303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a:solidFill>
                  <a:srgbClr val="000000"/>
                </a:solidFill>
                <a:latin typeface="Arial" charset="0"/>
                <a:cs typeface="Arial" pitchFamily="34" charset="0"/>
              </a:rPr>
              <a:t>समूह </a:t>
            </a:r>
            <a:r>
              <a:rPr lang="en-US" sz="1600" dirty="0">
                <a:solidFill>
                  <a:srgbClr val="000000"/>
                </a:solidFill>
                <a:latin typeface="Arial" charset="0"/>
                <a:cs typeface="Arial" pitchFamily="34" charset="0"/>
              </a:rPr>
              <a:t>A </a:t>
            </a:r>
            <a:r>
              <a:rPr lang="x-none" sz="1600" dirty="0">
                <a:solidFill>
                  <a:srgbClr val="000000"/>
                </a:solidFill>
                <a:latin typeface="Arial" charset="0"/>
                <a:cs typeface="Arial" pitchFamily="34" charset="0"/>
              </a:rPr>
              <a:t>:  आप सुंदरी गारमेंट चला रहे हैं, एक व्यापार जो विभि‍न्न प्रकार के कपड़े बनाने का काम करता है </a:t>
            </a: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a:solidFill>
                  <a:srgbClr val="000000"/>
                </a:solidFill>
                <a:latin typeface="Arial" charset="0"/>
                <a:cs typeface="Arial" pitchFamily="34" charset="0"/>
              </a:rPr>
              <a:t>समूह </a:t>
            </a:r>
            <a:r>
              <a:rPr lang="en-US" sz="1600" dirty="0">
                <a:solidFill>
                  <a:srgbClr val="000000"/>
                </a:solidFill>
                <a:latin typeface="Arial" charset="0"/>
                <a:cs typeface="Arial" pitchFamily="34" charset="0"/>
              </a:rPr>
              <a:t>B</a:t>
            </a:r>
            <a:r>
              <a:rPr lang="x-none" sz="1600" dirty="0">
                <a:solidFill>
                  <a:srgbClr val="000000"/>
                </a:solidFill>
                <a:latin typeface="Arial" charset="0"/>
                <a:cs typeface="Arial" pitchFamily="34" charset="0"/>
              </a:rPr>
              <a:t>: आप टेंट हाउस और माइक किराए पर देने के व्यापार </a:t>
            </a:r>
            <a:r>
              <a:rPr lang="x-none" sz="1600">
                <a:solidFill>
                  <a:srgbClr val="000000"/>
                </a:solidFill>
                <a:latin typeface="Arial" charset="0"/>
                <a:cs typeface="Arial" pitchFamily="34" charset="0"/>
              </a:rPr>
              <a:t>के मालिक</a:t>
            </a:r>
            <a:r>
              <a:rPr lang="hi-IN" sz="1600" dirty="0">
                <a:solidFill>
                  <a:srgbClr val="000000"/>
                </a:solidFill>
                <a:latin typeface="Arial" charset="0"/>
                <a:cs typeface="Arial" pitchFamily="34" charset="0"/>
              </a:rPr>
              <a:t> को सलाह दे रहे</a:t>
            </a:r>
            <a:r>
              <a:rPr lang="x-none" sz="1600">
                <a:solidFill>
                  <a:srgbClr val="000000"/>
                </a:solidFill>
                <a:latin typeface="Arial" charset="0"/>
                <a:cs typeface="Arial" pitchFamily="34" charset="0"/>
              </a:rPr>
              <a:t> </a:t>
            </a:r>
            <a:r>
              <a:rPr lang="x-none" sz="1600" dirty="0">
                <a:solidFill>
                  <a:srgbClr val="000000"/>
                </a:solidFill>
                <a:latin typeface="Arial" charset="0"/>
                <a:cs typeface="Arial" pitchFamily="34" charset="0"/>
              </a:rPr>
              <a:t>हैं </a:t>
            </a: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a:solidFill>
                  <a:srgbClr val="000000"/>
                </a:solidFill>
                <a:latin typeface="Arial" charset="0"/>
                <a:cs typeface="Arial" pitchFamily="34" charset="0"/>
              </a:rPr>
              <a:t>अपने व्यापार के लिए, निम्न काम कीजिए</a:t>
            </a:r>
            <a:r>
              <a:rPr lang="en-US" sz="1600" dirty="0">
                <a:solidFill>
                  <a:srgbClr val="000000"/>
                </a:solidFill>
                <a:latin typeface="Arial" charset="0"/>
                <a:cs typeface="Arial" pitchFamily="34" charset="0"/>
              </a:rPr>
              <a:t>:</a:t>
            </a: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a:solidFill>
                  <a:srgbClr val="000000"/>
                </a:solidFill>
                <a:latin typeface="Arial" charset="0"/>
                <a:cs typeface="Arial" charset="0"/>
              </a:rPr>
              <a:t>ग्राहक के प्रकार जानिए </a:t>
            </a:r>
            <a:r>
              <a:rPr lang="x-none" sz="1400">
                <a:solidFill>
                  <a:srgbClr val="000000"/>
                </a:solidFill>
                <a:latin typeface="Arial" charset="0"/>
                <a:cs typeface="Arial" charset="0"/>
              </a:rPr>
              <a:t>और उन</a:t>
            </a:r>
            <a:r>
              <a:rPr lang="hi-IN" sz="1400" dirty="0">
                <a:solidFill>
                  <a:srgbClr val="000000"/>
                </a:solidFill>
                <a:latin typeface="Arial" charset="0"/>
                <a:cs typeface="Arial" charset="0"/>
              </a:rPr>
              <a:t>का</a:t>
            </a:r>
            <a:r>
              <a:rPr lang="x-none" sz="1400">
                <a:solidFill>
                  <a:srgbClr val="000000"/>
                </a:solidFill>
                <a:latin typeface="Arial" charset="0"/>
                <a:cs typeface="Arial" charset="0"/>
              </a:rPr>
              <a:t> विस्तृत </a:t>
            </a:r>
            <a:r>
              <a:rPr lang="hi-IN" sz="1400" dirty="0">
                <a:solidFill>
                  <a:srgbClr val="000000"/>
                </a:solidFill>
                <a:latin typeface="Arial" charset="0"/>
                <a:cs typeface="Arial" charset="0"/>
              </a:rPr>
              <a:t>रुप से वर्णण करें </a:t>
            </a:r>
            <a:endParaRPr lang="en-US" sz="1400" dirty="0">
              <a:solidFill>
                <a:srgbClr val="000000"/>
              </a:solidFill>
              <a:latin typeface="Arial" charset="0"/>
              <a:cs typeface="Arial" charset="0"/>
            </a:endParaRP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a:solidFill>
                  <a:srgbClr val="000000"/>
                </a:solidFill>
                <a:latin typeface="Arial" charset="0"/>
                <a:cs typeface="Arial" charset="0"/>
              </a:rPr>
              <a:t>उनके मौजूदा बर्ताव् और उनकी </a:t>
            </a:r>
            <a:r>
              <a:rPr lang="x-none" sz="1400">
                <a:solidFill>
                  <a:srgbClr val="000000"/>
                </a:solidFill>
                <a:latin typeface="Arial" charset="0"/>
                <a:cs typeface="Arial" charset="0"/>
              </a:rPr>
              <a:t>जरूरतों </a:t>
            </a:r>
            <a:r>
              <a:rPr lang="hi-IN" sz="1400" dirty="0">
                <a:solidFill>
                  <a:srgbClr val="000000"/>
                </a:solidFill>
                <a:latin typeface="Arial" charset="0"/>
                <a:cs typeface="Arial" charset="0"/>
              </a:rPr>
              <a:t>का वर्णण करें  </a:t>
            </a:r>
            <a:endParaRPr lang="en-US" sz="1400" dirty="0">
              <a:solidFill>
                <a:srgbClr val="000000"/>
              </a:solidFill>
              <a:latin typeface="Arial" charset="0"/>
              <a:cs typeface="Arial"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p:txBody>
      </p:sp>
      <p:pic>
        <p:nvPicPr>
          <p:cNvPr id="1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3779" y="2134411"/>
            <a:ext cx="801598" cy="865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8" descr="http://tbn0.google.com/images?q=tbn:YZyYaM2ScRBEdM:http://shopping.bhaskar.com/images/prodimg/large/ARJ2097_1lg.jpg">
            <a:hlinkClick r:id="rId4"/>
          </p:cNvPr>
          <p:cNvPicPr>
            <a:picLocks noChangeAspect="1" noChangeArrowheads="1"/>
          </p:cNvPicPr>
          <p:nvPr/>
        </p:nvPicPr>
        <p:blipFill>
          <a:blip r:embed="rId5"/>
          <a:srcRect l="32582"/>
          <a:stretch>
            <a:fillRect/>
          </a:stretch>
        </p:blipFill>
        <p:spPr bwMode="auto">
          <a:xfrm>
            <a:off x="7241958" y="2103636"/>
            <a:ext cx="542987" cy="803791"/>
          </a:xfrm>
          <a:prstGeom prst="rect">
            <a:avLst/>
          </a:prstGeom>
          <a:noFill/>
          <a:ln w="9525">
            <a:solidFill>
              <a:schemeClr val="tx1">
                <a:lumMod val="65000"/>
                <a:lumOff val="35000"/>
              </a:schemeClr>
            </a:solidFill>
            <a:miter lim="800000"/>
            <a:headEnd/>
            <a:tailEnd/>
          </a:ln>
        </p:spPr>
      </p:pic>
      <p:pic>
        <p:nvPicPr>
          <p:cNvPr id="1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5466" y="2138468"/>
            <a:ext cx="785847" cy="778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36783" y="3733800"/>
            <a:ext cx="1085330" cy="108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84116" y="3847492"/>
            <a:ext cx="1094274" cy="819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Slide Number Placeholder 5"/>
          <p:cNvSpPr>
            <a:spLocks noGrp="1"/>
          </p:cNvSpPr>
          <p:nvPr>
            <p:ph type="sldNum" sz="quarter" idx="12"/>
          </p:nvPr>
        </p:nvSpPr>
        <p:spPr>
          <a:xfrm>
            <a:off x="3048000" y="6416675"/>
            <a:ext cx="2895600" cy="365125"/>
          </a:xfrm>
        </p:spPr>
        <p:txBody>
          <a:bodyPr bIns="0" anchor="b" anchorCtr="0"/>
          <a:lstStyle/>
          <a:p>
            <a:pPr algn="ctr">
              <a:defRPr/>
            </a:pPr>
            <a:fld id="{9B27F397-3BB3-9F42-B27D-B13D3C5B9E9E}" type="slidenum">
              <a:rPr lang="en-US" sz="1600" b="1" smtClean="0">
                <a:solidFill>
                  <a:schemeClr val="tx1"/>
                </a:solidFill>
              </a:rPr>
              <a:t>21</a:t>
            </a:fld>
            <a:endParaRPr lang="en-US" sz="1600" b="1" dirty="0">
              <a:solidFill>
                <a:schemeClr val="tx1"/>
              </a:solidFill>
            </a:endParaRPr>
          </a:p>
        </p:txBody>
      </p:sp>
    </p:spTree>
    <p:extLst>
      <p:ext uri="{BB962C8B-B14F-4D97-AF65-F5344CB8AC3E}">
        <p14:creationId xmlns:p14="http://schemas.microsoft.com/office/powerpoint/2010/main" val="2740128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latin typeface="Times New Roman" pitchFamily="18" charset="0"/>
            </a:endParaRPr>
          </a:p>
        </p:txBody>
      </p:sp>
      <p:sp>
        <p:nvSpPr>
          <p:cNvPr id="56326"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IN" sz="2000" dirty="0">
                <a:solidFill>
                  <a:schemeClr val="bg1"/>
                </a:solidFill>
                <a:latin typeface="Arial" pitchFamily="34" charset="0"/>
                <a:cs typeface="Arial" pitchFamily="34" charset="0"/>
              </a:rPr>
              <a:t>We should not assume that whatever we make will get sold </a:t>
            </a:r>
            <a:r>
              <a:rPr lang="en-US" sz="2000" dirty="0">
                <a:solidFill>
                  <a:schemeClr val="bg1"/>
                </a:solidFill>
                <a:latin typeface="Arial" pitchFamily="34" charset="0"/>
                <a:cs typeface="Arial" pitchFamily="34" charset="0"/>
              </a:rPr>
              <a:t>easily</a:t>
            </a:r>
            <a:r>
              <a:rPr lang="en-IN" sz="2000" dirty="0">
                <a:solidFill>
                  <a:schemeClr val="bg1"/>
                </a:solidFill>
                <a:latin typeface="Arial" pitchFamily="34" charset="0"/>
                <a:cs typeface="Arial" pitchFamily="34" charset="0"/>
              </a:rPr>
              <a:t>. </a:t>
            </a:r>
          </a:p>
          <a:p>
            <a:pPr marL="341313" indent="-341313" fontAlgn="auto">
              <a:lnSpc>
                <a:spcPct val="130000"/>
              </a:lnSpc>
              <a:spcBef>
                <a:spcPts val="0"/>
              </a:spcBef>
              <a:spcAft>
                <a:spcPts val="0"/>
              </a:spcAft>
              <a:buFont typeface="Arial" pitchFamily="34" charset="0"/>
              <a:buChar char="•"/>
              <a:defRPr/>
            </a:pPr>
            <a:r>
              <a:rPr lang="en-IN" sz="2000" dirty="0">
                <a:solidFill>
                  <a:schemeClr val="bg1"/>
                </a:solidFill>
                <a:latin typeface="Arial" pitchFamily="34" charset="0"/>
                <a:cs typeface="Arial" pitchFamily="34" charset="0"/>
              </a:rPr>
              <a:t>We must produce only those products/services which will satisfy essential needs of the customers</a:t>
            </a:r>
          </a:p>
          <a:p>
            <a:pPr marL="341313" indent="-341313" fontAlgn="auto">
              <a:lnSpc>
                <a:spcPct val="130000"/>
              </a:lnSpc>
              <a:spcBef>
                <a:spcPts val="0"/>
              </a:spcBef>
              <a:spcAft>
                <a:spcPts val="0"/>
              </a:spcAft>
              <a:buFont typeface="Arial" pitchFamily="34" charset="0"/>
              <a:buChar char="•"/>
              <a:defRPr/>
            </a:pPr>
            <a:r>
              <a:rPr lang="en-IN" sz="2000" dirty="0">
                <a:solidFill>
                  <a:schemeClr val="bg1"/>
                </a:solidFill>
                <a:latin typeface="Arial" pitchFamily="34" charset="0"/>
                <a:cs typeface="Arial" pitchFamily="34" charset="0"/>
              </a:rPr>
              <a:t>Customer needs can change over time. So it is important to monitor these changes by interacting with them</a:t>
            </a: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505540E3-A4AA-4230-9171-2D4FDEDB3283}" type="slidenum">
              <a:rPr lang="en-US" sz="1600" b="1" smtClean="0">
                <a:solidFill>
                  <a:schemeClr val="bg1"/>
                </a:solidFill>
              </a:rPr>
              <a:pPr algn="ctr" fontAlgn="base">
                <a:spcBef>
                  <a:spcPct val="0"/>
                </a:spcBef>
                <a:spcAft>
                  <a:spcPct val="0"/>
                </a:spcAft>
                <a:defRPr/>
              </a:pPr>
              <a:t>22</a:t>
            </a:fld>
            <a:endParaRPr lang="en-US" sz="1600" b="1" dirty="0">
              <a:solidFill>
                <a:schemeClr val="bg1"/>
              </a:solidFill>
            </a:endParaRPr>
          </a:p>
        </p:txBody>
      </p:sp>
      <p:sp>
        <p:nvSpPr>
          <p:cNvPr id="10" name="TextBox 9"/>
          <p:cNvSpPr txBox="1"/>
          <p:nvPr/>
        </p:nvSpPr>
        <p:spPr>
          <a:xfrm>
            <a:off x="4876800" y="1524001"/>
            <a:ext cx="40386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000" dirty="0">
                <a:solidFill>
                  <a:schemeClr val="bg1"/>
                </a:solidFill>
                <a:cs typeface="Arial" pitchFamily="34" charset="0"/>
              </a:rPr>
              <a:t>हमें यह नहीं मानना चाहिए कि हम जो भी बनाएंगे वह आसानी से बिक जाएगा। </a:t>
            </a:r>
            <a:r>
              <a:rPr lang="en-IN" sz="2000" dirty="0">
                <a:solidFill>
                  <a:schemeClr val="bg1"/>
                </a:solidFill>
                <a:cs typeface="Arial" pitchFamily="34" charset="0"/>
              </a:rPr>
              <a:t> </a:t>
            </a:r>
          </a:p>
          <a:p>
            <a:pPr marL="341313" indent="-341313" fontAlgn="auto">
              <a:lnSpc>
                <a:spcPct val="130000"/>
              </a:lnSpc>
              <a:spcBef>
                <a:spcPts val="0"/>
              </a:spcBef>
              <a:spcAft>
                <a:spcPts val="0"/>
              </a:spcAft>
              <a:buFont typeface="Arial" pitchFamily="34" charset="0"/>
              <a:buChar char="•"/>
              <a:defRPr/>
            </a:pPr>
            <a:r>
              <a:rPr lang="x-none" sz="2000" dirty="0">
                <a:solidFill>
                  <a:schemeClr val="bg1"/>
                </a:solidFill>
                <a:cs typeface="Arial" pitchFamily="34" charset="0"/>
              </a:rPr>
              <a:t>हमें सिर्फ वे ही उत्पाद/सेवाएं बनानी चाहिए जो ग्राहकों की आवश्यक जरूरतों को पूरा करें </a:t>
            </a:r>
            <a:endParaRPr lang="en-IN" sz="2000" dirty="0">
              <a:solidFill>
                <a:schemeClr val="bg1"/>
              </a:solidFill>
              <a:cs typeface="Arial" pitchFamily="34" charset="0"/>
            </a:endParaRPr>
          </a:p>
          <a:p>
            <a:pPr marL="341313" indent="-341313" fontAlgn="auto">
              <a:lnSpc>
                <a:spcPct val="130000"/>
              </a:lnSpc>
              <a:spcBef>
                <a:spcPts val="0"/>
              </a:spcBef>
              <a:spcAft>
                <a:spcPts val="0"/>
              </a:spcAft>
              <a:buFont typeface="Arial" pitchFamily="34" charset="0"/>
              <a:buChar char="•"/>
              <a:defRPr/>
            </a:pPr>
            <a:r>
              <a:rPr lang="x-none" sz="2000" dirty="0">
                <a:solidFill>
                  <a:schemeClr val="bg1"/>
                </a:solidFill>
                <a:cs typeface="Arial" pitchFamily="34" charset="0"/>
              </a:rPr>
              <a:t>ग्राहक की जरूरत समय के साथ बदल सकती हैं। </a:t>
            </a:r>
            <a:r>
              <a:rPr lang="x-none" sz="2000">
                <a:solidFill>
                  <a:schemeClr val="bg1"/>
                </a:solidFill>
                <a:cs typeface="Arial" pitchFamily="34" charset="0"/>
              </a:rPr>
              <a:t>इसलिए उन</a:t>
            </a:r>
            <a:r>
              <a:rPr lang="hi-IN" sz="2000" dirty="0">
                <a:solidFill>
                  <a:schemeClr val="bg1"/>
                </a:solidFill>
                <a:cs typeface="Arial" pitchFamily="34" charset="0"/>
              </a:rPr>
              <a:t>से </a:t>
            </a:r>
            <a:r>
              <a:rPr lang="x-none" sz="2000">
                <a:solidFill>
                  <a:schemeClr val="bg1"/>
                </a:solidFill>
                <a:cs typeface="Arial" pitchFamily="34" charset="0"/>
              </a:rPr>
              <a:t>बात </a:t>
            </a:r>
            <a:r>
              <a:rPr lang="x-none" sz="2000" dirty="0">
                <a:solidFill>
                  <a:schemeClr val="bg1"/>
                </a:solidFill>
                <a:cs typeface="Arial" pitchFamily="34" charset="0"/>
              </a:rPr>
              <a:t>करके इन परिवर्तनों का पता </a:t>
            </a:r>
            <a:r>
              <a:rPr lang="x-none" sz="2000">
                <a:solidFill>
                  <a:schemeClr val="bg1"/>
                </a:solidFill>
                <a:cs typeface="Arial" pitchFamily="34" charset="0"/>
              </a:rPr>
              <a:t>लगाना मह</a:t>
            </a:r>
            <a:r>
              <a:rPr lang="hi-IN" sz="2000" dirty="0">
                <a:solidFill>
                  <a:schemeClr val="bg1"/>
                </a:solidFill>
                <a:cs typeface="Arial" pitchFamily="34" charset="0"/>
              </a:rPr>
              <a:t>त्वपू</a:t>
            </a:r>
            <a:r>
              <a:rPr lang="x-none" sz="2000">
                <a:solidFill>
                  <a:schemeClr val="bg1"/>
                </a:solidFill>
                <a:cs typeface="Arial" pitchFamily="34" charset="0"/>
              </a:rPr>
              <a:t>र्ण </a:t>
            </a:r>
            <a:r>
              <a:rPr lang="x-none" sz="2000" dirty="0">
                <a:solidFill>
                  <a:schemeClr val="bg1"/>
                </a:solidFill>
                <a:cs typeface="Arial" pitchFamily="34" charset="0"/>
              </a:rPr>
              <a:t>है। </a:t>
            </a:r>
            <a:endParaRPr lang="en-IN" sz="2000" dirty="0">
              <a:solidFill>
                <a:schemeClr val="bg1"/>
              </a:solidFill>
              <a:cs typeface="Arial" pitchFamily="34" charset="0"/>
            </a:endParaRPr>
          </a:p>
        </p:txBody>
      </p:sp>
      <p:sp>
        <p:nvSpPr>
          <p:cNvPr id="11" name="TextBox 5"/>
          <p:cNvSpPr txBox="1">
            <a:spLocks noChangeArrowheads="1"/>
          </p:cNvSpPr>
          <p:nvPr/>
        </p:nvSpPr>
        <p:spPr bwMode="auto">
          <a:xfrm>
            <a:off x="4586288" y="7112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a:solidFill>
                  <a:schemeClr val="bg1"/>
                </a:solidFill>
                <a:latin typeface="Bradley Hand ITC" pitchFamily="66" charset="0"/>
              </a:rPr>
              <a:t>मुख्य बिंदु </a:t>
            </a:r>
            <a:endParaRPr lang="en-US" sz="4000" dirty="0">
              <a:solidFill>
                <a:schemeClr val="bg1"/>
              </a:solidFill>
              <a:latin typeface="Bradley Hand ITC" pitchFamily="66" charset="0"/>
            </a:endParaRPr>
          </a:p>
        </p:txBody>
      </p:sp>
    </p:spTree>
    <p:extLst>
      <p:ext uri="{BB962C8B-B14F-4D97-AF65-F5344CB8AC3E}">
        <p14:creationId xmlns:p14="http://schemas.microsoft.com/office/powerpoint/2010/main" val="303716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335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42767148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724400" y="5012189"/>
            <a:ext cx="4267200"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lnSpc>
                <a:spcPct val="90000"/>
              </a:lnSpc>
              <a:spcBef>
                <a:spcPts val="300"/>
              </a:spcBef>
            </a:pPr>
            <a:r>
              <a:rPr lang="x-none" altLang="en-US" sz="1800" b="1" dirty="0">
                <a:latin typeface="Garamond" panose="02020404030301010803" pitchFamily="18" charset="0"/>
              </a:rPr>
              <a:t>मुख्य बिंदु:</a:t>
            </a:r>
            <a:r>
              <a:rPr lang="x-none" altLang="en-US" sz="1800" dirty="0">
                <a:latin typeface="Garamond" panose="02020404030301010803" pitchFamily="18" charset="0"/>
              </a:rPr>
              <a:t> जबकि गुणवत्ता के कुछ पहलू निरपेक्ष होते हैं, पर दूसरे (जैसे कि साबुन का प्रकार) व्यक्तिपरक (खरीदार के दृष्टिकोण पर आधारित) या मूल्य संबंधित हो सकते हैं</a:t>
            </a:r>
            <a:endParaRPr lang="en-US" altLang="en-US" sz="1800" dirty="0">
              <a:latin typeface="Garamond" panose="02020404030301010803" pitchFamily="18" charset="0"/>
            </a:endParaRPr>
          </a:p>
        </p:txBody>
      </p:sp>
      <p:sp>
        <p:nvSpPr>
          <p:cNvPr id="11272" name="Slide Number Placeholder 2"/>
          <p:cNvSpPr txBox="1">
            <a:spLocks/>
          </p:cNvSpPr>
          <p:nvPr/>
        </p:nvSpPr>
        <p:spPr bwMode="auto">
          <a:xfrm>
            <a:off x="34290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algn="ctr" eaLnBrk="1" fontAlgn="auto" hangingPunct="1">
              <a:spcBef>
                <a:spcPts val="0"/>
              </a:spcBef>
              <a:spcAft>
                <a:spcPts val="0"/>
              </a:spcAft>
              <a:defRPr sz="1600" b="1">
                <a:latin typeface="Arial" charset="0"/>
                <a:cs typeface="Arial" charset="0"/>
              </a:defRPr>
            </a:lvl1pPr>
            <a:lvl2pPr marL="742950" indent="-285750" eaLnBrk="0" hangingPunct="0">
              <a:defRPr>
                <a:latin typeface="Arial" charset="0"/>
                <a:cs typeface="Arial" charset="0"/>
              </a:defRPr>
            </a:lvl2pPr>
            <a:lvl3pPr marL="1143000" indent="-228600" eaLnBrk="0" hangingPunct="0">
              <a:defRPr>
                <a:latin typeface="Arial" charset="0"/>
                <a:cs typeface="Arial" charset="0"/>
              </a:defRPr>
            </a:lvl3pPr>
            <a:lvl4pPr marL="1600200" indent="-228600" eaLnBrk="0" hangingPunct="0">
              <a:defRPr>
                <a:latin typeface="Arial" charset="0"/>
                <a:cs typeface="Arial" charset="0"/>
              </a:defRPr>
            </a:lvl4pPr>
            <a:lvl5pPr marL="2057400" indent="-228600" eaLnBrk="0" hangingPunct="0">
              <a:defRPr>
                <a:latin typeface="Arial" charset="0"/>
                <a:cs typeface="Arial" charset="0"/>
              </a:defRPr>
            </a:lvl5pPr>
            <a:lvl6pPr marL="2514600" indent="-228600" eaLnBrk="0" fontAlgn="base" hangingPunct="0">
              <a:spcBef>
                <a:spcPct val="0"/>
              </a:spcBef>
              <a:spcAft>
                <a:spcPct val="0"/>
              </a:spcAft>
              <a:defRPr>
                <a:latin typeface="Arial" charset="0"/>
                <a:cs typeface="Arial" charset="0"/>
              </a:defRPr>
            </a:lvl6pPr>
            <a:lvl7pPr marL="2971800" indent="-228600" eaLnBrk="0" fontAlgn="base" hangingPunct="0">
              <a:spcBef>
                <a:spcPct val="0"/>
              </a:spcBef>
              <a:spcAft>
                <a:spcPct val="0"/>
              </a:spcAft>
              <a:defRPr>
                <a:latin typeface="Arial" charset="0"/>
                <a:cs typeface="Arial" charset="0"/>
              </a:defRPr>
            </a:lvl7pPr>
            <a:lvl8pPr marL="3429000" indent="-228600" eaLnBrk="0" fontAlgn="base" hangingPunct="0">
              <a:spcBef>
                <a:spcPct val="0"/>
              </a:spcBef>
              <a:spcAft>
                <a:spcPct val="0"/>
              </a:spcAft>
              <a:defRPr>
                <a:latin typeface="Arial" charset="0"/>
                <a:cs typeface="Arial" charset="0"/>
              </a:defRPr>
            </a:lvl8pPr>
            <a:lvl9pPr marL="3886200" indent="-228600" eaLnBrk="0" fontAlgn="base" hangingPunct="0">
              <a:spcBef>
                <a:spcPct val="0"/>
              </a:spcBef>
              <a:spcAft>
                <a:spcPct val="0"/>
              </a:spcAft>
              <a:defRPr>
                <a:latin typeface="Arial" charset="0"/>
                <a:cs typeface="Arial" charset="0"/>
              </a:defRPr>
            </a:lvl9pPr>
          </a:lstStyle>
          <a:p>
            <a:fld id="{21F4F3AF-E618-4313-B0D9-06D123427F55}" type="slidenum">
              <a:rPr lang="en-US" altLang="en-US"/>
              <a:pPr/>
              <a:t>24</a:t>
            </a:fld>
            <a:endParaRPr lang="en-US" altLang="en-US"/>
          </a:p>
        </p:txBody>
      </p:sp>
      <p:sp>
        <p:nvSpPr>
          <p:cNvPr id="11" name="Text Box 2"/>
          <p:cNvSpPr txBox="1">
            <a:spLocks noChangeArrowheads="1"/>
          </p:cNvSpPr>
          <p:nvPr/>
        </p:nvSpPr>
        <p:spPr bwMode="auto">
          <a:xfrm>
            <a:off x="4724400" y="1035050"/>
            <a:ext cx="4267200"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r>
              <a:rPr lang="x-none" dirty="0"/>
              <a:t>हम कई बार यह सुनते हैं कि 'इस उत्पाद की गुणवत्ता </a:t>
            </a:r>
            <a:r>
              <a:rPr lang="x-none"/>
              <a:t>खराब है‘</a:t>
            </a:r>
            <a:endParaRPr lang="hi-IN" dirty="0"/>
          </a:p>
          <a:p>
            <a:pPr>
              <a:buFont typeface="Arial" charset="0"/>
              <a:buChar char="•"/>
              <a:defRPr/>
            </a:pPr>
            <a:r>
              <a:rPr lang="x-none"/>
              <a:t>प्रश्न: तो बेहतर गुणवत्ता क्या है?</a:t>
            </a:r>
            <a:endParaRPr lang="en-US" dirty="0"/>
          </a:p>
          <a:p>
            <a:pPr marL="817200" lvl="3" indent="-360000">
              <a:buFont typeface="+mj-lt"/>
              <a:buAutoNum type="arabicPeriod"/>
              <a:defRPr/>
            </a:pPr>
            <a:r>
              <a:rPr lang="x-none" sz="1400"/>
              <a:t>कंकड़ वाली दाल या बिना कंकड़ ​वाली दाल?</a:t>
            </a:r>
            <a:r>
              <a:rPr lang="hi-IN" sz="1400" dirty="0"/>
              <a:t> </a:t>
            </a:r>
            <a:endParaRPr lang="en-US" sz="1400" dirty="0"/>
          </a:p>
          <a:p>
            <a:pPr marL="817200" lvl="3" indent="-360000">
              <a:buFont typeface="+mj-lt"/>
              <a:buAutoNum type="arabicPeriod"/>
              <a:defRPr/>
            </a:pPr>
            <a:r>
              <a:rPr lang="x-none" sz="1400"/>
              <a:t>कपड़ा जिसका रंग पक्का हो या फिर वह कपड़ा जिसका रंग 3 धुलाइयों के बाद उतरने लगे?</a:t>
            </a:r>
            <a:r>
              <a:rPr lang="hi-IN" sz="1400" dirty="0"/>
              <a:t> </a:t>
            </a:r>
            <a:endParaRPr lang="en-US" sz="1400" dirty="0"/>
          </a:p>
          <a:p>
            <a:pPr marL="817200" lvl="3" indent="-360000">
              <a:buFont typeface="+mj-lt"/>
              <a:buAutoNum type="arabicPeriod"/>
              <a:defRPr/>
            </a:pPr>
            <a:r>
              <a:rPr lang="x-none" sz="1400"/>
              <a:t>ज्यादा दूध से बनी चाय, या कम दूध वाली चाय?</a:t>
            </a:r>
            <a:r>
              <a:rPr lang="hi-IN" sz="1400" dirty="0"/>
              <a:t> </a:t>
            </a:r>
            <a:endParaRPr lang="en-US" sz="1400" dirty="0"/>
          </a:p>
          <a:p>
            <a:pPr lvl="1">
              <a:buFont typeface="Arial" charset="0"/>
              <a:buChar char="–"/>
              <a:defRPr/>
            </a:pPr>
            <a:endParaRPr lang="en-US" dirty="0"/>
          </a:p>
          <a:p>
            <a:pPr>
              <a:buFont typeface="Arial" charset="0"/>
              <a:buChar char="•"/>
              <a:defRPr/>
            </a:pPr>
            <a:r>
              <a:rPr lang="x-none"/>
              <a:t>प्रश्न: 'सही' गुणवत्ता क्या है?</a:t>
            </a:r>
            <a:r>
              <a:rPr lang="en-US" dirty="0"/>
              <a:t> </a:t>
            </a:r>
          </a:p>
          <a:p>
            <a:pPr marL="817200" lvl="3" indent="-360000">
              <a:buFont typeface="Arial" charset="0"/>
              <a:buChar char="–"/>
              <a:defRPr/>
            </a:pPr>
            <a:r>
              <a:rPr lang="x-none" sz="1400"/>
              <a:t>जब आप 30 रुपए की तुलना में, 50 रुपए की तुलना में, किसी साबुन के लिए 10 रुपए का भुगतान करते हैं तो आप किस स्तर की गुणवत्ता की उम्मीद करते हैं?</a:t>
            </a:r>
            <a:endParaRPr lang="en-US" sz="1400" dirty="0"/>
          </a:p>
          <a:p>
            <a:pPr>
              <a:buFont typeface="Arial" charset="0"/>
              <a:buChar char="•"/>
              <a:defRPr/>
            </a:pPr>
            <a:endParaRPr lang="hi-IN" dirty="0"/>
          </a:p>
          <a:p>
            <a:pPr>
              <a:buFont typeface="Arial" charset="0"/>
              <a:buChar char="•"/>
              <a:defRPr/>
            </a:pPr>
            <a:endParaRPr lang="hi-IN" dirty="0"/>
          </a:p>
          <a:p>
            <a:pPr>
              <a:buFont typeface="Arial" charset="0"/>
              <a:buChar char="•"/>
              <a:defRPr/>
            </a:pPr>
            <a:endParaRPr lang="hi-IN" dirty="0"/>
          </a:p>
          <a:p>
            <a:pPr>
              <a:buFont typeface="Arial" charset="0"/>
              <a:buChar char="•"/>
              <a:defRPr/>
            </a:pPr>
            <a:endParaRPr lang="hi-IN" dirty="0"/>
          </a:p>
          <a:p>
            <a:pPr>
              <a:buFont typeface="Arial" charset="0"/>
              <a:buChar char="•"/>
              <a:defRPr/>
            </a:pPr>
            <a:endParaRPr lang="hi-IN" dirty="0"/>
          </a:p>
          <a:p>
            <a:pPr>
              <a:buFont typeface="Arial" charset="0"/>
              <a:buChar char="•"/>
              <a:defRPr/>
            </a:pPr>
            <a:endParaRPr lang="x-none" dirty="0"/>
          </a:p>
          <a:p>
            <a:pPr>
              <a:buFont typeface="Arial" charset="0"/>
              <a:buChar char="•"/>
              <a:defRPr/>
            </a:pPr>
            <a:endParaRPr lang="en-US" dirty="0"/>
          </a:p>
        </p:txBody>
      </p:sp>
      <p:sp>
        <p:nvSpPr>
          <p:cNvPr id="12" name="Rectangle 11"/>
          <p:cNvSpPr>
            <a:spLocks noChangeArrowheads="1"/>
          </p:cNvSpPr>
          <p:nvPr/>
        </p:nvSpPr>
        <p:spPr bwMode="auto">
          <a:xfrm>
            <a:off x="228600" y="5029200"/>
            <a:ext cx="4267200"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lnSpc>
                <a:spcPct val="90000"/>
              </a:lnSpc>
              <a:spcBef>
                <a:spcPts val="300"/>
              </a:spcBef>
            </a:pPr>
            <a:r>
              <a:rPr lang="en-US" altLang="en-US" sz="1800" b="1" dirty="0">
                <a:latin typeface="Garamond" panose="02020404030301010803" pitchFamily="18" charset="0"/>
              </a:rPr>
              <a:t>Key Points</a:t>
            </a:r>
            <a:r>
              <a:rPr lang="en-US" altLang="en-US" sz="1800" dirty="0">
                <a:latin typeface="Garamond" panose="02020404030301010803" pitchFamily="18" charset="0"/>
              </a:rPr>
              <a:t>:  While some aspects of Quality are absolute, others  (e.g. type of soap) can be subjective (depend on the perspective of the buyer) or price related</a:t>
            </a:r>
          </a:p>
        </p:txBody>
      </p:sp>
      <p:sp>
        <p:nvSpPr>
          <p:cNvPr id="13" name="Text Box 1"/>
          <p:cNvSpPr txBox="1">
            <a:spLocks noChangeArrowheads="1"/>
          </p:cNvSpPr>
          <p:nvPr/>
        </p:nvSpPr>
        <p:spPr bwMode="auto">
          <a:xfrm>
            <a:off x="228600" y="169411"/>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rPr>
              <a:t>3. How will we ensure quality? - </a:t>
            </a:r>
            <a:r>
              <a:rPr lang="en-US" altLang="en-US" sz="2400" dirty="0"/>
              <a:t>What is Quality?</a:t>
            </a:r>
            <a:endParaRPr lang="en-US" sz="2400" dirty="0">
              <a:solidFill>
                <a:srgbClr val="000000"/>
              </a:solidFill>
              <a:cs typeface="Arial" pitchFamily="34" charset="0"/>
            </a:endParaRPr>
          </a:p>
        </p:txBody>
      </p:sp>
      <p:sp>
        <p:nvSpPr>
          <p:cNvPr id="14" name="Text Box 2"/>
          <p:cNvSpPr txBox="1">
            <a:spLocks noChangeArrowheads="1"/>
          </p:cNvSpPr>
          <p:nvPr/>
        </p:nvSpPr>
        <p:spPr bwMode="auto">
          <a:xfrm>
            <a:off x="228600" y="1052061"/>
            <a:ext cx="4267200"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r>
              <a:rPr lang="en-US" sz="2000" dirty="0"/>
              <a:t>We sometimes hear that “This product is poor Quality”</a:t>
            </a:r>
          </a:p>
          <a:p>
            <a:pPr>
              <a:buFont typeface="Arial" panose="020B0604020202020204" pitchFamily="34" charset="0"/>
              <a:buNone/>
              <a:defRPr/>
            </a:pPr>
            <a:endParaRPr lang="en-US" sz="700" dirty="0"/>
          </a:p>
          <a:p>
            <a:pPr>
              <a:buFont typeface="Arial" charset="0"/>
              <a:buChar char="•"/>
              <a:defRPr/>
            </a:pPr>
            <a:r>
              <a:rPr lang="en-US" sz="2000" dirty="0"/>
              <a:t>So what is better Quality?</a:t>
            </a:r>
          </a:p>
          <a:p>
            <a:pPr marL="817200" lvl="3" indent="-360000">
              <a:buFont typeface="+mj-lt"/>
              <a:buAutoNum type="arabicPeriod"/>
              <a:defRPr/>
            </a:pPr>
            <a:r>
              <a:rPr lang="en-US" sz="1600" dirty="0"/>
              <a:t>Dal with stones or dal without stones?</a:t>
            </a:r>
          </a:p>
          <a:p>
            <a:pPr marL="817200" lvl="3" indent="-360000">
              <a:buFont typeface="+mj-lt"/>
              <a:buAutoNum type="arabicPeriod"/>
              <a:defRPr/>
            </a:pPr>
            <a:r>
              <a:rPr lang="en-US" sz="1600" dirty="0"/>
              <a:t>Cloth that does not lose its </a:t>
            </a:r>
            <a:r>
              <a:rPr lang="en-US" sz="1600" dirty="0" err="1"/>
              <a:t>colour</a:t>
            </a:r>
            <a:r>
              <a:rPr lang="en-US" sz="1600" dirty="0"/>
              <a:t> </a:t>
            </a:r>
            <a:r>
              <a:rPr lang="en-IN" sz="1600" dirty="0"/>
              <a:t>or which </a:t>
            </a:r>
            <a:r>
              <a:rPr lang="en-US" sz="1600" dirty="0"/>
              <a:t>fades after 3 washes?</a:t>
            </a:r>
          </a:p>
          <a:p>
            <a:pPr marL="817200" lvl="3" indent="-360000">
              <a:buFont typeface="+mj-lt"/>
              <a:buAutoNum type="arabicPeriod"/>
              <a:defRPr/>
            </a:pPr>
            <a:r>
              <a:rPr lang="en-US" sz="1600" dirty="0"/>
              <a:t>Tea made with more Milk, or less Milk?</a:t>
            </a:r>
          </a:p>
          <a:p>
            <a:pPr lvl="1">
              <a:buFont typeface="Arial" charset="0"/>
              <a:buChar char="–"/>
              <a:defRPr/>
            </a:pPr>
            <a:endParaRPr lang="en-US" sz="1600" dirty="0"/>
          </a:p>
          <a:p>
            <a:pPr>
              <a:buFont typeface="Arial" charset="0"/>
              <a:buChar char="•"/>
              <a:defRPr/>
            </a:pPr>
            <a:r>
              <a:rPr lang="en-US" sz="2000" dirty="0"/>
              <a:t>What is “right” Quality?  </a:t>
            </a:r>
          </a:p>
          <a:p>
            <a:pPr marL="817200" lvl="3" indent="-360000">
              <a:buFont typeface="Arial" charset="0"/>
              <a:buChar char="–"/>
              <a:defRPr/>
            </a:pPr>
            <a:r>
              <a:rPr lang="en-US" sz="1600" dirty="0"/>
              <a:t>What level of Quality do you expect if you pay </a:t>
            </a:r>
            <a:r>
              <a:rPr lang="en-US" sz="1600" dirty="0" err="1"/>
              <a:t>Rs</a:t>
            </a:r>
            <a:r>
              <a:rPr lang="en-US" sz="1600" dirty="0"/>
              <a:t>. 10 for a soap bar, versus </a:t>
            </a:r>
            <a:r>
              <a:rPr lang="en-US" sz="1600" dirty="0" err="1"/>
              <a:t>Rs</a:t>
            </a:r>
            <a:r>
              <a:rPr lang="en-US" sz="1600" dirty="0"/>
              <a:t>. 30, versus </a:t>
            </a:r>
            <a:r>
              <a:rPr lang="en-US" sz="1600" dirty="0" err="1"/>
              <a:t>Rs</a:t>
            </a:r>
            <a:r>
              <a:rPr lang="en-US" sz="1600" dirty="0"/>
              <a:t>. 50?</a:t>
            </a:r>
          </a:p>
        </p:txBody>
      </p:sp>
      <p:sp>
        <p:nvSpPr>
          <p:cNvPr id="9"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rPr>
              <a:t>3. </a:t>
            </a:r>
            <a:r>
              <a:rPr lang="hi-IN" sz="2200" dirty="0">
                <a:solidFill>
                  <a:srgbClr val="000000"/>
                </a:solidFill>
              </a:rPr>
              <a:t>हम गुणवत्ता कैसे सुनिश्चित करेंगे? – क्वालिटी/ गुणवत्ता क्या है? </a:t>
            </a:r>
            <a:endParaRPr lang="en-US" sz="2200" dirty="0">
              <a:solidFill>
                <a:srgbClr val="000000"/>
              </a:solidFill>
              <a:cs typeface="Arial" pitchFamily="34" charset="0"/>
            </a:endParaRPr>
          </a:p>
        </p:txBody>
      </p:sp>
    </p:spTree>
    <p:extLst>
      <p:ext uri="{BB962C8B-B14F-4D97-AF65-F5344CB8AC3E}">
        <p14:creationId xmlns:p14="http://schemas.microsoft.com/office/powerpoint/2010/main" val="2725071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8" name="Slide Number Placeholder 2"/>
          <p:cNvSpPr txBox="1">
            <a:spLocks/>
          </p:cNvSpPr>
          <p:nvPr/>
        </p:nvSpPr>
        <p:spPr bwMode="auto">
          <a:xfrm>
            <a:off x="3581400" y="643993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algn="ctr" eaLnBrk="1" fontAlgn="auto" hangingPunct="1">
              <a:spcBef>
                <a:spcPts val="0"/>
              </a:spcBef>
              <a:spcAft>
                <a:spcPts val="0"/>
              </a:spcAft>
              <a:defRPr sz="1600" b="1">
                <a:latin typeface="Arial" charset="0"/>
                <a:cs typeface="Arial" charset="0"/>
              </a:defRPr>
            </a:lvl1pPr>
            <a:lvl2pPr marL="742950" indent="-285750" eaLnBrk="0" hangingPunct="0">
              <a:defRPr>
                <a:latin typeface="Arial" charset="0"/>
                <a:cs typeface="Arial" charset="0"/>
              </a:defRPr>
            </a:lvl2pPr>
            <a:lvl3pPr marL="1143000" indent="-228600" eaLnBrk="0" hangingPunct="0">
              <a:defRPr>
                <a:latin typeface="Arial" charset="0"/>
                <a:cs typeface="Arial" charset="0"/>
              </a:defRPr>
            </a:lvl3pPr>
            <a:lvl4pPr marL="1600200" indent="-228600" eaLnBrk="0" hangingPunct="0">
              <a:defRPr>
                <a:latin typeface="Arial" charset="0"/>
                <a:cs typeface="Arial" charset="0"/>
              </a:defRPr>
            </a:lvl4pPr>
            <a:lvl5pPr marL="2057400" indent="-228600" eaLnBrk="0" hangingPunct="0">
              <a:defRPr>
                <a:latin typeface="Arial" charset="0"/>
                <a:cs typeface="Arial" charset="0"/>
              </a:defRPr>
            </a:lvl5pPr>
            <a:lvl6pPr marL="2514600" indent="-228600" eaLnBrk="0" fontAlgn="base" hangingPunct="0">
              <a:spcBef>
                <a:spcPct val="0"/>
              </a:spcBef>
              <a:spcAft>
                <a:spcPct val="0"/>
              </a:spcAft>
              <a:defRPr>
                <a:latin typeface="Arial" charset="0"/>
                <a:cs typeface="Arial" charset="0"/>
              </a:defRPr>
            </a:lvl6pPr>
            <a:lvl7pPr marL="2971800" indent="-228600" eaLnBrk="0" fontAlgn="base" hangingPunct="0">
              <a:spcBef>
                <a:spcPct val="0"/>
              </a:spcBef>
              <a:spcAft>
                <a:spcPct val="0"/>
              </a:spcAft>
              <a:defRPr>
                <a:latin typeface="Arial" charset="0"/>
                <a:cs typeface="Arial" charset="0"/>
              </a:defRPr>
            </a:lvl7pPr>
            <a:lvl8pPr marL="3429000" indent="-228600" eaLnBrk="0" fontAlgn="base" hangingPunct="0">
              <a:spcBef>
                <a:spcPct val="0"/>
              </a:spcBef>
              <a:spcAft>
                <a:spcPct val="0"/>
              </a:spcAft>
              <a:defRPr>
                <a:latin typeface="Arial" charset="0"/>
                <a:cs typeface="Arial" charset="0"/>
              </a:defRPr>
            </a:lvl8pPr>
            <a:lvl9pPr marL="3886200" indent="-228600" eaLnBrk="0" fontAlgn="base" hangingPunct="0">
              <a:spcBef>
                <a:spcPct val="0"/>
              </a:spcBef>
              <a:spcAft>
                <a:spcPct val="0"/>
              </a:spcAft>
              <a:defRPr>
                <a:latin typeface="Arial" charset="0"/>
                <a:cs typeface="Arial" charset="0"/>
              </a:defRPr>
            </a:lvl9pPr>
          </a:lstStyle>
          <a:p>
            <a:fld id="{3C93541B-ADFB-4101-B300-3F320C9EFFEA}" type="slidenum">
              <a:rPr lang="en-US" altLang="en-US"/>
              <a:pPr/>
              <a:t>25</a:t>
            </a:fld>
            <a:endParaRPr lang="en-US" altLang="en-US"/>
          </a:p>
        </p:txBody>
      </p:sp>
      <p:sp>
        <p:nvSpPr>
          <p:cNvPr id="11" name="Text Box 2"/>
          <p:cNvSpPr txBox="1">
            <a:spLocks noChangeArrowheads="1"/>
          </p:cNvSpPr>
          <p:nvPr/>
        </p:nvSpPr>
        <p:spPr bwMode="auto">
          <a:xfrm>
            <a:off x="4724400" y="1035050"/>
            <a:ext cx="4267200" cy="4603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altLang="en-US" sz="1700" dirty="0"/>
              <a:t>गुणवत्ता को उस सीमा के रूप में पारिभाषित किया जाता है जहां तक एक उत्पाद या सर्विस ग्राहक के दृष्टिकोण से मांग को पूरा करते हैं</a:t>
            </a:r>
          </a:p>
          <a:p>
            <a:pPr>
              <a:buFont typeface="Arial" panose="020B0604020202020204" pitchFamily="34" charset="0"/>
              <a:buChar char="•"/>
              <a:defRPr/>
            </a:pPr>
            <a:r>
              <a:rPr lang="x-none" altLang="en-US" sz="1700" dirty="0"/>
              <a:t>अच्छी गुणवत्ता के उत्पाद लगातार ग्राहकों की उम्मीदों को पूरा करते हैं या उससे भी बेहतर करते हैं</a:t>
            </a:r>
          </a:p>
          <a:p>
            <a:pPr>
              <a:buFont typeface="Arial" panose="020B0604020202020204" pitchFamily="34" charset="0"/>
              <a:buChar char="•"/>
              <a:defRPr/>
            </a:pPr>
            <a:r>
              <a:rPr lang="x-none" altLang="en-US" sz="1700" dirty="0"/>
              <a:t>एक ग्राहक किसी उत्पाद की गुणवत्ता को कई प्रकार से पारिभाषित कर सकता है। उदाहरण के लिए:</a:t>
            </a:r>
          </a:p>
          <a:p>
            <a:pPr marL="571500">
              <a:buFont typeface="Arial" panose="020B0604020202020204" pitchFamily="34" charset="0"/>
              <a:buChar char="•"/>
              <a:defRPr/>
            </a:pPr>
            <a:r>
              <a:rPr lang="x-none" altLang="en-US" sz="1600" dirty="0"/>
              <a:t>क्या उत्पाद सुरक्षित और सेहतमंद है?</a:t>
            </a:r>
          </a:p>
          <a:p>
            <a:pPr marL="571500">
              <a:buFont typeface="Arial" panose="020B0604020202020204" pitchFamily="34" charset="0"/>
              <a:buChar char="•"/>
              <a:defRPr/>
            </a:pPr>
            <a:r>
              <a:rPr lang="x-none" altLang="en-US" sz="1600" dirty="0"/>
              <a:t>यह उत्पाद कब तक चलेगा?</a:t>
            </a:r>
          </a:p>
          <a:p>
            <a:pPr marL="571500">
              <a:buFont typeface="Arial" panose="020B0604020202020204" pitchFamily="34" charset="0"/>
              <a:buChar char="•"/>
              <a:defRPr/>
            </a:pPr>
            <a:r>
              <a:rPr lang="x-none" altLang="en-US" sz="1600" dirty="0"/>
              <a:t>क्या उत्पाद को साफ़- सफाई से बनाया गया है?</a:t>
            </a:r>
            <a:endParaRPr lang="en-US" altLang="en-US" sz="1600" dirty="0">
              <a:cs typeface="Arial" pitchFamily="34" charset="0"/>
            </a:endParaRPr>
          </a:p>
        </p:txBody>
      </p:sp>
      <p:sp>
        <p:nvSpPr>
          <p:cNvPr id="12" name="Rectangle 11"/>
          <p:cNvSpPr>
            <a:spLocks noChangeArrowheads="1"/>
          </p:cNvSpPr>
          <p:nvPr/>
        </p:nvSpPr>
        <p:spPr bwMode="auto">
          <a:xfrm>
            <a:off x="4724400" y="5715000"/>
            <a:ext cx="4267200" cy="685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1800" b="1" dirty="0">
                <a:latin typeface="Garamond" panose="02020404030301010803" pitchFamily="18" charset="0"/>
              </a:rPr>
              <a:t>चर्चा: </a:t>
            </a:r>
            <a:r>
              <a:rPr lang="x-none" altLang="en-US" sz="1800" dirty="0">
                <a:latin typeface="Garamond" panose="02020404030301010803" pitchFamily="18" charset="0"/>
              </a:rPr>
              <a:t>टेस्टी चाय की दुकान की स्थिति में अच्छी गुणवत्ता का क्या अर्थ है?</a:t>
            </a:r>
            <a:endParaRPr lang="en-US" altLang="en-US" sz="1800" dirty="0">
              <a:latin typeface="Garamond" panose="02020404030301010803" pitchFamily="18" charset="0"/>
            </a:endParaRP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rPr>
              <a:t>3. How will we ensure quality? - </a:t>
            </a:r>
            <a:r>
              <a:rPr lang="en-US" altLang="en-US" sz="2400" dirty="0"/>
              <a:t>What is Quality?</a:t>
            </a:r>
            <a:endParaRPr lang="en-US" sz="24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4603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altLang="en-US" dirty="0"/>
              <a:t>Quality is defined as the extent to which a product or service meets needs from the customers’ point of view</a:t>
            </a:r>
          </a:p>
          <a:p>
            <a:pPr>
              <a:buFont typeface="Arial" panose="020B0604020202020204" pitchFamily="34" charset="0"/>
              <a:buChar char="•"/>
              <a:defRPr/>
            </a:pPr>
            <a:r>
              <a:rPr lang="en-US" altLang="en-US" dirty="0"/>
              <a:t>A good Quality product meets or exceeds customer needs, consistently</a:t>
            </a:r>
          </a:p>
          <a:p>
            <a:pPr>
              <a:buFont typeface="Arial" panose="020B0604020202020204" pitchFamily="34" charset="0"/>
              <a:buChar char="•"/>
              <a:defRPr/>
            </a:pPr>
            <a:r>
              <a:rPr lang="en-US" altLang="en-US" dirty="0"/>
              <a:t>A customer may define Quality in the product in several ways. For example:</a:t>
            </a:r>
            <a:endParaRPr lang="en-IN" altLang="en-US" dirty="0"/>
          </a:p>
          <a:p>
            <a:pPr marL="720000" lvl="2" indent="-342900">
              <a:buFont typeface="Wingdings" panose="05000000000000000000" pitchFamily="2" charset="2"/>
              <a:buChar char="§"/>
              <a:defRPr/>
            </a:pPr>
            <a:r>
              <a:rPr lang="en-US" altLang="en-US" sz="1600" dirty="0">
                <a:cs typeface="Arial" pitchFamily="34" charset="0"/>
              </a:rPr>
              <a:t>Is the product safe and healthy?</a:t>
            </a:r>
          </a:p>
          <a:p>
            <a:pPr marL="720000" lvl="2" indent="-342900">
              <a:buFont typeface="Wingdings" panose="05000000000000000000" pitchFamily="2" charset="2"/>
              <a:buChar char="§"/>
              <a:defRPr/>
            </a:pPr>
            <a:r>
              <a:rPr lang="en-US" altLang="en-US" sz="1600" dirty="0">
                <a:cs typeface="Arial" pitchFamily="34" charset="0"/>
              </a:rPr>
              <a:t>How long will the product last?</a:t>
            </a:r>
          </a:p>
          <a:p>
            <a:pPr marL="720000" lvl="2" indent="-342900">
              <a:buFont typeface="Wingdings" panose="05000000000000000000" pitchFamily="2" charset="2"/>
              <a:buChar char="§"/>
              <a:defRPr/>
            </a:pPr>
            <a:r>
              <a:rPr lang="en-US" altLang="en-US" sz="1600" dirty="0">
                <a:cs typeface="Arial" pitchFamily="34" charset="0"/>
              </a:rPr>
              <a:t>Is the product hygienically made?</a:t>
            </a:r>
          </a:p>
          <a:p>
            <a:pPr marL="720000" lvl="1">
              <a:buFont typeface="Arial" panose="020B0604020202020204" pitchFamily="34" charset="0"/>
              <a:buChar char="•"/>
            </a:pPr>
            <a:endParaRPr lang="en-US" altLang="en-US" sz="1600" dirty="0">
              <a:cs typeface="Arial" pitchFamily="34" charset="0"/>
            </a:endParaRPr>
          </a:p>
        </p:txBody>
      </p:sp>
      <p:sp>
        <p:nvSpPr>
          <p:cNvPr id="15" name="Rectangle 14"/>
          <p:cNvSpPr>
            <a:spLocks noChangeArrowheads="1"/>
          </p:cNvSpPr>
          <p:nvPr/>
        </p:nvSpPr>
        <p:spPr bwMode="auto">
          <a:xfrm>
            <a:off x="228600" y="5715000"/>
            <a:ext cx="4267200" cy="685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1800" b="1">
                <a:latin typeface="Garamond" panose="02020404030301010803" pitchFamily="18" charset="0"/>
              </a:rPr>
              <a:t>Discussion:</a:t>
            </a:r>
            <a:r>
              <a:rPr lang="en-US" altLang="en-US" sz="1800">
                <a:latin typeface="Garamond" panose="02020404030301010803" pitchFamily="18" charset="0"/>
              </a:rPr>
              <a:t> What does good Quality mean in case of Tasty Tea Shop?</a:t>
            </a:r>
          </a:p>
        </p:txBody>
      </p:sp>
      <p:sp>
        <p:nvSpPr>
          <p:cNvPr id="9"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rPr>
              <a:t>3. </a:t>
            </a:r>
            <a:r>
              <a:rPr lang="hi-IN" sz="2200" dirty="0">
                <a:solidFill>
                  <a:srgbClr val="000000"/>
                </a:solidFill>
              </a:rPr>
              <a:t>हम गुणवत्ता कैसे सुनिश्चित करेंगे? – क्वालिटी/ गुणवत्ता क्या है? </a:t>
            </a:r>
            <a:endParaRPr lang="en-US" sz="2200" dirty="0">
              <a:solidFill>
                <a:srgbClr val="000000"/>
              </a:solidFill>
              <a:cs typeface="Arial" pitchFamily="34" charset="0"/>
            </a:endParaRPr>
          </a:p>
        </p:txBody>
      </p:sp>
    </p:spTree>
    <p:extLst>
      <p:ext uri="{BB962C8B-B14F-4D97-AF65-F5344CB8AC3E}">
        <p14:creationId xmlns:p14="http://schemas.microsoft.com/office/powerpoint/2010/main" val="267255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5715000"/>
            <a:ext cx="4267200" cy="762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en-US" sz="2400" b="1" dirty="0">
                <a:solidFill>
                  <a:srgbClr val="000000"/>
                </a:solidFill>
                <a:latin typeface="Garamond" pitchFamily="18" charset="0"/>
                <a:cs typeface="Arial" pitchFamily="34" charset="0"/>
              </a:rPr>
              <a:t>Discussion:</a:t>
            </a:r>
            <a:r>
              <a:rPr lang="en-US" sz="2400" dirty="0">
                <a:solidFill>
                  <a:srgbClr val="000000"/>
                </a:solidFill>
                <a:latin typeface="Garamond" pitchFamily="18" charset="0"/>
                <a:cs typeface="Arial" pitchFamily="34" charset="0"/>
              </a:rPr>
              <a:t> Why is Quality important?</a:t>
            </a: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Why is Quality important?</a:t>
            </a:r>
            <a:endParaRPr lang="en-US" sz="24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4527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ts val="1200"/>
              </a:spcBef>
              <a:buFont typeface="+mj-lt"/>
              <a:buAutoNum type="arabicPeriod"/>
            </a:pPr>
            <a:r>
              <a:rPr lang="en-US" altLang="en-US" sz="2000" dirty="0"/>
              <a:t>Products may not meet legal and certification requirements</a:t>
            </a:r>
          </a:p>
          <a:p>
            <a:pPr marL="457200" indent="-457200">
              <a:spcBef>
                <a:spcPts val="1200"/>
              </a:spcBef>
              <a:buFont typeface="+mj-lt"/>
              <a:buAutoNum type="arabicPeriod"/>
            </a:pPr>
            <a:r>
              <a:rPr lang="en-US" altLang="en-US" sz="2000" dirty="0"/>
              <a:t>Products may remain unsold</a:t>
            </a:r>
            <a:endParaRPr lang="en-US" altLang="en-US" dirty="0"/>
          </a:p>
          <a:p>
            <a:pPr marL="457200" indent="-457200">
              <a:spcBef>
                <a:spcPts val="1200"/>
              </a:spcBef>
              <a:buFont typeface="+mj-lt"/>
              <a:buAutoNum type="arabicPeriod"/>
            </a:pPr>
            <a:r>
              <a:rPr lang="en-US" altLang="en-US" sz="2000" dirty="0"/>
              <a:t>Business may end up with “bad-quality” reputation</a:t>
            </a:r>
          </a:p>
          <a:p>
            <a:pPr marL="457200" indent="-457200">
              <a:spcBef>
                <a:spcPts val="1200"/>
              </a:spcBef>
              <a:buFont typeface="+mj-lt"/>
              <a:buAutoNum type="arabicPeriod"/>
            </a:pPr>
            <a:r>
              <a:rPr lang="en-US" altLang="en-US" sz="2000" dirty="0"/>
              <a:t>Costs may increase</a:t>
            </a:r>
          </a:p>
          <a:p>
            <a:pPr marL="720000" lvl="2" indent="-342900">
              <a:spcBef>
                <a:spcPts val="600"/>
              </a:spcBef>
              <a:buFont typeface="Arial" panose="020B0604020202020204" pitchFamily="34" charset="0"/>
              <a:buChar char="•"/>
            </a:pPr>
            <a:r>
              <a:rPr lang="en-US" altLang="en-US" sz="1600" dirty="0"/>
              <a:t>Cost of reworking or repairing products</a:t>
            </a:r>
          </a:p>
          <a:p>
            <a:pPr marL="720000" lvl="2" indent="-342900">
              <a:spcBef>
                <a:spcPts val="600"/>
              </a:spcBef>
              <a:buFont typeface="Arial" panose="020B0604020202020204" pitchFamily="34" charset="0"/>
              <a:buChar char="•"/>
            </a:pPr>
            <a:r>
              <a:rPr lang="en-US" altLang="en-US" sz="1600" dirty="0"/>
              <a:t>Cost of replacements or refunds</a:t>
            </a:r>
          </a:p>
          <a:p>
            <a:pPr marL="720000" lvl="2" indent="-342900">
              <a:spcBef>
                <a:spcPts val="600"/>
              </a:spcBef>
              <a:buFont typeface="Arial" panose="020B0604020202020204" pitchFamily="34" charset="0"/>
              <a:buChar char="•"/>
            </a:pPr>
            <a:r>
              <a:rPr lang="en-US" altLang="en-US" sz="1600" dirty="0"/>
              <a:t>Cost of taking back unsold stock from retailers</a:t>
            </a:r>
          </a:p>
          <a:p>
            <a:pPr marL="720000" lvl="2" indent="-342900">
              <a:spcBef>
                <a:spcPts val="600"/>
              </a:spcBef>
              <a:buFont typeface="Arial" panose="020B0604020202020204" pitchFamily="34" charset="0"/>
              <a:buChar char="•"/>
            </a:pPr>
            <a:r>
              <a:rPr lang="en-US" altLang="en-US" sz="1600" dirty="0"/>
              <a:t>Cost of offering huge discounts to clear unsold stock</a:t>
            </a:r>
            <a:endParaRPr lang="en-US" altLang="en-US" dirty="0"/>
          </a:p>
        </p:txBody>
      </p:sp>
      <p:sp>
        <p:nvSpPr>
          <p:cNvPr id="14"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26</a:t>
            </a:fld>
            <a:endParaRPr lang="en-US" sz="1600" b="1">
              <a:solidFill>
                <a:srgbClr val="000000"/>
              </a:solidFill>
            </a:endParaRPr>
          </a:p>
        </p:txBody>
      </p:sp>
      <p:sp>
        <p:nvSpPr>
          <p:cNvPr id="11" name="Rectangle 10"/>
          <p:cNvSpPr>
            <a:spLocks noChangeArrowheads="1"/>
          </p:cNvSpPr>
          <p:nvPr/>
        </p:nvSpPr>
        <p:spPr bwMode="auto">
          <a:xfrm>
            <a:off x="4648200" y="5715000"/>
            <a:ext cx="4267200" cy="762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x-none" sz="2400" dirty="0">
                <a:solidFill>
                  <a:srgbClr val="000000"/>
                </a:solidFill>
                <a:latin typeface="Garamond" pitchFamily="18" charset="0"/>
                <a:cs typeface="Arial" pitchFamily="34" charset="0"/>
              </a:rPr>
              <a:t>चर्चा: गुणवत्ता क्यों महत्वपूर्ण है</a:t>
            </a:r>
            <a:r>
              <a:rPr lang="en-US" sz="2400" dirty="0">
                <a:solidFill>
                  <a:srgbClr val="000000"/>
                </a:solidFill>
                <a:latin typeface="Garamond" pitchFamily="18" charset="0"/>
                <a:cs typeface="Arial" pitchFamily="34" charset="0"/>
              </a:rPr>
              <a:t> ?</a:t>
            </a:r>
          </a:p>
        </p:txBody>
      </p:sp>
      <p:sp>
        <p:nvSpPr>
          <p:cNvPr id="1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गुणवत्ता क्यों महत्वपूर्ण है</a:t>
            </a:r>
            <a:r>
              <a:rPr lang="en-US" sz="2400" dirty="0"/>
              <a:t> ?</a:t>
            </a:r>
            <a:endParaRPr lang="en-US" sz="2400" dirty="0">
              <a:solidFill>
                <a:srgbClr val="000000"/>
              </a:solidFill>
              <a:cs typeface="Arial" pitchFamily="34" charset="0"/>
            </a:endParaRPr>
          </a:p>
        </p:txBody>
      </p:sp>
      <p:sp>
        <p:nvSpPr>
          <p:cNvPr id="16" name="Text Box 2"/>
          <p:cNvSpPr txBox="1">
            <a:spLocks noChangeArrowheads="1"/>
          </p:cNvSpPr>
          <p:nvPr/>
        </p:nvSpPr>
        <p:spPr bwMode="auto">
          <a:xfrm>
            <a:off x="4648200" y="1035050"/>
            <a:ext cx="4267200" cy="4527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ts val="1200"/>
              </a:spcBef>
              <a:buFont typeface="+mj-lt"/>
              <a:buAutoNum type="arabicPeriod"/>
            </a:pPr>
            <a:r>
              <a:rPr lang="x-none" altLang="en-US" sz="1600" dirty="0"/>
              <a:t>हो सकता है कि उत्पाद कानूनी और प्रमाणीकरण आवश्यकताओं को पूरा </a:t>
            </a:r>
            <a:r>
              <a:rPr lang="x-none" altLang="en-US" sz="1600"/>
              <a:t>न करते </a:t>
            </a:r>
            <a:r>
              <a:rPr lang="x-none" altLang="en-US" sz="1600" dirty="0"/>
              <a:t>हों </a:t>
            </a:r>
          </a:p>
          <a:p>
            <a:pPr marL="457200" indent="-457200">
              <a:spcBef>
                <a:spcPts val="1200"/>
              </a:spcBef>
              <a:buFont typeface="+mj-lt"/>
              <a:buAutoNum type="arabicPeriod"/>
            </a:pPr>
            <a:r>
              <a:rPr lang="x-none" altLang="en-US" sz="1600" dirty="0"/>
              <a:t>हो सकता है कि उत्पाद न बिके </a:t>
            </a:r>
          </a:p>
          <a:p>
            <a:pPr marL="457200" indent="-457200">
              <a:spcBef>
                <a:spcPts val="1200"/>
              </a:spcBef>
              <a:buFont typeface="+mj-lt"/>
              <a:buAutoNum type="arabicPeriod"/>
            </a:pPr>
            <a:r>
              <a:rPr lang="x-none" altLang="en-US" sz="1600" dirty="0"/>
              <a:t>व्यापार 'खराब—गुणवत्ता' की बदनामी के साथ बंद हो सकता है</a:t>
            </a:r>
          </a:p>
          <a:p>
            <a:pPr marL="457200" indent="-457200">
              <a:spcBef>
                <a:spcPts val="1200"/>
              </a:spcBef>
              <a:buFont typeface="+mj-lt"/>
              <a:buAutoNum type="arabicPeriod"/>
            </a:pPr>
            <a:r>
              <a:rPr lang="x-none" altLang="en-US" sz="1600" dirty="0"/>
              <a:t>खर्च बढ़ सकता है</a:t>
            </a:r>
          </a:p>
          <a:p>
            <a:pPr marL="749300" indent="-457200">
              <a:spcBef>
                <a:spcPts val="1200"/>
              </a:spcBef>
              <a:buFont typeface="Arial" pitchFamily="34" charset="0"/>
              <a:buChar char="•"/>
            </a:pPr>
            <a:r>
              <a:rPr lang="x-none" altLang="en-US" sz="1400" dirty="0"/>
              <a:t>उत्पाद पर फिर से काम करने या उसे सुधारने का खर्च</a:t>
            </a:r>
          </a:p>
          <a:p>
            <a:pPr marL="749300" indent="-457200">
              <a:spcBef>
                <a:spcPts val="1200"/>
              </a:spcBef>
              <a:buFont typeface="Arial" pitchFamily="34" charset="0"/>
              <a:buChar char="•"/>
            </a:pPr>
            <a:r>
              <a:rPr lang="x-none" altLang="en-US" sz="1400" dirty="0"/>
              <a:t>रिप्लेस करने/ बदलने या रिफ़ंड/प्रतिदाय का खर्च</a:t>
            </a:r>
          </a:p>
          <a:p>
            <a:pPr marL="749300" indent="-457200">
              <a:spcBef>
                <a:spcPts val="1200"/>
              </a:spcBef>
              <a:buFont typeface="Arial" pitchFamily="34" charset="0"/>
              <a:buChar char="•"/>
            </a:pPr>
            <a:r>
              <a:rPr lang="x-none" altLang="en-US" sz="1400" dirty="0"/>
              <a:t>फुटकर व्यापारियों से बिना बिके स्टॉक/माल को वापस लेने </a:t>
            </a:r>
            <a:r>
              <a:rPr lang="x-none" altLang="en-US" sz="1400"/>
              <a:t>का खर्च</a:t>
            </a:r>
            <a:r>
              <a:rPr lang="hi-IN" altLang="en-US" sz="1400" dirty="0"/>
              <a:t> </a:t>
            </a:r>
            <a:endParaRPr lang="x-none" altLang="en-US" sz="1400" dirty="0"/>
          </a:p>
          <a:p>
            <a:pPr marL="749300" indent="-457200">
              <a:spcBef>
                <a:spcPts val="1200"/>
              </a:spcBef>
              <a:buFont typeface="Arial" pitchFamily="34" charset="0"/>
              <a:buChar char="•"/>
            </a:pPr>
            <a:r>
              <a:rPr lang="x-none" altLang="en-US" sz="1400" dirty="0"/>
              <a:t>बिना बिके सामान को बेचकर खत्म करने के लिए भारी छूट देने का खर्च</a:t>
            </a:r>
            <a:endParaRPr lang="en-US" altLang="en-US" sz="1400" dirty="0"/>
          </a:p>
        </p:txBody>
      </p:sp>
    </p:spTree>
    <p:extLst>
      <p:ext uri="{BB962C8B-B14F-4D97-AF65-F5344CB8AC3E}">
        <p14:creationId xmlns:p14="http://schemas.microsoft.com/office/powerpoint/2010/main" val="271992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In general, there are three types of Quality standards</a:t>
            </a:r>
            <a:endParaRPr lang="en-US" sz="24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30000"/>
              </a:lnSpc>
              <a:buFont typeface="Calibri" pitchFamily="34" charset="0"/>
              <a:buAutoNum type="arabicPeriod"/>
              <a:defRPr/>
            </a:pPr>
            <a:r>
              <a:rPr lang="en-US" sz="2000" dirty="0"/>
              <a:t>   Functionality related</a:t>
            </a:r>
          </a:p>
          <a:p>
            <a:pPr marL="601200" lvl="3" indent="-144000">
              <a:lnSpc>
                <a:spcPct val="130000"/>
              </a:lnSpc>
              <a:buFont typeface="Arial" pitchFamily="34" charset="0"/>
              <a:buChar char="•"/>
              <a:defRPr/>
            </a:pPr>
            <a:r>
              <a:rPr lang="en-US" dirty="0"/>
              <a:t>Food items: Good taste</a:t>
            </a:r>
          </a:p>
          <a:p>
            <a:pPr marL="601200" lvl="3" indent="-144000">
              <a:lnSpc>
                <a:spcPct val="130000"/>
              </a:lnSpc>
              <a:buFont typeface="Arial" pitchFamily="34" charset="0"/>
              <a:buChar char="•"/>
              <a:defRPr/>
            </a:pPr>
            <a:r>
              <a:rPr lang="en-US" dirty="0"/>
              <a:t>Soap bars: does not dissolve too easily in water</a:t>
            </a:r>
          </a:p>
          <a:p>
            <a:pPr marL="216000" indent="-216000">
              <a:lnSpc>
                <a:spcPct val="130000"/>
              </a:lnSpc>
              <a:buFont typeface="Calibri" pitchFamily="34" charset="0"/>
              <a:buAutoNum type="arabicPeriod"/>
              <a:defRPr/>
            </a:pPr>
            <a:r>
              <a:rPr lang="en-US" sz="2000" dirty="0"/>
              <a:t>    Attractiveness</a:t>
            </a:r>
          </a:p>
          <a:p>
            <a:pPr marL="601200" lvl="3" indent="-144000">
              <a:lnSpc>
                <a:spcPct val="130000"/>
              </a:lnSpc>
              <a:buFont typeface="Arial" pitchFamily="34" charset="0"/>
              <a:buChar char="•"/>
              <a:defRPr/>
            </a:pPr>
            <a:r>
              <a:rPr lang="en-US" dirty="0"/>
              <a:t>Food items: A nice smell</a:t>
            </a:r>
          </a:p>
          <a:p>
            <a:pPr marL="601200" lvl="3" indent="-144000">
              <a:lnSpc>
                <a:spcPct val="130000"/>
              </a:lnSpc>
              <a:buFont typeface="Arial" pitchFamily="34" charset="0"/>
              <a:buChar char="•"/>
              <a:defRPr/>
            </a:pPr>
            <a:r>
              <a:rPr lang="en-US" dirty="0"/>
              <a:t>Soap bars: Nice smell </a:t>
            </a:r>
          </a:p>
          <a:p>
            <a:pPr marL="457200" lvl="3" indent="-457200">
              <a:lnSpc>
                <a:spcPct val="130000"/>
              </a:lnSpc>
              <a:buFont typeface="+mj-lt"/>
              <a:buAutoNum type="arabicPeriod" startAt="3"/>
              <a:defRPr/>
            </a:pPr>
            <a:r>
              <a:rPr lang="en-US" sz="2000" dirty="0"/>
              <a:t>Safety related: Often regulated by law and certification requirements</a:t>
            </a:r>
          </a:p>
          <a:p>
            <a:pPr marL="601200" lvl="3" indent="-144000">
              <a:lnSpc>
                <a:spcPct val="130000"/>
              </a:lnSpc>
              <a:buFont typeface="Arial" pitchFamily="34" charset="0"/>
              <a:buChar char="•"/>
            </a:pPr>
            <a:r>
              <a:rPr lang="en-US" dirty="0"/>
              <a:t>Food items: no adulteration, hygienic processing/preparation</a:t>
            </a:r>
          </a:p>
          <a:p>
            <a:pPr marL="601200" lvl="3" indent="-144000">
              <a:lnSpc>
                <a:spcPct val="130000"/>
              </a:lnSpc>
              <a:buFont typeface="Arial" pitchFamily="34" charset="0"/>
              <a:buChar char="•"/>
            </a:pPr>
            <a:r>
              <a:rPr lang="en-US" dirty="0"/>
              <a:t>Soap bars: no harmful chemicals to irritate skin</a:t>
            </a:r>
          </a:p>
          <a:p>
            <a:pPr marL="216000" indent="-216000">
              <a:lnSpc>
                <a:spcPct val="130000"/>
              </a:lnSpc>
              <a:buFont typeface="Calibri" pitchFamily="34" charset="0"/>
              <a:buAutoNum type="arabicPeriod"/>
              <a:defRPr/>
            </a:pPr>
            <a:endParaRPr lang="en-US" dirty="0"/>
          </a:p>
        </p:txBody>
      </p:sp>
      <p:sp>
        <p:nvSpPr>
          <p:cNvPr id="14"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27</a:t>
            </a:fld>
            <a:endParaRPr lang="en-US" sz="1600" b="1">
              <a:solidFill>
                <a:srgbClr val="000000"/>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t>सामान्य तौर पर, गुणवत्ता के मानक तीन प्रकार के होते हैं</a:t>
            </a:r>
            <a:endParaRPr lang="en-US"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30000"/>
              </a:lnSpc>
            </a:pPr>
            <a:r>
              <a:rPr lang="en-IN" sz="1600" dirty="0"/>
              <a:t>1</a:t>
            </a:r>
            <a:r>
              <a:rPr lang="x-none" sz="2400"/>
              <a:t>. </a:t>
            </a:r>
            <a:r>
              <a:rPr lang="hi-IN" sz="2000" dirty="0"/>
              <a:t>प्रयोग</a:t>
            </a:r>
            <a:r>
              <a:rPr lang="x-none" sz="2000"/>
              <a:t> </a:t>
            </a:r>
            <a:r>
              <a:rPr lang="x-none" sz="2000" dirty="0"/>
              <a:t>संबंधी</a:t>
            </a:r>
          </a:p>
          <a:p>
            <a:pPr marL="571500" indent="-215900">
              <a:lnSpc>
                <a:spcPct val="130000"/>
              </a:lnSpc>
              <a:buFont typeface="Arial" pitchFamily="34" charset="0"/>
              <a:buChar char="•"/>
              <a:tabLst>
                <a:tab pos="5715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खाद्य सामग्री: अच्छा स्वाद</a:t>
            </a:r>
          </a:p>
          <a:p>
            <a:pPr marL="571500" indent="-215900">
              <a:lnSpc>
                <a:spcPct val="130000"/>
              </a:lnSpc>
              <a:buFont typeface="Arial" pitchFamily="34" charset="0"/>
              <a:buChar char="•"/>
              <a:tabLst>
                <a:tab pos="5715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साबुन: पानी में आसानी से नहीं घुलती</a:t>
            </a:r>
          </a:p>
          <a:p>
            <a:pPr marL="216000" indent="-216000">
              <a:lnSpc>
                <a:spcPct val="130000"/>
              </a:lnSpc>
            </a:pPr>
            <a:r>
              <a:rPr lang="en-IN" dirty="0"/>
              <a:t>2</a:t>
            </a:r>
            <a:r>
              <a:rPr lang="x-none" sz="2400" dirty="0"/>
              <a:t>. 'रूप </a:t>
            </a:r>
            <a:r>
              <a:rPr lang="x-none" sz="2400"/>
              <a:t>और आ</a:t>
            </a:r>
            <a:r>
              <a:rPr lang="hi-IN" sz="2400" dirty="0"/>
              <a:t>कर्षण</a:t>
            </a:r>
            <a:r>
              <a:rPr lang="x-none" sz="2400"/>
              <a:t>' </a:t>
            </a:r>
            <a:r>
              <a:rPr lang="x-none" sz="2400" dirty="0"/>
              <a:t>या 'सौंदर्य'</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खाद्य सामग्री: अच्छी सुगंध</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साबुन: अच्छी सुगंध</a:t>
            </a:r>
            <a:endParaRPr lang="en-US" sz="2000" dirty="0"/>
          </a:p>
          <a:p>
            <a:pPr marL="0" indent="0">
              <a:lnSpc>
                <a:spcPct val="130000"/>
              </a:lnSpc>
            </a:pPr>
            <a:r>
              <a:rPr lang="en-IN" sz="2000" dirty="0"/>
              <a:t>3. </a:t>
            </a:r>
            <a:r>
              <a:rPr lang="x-none" sz="2000" dirty="0"/>
              <a:t>सुरक्षा संबं​धी: प्राय: कानूनी और प्रमाणीकरण मांगों से नियंत्रित होते हैं</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a:t>खाद्य साम​ग्रियां: कोई मिलावट नहीं, स्वच्छता से तैयार किया हुआ</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a:t>साबुन: त्वचा को खराब करने वाले कोई नुकसानदायक रसायन नहीं</a:t>
            </a:r>
          </a:p>
        </p:txBody>
      </p:sp>
    </p:spTree>
    <p:extLst>
      <p:ext uri="{BB962C8B-B14F-4D97-AF65-F5344CB8AC3E}">
        <p14:creationId xmlns:p14="http://schemas.microsoft.com/office/powerpoint/2010/main" val="61403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
          <p:cNvSpPr txBox="1">
            <a:spLocks noChangeArrowheads="1"/>
          </p:cNvSpPr>
          <p:nvPr/>
        </p:nvSpPr>
        <p:spPr bwMode="auto">
          <a:xfrm>
            <a:off x="76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Steps in Quality Management</a:t>
            </a:r>
            <a:endParaRPr lang="en-US" sz="2400" dirty="0">
              <a:solidFill>
                <a:srgbClr val="000000"/>
              </a:solidFill>
              <a:cs typeface="Arial" pitchFamily="34" charset="0"/>
            </a:endParaRPr>
          </a:p>
        </p:txBody>
      </p:sp>
      <p:sp>
        <p:nvSpPr>
          <p:cNvPr id="12" name="Text Box 2"/>
          <p:cNvSpPr txBox="1">
            <a:spLocks noChangeArrowheads="1"/>
          </p:cNvSpPr>
          <p:nvPr/>
        </p:nvSpPr>
        <p:spPr bwMode="auto">
          <a:xfrm>
            <a:off x="76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itchFamily="34" charset="0"/>
              <a:buNone/>
            </a:pPr>
            <a:endParaRPr lang="en-US" sz="2000" dirty="0"/>
          </a:p>
          <a:p>
            <a:pPr>
              <a:buFont typeface="Arial" pitchFamily="34" charset="0"/>
              <a:buNone/>
            </a:pPr>
            <a:endParaRPr lang="en-US" sz="2000" dirty="0"/>
          </a:p>
          <a:p>
            <a:pPr>
              <a:buFont typeface="Arial" pitchFamily="34" charset="0"/>
              <a:buNone/>
            </a:pPr>
            <a:r>
              <a:rPr lang="en-US" sz="2000" dirty="0"/>
              <a:t>Define Quality standards</a:t>
            </a:r>
          </a:p>
          <a:p>
            <a:pPr>
              <a:buFont typeface="Arial" pitchFamily="34" charset="0"/>
              <a:buNone/>
            </a:pPr>
            <a:endParaRPr lang="en-US" sz="1600" dirty="0"/>
          </a:p>
          <a:p>
            <a:pPr>
              <a:buFont typeface="Arial" pitchFamily="34" charset="0"/>
              <a:buNone/>
            </a:pPr>
            <a:endParaRPr lang="en-US" sz="1600" dirty="0"/>
          </a:p>
          <a:p>
            <a:pPr>
              <a:buFont typeface="Arial" pitchFamily="34" charset="0"/>
              <a:buNone/>
            </a:pPr>
            <a:endParaRPr lang="en-US" sz="1600" dirty="0"/>
          </a:p>
          <a:p>
            <a:pPr>
              <a:buFont typeface="Arial" pitchFamily="34" charset="0"/>
              <a:buNone/>
            </a:pPr>
            <a:r>
              <a:rPr lang="en-US" sz="2000" dirty="0"/>
              <a:t>Define Quality process steps</a:t>
            </a:r>
          </a:p>
          <a:p>
            <a:pPr>
              <a:buFont typeface="Arial" pitchFamily="34" charset="0"/>
              <a:buNone/>
            </a:pPr>
            <a:endParaRPr lang="en-US" sz="2000" dirty="0"/>
          </a:p>
          <a:p>
            <a:pPr>
              <a:buFont typeface="Arial" pitchFamily="34" charset="0"/>
              <a:buNone/>
            </a:pPr>
            <a:endParaRPr lang="en-US" dirty="0"/>
          </a:p>
          <a:p>
            <a:pPr>
              <a:buFont typeface="Arial" pitchFamily="34" charset="0"/>
              <a:buNone/>
            </a:pPr>
            <a:endParaRPr lang="en-US" dirty="0"/>
          </a:p>
          <a:p>
            <a:pPr>
              <a:buFont typeface="Arial" pitchFamily="34" charset="0"/>
              <a:buNone/>
            </a:pPr>
            <a:endParaRPr lang="en-US" dirty="0"/>
          </a:p>
          <a:p>
            <a:pPr>
              <a:buFont typeface="Arial" pitchFamily="34" charset="0"/>
              <a:buNone/>
            </a:pPr>
            <a:endParaRPr lang="en-US" dirty="0"/>
          </a:p>
          <a:p>
            <a:pPr>
              <a:buFont typeface="Arial" pitchFamily="34" charset="0"/>
              <a:buNone/>
            </a:pPr>
            <a:r>
              <a:rPr lang="en-US" sz="2000" dirty="0"/>
              <a:t>Conduct Quality checks</a:t>
            </a:r>
          </a:p>
          <a:p>
            <a:pPr>
              <a:buFont typeface="Arial" pitchFamily="34" charset="0"/>
              <a:buNone/>
            </a:pPr>
            <a:endParaRPr lang="en-US" sz="2000" dirty="0"/>
          </a:p>
          <a:p>
            <a:pPr>
              <a:buFont typeface="Arial" pitchFamily="34" charset="0"/>
              <a:buNone/>
            </a:pPr>
            <a:endParaRPr lang="en-US" sz="2000" dirty="0"/>
          </a:p>
          <a:p>
            <a:pPr>
              <a:buFont typeface="Arial" pitchFamily="34" charset="0"/>
              <a:buNone/>
            </a:pPr>
            <a:endParaRPr lang="en-US" sz="2000" dirty="0"/>
          </a:p>
          <a:p>
            <a:pPr>
              <a:buFont typeface="Arial" pitchFamily="34" charset="0"/>
              <a:buNone/>
            </a:pPr>
            <a:r>
              <a:rPr lang="en-US" sz="2000" dirty="0"/>
              <a:t>Improve Quality over time</a:t>
            </a:r>
          </a:p>
          <a:p>
            <a:pPr>
              <a:buFont typeface="Arial" pitchFamily="34" charset="0"/>
              <a:buNone/>
            </a:pPr>
            <a:endParaRPr lang="en-US" sz="2000" dirty="0"/>
          </a:p>
        </p:txBody>
      </p:sp>
      <p:sp>
        <p:nvSpPr>
          <p:cNvPr id="14"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28</a:t>
            </a:fld>
            <a:endParaRPr lang="en-US" sz="1600" b="1">
              <a:solidFill>
                <a:srgbClr val="000000"/>
              </a:solidFill>
            </a:endParaRPr>
          </a:p>
        </p:txBody>
      </p:sp>
      <p:sp>
        <p:nvSpPr>
          <p:cNvPr id="7" name="Oval 6"/>
          <p:cNvSpPr>
            <a:spLocks noChangeAspect="1"/>
          </p:cNvSpPr>
          <p:nvPr/>
        </p:nvSpPr>
        <p:spPr bwMode="auto">
          <a:xfrm>
            <a:off x="4316412" y="1614487"/>
            <a:ext cx="506412" cy="44291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prstClr val="black"/>
                </a:solidFill>
              </a:rPr>
              <a:t>1</a:t>
            </a:r>
          </a:p>
        </p:txBody>
      </p:sp>
      <p:sp>
        <p:nvSpPr>
          <p:cNvPr id="8" name="Oval 7"/>
          <p:cNvSpPr>
            <a:spLocks noChangeAspect="1"/>
          </p:cNvSpPr>
          <p:nvPr/>
        </p:nvSpPr>
        <p:spPr bwMode="auto">
          <a:xfrm>
            <a:off x="4316412" y="2757487"/>
            <a:ext cx="506412" cy="44291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prstClr val="black"/>
                </a:solidFill>
              </a:rPr>
              <a:t>2</a:t>
            </a:r>
          </a:p>
        </p:txBody>
      </p:sp>
      <p:sp>
        <p:nvSpPr>
          <p:cNvPr id="11" name="Oval 10"/>
          <p:cNvSpPr>
            <a:spLocks noChangeAspect="1"/>
          </p:cNvSpPr>
          <p:nvPr/>
        </p:nvSpPr>
        <p:spPr bwMode="auto">
          <a:xfrm>
            <a:off x="4316412" y="4357687"/>
            <a:ext cx="506412" cy="44291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prstClr val="black"/>
                </a:solidFill>
              </a:rPr>
              <a:t>3</a:t>
            </a:r>
          </a:p>
        </p:txBody>
      </p:sp>
      <p:sp>
        <p:nvSpPr>
          <p:cNvPr id="15" name="Oval 14"/>
          <p:cNvSpPr>
            <a:spLocks noChangeAspect="1"/>
          </p:cNvSpPr>
          <p:nvPr/>
        </p:nvSpPr>
        <p:spPr bwMode="auto">
          <a:xfrm>
            <a:off x="4267200" y="5576888"/>
            <a:ext cx="506412" cy="44291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prstClr val="black"/>
                </a:solidFill>
              </a:rPr>
              <a:t>4</a:t>
            </a:r>
          </a:p>
        </p:txBody>
      </p:sp>
      <p:sp>
        <p:nvSpPr>
          <p:cNvPr id="16" name="Text Box 1"/>
          <p:cNvSpPr txBox="1">
            <a:spLocks noChangeArrowheads="1"/>
          </p:cNvSpPr>
          <p:nvPr/>
        </p:nvSpPr>
        <p:spPr bwMode="auto">
          <a:xfrm>
            <a:off x="4800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गुणवत्ता प्रबंधन के चरण</a:t>
            </a:r>
            <a:endParaRPr lang="en-US" sz="2400" dirty="0">
              <a:solidFill>
                <a:srgbClr val="000000"/>
              </a:solidFill>
              <a:cs typeface="Arial" pitchFamily="34" charset="0"/>
            </a:endParaRPr>
          </a:p>
        </p:txBody>
      </p:sp>
      <p:sp>
        <p:nvSpPr>
          <p:cNvPr id="17" name="Text Box 2"/>
          <p:cNvSpPr txBox="1">
            <a:spLocks noChangeArrowheads="1"/>
          </p:cNvSpPr>
          <p:nvPr/>
        </p:nvSpPr>
        <p:spPr bwMode="auto">
          <a:xfrm>
            <a:off x="4800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itchFamily="34" charset="0"/>
              <a:buNone/>
            </a:pPr>
            <a:endParaRPr lang="x-none" sz="2000" dirty="0"/>
          </a:p>
          <a:p>
            <a:pPr>
              <a:buFont typeface="Arial" pitchFamily="34" charset="0"/>
              <a:buNone/>
            </a:pPr>
            <a:r>
              <a:rPr lang="x-none" sz="2000" dirty="0"/>
              <a:t>गुणवत्ता के मानकों को पारिभाषित करना</a:t>
            </a:r>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r>
              <a:rPr lang="x-none" sz="2000" dirty="0"/>
              <a:t>गुणवत्ता प्रक्रिया के चरणों को पारिभाषित करना</a:t>
            </a:r>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r>
              <a:rPr lang="x-none" sz="2000" dirty="0"/>
              <a:t>गुणवत्ता की जांच करना</a:t>
            </a:r>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r>
              <a:rPr lang="x-none" sz="2000" dirty="0"/>
              <a:t>समय—समय पर गुणवत्ता को बेहतर बनाना</a:t>
            </a:r>
            <a:endParaRPr lang="en-US" sz="2000" dirty="0"/>
          </a:p>
        </p:txBody>
      </p:sp>
    </p:spTree>
    <p:extLst>
      <p:ext uri="{BB962C8B-B14F-4D97-AF65-F5344CB8AC3E}">
        <p14:creationId xmlns:p14="http://schemas.microsoft.com/office/powerpoint/2010/main" val="2469404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12" end="1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16" end="1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solidFill>
                <a:srgbClr val="000000"/>
              </a:solidFill>
              <a:latin typeface="Times New Roman" pitchFamily="18" charset="0"/>
              <a:cs typeface="Arial" pitchFamily="34" charset="0"/>
            </a:endParaRPr>
          </a:p>
        </p:txBody>
      </p:sp>
      <p:sp>
        <p:nvSpPr>
          <p:cNvPr id="337926" name="TextBox 5"/>
          <p:cNvSpPr txBox="1">
            <a:spLocks noChangeArrowheads="1"/>
          </p:cNvSpPr>
          <p:nvPr/>
        </p:nvSpPr>
        <p:spPr bwMode="auto">
          <a:xfrm>
            <a:off x="381000" y="609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solidFill>
                  <a:srgbClr val="FFFFFF"/>
                </a:solidFill>
                <a:latin typeface="Bradley Hand ITC" pitchFamily="66" charset="0"/>
                <a:cs typeface="Arial" pitchFamily="34" charset="0"/>
              </a:rPr>
              <a:t>Key points</a:t>
            </a:r>
          </a:p>
        </p:txBody>
      </p:sp>
      <p:sp>
        <p:nvSpPr>
          <p:cNvPr id="8" name="TextBox 7"/>
          <p:cNvSpPr txBox="1"/>
          <p:nvPr/>
        </p:nvSpPr>
        <p:spPr>
          <a:xfrm>
            <a:off x="381000"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7338" indent="-287338" fontAlgn="auto">
              <a:spcBef>
                <a:spcPts val="0"/>
              </a:spcBef>
              <a:spcAft>
                <a:spcPts val="500"/>
              </a:spcAft>
              <a:buFont typeface="Arial" pitchFamily="34" charset="0"/>
              <a:buChar char="•"/>
              <a:defRPr/>
            </a:pPr>
            <a:r>
              <a:rPr lang="en-US" sz="2400" dirty="0">
                <a:solidFill>
                  <a:prstClr val="white"/>
                </a:solidFill>
                <a:latin typeface="Calibri"/>
                <a:cs typeface="Arial" charset="0"/>
              </a:rPr>
              <a:t>Producing a good Quality product is important for meeting customer expectations</a:t>
            </a:r>
          </a:p>
          <a:p>
            <a:pPr marL="287338" indent="-287338" fontAlgn="auto">
              <a:spcBef>
                <a:spcPts val="0"/>
              </a:spcBef>
              <a:spcAft>
                <a:spcPts val="500"/>
              </a:spcAft>
              <a:buFont typeface="Arial" pitchFamily="34" charset="0"/>
              <a:buChar char="•"/>
              <a:defRPr/>
            </a:pPr>
            <a:endParaRPr lang="en-US"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en-US" sz="2400" dirty="0">
                <a:solidFill>
                  <a:prstClr val="white"/>
                </a:solidFill>
                <a:latin typeface="Calibri"/>
                <a:cs typeface="Arial" charset="0"/>
              </a:rPr>
              <a:t>Quality includes product functionality, attractiveness, and safety</a:t>
            </a:r>
          </a:p>
          <a:p>
            <a:pPr marL="287338" indent="-287338" fontAlgn="auto">
              <a:spcBef>
                <a:spcPts val="0"/>
              </a:spcBef>
              <a:spcAft>
                <a:spcPts val="500"/>
              </a:spcAft>
              <a:buFont typeface="Arial" pitchFamily="34" charset="0"/>
              <a:buChar char="•"/>
              <a:defRPr/>
            </a:pPr>
            <a:endParaRPr lang="en-US"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en-US" sz="2400" dirty="0">
                <a:solidFill>
                  <a:prstClr val="white"/>
                </a:solidFill>
                <a:latin typeface="Calibri"/>
                <a:cs typeface="Arial" charset="0"/>
              </a:rPr>
              <a:t>Quality must be delivered </a:t>
            </a:r>
            <a:r>
              <a:rPr lang="en-US" sz="2400" u="sng" dirty="0">
                <a:solidFill>
                  <a:prstClr val="white"/>
                </a:solidFill>
                <a:latin typeface="Calibri"/>
                <a:cs typeface="Arial" charset="0"/>
              </a:rPr>
              <a:t>consistently</a:t>
            </a:r>
          </a:p>
          <a:p>
            <a:pPr marL="744538" lvl="1" indent="-287338" fontAlgn="auto">
              <a:spcBef>
                <a:spcPts val="0"/>
              </a:spcBef>
              <a:spcAft>
                <a:spcPts val="500"/>
              </a:spcAft>
              <a:defRPr/>
            </a:pPr>
            <a:endParaRPr lang="en-US" sz="1100" dirty="0">
              <a:solidFill>
                <a:prstClr val="white"/>
              </a:solidFill>
              <a:latin typeface="Calibri"/>
              <a:cs typeface="Arial" charset="0"/>
            </a:endParaRPr>
          </a:p>
        </p:txBody>
      </p:sp>
      <p:sp>
        <p:nvSpPr>
          <p:cNvPr id="3379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fontAlgn="base" hangingPunct="1">
              <a:spcBef>
                <a:spcPct val="0"/>
              </a:spcBef>
              <a:spcAft>
                <a:spcPct val="0"/>
              </a:spcAft>
            </a:pPr>
            <a:fld id="{DD023B07-4A46-490E-AD17-D2261592A1BF}" type="slidenum">
              <a:rPr lang="en-US" sz="1800" smtClean="0">
                <a:solidFill>
                  <a:srgbClr val="000000"/>
                </a:solidFill>
                <a:cs typeface="Arial" pitchFamily="34" charset="0"/>
              </a:rPr>
              <a:pPr algn="l" eaLnBrk="1" fontAlgn="base" hangingPunct="1">
                <a:spcBef>
                  <a:spcPct val="0"/>
                </a:spcBef>
                <a:spcAft>
                  <a:spcPct val="0"/>
                </a:spcAft>
              </a:pPr>
              <a:t>29</a:t>
            </a:fld>
            <a:endParaRPr lang="en-US" sz="1800">
              <a:solidFill>
                <a:srgbClr val="000000"/>
              </a:solidFill>
              <a:cs typeface="Arial" pitchFamily="34" charset="0"/>
            </a:endParaRPr>
          </a:p>
        </p:txBody>
      </p:sp>
      <p:sp>
        <p:nvSpPr>
          <p:cNvPr id="7" name="TextBox 5"/>
          <p:cNvSpPr txBox="1">
            <a:spLocks noChangeArrowheads="1"/>
          </p:cNvSpPr>
          <p:nvPr/>
        </p:nvSpPr>
        <p:spPr bwMode="auto">
          <a:xfrm>
            <a:off x="4876800" y="609600"/>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4000">
              <a:solidFill>
                <a:srgbClr val="FFFFFF"/>
              </a:solidFill>
              <a:latin typeface="Bradley Hand ITC" pitchFamily="66" charset="0"/>
              <a:cs typeface="Arial" pitchFamily="34" charset="0"/>
            </a:endParaRPr>
          </a:p>
        </p:txBody>
      </p:sp>
      <p:sp>
        <p:nvSpPr>
          <p:cNvPr id="337933"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379E808C-005D-4A74-BDAC-8E99AEF600AE}" type="slidenum">
              <a:rPr lang="en-US" sz="1600" b="1">
                <a:solidFill>
                  <a:prstClr val="white"/>
                </a:solidFill>
              </a:rPr>
              <a:pPr algn="ctr" eaLnBrk="1" hangingPunct="1"/>
              <a:t>29</a:t>
            </a:fld>
            <a:endParaRPr lang="en-US" sz="1600" b="1">
              <a:solidFill>
                <a:prstClr val="white"/>
              </a:solidFill>
            </a:endParaRPr>
          </a:p>
        </p:txBody>
      </p:sp>
      <p:sp>
        <p:nvSpPr>
          <p:cNvPr id="10" name="TextBox 5"/>
          <p:cNvSpPr txBox="1">
            <a:spLocks noChangeArrowheads="1"/>
          </p:cNvSpPr>
          <p:nvPr/>
        </p:nvSpPr>
        <p:spPr bwMode="auto">
          <a:xfrm>
            <a:off x="4724400" y="609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a:solidFill>
                  <a:srgbClr val="FFFFFF"/>
                </a:solidFill>
                <a:latin typeface="Bradley Hand ITC" pitchFamily="66" charset="0"/>
                <a:cs typeface="Arial" pitchFamily="34" charset="0"/>
              </a:rPr>
              <a:t>मुख्य बिंदु</a:t>
            </a:r>
            <a:endParaRPr lang="en-US" sz="4000" dirty="0">
              <a:solidFill>
                <a:srgbClr val="FFFFFF"/>
              </a:solidFill>
              <a:latin typeface="Bradley Hand ITC" pitchFamily="66" charset="0"/>
              <a:cs typeface="Arial" pitchFamily="34" charset="0"/>
            </a:endParaRPr>
          </a:p>
        </p:txBody>
      </p:sp>
      <p:sp>
        <p:nvSpPr>
          <p:cNvPr id="11" name="TextBox 10"/>
          <p:cNvSpPr txBox="1"/>
          <p:nvPr/>
        </p:nvSpPr>
        <p:spPr>
          <a:xfrm>
            <a:off x="4724400"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7338" indent="-287338" fontAlgn="auto">
              <a:spcBef>
                <a:spcPts val="0"/>
              </a:spcBef>
              <a:spcAft>
                <a:spcPts val="500"/>
              </a:spcAft>
              <a:buFont typeface="Arial" pitchFamily="34" charset="0"/>
              <a:buChar char="•"/>
              <a:defRPr/>
            </a:pPr>
            <a:r>
              <a:rPr lang="x-none" sz="2400" dirty="0">
                <a:solidFill>
                  <a:prstClr val="white"/>
                </a:solidFill>
                <a:latin typeface="Calibri"/>
                <a:cs typeface="Arial" charset="0"/>
              </a:rPr>
              <a:t>ग्राहकों की उम्मीदों पर खरा उतरने के लिए अच्छी गुणवत्ता वाले उत्पाद का​ निर्माण करना </a:t>
            </a:r>
            <a:r>
              <a:rPr lang="x-none" sz="2400">
                <a:solidFill>
                  <a:prstClr val="white"/>
                </a:solidFill>
                <a:latin typeface="Calibri"/>
                <a:cs typeface="Arial" charset="0"/>
              </a:rPr>
              <a:t>महत्वपूर्ण है</a:t>
            </a:r>
            <a:endParaRPr lang="hi-IN"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endParaRPr lang="hi-IN"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hi-IN" sz="2400" dirty="0">
                <a:solidFill>
                  <a:prstClr val="white"/>
                </a:solidFill>
                <a:latin typeface="Calibri"/>
                <a:cs typeface="Arial" charset="0"/>
              </a:rPr>
              <a:t>गुणवत्ता में उत्पाद के प्रयोग संबंधी, आकर्षण और सुरक्षा से जुड़े पहलु शामिल होते हैं </a:t>
            </a:r>
            <a:endParaRPr lang="x-none"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endParaRPr lang="x-none"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x-none" sz="2400">
                <a:solidFill>
                  <a:prstClr val="white"/>
                </a:solidFill>
                <a:latin typeface="Calibri"/>
                <a:cs typeface="Arial" charset="0"/>
              </a:rPr>
              <a:t>गुणव</a:t>
            </a:r>
            <a:r>
              <a:rPr lang="hi-IN" sz="2400" dirty="0">
                <a:solidFill>
                  <a:prstClr val="white"/>
                </a:solidFill>
                <a:latin typeface="Calibri"/>
                <a:cs typeface="Arial" charset="0"/>
              </a:rPr>
              <a:t>त्ता</a:t>
            </a:r>
            <a:r>
              <a:rPr lang="x-none" sz="2400">
                <a:solidFill>
                  <a:prstClr val="white"/>
                </a:solidFill>
                <a:latin typeface="Calibri"/>
                <a:cs typeface="Arial" charset="0"/>
              </a:rPr>
              <a:t> </a:t>
            </a:r>
            <a:r>
              <a:rPr lang="hi-IN" sz="2400" dirty="0">
                <a:solidFill>
                  <a:prstClr val="white"/>
                </a:solidFill>
                <a:latin typeface="Calibri"/>
                <a:cs typeface="Arial" charset="0"/>
              </a:rPr>
              <a:t>लगातार / </a:t>
            </a:r>
            <a:r>
              <a:rPr lang="x-none" sz="2400">
                <a:solidFill>
                  <a:prstClr val="white"/>
                </a:solidFill>
                <a:latin typeface="Calibri"/>
                <a:cs typeface="Arial" charset="0"/>
              </a:rPr>
              <a:t>नियमित </a:t>
            </a:r>
            <a:r>
              <a:rPr lang="x-none" sz="2400" dirty="0">
                <a:solidFill>
                  <a:prstClr val="white"/>
                </a:solidFill>
                <a:latin typeface="Calibri"/>
                <a:cs typeface="Arial" charset="0"/>
              </a:rPr>
              <a:t>तौर पर दी जानी चाहिए</a:t>
            </a:r>
            <a:endParaRPr lang="en-US" sz="1100" dirty="0">
              <a:solidFill>
                <a:prstClr val="white"/>
              </a:solidFill>
              <a:latin typeface="Calibri"/>
              <a:cs typeface="Arial" charset="0"/>
            </a:endParaRPr>
          </a:p>
        </p:txBody>
      </p:sp>
    </p:spTree>
    <p:extLst>
      <p:ext uri="{BB962C8B-B14F-4D97-AF65-F5344CB8AC3E}">
        <p14:creationId xmlns:p14="http://schemas.microsoft.com/office/powerpoint/2010/main" val="2213375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Business viability – Five factors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676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000" b="1" dirty="0">
                <a:solidFill>
                  <a:srgbClr val="000000"/>
                </a:solidFill>
                <a:latin typeface="Garamond" pitchFamily="18" charset="0"/>
              </a:rPr>
              <a:t>Key point: </a:t>
            </a:r>
            <a:r>
              <a:rPr lang="en-IN" sz="2000" dirty="0">
                <a:solidFill>
                  <a:srgbClr val="000000"/>
                </a:solidFill>
                <a:latin typeface="Garamond" pitchFamily="18" charset="0"/>
              </a:rPr>
              <a:t>There is an easy way to remember them - “4C + E” . These factors are applicable for production, trading and services. </a:t>
            </a:r>
            <a:r>
              <a:rPr lang="en-US" sz="2000" dirty="0">
                <a:solidFill>
                  <a:srgbClr val="000000"/>
                </a:solidFill>
                <a:latin typeface="Garamond" pitchFamily="18" charset="0"/>
              </a:rPr>
              <a:t>Let’s look at each of them briefly</a:t>
            </a:r>
            <a:endParaRPr lang="en-IN" sz="2000" dirty="0">
              <a:solidFill>
                <a:srgbClr val="000000"/>
              </a:solidFill>
              <a:latin typeface="Garamond" pitchFamily="18"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1. Customers &amp; Competition</a:t>
              </a: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3. Cost and Profits</a:t>
              </a: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4. Capital</a:t>
              </a: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5. Environment of the business</a:t>
              </a:r>
            </a:p>
          </p:txBody>
        </p:sp>
      </p:grpSp>
      <p:sp>
        <p:nvSpPr>
          <p:cNvPr id="28" name="Slide Number Placeholder 5"/>
          <p:cNvSpPr>
            <a:spLocks noGrp="1"/>
          </p:cNvSpPr>
          <p:nvPr>
            <p:ph type="sldNum" sz="quarter" idx="12"/>
          </p:nvPr>
        </p:nvSpPr>
        <p:spPr>
          <a:xfrm>
            <a:off x="3048000" y="6416675"/>
            <a:ext cx="2895600" cy="365125"/>
          </a:xfrm>
        </p:spPr>
        <p:txBody>
          <a:bodyPr bIns="0" anchor="b" anchorCtr="0"/>
          <a:lstStyle/>
          <a:p>
            <a:pPr algn="ctr">
              <a:defRPr/>
            </a:pPr>
            <a:fld id="{D4E9F27F-99D4-4143-8420-5CAD55FFBA71}" type="slidenum">
              <a:rPr lang="en-US" sz="1600" b="1" smtClean="0">
                <a:solidFill>
                  <a:schemeClr val="tx1"/>
                </a:solidFill>
              </a:rPr>
              <a:pPr algn="ctr">
                <a:defRPr/>
              </a:pPr>
              <a:t>3</a:t>
            </a:fld>
            <a:endParaRPr lang="en-US" sz="1600" b="1">
              <a:solidFill>
                <a:schemeClr val="tx1"/>
              </a:solidFill>
            </a:endParaRPr>
          </a:p>
        </p:txBody>
      </p:sp>
      <p:sp>
        <p:nvSpPr>
          <p:cNvPr id="27" name="Text Box 1"/>
          <p:cNvSpPr txBox="1">
            <a:spLocks noChangeArrowheads="1"/>
          </p:cNvSpPr>
          <p:nvPr/>
        </p:nvSpPr>
        <p:spPr bwMode="auto">
          <a:xfrm>
            <a:off x="46482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व्यापार की लाभप्रदता/ व्यवहारिकता — पांच कारक</a:t>
            </a:r>
            <a:endParaRPr lang="en-GB" sz="2400" dirty="0">
              <a:solidFill>
                <a:srgbClr val="000000"/>
              </a:solidFill>
              <a:cs typeface="Arial" charset="0"/>
            </a:endParaRPr>
          </a:p>
        </p:txBody>
      </p:sp>
      <p:sp>
        <p:nvSpPr>
          <p:cNvPr id="29" name="Text Box 2"/>
          <p:cNvSpPr txBox="1">
            <a:spLocks noChangeArrowheads="1"/>
          </p:cNvSpPr>
          <p:nvPr/>
        </p:nvSpPr>
        <p:spPr bwMode="auto">
          <a:xfrm>
            <a:off x="46482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व्यापार की लाभप्रदता के लिए 5 पहलू महत्वपूर्ण हैं</a:t>
            </a:r>
            <a:endParaRPr lang="en-US" sz="2000" dirty="0">
              <a:solidFill>
                <a:srgbClr val="000000"/>
              </a:solidFill>
              <a:cs typeface="Arial" charset="0"/>
            </a:endParaRPr>
          </a:p>
        </p:txBody>
      </p:sp>
      <p:sp>
        <p:nvSpPr>
          <p:cNvPr id="30" name="Rectangle 4"/>
          <p:cNvSpPr>
            <a:spLocks noChangeArrowheads="1"/>
          </p:cNvSpPr>
          <p:nvPr/>
        </p:nvSpPr>
        <p:spPr bwMode="auto">
          <a:xfrm>
            <a:off x="4572000" y="4953000"/>
            <a:ext cx="4343400" cy="1676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000" b="1" dirty="0">
                <a:solidFill>
                  <a:srgbClr val="000000"/>
                </a:solidFill>
                <a:latin typeface="Garamond" pitchFamily="18" charset="0"/>
              </a:rPr>
              <a:t>मुख्य बिंदु: </a:t>
            </a:r>
            <a:r>
              <a:rPr lang="x-none" sz="2000" dirty="0">
                <a:solidFill>
                  <a:srgbClr val="000000"/>
                </a:solidFill>
                <a:latin typeface="Garamond" pitchFamily="18" charset="0"/>
              </a:rPr>
              <a:t>इन्हें याद रखने का एक आसान तरीका है </a:t>
            </a:r>
            <a:r>
              <a:rPr lang="en-IN" sz="2000" dirty="0">
                <a:solidFill>
                  <a:srgbClr val="000000"/>
                </a:solidFill>
                <a:latin typeface="Garamond" pitchFamily="18" charset="0"/>
              </a:rPr>
              <a:t>- “4C + E”</a:t>
            </a:r>
            <a:r>
              <a:rPr lang="x-none" sz="2000">
                <a:solidFill>
                  <a:srgbClr val="000000"/>
                </a:solidFill>
                <a:latin typeface="Garamond" pitchFamily="18" charset="0"/>
              </a:rPr>
              <a:t>। </a:t>
            </a:r>
            <a:r>
              <a:rPr lang="hi-IN" sz="2000" dirty="0">
                <a:solidFill>
                  <a:srgbClr val="000000"/>
                </a:solidFill>
                <a:latin typeface="Garamond" pitchFamily="18" charset="0"/>
              </a:rPr>
              <a:t>ये पहलू उत्पादन, क्रय-विक्रय एवं सेवाओं के लिए लागू होते हैं। </a:t>
            </a:r>
            <a:r>
              <a:rPr lang="x-none" sz="2000">
                <a:solidFill>
                  <a:srgbClr val="000000"/>
                </a:solidFill>
                <a:latin typeface="Garamond" pitchFamily="18" charset="0"/>
              </a:rPr>
              <a:t>आइए </a:t>
            </a:r>
            <a:r>
              <a:rPr lang="x-none" sz="2000" dirty="0">
                <a:solidFill>
                  <a:srgbClr val="000000"/>
                </a:solidFill>
                <a:latin typeface="Garamond" pitchFamily="18" charset="0"/>
              </a:rPr>
              <a:t>इनमें से प्रत्येक के बारे में संक्षिप्त में जानते हैं</a:t>
            </a:r>
            <a:endParaRPr lang="en-IN" sz="2000" dirty="0">
              <a:solidFill>
                <a:srgbClr val="000000"/>
              </a:solidFill>
              <a:latin typeface="Garamond" pitchFamily="18" charset="0"/>
            </a:endParaRPr>
          </a:p>
        </p:txBody>
      </p:sp>
      <p:grpSp>
        <p:nvGrpSpPr>
          <p:cNvPr id="31" name="Group 24"/>
          <p:cNvGrpSpPr>
            <a:grpSpLocks/>
          </p:cNvGrpSpPr>
          <p:nvPr/>
        </p:nvGrpSpPr>
        <p:grpSpPr bwMode="auto">
          <a:xfrm>
            <a:off x="49530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1. </a:t>
              </a:r>
              <a:r>
                <a:rPr lang="x-none" sz="2000" dirty="0">
                  <a:solidFill>
                    <a:schemeClr val="tx1"/>
                  </a:solidFill>
                </a:rPr>
                <a:t>ग्राहक और प्रतिद्वंद्वी</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2. </a:t>
              </a:r>
              <a:r>
                <a:rPr lang="x-none" sz="2000">
                  <a:solidFill>
                    <a:schemeClr val="tx1"/>
                  </a:solidFill>
                </a:rPr>
                <a:t>क्षमता</a:t>
              </a:r>
              <a:r>
                <a:rPr lang="hi-IN" sz="2000" dirty="0">
                  <a:solidFill>
                    <a:schemeClr val="tx1"/>
                  </a:solidFill>
                </a:rPr>
                <a:t>एं </a:t>
              </a:r>
              <a:r>
                <a:rPr lang="x-none" sz="2000">
                  <a:solidFill>
                    <a:schemeClr val="tx1"/>
                  </a:solidFill>
                </a:rPr>
                <a:t> </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3. </a:t>
              </a:r>
              <a:r>
                <a:rPr lang="x-none" sz="2000" dirty="0">
                  <a:solidFill>
                    <a:schemeClr val="tx1"/>
                  </a:solidFill>
                </a:rPr>
                <a:t>लागत और लाभ </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4. </a:t>
              </a:r>
              <a:r>
                <a:rPr lang="x-none" sz="2000" dirty="0">
                  <a:solidFill>
                    <a:schemeClr val="tx1"/>
                  </a:solidFill>
                </a:rPr>
                <a:t>पूंजी</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5. </a:t>
              </a:r>
              <a:r>
                <a:rPr lang="x-none" sz="2000" dirty="0">
                  <a:solidFill>
                    <a:schemeClr val="tx1"/>
                  </a:solidFill>
                </a:rPr>
                <a:t>व्यापार का वातावरण </a:t>
              </a:r>
              <a:endParaRPr lang="en-US" sz="2000" dirty="0">
                <a:solidFill>
                  <a:schemeClr val="tx1"/>
                </a:solidFill>
              </a:endParaRP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Tree>
    <p:extLst>
      <p:ext uri="{BB962C8B-B14F-4D97-AF65-F5344CB8AC3E}">
        <p14:creationId xmlns:p14="http://schemas.microsoft.com/office/powerpoint/2010/main" val="172777024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3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021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41554898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Your competitor</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400" dirty="0">
                <a:solidFill>
                  <a:srgbClr val="000000"/>
                </a:solidFill>
                <a:cs typeface="Arial" charset="0"/>
              </a:rPr>
              <a:t>Competitors are any other business which sells the same or similar products or service as ours</a:t>
            </a:r>
            <a:endParaRPr lang="en-US" sz="2400" dirty="0">
              <a:solidFill>
                <a:srgbClr val="000000"/>
              </a:solidFill>
              <a:cs typeface="Arial" charset="0"/>
            </a:endParaRPr>
          </a:p>
          <a:p>
            <a:pPr lvl="1" eaLnBrk="1" hangingPunct="1">
              <a:lnSpc>
                <a:spcPct val="120000"/>
              </a:lnSpc>
              <a:buSzPct val="100000"/>
              <a:buFont typeface="Arial" charset="0"/>
              <a:buChar char="•"/>
            </a:pPr>
            <a:r>
              <a:rPr lang="en-IN" sz="2400" dirty="0">
                <a:solidFill>
                  <a:srgbClr val="000000"/>
                </a:solidFill>
                <a:cs typeface="Arial" charset="0"/>
              </a:rPr>
              <a:t>For any business, there is always competition! It may already be there today or someone may compete tomorrow</a:t>
            </a:r>
          </a:p>
        </p:txBody>
      </p:sp>
      <p:sp>
        <p:nvSpPr>
          <p:cNvPr id="10244" name="Rectangle 4"/>
          <p:cNvSpPr>
            <a:spLocks noChangeArrowheads="1"/>
          </p:cNvSpPr>
          <p:nvPr/>
        </p:nvSpPr>
        <p:spPr bwMode="auto">
          <a:xfrm>
            <a:off x="228600" y="5105400"/>
            <a:ext cx="42672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a:t>
            </a:r>
            <a:r>
              <a:rPr lang="en-IN" sz="2400" dirty="0">
                <a:latin typeface="Garamond" pitchFamily="18" charset="0"/>
              </a:rPr>
              <a:t>So what we sell to the customer must be at least as good as or better than the competitors’ </a:t>
            </a:r>
            <a:endParaRPr lang="en-US" sz="2400" dirty="0">
              <a:latin typeface="Garamond" pitchFamily="18"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949B6384-FEDD-4C06-A556-79FFD61514C9}" type="slidenum">
              <a:rPr lang="en-US" sz="1600" b="1" smtClean="0">
                <a:solidFill>
                  <a:schemeClr val="tx1"/>
                </a:solidFill>
              </a:rPr>
              <a:pPr algn="ctr">
                <a:defRPr/>
              </a:pPr>
              <a:t>31</a:t>
            </a:fld>
            <a:endParaRPr lang="en-US" sz="1600" b="1">
              <a:solidFill>
                <a:schemeClr val="tx1"/>
              </a:solidFill>
            </a:endParaRPr>
          </a:p>
        </p:txBody>
      </p:sp>
      <p:sp>
        <p:nvSpPr>
          <p:cNvPr id="15" name="Text Box 1"/>
          <p:cNvSpPr txBox="1">
            <a:spLocks noChangeArrowheads="1"/>
          </p:cNvSpPr>
          <p:nvPr/>
        </p:nvSpPr>
        <p:spPr bwMode="auto">
          <a:xfrm>
            <a:off x="4648200" y="15480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dirty="0">
                <a:solidFill>
                  <a:srgbClr val="000000"/>
                </a:solidFill>
                <a:cs typeface="Arial" charset="0"/>
              </a:rPr>
              <a:t>आपके प्रतियोगी/प्रतिद्वंद्वी  </a:t>
            </a:r>
            <a:endParaRPr lang="en-GB" sz="2400" dirty="0">
              <a:solidFill>
                <a:srgbClr val="000000"/>
              </a:solidFill>
              <a:cs typeface="Arial" charset="0"/>
            </a:endParaRPr>
          </a:p>
        </p:txBody>
      </p:sp>
      <p:sp>
        <p:nvSpPr>
          <p:cNvPr id="16" name="Text Box 2"/>
          <p:cNvSpPr txBox="1">
            <a:spLocks noChangeArrowheads="1"/>
          </p:cNvSpPr>
          <p:nvPr/>
        </p:nvSpPr>
        <p:spPr bwMode="auto">
          <a:xfrm>
            <a:off x="4648200" y="1037456"/>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400" dirty="0">
                <a:solidFill>
                  <a:srgbClr val="000000"/>
                </a:solidFill>
                <a:cs typeface="Arial" charset="0"/>
              </a:rPr>
              <a:t>प्रतियोगी/प्रतिद्वंद्वी वे अन्य व्यापार होते हैं जो हमारे जैसे या मिलते- जुलते उत्पाद या सेवाएं बेचते हैं </a:t>
            </a:r>
            <a:endParaRPr lang="en-US" sz="2400" dirty="0">
              <a:solidFill>
                <a:srgbClr val="000000"/>
              </a:solidFill>
              <a:cs typeface="Arial" charset="0"/>
            </a:endParaRPr>
          </a:p>
          <a:p>
            <a:pPr lvl="1" eaLnBrk="1" hangingPunct="1">
              <a:lnSpc>
                <a:spcPct val="120000"/>
              </a:lnSpc>
              <a:buSzPct val="100000"/>
              <a:buFont typeface="Arial" charset="0"/>
              <a:buChar char="•"/>
            </a:pPr>
            <a:r>
              <a:rPr lang="x-none" sz="2400" dirty="0">
                <a:solidFill>
                  <a:srgbClr val="000000"/>
                </a:solidFill>
                <a:cs typeface="Arial" charset="0"/>
              </a:rPr>
              <a:t>किसी भी व्यापार में, हमेशा प्रतिद्वंद्वि‍ता होती है। कोई आज भी आपका प्रतिद्वंद्वी हो सकता है या कल कोई प्रतिद्वंद्वी व्यापार में आ सकता है </a:t>
            </a:r>
            <a:endParaRPr lang="en-IN" sz="2400" dirty="0">
              <a:solidFill>
                <a:srgbClr val="000000"/>
              </a:solidFill>
              <a:cs typeface="Arial" charset="0"/>
            </a:endParaRPr>
          </a:p>
        </p:txBody>
      </p:sp>
      <p:sp>
        <p:nvSpPr>
          <p:cNvPr id="17" name="Rectangle 4"/>
          <p:cNvSpPr>
            <a:spLocks noChangeArrowheads="1"/>
          </p:cNvSpPr>
          <p:nvPr/>
        </p:nvSpPr>
        <p:spPr bwMode="auto">
          <a:xfrm>
            <a:off x="4648200" y="5107806"/>
            <a:ext cx="42672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a:latin typeface="Garamond" pitchFamily="18" charset="0"/>
              </a:rPr>
              <a:t>मुख्य बिंदु: </a:t>
            </a:r>
            <a:r>
              <a:rPr lang="x-none" sz="2200" dirty="0">
                <a:latin typeface="Garamond" pitchFamily="18" charset="0"/>
              </a:rPr>
              <a:t>तो हम ग्राहक को जो भी बेचें </a:t>
            </a:r>
            <a:r>
              <a:rPr lang="x-none" sz="2200">
                <a:latin typeface="Garamond" pitchFamily="18" charset="0"/>
              </a:rPr>
              <a:t>वह </a:t>
            </a:r>
            <a:r>
              <a:rPr lang="hi-IN" sz="2200" dirty="0">
                <a:latin typeface="Garamond" pitchFamily="18" charset="0"/>
              </a:rPr>
              <a:t>कम से कम </a:t>
            </a:r>
            <a:r>
              <a:rPr lang="x-none" sz="2200">
                <a:latin typeface="Garamond" pitchFamily="18" charset="0"/>
              </a:rPr>
              <a:t>प्रतिद्वंद्वी </a:t>
            </a:r>
            <a:r>
              <a:rPr lang="hi-IN" sz="2200" dirty="0">
                <a:latin typeface="Garamond" pitchFamily="18" charset="0"/>
              </a:rPr>
              <a:t>के </a:t>
            </a:r>
            <a:r>
              <a:rPr lang="x-none" sz="2200">
                <a:latin typeface="Garamond" pitchFamily="18" charset="0"/>
              </a:rPr>
              <a:t> ही </a:t>
            </a:r>
            <a:r>
              <a:rPr lang="hi-IN" sz="2200" dirty="0">
                <a:latin typeface="Garamond" pitchFamily="18" charset="0"/>
              </a:rPr>
              <a:t>जितना </a:t>
            </a:r>
            <a:r>
              <a:rPr lang="x-none" sz="2200">
                <a:latin typeface="Garamond" pitchFamily="18" charset="0"/>
              </a:rPr>
              <a:t>या </a:t>
            </a:r>
            <a:r>
              <a:rPr lang="hi-IN" sz="2200" dirty="0">
                <a:latin typeface="Garamond" pitchFamily="18" charset="0"/>
              </a:rPr>
              <a:t>फिर </a:t>
            </a:r>
            <a:r>
              <a:rPr lang="x-none" sz="2200">
                <a:latin typeface="Garamond" pitchFamily="18" charset="0"/>
              </a:rPr>
              <a:t>उससे </a:t>
            </a:r>
            <a:r>
              <a:rPr lang="x-none" sz="2200" dirty="0">
                <a:latin typeface="Garamond" pitchFamily="18" charset="0"/>
              </a:rPr>
              <a:t>भी अच्छा होना चाहिए </a:t>
            </a:r>
            <a:endParaRPr lang="en-US" sz="2200" dirty="0">
              <a:latin typeface="Garamond" pitchFamily="18" charset="0"/>
            </a:endParaRPr>
          </a:p>
        </p:txBody>
      </p:sp>
      <p:pic>
        <p:nvPicPr>
          <p:cNvPr id="10" name="Picture 14" descr="C:\Users\Ranjeet\AppData\Local\Microsoft\Windows\Temporary Internet Files\Content.IE5\EQBN0D14\MC90028757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0837" y="4134718"/>
            <a:ext cx="1009763" cy="89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220320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fill="hold" nodeType="clickEffect">
                                  <p:stCondLst>
                                    <p:cond delay="0"/>
                                  </p:stCondLst>
                                  <p:childTnLst>
                                    <p:set>
                                      <p:cBhvr additive="repl">
                                        <p:cTn id="16" dur="1" fill="hold">
                                          <p:stCondLst>
                                            <p:cond delay="0"/>
                                          </p:stCondLst>
                                        </p:cTn>
                                        <p:tgtEl>
                                          <p:spTgt spid="102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additive="repl">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Your competitor</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17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000" dirty="0">
                <a:cs typeface="Arial" charset="0"/>
              </a:rPr>
              <a:t>Here are some of the ways in which our product or service can be better than competitiors</a:t>
            </a:r>
          </a:p>
        </p:txBody>
      </p:sp>
      <p:sp>
        <p:nvSpPr>
          <p:cNvPr id="10244" name="Rectangle 4"/>
          <p:cNvSpPr>
            <a:spLocks noChangeArrowheads="1"/>
          </p:cNvSpPr>
          <p:nvPr/>
        </p:nvSpPr>
        <p:spPr bwMode="auto">
          <a:xfrm>
            <a:off x="1524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000" b="1" dirty="0">
                <a:latin typeface="Garamond" pitchFamily="18" charset="0"/>
              </a:rPr>
              <a:t>Key points:</a:t>
            </a:r>
            <a:r>
              <a:rPr lang="en-US" sz="2000" dirty="0">
                <a:latin typeface="Garamond" pitchFamily="18" charset="0"/>
              </a:rPr>
              <a:t> </a:t>
            </a:r>
            <a:r>
              <a:rPr lang="en-IN" sz="2000" dirty="0">
                <a:latin typeface="Garamond" pitchFamily="18" charset="0"/>
              </a:rPr>
              <a:t>1. There are many ways to be better than competition and  we must choose what works best for our business</a:t>
            </a:r>
            <a:endParaRPr lang="en-US" sz="2000" dirty="0">
              <a:latin typeface="Garamond" pitchFamily="18" charset="0"/>
            </a:endParaRPr>
          </a:p>
        </p:txBody>
      </p:sp>
      <p:grpSp>
        <p:nvGrpSpPr>
          <p:cNvPr id="2" name="Group 23"/>
          <p:cNvGrpSpPr>
            <a:grpSpLocks/>
          </p:cNvGrpSpPr>
          <p:nvPr/>
        </p:nvGrpSpPr>
        <p:grpSpPr bwMode="auto">
          <a:xfrm>
            <a:off x="533399" y="2314303"/>
            <a:ext cx="3514725" cy="490538"/>
            <a:chOff x="533400" y="2209800"/>
            <a:chExt cx="2952750" cy="360363"/>
          </a:xfrm>
        </p:grpSpPr>
        <p:sp>
          <p:nvSpPr>
            <p:cNvPr id="58418" name="TextBox 9"/>
            <p:cNvSpPr txBox="1">
              <a:spLocks noChangeArrowheads="1"/>
            </p:cNvSpPr>
            <p:nvPr/>
          </p:nvSpPr>
          <p:spPr bwMode="auto">
            <a:xfrm>
              <a:off x="533400" y="2209800"/>
              <a:ext cx="29527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1. Lower price</a:t>
              </a:r>
              <a:endParaRPr lang="en-IN" dirty="0">
                <a:latin typeface="Calibri" pitchFamily="34" charset="0"/>
              </a:endParaRPr>
            </a:p>
          </p:txBody>
        </p:sp>
        <p:sp>
          <p:nvSpPr>
            <p:cNvPr id="11" name="Rounded Rectangle 10"/>
            <p:cNvSpPr/>
            <p:nvPr/>
          </p:nvSpPr>
          <p:spPr bwMode="auto">
            <a:xfrm>
              <a:off x="533400" y="22098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3" name="Group 24"/>
          <p:cNvGrpSpPr>
            <a:grpSpLocks/>
          </p:cNvGrpSpPr>
          <p:nvPr/>
        </p:nvGrpSpPr>
        <p:grpSpPr bwMode="auto">
          <a:xfrm>
            <a:off x="533399" y="2936270"/>
            <a:ext cx="3514725" cy="490538"/>
            <a:chOff x="533400" y="2667000"/>
            <a:chExt cx="2952750" cy="360363"/>
          </a:xfrm>
        </p:grpSpPr>
        <p:sp>
          <p:nvSpPr>
            <p:cNvPr id="58416" name="TextBox 12"/>
            <p:cNvSpPr txBox="1">
              <a:spLocks noChangeArrowheads="1"/>
            </p:cNvSpPr>
            <p:nvPr/>
          </p:nvSpPr>
          <p:spPr bwMode="auto">
            <a:xfrm>
              <a:off x="533400" y="26670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2. Better quality</a:t>
              </a:r>
              <a:endParaRPr lang="en-IN" dirty="0">
                <a:latin typeface="Calibri" pitchFamily="34" charset="0"/>
              </a:endParaRPr>
            </a:p>
          </p:txBody>
        </p:sp>
        <p:sp>
          <p:nvSpPr>
            <p:cNvPr id="13" name="Rounded Rectangle 12"/>
            <p:cNvSpPr/>
            <p:nvPr/>
          </p:nvSpPr>
          <p:spPr bwMode="auto">
            <a:xfrm>
              <a:off x="533400" y="26670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4" name="Group 25"/>
          <p:cNvGrpSpPr>
            <a:grpSpLocks/>
          </p:cNvGrpSpPr>
          <p:nvPr/>
        </p:nvGrpSpPr>
        <p:grpSpPr bwMode="auto">
          <a:xfrm>
            <a:off x="533399" y="3554139"/>
            <a:ext cx="3514725" cy="490538"/>
            <a:chOff x="533400" y="3124200"/>
            <a:chExt cx="2952750" cy="360363"/>
          </a:xfrm>
        </p:grpSpPr>
        <p:sp>
          <p:nvSpPr>
            <p:cNvPr id="58414" name="TextBox 14"/>
            <p:cNvSpPr txBox="1">
              <a:spLocks noChangeArrowheads="1"/>
            </p:cNvSpPr>
            <p:nvPr/>
          </p:nvSpPr>
          <p:spPr bwMode="auto">
            <a:xfrm>
              <a:off x="533400" y="31242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3. Greater range</a:t>
              </a:r>
              <a:endParaRPr lang="en-IN" dirty="0">
                <a:latin typeface="Calibri" pitchFamily="34" charset="0"/>
              </a:endParaRPr>
            </a:p>
          </p:txBody>
        </p:sp>
        <p:sp>
          <p:nvSpPr>
            <p:cNvPr id="15" name="Rounded Rectangle 14"/>
            <p:cNvSpPr/>
            <p:nvPr/>
          </p:nvSpPr>
          <p:spPr bwMode="auto">
            <a:xfrm>
              <a:off x="533400" y="31242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8" name="Group 28"/>
          <p:cNvGrpSpPr>
            <a:grpSpLocks/>
          </p:cNvGrpSpPr>
          <p:nvPr/>
        </p:nvGrpSpPr>
        <p:grpSpPr bwMode="auto">
          <a:xfrm>
            <a:off x="533399" y="4176432"/>
            <a:ext cx="3514725" cy="852768"/>
            <a:chOff x="533400" y="4495800"/>
            <a:chExt cx="2952750" cy="474813"/>
          </a:xfrm>
        </p:grpSpPr>
        <p:sp>
          <p:nvSpPr>
            <p:cNvPr id="58408" name="TextBox 18"/>
            <p:cNvSpPr txBox="1">
              <a:spLocks noChangeArrowheads="1"/>
            </p:cNvSpPr>
            <p:nvPr/>
          </p:nvSpPr>
          <p:spPr bwMode="auto">
            <a:xfrm>
              <a:off x="533400" y="4495800"/>
              <a:ext cx="2952750" cy="4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4. Better experience for the customer</a:t>
              </a:r>
              <a:endParaRPr lang="en-IN" dirty="0">
                <a:latin typeface="Calibri" pitchFamily="34" charset="0"/>
              </a:endParaRPr>
            </a:p>
          </p:txBody>
        </p:sp>
        <p:sp>
          <p:nvSpPr>
            <p:cNvPr id="21" name="Rounded Rectangle 20"/>
            <p:cNvSpPr/>
            <p:nvPr/>
          </p:nvSpPr>
          <p:spPr bwMode="auto">
            <a:xfrm>
              <a:off x="533400" y="4516438"/>
              <a:ext cx="2952750" cy="3603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pic>
        <p:nvPicPr>
          <p:cNvPr id="22" name="Picture 16" descr="C:\Users\Ranjeet\AppData\Local\Microsoft\Windows\Temporary Internet Files\Content.IE5\YR4HEZC3\MC90007873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7663" y="4097081"/>
            <a:ext cx="89535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Slide Number Placeholder 5"/>
          <p:cNvSpPr>
            <a:spLocks noGrp="1"/>
          </p:cNvSpPr>
          <p:nvPr>
            <p:ph type="sldNum" sz="quarter" idx="12"/>
          </p:nvPr>
        </p:nvSpPr>
        <p:spPr>
          <a:xfrm>
            <a:off x="3048000" y="6416675"/>
            <a:ext cx="2895600" cy="365125"/>
          </a:xfrm>
        </p:spPr>
        <p:txBody>
          <a:bodyPr bIns="0" anchor="b" anchorCtr="0"/>
          <a:lstStyle/>
          <a:p>
            <a:pPr algn="ctr">
              <a:defRPr/>
            </a:pPr>
            <a:fld id="{B014AAF6-BC0D-4D65-82D9-1B3CEDFAAA5E}" type="slidenum">
              <a:rPr lang="en-US" sz="1600" b="1" smtClean="0">
                <a:solidFill>
                  <a:schemeClr val="tx1"/>
                </a:solidFill>
              </a:rPr>
              <a:pPr algn="ctr">
                <a:defRPr/>
              </a:pPr>
              <a:t>32</a:t>
            </a:fld>
            <a:endParaRPr lang="en-US" sz="1600" b="1" dirty="0">
              <a:solidFill>
                <a:schemeClr val="tx1"/>
              </a:solidFill>
            </a:endParaRPr>
          </a:p>
        </p:txBody>
      </p:sp>
      <p:sp>
        <p:nvSpPr>
          <p:cNvPr id="48"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a:solidFill>
                  <a:srgbClr val="000000"/>
                </a:solidFill>
                <a:cs typeface="Arial" charset="0"/>
              </a:rPr>
              <a:t>आपके प्रतियोगी</a:t>
            </a:r>
            <a:r>
              <a:rPr lang="hi-IN" sz="2400" dirty="0">
                <a:solidFill>
                  <a:srgbClr val="000000"/>
                </a:solidFill>
                <a:cs typeface="Arial" charset="0"/>
              </a:rPr>
              <a:t> </a:t>
            </a:r>
            <a:r>
              <a:rPr lang="x-none" sz="2400">
                <a:solidFill>
                  <a:srgbClr val="000000"/>
                </a:solidFill>
                <a:cs typeface="Arial" charset="0"/>
              </a:rPr>
              <a:t>/</a:t>
            </a:r>
            <a:r>
              <a:rPr lang="hi-IN" sz="2400" dirty="0">
                <a:solidFill>
                  <a:srgbClr val="000000"/>
                </a:solidFill>
                <a:cs typeface="Arial" charset="0"/>
              </a:rPr>
              <a:t> प्रतिद्वंद्वी</a:t>
            </a:r>
            <a:endParaRPr lang="en-GB" sz="2400" dirty="0">
              <a:solidFill>
                <a:srgbClr val="000000"/>
              </a:solidFill>
              <a:cs typeface="Arial" charset="0"/>
            </a:endParaRPr>
          </a:p>
        </p:txBody>
      </p:sp>
      <p:sp>
        <p:nvSpPr>
          <p:cNvPr id="51" name="Text Box 2"/>
          <p:cNvSpPr txBox="1">
            <a:spLocks noChangeArrowheads="1"/>
          </p:cNvSpPr>
          <p:nvPr/>
        </p:nvSpPr>
        <p:spPr bwMode="auto">
          <a:xfrm>
            <a:off x="4724400" y="1035050"/>
            <a:ext cx="4267200" cy="3917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000" dirty="0">
                <a:solidFill>
                  <a:srgbClr val="000000"/>
                </a:solidFill>
                <a:cs typeface="Arial" charset="0"/>
              </a:rPr>
              <a:t>कुछ तरीके जिनसे आपका उत्पाद प्रतिद्वंद्वी के उत्पाद से बेहतर हो सकता है </a:t>
            </a:r>
            <a:endParaRPr lang="en-IN" sz="2000" dirty="0">
              <a:solidFill>
                <a:srgbClr val="000000"/>
              </a:solidFill>
              <a:cs typeface="Arial" charset="0"/>
            </a:endParaRPr>
          </a:p>
        </p:txBody>
      </p:sp>
      <p:sp>
        <p:nvSpPr>
          <p:cNvPr id="52" name="Rectangle 4"/>
          <p:cNvSpPr>
            <a:spLocks noChangeArrowheads="1"/>
          </p:cNvSpPr>
          <p:nvPr/>
        </p:nvSpPr>
        <p:spPr bwMode="auto">
          <a:xfrm>
            <a:off x="46482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मुख्य बिंदु: </a:t>
            </a:r>
            <a:r>
              <a:rPr lang="x-none" sz="2000" dirty="0">
                <a:latin typeface="Garamond" pitchFamily="18" charset="0"/>
              </a:rPr>
              <a:t>1. प्रतिद्वंद्वी से बेहतर बनने के कई तरीके हैं और हमें वह चुनना चाहिए जो हमारे व्यापार के लिए सबसे अच्छा हो </a:t>
            </a:r>
            <a:endParaRPr lang="en-US" sz="2000" dirty="0">
              <a:latin typeface="Garamond" pitchFamily="18" charset="0"/>
            </a:endParaRPr>
          </a:p>
        </p:txBody>
      </p:sp>
      <p:grpSp>
        <p:nvGrpSpPr>
          <p:cNvPr id="53" name="Group 23"/>
          <p:cNvGrpSpPr>
            <a:grpSpLocks/>
          </p:cNvGrpSpPr>
          <p:nvPr/>
        </p:nvGrpSpPr>
        <p:grpSpPr bwMode="auto">
          <a:xfrm>
            <a:off x="5029199" y="2314303"/>
            <a:ext cx="3514725" cy="490538"/>
            <a:chOff x="533400" y="2209800"/>
            <a:chExt cx="2952750" cy="360363"/>
          </a:xfrm>
        </p:grpSpPr>
        <p:sp>
          <p:nvSpPr>
            <p:cNvPr id="54" name="TextBox 9"/>
            <p:cNvSpPr txBox="1">
              <a:spLocks noChangeArrowheads="1"/>
            </p:cNvSpPr>
            <p:nvPr/>
          </p:nvSpPr>
          <p:spPr bwMode="auto">
            <a:xfrm>
              <a:off x="533400" y="22098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1. </a:t>
              </a:r>
              <a:r>
                <a:rPr lang="x-none" dirty="0">
                  <a:latin typeface="Calibri" pitchFamily="34" charset="0"/>
                </a:rPr>
                <a:t>कम कीमत </a:t>
              </a:r>
              <a:endParaRPr lang="en-IN" dirty="0">
                <a:latin typeface="Calibri" pitchFamily="34" charset="0"/>
              </a:endParaRPr>
            </a:p>
          </p:txBody>
        </p:sp>
        <p:sp>
          <p:nvSpPr>
            <p:cNvPr id="55" name="Rounded Rectangle 54"/>
            <p:cNvSpPr/>
            <p:nvPr/>
          </p:nvSpPr>
          <p:spPr bwMode="auto">
            <a:xfrm>
              <a:off x="533400" y="22098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56" name="Group 24"/>
          <p:cNvGrpSpPr>
            <a:grpSpLocks/>
          </p:cNvGrpSpPr>
          <p:nvPr/>
        </p:nvGrpSpPr>
        <p:grpSpPr bwMode="auto">
          <a:xfrm>
            <a:off x="5029199" y="2936270"/>
            <a:ext cx="3514725" cy="490538"/>
            <a:chOff x="533400" y="2667000"/>
            <a:chExt cx="2952750" cy="360363"/>
          </a:xfrm>
        </p:grpSpPr>
        <p:sp>
          <p:nvSpPr>
            <p:cNvPr id="57" name="TextBox 12"/>
            <p:cNvSpPr txBox="1">
              <a:spLocks noChangeArrowheads="1"/>
            </p:cNvSpPr>
            <p:nvPr/>
          </p:nvSpPr>
          <p:spPr bwMode="auto">
            <a:xfrm>
              <a:off x="533400" y="26670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2. </a:t>
              </a:r>
              <a:r>
                <a:rPr lang="x-none">
                  <a:latin typeface="Calibri" pitchFamily="34" charset="0"/>
                </a:rPr>
                <a:t>बेहतर गुणवत्ता</a:t>
              </a:r>
              <a:r>
                <a:rPr lang="hi-IN" dirty="0">
                  <a:latin typeface="Calibri" pitchFamily="34" charset="0"/>
                </a:rPr>
                <a:t> </a:t>
              </a:r>
              <a:endParaRPr lang="en-IN" dirty="0">
                <a:latin typeface="Calibri" pitchFamily="34" charset="0"/>
              </a:endParaRPr>
            </a:p>
          </p:txBody>
        </p:sp>
        <p:sp>
          <p:nvSpPr>
            <p:cNvPr id="58" name="Rounded Rectangle 57"/>
            <p:cNvSpPr/>
            <p:nvPr/>
          </p:nvSpPr>
          <p:spPr bwMode="auto">
            <a:xfrm>
              <a:off x="533400" y="26670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59" name="Group 25"/>
          <p:cNvGrpSpPr>
            <a:grpSpLocks/>
          </p:cNvGrpSpPr>
          <p:nvPr/>
        </p:nvGrpSpPr>
        <p:grpSpPr bwMode="auto">
          <a:xfrm>
            <a:off x="5029199" y="3554139"/>
            <a:ext cx="3514725" cy="490538"/>
            <a:chOff x="533400" y="3124200"/>
            <a:chExt cx="2952750" cy="360363"/>
          </a:xfrm>
        </p:grpSpPr>
        <p:sp>
          <p:nvSpPr>
            <p:cNvPr id="60" name="TextBox 14"/>
            <p:cNvSpPr txBox="1">
              <a:spLocks noChangeArrowheads="1"/>
            </p:cNvSpPr>
            <p:nvPr/>
          </p:nvSpPr>
          <p:spPr bwMode="auto">
            <a:xfrm>
              <a:off x="533400" y="31242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3. </a:t>
              </a:r>
              <a:r>
                <a:rPr lang="hi-IN" dirty="0">
                  <a:latin typeface="Calibri" pitchFamily="34" charset="0"/>
                </a:rPr>
                <a:t>बड़ी / </a:t>
              </a:r>
              <a:r>
                <a:rPr lang="x-none">
                  <a:latin typeface="Calibri" pitchFamily="34" charset="0"/>
                </a:rPr>
                <a:t>बेहतर </a:t>
              </a:r>
              <a:r>
                <a:rPr lang="x-none" dirty="0">
                  <a:latin typeface="Calibri" pitchFamily="34" charset="0"/>
                </a:rPr>
                <a:t>रेंज </a:t>
              </a:r>
              <a:endParaRPr lang="en-IN" dirty="0">
                <a:latin typeface="Calibri" pitchFamily="34" charset="0"/>
              </a:endParaRPr>
            </a:p>
          </p:txBody>
        </p:sp>
        <p:sp>
          <p:nvSpPr>
            <p:cNvPr id="61" name="Rounded Rectangle 60"/>
            <p:cNvSpPr/>
            <p:nvPr/>
          </p:nvSpPr>
          <p:spPr bwMode="auto">
            <a:xfrm>
              <a:off x="533400" y="31242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62" name="Group 28"/>
          <p:cNvGrpSpPr>
            <a:grpSpLocks/>
          </p:cNvGrpSpPr>
          <p:nvPr/>
        </p:nvGrpSpPr>
        <p:grpSpPr bwMode="auto">
          <a:xfrm>
            <a:off x="5029199" y="4176431"/>
            <a:ext cx="3514725" cy="684279"/>
            <a:chOff x="533400" y="4495800"/>
            <a:chExt cx="2952750" cy="381000"/>
          </a:xfrm>
        </p:grpSpPr>
        <p:sp>
          <p:nvSpPr>
            <p:cNvPr id="63" name="TextBox 18"/>
            <p:cNvSpPr txBox="1">
              <a:spLocks noChangeArrowheads="1"/>
            </p:cNvSpPr>
            <p:nvPr/>
          </p:nvSpPr>
          <p:spPr bwMode="auto">
            <a:xfrm>
              <a:off x="533400" y="4495800"/>
              <a:ext cx="2952750" cy="20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4. </a:t>
              </a:r>
              <a:r>
                <a:rPr lang="x-none" dirty="0">
                  <a:latin typeface="Calibri" pitchFamily="34" charset="0"/>
                </a:rPr>
                <a:t>ग्राहक का बेहतर अनुभव </a:t>
              </a:r>
              <a:endParaRPr lang="en-IN" dirty="0">
                <a:latin typeface="Calibri" pitchFamily="34" charset="0"/>
              </a:endParaRPr>
            </a:p>
          </p:txBody>
        </p:sp>
        <p:sp>
          <p:nvSpPr>
            <p:cNvPr id="64" name="Rounded Rectangle 63"/>
            <p:cNvSpPr/>
            <p:nvPr/>
          </p:nvSpPr>
          <p:spPr bwMode="auto">
            <a:xfrm>
              <a:off x="533400" y="4516438"/>
              <a:ext cx="2952750" cy="3603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spTree>
    <p:extLst>
      <p:ext uri="{BB962C8B-B14F-4D97-AF65-F5344CB8AC3E}">
        <p14:creationId xmlns:p14="http://schemas.microsoft.com/office/powerpoint/2010/main" val="328360680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additive="repl">
                                        <p:cTn id="28" dur="1" fill="hold">
                                          <p:stCondLst>
                                            <p:cond delay="0"/>
                                          </p:stCondLst>
                                        </p:cTn>
                                        <p:tgtEl>
                                          <p:spTgt spid="102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1">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fill="hold" nodeType="clickEffect">
                                  <p:stCondLst>
                                    <p:cond delay="0"/>
                                  </p:stCondLst>
                                  <p:childTnLst>
                                    <p:set>
                                      <p:cBhvr additive="repl">
                                        <p:cTn id="5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6246" r:id="rId5" imgW="0" imgH="0" progId="">
                  <p:embed/>
                </p:oleObj>
              </mc:Choice>
              <mc:Fallback>
                <p:oleObj r:id="rId5"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228600" y="1143000"/>
            <a:ext cx="4191000" cy="646113"/>
          </a:xfrm>
          <a:prstGeom prst="rect">
            <a:avLst/>
          </a:prstGeom>
          <a:solidFill>
            <a:schemeClr val="accent6">
              <a:lumMod val="40000"/>
              <a:lumOff val="60000"/>
            </a:schemeClr>
          </a:solidFill>
        </p:spPr>
        <p:txBody>
          <a:bodyPr wrap="square" anchor="ctr">
            <a:spAutoFit/>
          </a:bodyPr>
          <a:lstStyle/>
          <a:p>
            <a:pPr algn="ctr">
              <a:spcBef>
                <a:spcPct val="20000"/>
              </a:spcBef>
              <a:defRPr/>
            </a:pPr>
            <a:r>
              <a:rPr lang="en-US" dirty="0">
                <a:latin typeface="+mn-lt"/>
              </a:rPr>
              <a:t>Here are some ways in which a tea shop can be better than competitors </a:t>
            </a:r>
          </a:p>
        </p:txBody>
      </p:sp>
      <p:sp>
        <p:nvSpPr>
          <p:cNvPr id="55302" name="TextBox 9"/>
          <p:cNvSpPr txBox="1">
            <a:spLocks noChangeArrowheads="1"/>
          </p:cNvSpPr>
          <p:nvPr/>
        </p:nvSpPr>
        <p:spPr bwMode="auto">
          <a:xfrm>
            <a:off x="685800" y="2039938"/>
            <a:ext cx="3124200" cy="36830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1. </a:t>
            </a:r>
            <a:r>
              <a:rPr lang="en-US" dirty="0" err="1">
                <a:latin typeface="+mj-lt"/>
              </a:rPr>
              <a:t>Ramu</a:t>
            </a:r>
            <a:r>
              <a:rPr lang="en-US" dirty="0">
                <a:latin typeface="+mj-lt"/>
              </a:rPr>
              <a:t> offers cheaper snacks</a:t>
            </a:r>
            <a:endParaRPr lang="en-IN" dirty="0">
              <a:latin typeface="+mj-lt"/>
            </a:endParaRPr>
          </a:p>
        </p:txBody>
      </p:sp>
      <p:sp>
        <p:nvSpPr>
          <p:cNvPr id="36" name="Rounded Rectangle 35"/>
          <p:cNvSpPr/>
          <p:nvPr/>
        </p:nvSpPr>
        <p:spPr bwMode="auto">
          <a:xfrm>
            <a:off x="685800" y="19812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05" name="TextBox 12"/>
          <p:cNvSpPr txBox="1">
            <a:spLocks noChangeArrowheads="1"/>
          </p:cNvSpPr>
          <p:nvPr/>
        </p:nvSpPr>
        <p:spPr bwMode="auto">
          <a:xfrm>
            <a:off x="685800" y="2573338"/>
            <a:ext cx="3124200" cy="36830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2. </a:t>
            </a:r>
            <a:r>
              <a:rPr lang="en-US" dirty="0" err="1">
                <a:latin typeface="+mj-lt"/>
              </a:rPr>
              <a:t>Ramu’s</a:t>
            </a:r>
            <a:r>
              <a:rPr lang="en-US" dirty="0">
                <a:latin typeface="+mj-lt"/>
              </a:rPr>
              <a:t> snacks taste better</a:t>
            </a:r>
            <a:endParaRPr lang="en-IN" dirty="0">
              <a:latin typeface="+mj-lt"/>
            </a:endParaRPr>
          </a:p>
        </p:txBody>
      </p:sp>
      <p:sp>
        <p:nvSpPr>
          <p:cNvPr id="38" name="Rounded Rectangle 37"/>
          <p:cNvSpPr/>
          <p:nvPr/>
        </p:nvSpPr>
        <p:spPr bwMode="auto">
          <a:xfrm>
            <a:off x="685800" y="25400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08" name="TextBox 14"/>
          <p:cNvSpPr txBox="1">
            <a:spLocks noChangeArrowheads="1"/>
          </p:cNvSpPr>
          <p:nvPr/>
        </p:nvSpPr>
        <p:spPr bwMode="auto">
          <a:xfrm>
            <a:off x="685800" y="3106738"/>
            <a:ext cx="3124200" cy="954107"/>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3. </a:t>
            </a:r>
            <a:r>
              <a:rPr lang="en-US" dirty="0" err="1">
                <a:latin typeface="+mj-lt"/>
              </a:rPr>
              <a:t>Ramu</a:t>
            </a:r>
            <a:r>
              <a:rPr lang="en-US" dirty="0">
                <a:latin typeface="+mj-lt"/>
              </a:rPr>
              <a:t> offers </a:t>
            </a:r>
            <a:r>
              <a:rPr lang="en-US" dirty="0" err="1">
                <a:latin typeface="+mj-lt"/>
              </a:rPr>
              <a:t>pakoda</a:t>
            </a:r>
            <a:r>
              <a:rPr lang="en-US" dirty="0">
                <a:latin typeface="+mj-lt"/>
              </a:rPr>
              <a:t> like his competitor but also sweets which the competitor doesn’t</a:t>
            </a:r>
            <a:endParaRPr lang="en-IN" sz="2000" dirty="0">
              <a:latin typeface="+mj-lt"/>
            </a:endParaRPr>
          </a:p>
        </p:txBody>
      </p:sp>
      <p:sp>
        <p:nvSpPr>
          <p:cNvPr id="40" name="Rounded Rectangle 39"/>
          <p:cNvSpPr/>
          <p:nvPr/>
        </p:nvSpPr>
        <p:spPr bwMode="auto">
          <a:xfrm>
            <a:off x="685800" y="3073399"/>
            <a:ext cx="3124200" cy="9874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43" name="Slide Number Placeholder 3"/>
          <p:cNvSpPr>
            <a:spLocks noGrp="1"/>
          </p:cNvSpPr>
          <p:nvPr>
            <p:ph type="sldNum" sz="quarter" idx="10"/>
          </p:nvPr>
        </p:nvSpPr>
        <p:spPr>
          <a:xfrm>
            <a:off x="3429000" y="6369049"/>
            <a:ext cx="2133600" cy="365125"/>
          </a:xfrm>
        </p:spPr>
        <p:txBody>
          <a:bodyPr/>
          <a:lstStyle/>
          <a:p>
            <a:pPr algn="ctr">
              <a:defRPr/>
            </a:pPr>
            <a:fld id="{8C20C8DB-8FC5-4E29-9CB7-E5864F8928F9}" type="slidenum">
              <a:rPr lang="en-US" sz="1600" b="1" smtClean="0">
                <a:solidFill>
                  <a:schemeClr val="tx1"/>
                </a:solidFill>
              </a:rPr>
              <a:pPr algn="ctr">
                <a:defRPr/>
              </a:pPr>
              <a:t>33</a:t>
            </a:fld>
            <a:endParaRPr lang="en-US" sz="1600" b="1">
              <a:solidFill>
                <a:schemeClr val="tx1"/>
              </a:solidFill>
            </a:endParaRPr>
          </a:p>
        </p:txBody>
      </p:sp>
      <p:sp>
        <p:nvSpPr>
          <p:cNvPr id="47" name="Content Placeholder 2"/>
          <p:cNvSpPr>
            <a:spLocks noGrp="1"/>
          </p:cNvSpPr>
          <p:nvPr>
            <p:ph idx="1"/>
          </p:nvPr>
        </p:nvSpPr>
        <p:spPr>
          <a:xfrm>
            <a:off x="228600" y="4267200"/>
            <a:ext cx="4114800" cy="2514600"/>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pitchFamily="34" charset="0"/>
              </a:rPr>
              <a:t>What if </a:t>
            </a:r>
            <a:r>
              <a:rPr lang="en-US" sz="1800" dirty="0" err="1">
                <a:solidFill>
                  <a:srgbClr val="000000"/>
                </a:solidFill>
                <a:latin typeface="Arial" charset="0"/>
                <a:cs typeface="Arial" pitchFamily="34" charset="0"/>
              </a:rPr>
              <a:t>Ramu’s</a:t>
            </a:r>
            <a:r>
              <a:rPr lang="en-US" sz="1800" dirty="0">
                <a:solidFill>
                  <a:srgbClr val="000000"/>
                </a:solidFill>
                <a:latin typeface="Arial" charset="0"/>
                <a:cs typeface="Arial" pitchFamily="34" charset="0"/>
              </a:rPr>
              <a:t> Tasty Tea shop is located on a highway and decides to spend money on beautiful plates and cups ? The owner also puts up a board that mentions this in order to attract customers. </a:t>
            </a:r>
          </a:p>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pitchFamily="34" charset="0"/>
              </a:rPr>
              <a:t>What effect will this have on costs, revenue and profits ?</a:t>
            </a:r>
          </a:p>
          <a:p>
            <a:pPr marL="200025" lvl="1" indent="-200025" eaLnBrk="1" hangingPunct="1">
              <a:lnSpc>
                <a:spcPct val="114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800" dirty="0">
              <a:solidFill>
                <a:srgbClr val="000000"/>
              </a:solidFill>
              <a:latin typeface="Arial" charset="0"/>
              <a:cs typeface="Arial" charset="0"/>
            </a:endParaRPr>
          </a:p>
        </p:txBody>
      </p:sp>
      <p:sp>
        <p:nvSpPr>
          <p:cNvPr id="14"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a:solidFill>
                  <a:srgbClr val="000000"/>
                </a:solidFill>
                <a:cs typeface="Arial" charset="0"/>
              </a:rPr>
              <a:t>‘</a:t>
            </a:r>
            <a:r>
              <a:rPr lang="hi-IN" sz="2400" dirty="0">
                <a:solidFill>
                  <a:srgbClr val="000000"/>
                </a:solidFill>
                <a:cs typeface="Arial" charset="0"/>
              </a:rPr>
              <a:t>प्रतिद्वंद्वी</a:t>
            </a:r>
            <a:r>
              <a:rPr lang="x-none" sz="2400">
                <a:solidFill>
                  <a:srgbClr val="000000"/>
                </a:solidFill>
                <a:cs typeface="Arial" charset="0"/>
              </a:rPr>
              <a:t> </a:t>
            </a:r>
            <a:r>
              <a:rPr lang="x-none" sz="2400" dirty="0">
                <a:solidFill>
                  <a:srgbClr val="000000"/>
                </a:solidFill>
                <a:cs typeface="Arial" charset="0"/>
              </a:rPr>
              <a:t>से बेहतर</a:t>
            </a:r>
            <a:r>
              <a:rPr lang="x-none" sz="2400">
                <a:solidFill>
                  <a:srgbClr val="000000"/>
                </a:solidFill>
                <a:cs typeface="Arial" charset="0"/>
              </a:rPr>
              <a:t>’ </a:t>
            </a:r>
            <a:r>
              <a:rPr lang="hi-IN" sz="2400" dirty="0">
                <a:solidFill>
                  <a:srgbClr val="000000"/>
                </a:solidFill>
                <a:cs typeface="Arial" charset="0"/>
              </a:rPr>
              <a:t>होने </a:t>
            </a:r>
            <a:r>
              <a:rPr lang="x-none" sz="2400">
                <a:solidFill>
                  <a:srgbClr val="000000"/>
                </a:solidFill>
                <a:cs typeface="Arial" charset="0"/>
              </a:rPr>
              <a:t>का </a:t>
            </a:r>
            <a:r>
              <a:rPr lang="x-none" sz="2400" dirty="0">
                <a:solidFill>
                  <a:srgbClr val="000000"/>
                </a:solidFill>
                <a:cs typeface="Arial" charset="0"/>
              </a:rPr>
              <a:t>अर्थ </a:t>
            </a:r>
            <a:endParaRPr lang="en-GB" sz="2400" dirty="0">
              <a:solidFill>
                <a:srgbClr val="000000"/>
              </a:solidFill>
              <a:cs typeface="Arial" charset="0"/>
            </a:endParaRPr>
          </a:p>
        </p:txBody>
      </p:sp>
      <p:sp>
        <p:nvSpPr>
          <p:cNvPr id="16"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1-b. Meaning of </a:t>
            </a:r>
            <a:br>
              <a:rPr lang="en-US" sz="2400" dirty="0">
                <a:cs typeface="Arial" charset="0"/>
              </a:rPr>
            </a:br>
            <a:r>
              <a:rPr lang="en-US" sz="2400" dirty="0">
                <a:cs typeface="Arial" charset="0"/>
              </a:rPr>
              <a:t>“better than competitors”</a:t>
            </a:r>
            <a:endParaRPr lang="en-GB" sz="2400" dirty="0">
              <a:cs typeface="Arial" charset="0"/>
            </a:endParaRPr>
          </a:p>
        </p:txBody>
      </p:sp>
      <p:sp>
        <p:nvSpPr>
          <p:cNvPr id="17" name="Rectangle 16"/>
          <p:cNvSpPr/>
          <p:nvPr/>
        </p:nvSpPr>
        <p:spPr>
          <a:xfrm>
            <a:off x="4572000" y="1143000"/>
            <a:ext cx="4191000" cy="646331"/>
          </a:xfrm>
          <a:prstGeom prst="rect">
            <a:avLst/>
          </a:prstGeom>
          <a:solidFill>
            <a:schemeClr val="accent6">
              <a:lumMod val="40000"/>
              <a:lumOff val="60000"/>
            </a:schemeClr>
          </a:solidFill>
        </p:spPr>
        <p:txBody>
          <a:bodyPr wrap="square" anchor="ctr">
            <a:spAutoFit/>
          </a:bodyPr>
          <a:lstStyle/>
          <a:p>
            <a:pPr algn="ctr">
              <a:spcBef>
                <a:spcPct val="20000"/>
              </a:spcBef>
              <a:defRPr/>
            </a:pPr>
            <a:r>
              <a:rPr lang="x-none" dirty="0">
                <a:latin typeface="+mn-lt"/>
              </a:rPr>
              <a:t>वे तरीके जिससे चाय की एक दुकान </a:t>
            </a:r>
            <a:r>
              <a:rPr lang="x-none">
                <a:latin typeface="+mn-lt"/>
              </a:rPr>
              <a:t>अपने </a:t>
            </a:r>
            <a:r>
              <a:rPr lang="hi-IN" dirty="0">
                <a:latin typeface="+mn-lt"/>
              </a:rPr>
              <a:t>प्रतिद्वंद्वियों</a:t>
            </a:r>
            <a:r>
              <a:rPr lang="x-none">
                <a:latin typeface="+mn-lt"/>
              </a:rPr>
              <a:t> </a:t>
            </a:r>
            <a:r>
              <a:rPr lang="x-none" dirty="0">
                <a:latin typeface="+mn-lt"/>
              </a:rPr>
              <a:t>से बेहतर हो सकती है </a:t>
            </a:r>
            <a:endParaRPr lang="en-US" dirty="0">
              <a:latin typeface="+mn-lt"/>
            </a:endParaRPr>
          </a:p>
        </p:txBody>
      </p:sp>
      <p:sp>
        <p:nvSpPr>
          <p:cNvPr id="18" name="TextBox 9"/>
          <p:cNvSpPr txBox="1">
            <a:spLocks noChangeArrowheads="1"/>
          </p:cNvSpPr>
          <p:nvPr/>
        </p:nvSpPr>
        <p:spPr bwMode="auto">
          <a:xfrm>
            <a:off x="5029200" y="2039938"/>
            <a:ext cx="3124200" cy="338554"/>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600" dirty="0">
                <a:latin typeface="+mj-lt"/>
              </a:rPr>
              <a:t>1. </a:t>
            </a:r>
            <a:r>
              <a:rPr lang="hi-IN" sz="1600" dirty="0">
                <a:latin typeface="+mj-lt"/>
              </a:rPr>
              <a:t>रामु </a:t>
            </a:r>
            <a:r>
              <a:rPr lang="x-none" sz="1600">
                <a:latin typeface="+mj-lt"/>
              </a:rPr>
              <a:t>स्नैक्स </a:t>
            </a:r>
            <a:r>
              <a:rPr lang="x-none" sz="1600"/>
              <a:t>सस्ते </a:t>
            </a:r>
            <a:r>
              <a:rPr lang="hi-IN" sz="1600" dirty="0"/>
              <a:t>में </a:t>
            </a:r>
            <a:r>
              <a:rPr lang="x-none" sz="1600">
                <a:latin typeface="+mj-lt"/>
              </a:rPr>
              <a:t>दे</a:t>
            </a:r>
            <a:r>
              <a:rPr lang="hi-IN" sz="1600" dirty="0">
                <a:latin typeface="+mj-lt"/>
              </a:rPr>
              <a:t>ता है </a:t>
            </a:r>
            <a:endParaRPr lang="en-IN" sz="1600" dirty="0">
              <a:latin typeface="+mj-lt"/>
            </a:endParaRPr>
          </a:p>
        </p:txBody>
      </p:sp>
      <p:sp>
        <p:nvSpPr>
          <p:cNvPr id="19" name="Rounded Rectangle 18"/>
          <p:cNvSpPr/>
          <p:nvPr/>
        </p:nvSpPr>
        <p:spPr bwMode="auto">
          <a:xfrm>
            <a:off x="5029200" y="19812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0" name="TextBox 12"/>
          <p:cNvSpPr txBox="1">
            <a:spLocks noChangeArrowheads="1"/>
          </p:cNvSpPr>
          <p:nvPr/>
        </p:nvSpPr>
        <p:spPr bwMode="auto">
          <a:xfrm>
            <a:off x="5029200" y="2573338"/>
            <a:ext cx="3124200" cy="338554"/>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600" dirty="0">
                <a:latin typeface="+mj-lt"/>
              </a:rPr>
              <a:t>2. </a:t>
            </a:r>
            <a:r>
              <a:rPr lang="hi-IN" sz="1600" dirty="0">
                <a:latin typeface="+mj-lt"/>
              </a:rPr>
              <a:t>रामु के </a:t>
            </a:r>
            <a:r>
              <a:rPr lang="x-none" sz="1600">
                <a:latin typeface="+mj-lt"/>
              </a:rPr>
              <a:t>स्नैक्स </a:t>
            </a:r>
            <a:r>
              <a:rPr lang="x-none" sz="1600" dirty="0">
                <a:latin typeface="+mj-lt"/>
              </a:rPr>
              <a:t>का स्वाद </a:t>
            </a:r>
            <a:r>
              <a:rPr lang="x-none" sz="1600">
                <a:latin typeface="+mj-lt"/>
              </a:rPr>
              <a:t>बेहतर </a:t>
            </a:r>
            <a:r>
              <a:rPr lang="hi-IN" sz="1600" dirty="0">
                <a:latin typeface="+mj-lt"/>
              </a:rPr>
              <a:t>है</a:t>
            </a:r>
            <a:endParaRPr lang="en-IN" sz="1600" dirty="0">
              <a:latin typeface="+mj-lt"/>
            </a:endParaRPr>
          </a:p>
        </p:txBody>
      </p:sp>
      <p:sp>
        <p:nvSpPr>
          <p:cNvPr id="21" name="Rounded Rectangle 20"/>
          <p:cNvSpPr/>
          <p:nvPr/>
        </p:nvSpPr>
        <p:spPr bwMode="auto">
          <a:xfrm>
            <a:off x="5029200" y="25400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2" name="TextBox 14"/>
          <p:cNvSpPr txBox="1">
            <a:spLocks noChangeArrowheads="1"/>
          </p:cNvSpPr>
          <p:nvPr/>
        </p:nvSpPr>
        <p:spPr bwMode="auto">
          <a:xfrm>
            <a:off x="5029200" y="3106738"/>
            <a:ext cx="3124200" cy="1077218"/>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600" dirty="0">
                <a:latin typeface="+mj-lt"/>
              </a:rPr>
              <a:t>3. </a:t>
            </a:r>
            <a:r>
              <a:rPr lang="hi-IN" sz="1600" dirty="0">
                <a:latin typeface="+mj-lt"/>
              </a:rPr>
              <a:t>रामु अपने प्रतिद्वंद्वी की तरह </a:t>
            </a:r>
            <a:r>
              <a:rPr lang="x-none" sz="1600">
                <a:latin typeface="+mj-lt"/>
              </a:rPr>
              <a:t>पकौड़े </a:t>
            </a:r>
            <a:r>
              <a:rPr lang="hi-IN" sz="1600" dirty="0">
                <a:latin typeface="+mj-lt"/>
              </a:rPr>
              <a:t>बेचता है लेकिन </a:t>
            </a:r>
            <a:r>
              <a:rPr lang="x-none" sz="1600">
                <a:latin typeface="+mj-lt"/>
              </a:rPr>
              <a:t>मिठाई भी बे</a:t>
            </a:r>
            <a:r>
              <a:rPr lang="hi-IN" sz="1600" dirty="0">
                <a:latin typeface="+mj-lt"/>
              </a:rPr>
              <a:t>चता है जो उसका </a:t>
            </a:r>
            <a:r>
              <a:rPr lang="hi-IN" sz="1600" dirty="0"/>
              <a:t>प्रतिद्वंद्वी  नहीं बेचता है</a:t>
            </a:r>
            <a:endParaRPr lang="en-IN" sz="1600" dirty="0">
              <a:latin typeface="+mj-lt"/>
            </a:endParaRPr>
          </a:p>
        </p:txBody>
      </p:sp>
      <p:sp>
        <p:nvSpPr>
          <p:cNvPr id="23" name="Rounded Rectangle 22"/>
          <p:cNvSpPr/>
          <p:nvPr/>
        </p:nvSpPr>
        <p:spPr bwMode="auto">
          <a:xfrm>
            <a:off x="5029200" y="3073400"/>
            <a:ext cx="3124200" cy="11105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4" name="Content Placeholder 2"/>
          <p:cNvSpPr txBox="1">
            <a:spLocks/>
          </p:cNvSpPr>
          <p:nvPr/>
        </p:nvSpPr>
        <p:spPr bwMode="auto">
          <a:xfrm>
            <a:off x="4724400" y="4267200"/>
            <a:ext cx="4114800" cy="2514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a:solidFill>
                  <a:srgbClr val="000000"/>
                </a:solidFill>
                <a:latin typeface="Arial" charset="0"/>
                <a:cs typeface="Arial" pitchFamily="34" charset="0"/>
              </a:rPr>
              <a:t>क्या हो</a:t>
            </a:r>
            <a:r>
              <a:rPr lang="hi-IN" sz="1800" dirty="0">
                <a:solidFill>
                  <a:srgbClr val="000000"/>
                </a:solidFill>
                <a:latin typeface="Arial" charset="0"/>
                <a:cs typeface="Arial" pitchFamily="34" charset="0"/>
              </a:rPr>
              <a:t>गा</a:t>
            </a:r>
            <a:r>
              <a:rPr lang="x-none" sz="1800">
                <a:solidFill>
                  <a:srgbClr val="000000"/>
                </a:solidFill>
                <a:latin typeface="Arial" charset="0"/>
                <a:cs typeface="Arial" pitchFamily="34" charset="0"/>
              </a:rPr>
              <a:t> </a:t>
            </a:r>
            <a:r>
              <a:rPr lang="x-none" sz="1800" dirty="0">
                <a:solidFill>
                  <a:srgbClr val="000000"/>
                </a:solidFill>
                <a:latin typeface="Arial" charset="0"/>
                <a:cs typeface="Arial" pitchFamily="34" charset="0"/>
              </a:rPr>
              <a:t>यदि रामू की चाय की दुकान हाइवे पर स्थि‍त हो और वह </a:t>
            </a:r>
            <a:r>
              <a:rPr lang="x-none" sz="1800">
                <a:solidFill>
                  <a:srgbClr val="000000"/>
                </a:solidFill>
                <a:latin typeface="Arial" charset="0"/>
                <a:cs typeface="Arial" pitchFamily="34" charset="0"/>
              </a:rPr>
              <a:t>सुंदर प्ले</a:t>
            </a:r>
            <a:r>
              <a:rPr lang="hi-IN" sz="1800" dirty="0">
                <a:solidFill>
                  <a:srgbClr val="000000"/>
                </a:solidFill>
                <a:latin typeface="Arial" charset="0"/>
                <a:cs typeface="Arial" pitchFamily="34" charset="0"/>
              </a:rPr>
              <a:t>ट </a:t>
            </a:r>
            <a:r>
              <a:rPr lang="x-none" sz="1800">
                <a:solidFill>
                  <a:srgbClr val="000000"/>
                </a:solidFill>
                <a:latin typeface="Arial" charset="0"/>
                <a:cs typeface="Arial" pitchFamily="34" charset="0"/>
              </a:rPr>
              <a:t>और क</a:t>
            </a:r>
            <a:r>
              <a:rPr lang="hi-IN" sz="1800" dirty="0">
                <a:solidFill>
                  <a:srgbClr val="000000"/>
                </a:solidFill>
                <a:latin typeface="Arial" charset="0"/>
                <a:cs typeface="Arial" pitchFamily="34" charset="0"/>
              </a:rPr>
              <a:t>प के उ</a:t>
            </a:r>
            <a:r>
              <a:rPr lang="x-none" sz="1800">
                <a:solidFill>
                  <a:srgbClr val="000000"/>
                </a:solidFill>
                <a:latin typeface="Arial" charset="0"/>
                <a:cs typeface="Arial" pitchFamily="34" charset="0"/>
              </a:rPr>
              <a:t>पर </a:t>
            </a:r>
            <a:r>
              <a:rPr lang="x-none" sz="1800" dirty="0">
                <a:solidFill>
                  <a:srgbClr val="000000"/>
                </a:solidFill>
                <a:latin typeface="Arial" charset="0"/>
                <a:cs typeface="Arial" pitchFamily="34" charset="0"/>
              </a:rPr>
              <a:t>पैसे खर्च करने  का </a:t>
            </a:r>
            <a:r>
              <a:rPr lang="x-none" sz="1800">
                <a:solidFill>
                  <a:srgbClr val="000000"/>
                </a:solidFill>
                <a:latin typeface="Arial" charset="0"/>
                <a:cs typeface="Arial" pitchFamily="34" charset="0"/>
              </a:rPr>
              <a:t>निर्णय ले</a:t>
            </a:r>
            <a:r>
              <a:rPr lang="en-US" sz="1800" dirty="0">
                <a:solidFill>
                  <a:srgbClr val="000000"/>
                </a:solidFill>
                <a:latin typeface="Arial" charset="0"/>
                <a:cs typeface="Arial" pitchFamily="34" charset="0"/>
              </a:rPr>
              <a:t>?</a:t>
            </a:r>
            <a:r>
              <a:rPr lang="x-none" sz="1800">
                <a:solidFill>
                  <a:srgbClr val="000000"/>
                </a:solidFill>
                <a:latin typeface="Arial" charset="0"/>
                <a:cs typeface="Arial" pitchFamily="34" charset="0"/>
              </a:rPr>
              <a:t> </a:t>
            </a:r>
            <a:r>
              <a:rPr lang="x-none" sz="1800" dirty="0">
                <a:solidFill>
                  <a:srgbClr val="000000"/>
                </a:solidFill>
                <a:latin typeface="Arial" charset="0"/>
                <a:cs typeface="Arial" pitchFamily="34" charset="0"/>
              </a:rPr>
              <a:t>मालिक ग्राहकों को आकर्षि‍त करने के लिए इन </a:t>
            </a:r>
            <a:r>
              <a:rPr lang="x-none" sz="1800">
                <a:solidFill>
                  <a:srgbClr val="000000"/>
                </a:solidFill>
                <a:latin typeface="Arial" charset="0"/>
                <a:cs typeface="Arial" pitchFamily="34" charset="0"/>
              </a:rPr>
              <a:t>बातों </a:t>
            </a:r>
            <a:r>
              <a:rPr lang="hi-IN" sz="1800" dirty="0">
                <a:solidFill>
                  <a:srgbClr val="000000"/>
                </a:solidFill>
                <a:latin typeface="Arial" charset="0"/>
                <a:cs typeface="Arial" pitchFamily="34" charset="0"/>
              </a:rPr>
              <a:t>को लिख कर</a:t>
            </a:r>
            <a:r>
              <a:rPr lang="x-none" sz="1800">
                <a:solidFill>
                  <a:srgbClr val="000000"/>
                </a:solidFill>
                <a:latin typeface="Arial" charset="0"/>
                <a:cs typeface="Arial" pitchFamily="34" charset="0"/>
              </a:rPr>
              <a:t> </a:t>
            </a:r>
            <a:r>
              <a:rPr lang="x-none" sz="1800" dirty="0">
                <a:solidFill>
                  <a:srgbClr val="000000"/>
                </a:solidFill>
                <a:latin typeface="Arial" charset="0"/>
                <a:cs typeface="Arial" pitchFamily="34" charset="0"/>
              </a:rPr>
              <a:t>एक बोर्ड लगाता है। </a:t>
            </a:r>
            <a:endParaRPr lang="en-US" sz="1800" dirty="0">
              <a:solidFill>
                <a:srgbClr val="000000"/>
              </a:solidFill>
              <a:latin typeface="Arial" charset="0"/>
              <a:cs typeface="Arial" pitchFamily="34" charset="0"/>
            </a:endParaRPr>
          </a:p>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a:solidFill>
                  <a:srgbClr val="000000"/>
                </a:solidFill>
                <a:latin typeface="Arial" charset="0"/>
                <a:cs typeface="Arial" pitchFamily="34" charset="0"/>
              </a:rPr>
              <a:t>लागत, आय और लाभ पर इसका क्या असर पड़ेगा</a:t>
            </a:r>
            <a:r>
              <a:rPr lang="en-US" sz="1800" dirty="0">
                <a:solidFill>
                  <a:srgbClr val="000000"/>
                </a:solidFill>
                <a:latin typeface="Arial" charset="0"/>
                <a:cs typeface="Arial" pitchFamily="34" charset="0"/>
              </a:rPr>
              <a:t>?</a:t>
            </a:r>
          </a:p>
          <a:p>
            <a:pPr marL="200025" lvl="1" indent="-200025" eaLnBrk="1" hangingPunct="1">
              <a:lnSpc>
                <a:spcPct val="114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800" dirty="0">
              <a:solidFill>
                <a:srgbClr val="000000"/>
              </a:solidFill>
              <a:latin typeface="Arial" charset="0"/>
              <a:cs typeface="Arial" charset="0"/>
            </a:endParaRPr>
          </a:p>
        </p:txBody>
      </p:sp>
    </p:spTree>
    <p:extLst>
      <p:ext uri="{BB962C8B-B14F-4D97-AF65-F5344CB8AC3E}">
        <p14:creationId xmlns:p14="http://schemas.microsoft.com/office/powerpoint/2010/main" val="27950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P spid="2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9220"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228600" y="1004392"/>
            <a:ext cx="4191000" cy="923330"/>
          </a:xfrm>
          <a:prstGeom prst="rect">
            <a:avLst/>
          </a:prstGeom>
          <a:solidFill>
            <a:schemeClr val="accent6">
              <a:lumMod val="40000"/>
              <a:lumOff val="60000"/>
            </a:schemeClr>
          </a:solidFill>
        </p:spPr>
        <p:txBody>
          <a:bodyPr wrap="square" anchor="ctr">
            <a:spAutoFit/>
          </a:bodyPr>
          <a:lstStyle/>
          <a:p>
            <a:pPr algn="ctr">
              <a:spcBef>
                <a:spcPct val="20000"/>
              </a:spcBef>
              <a:defRPr/>
            </a:pPr>
            <a:r>
              <a:rPr lang="en-US" dirty="0">
                <a:latin typeface="+mn-lt"/>
              </a:rPr>
              <a:t>Here are some ways in which </a:t>
            </a:r>
            <a:r>
              <a:rPr lang="en-US" dirty="0" err="1">
                <a:latin typeface="+mn-lt"/>
              </a:rPr>
              <a:t>Kanku’s</a:t>
            </a:r>
            <a:r>
              <a:rPr lang="en-US" dirty="0">
                <a:latin typeface="+mn-lt"/>
              </a:rPr>
              <a:t> General store can be better than competitors </a:t>
            </a:r>
          </a:p>
        </p:txBody>
      </p:sp>
      <p:sp>
        <p:nvSpPr>
          <p:cNvPr id="55302" name="TextBox 9"/>
          <p:cNvSpPr txBox="1">
            <a:spLocks noChangeArrowheads="1"/>
          </p:cNvSpPr>
          <p:nvPr/>
        </p:nvSpPr>
        <p:spPr bwMode="auto">
          <a:xfrm>
            <a:off x="685800" y="1944469"/>
            <a:ext cx="3124200" cy="646331"/>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1. </a:t>
            </a:r>
            <a:r>
              <a:rPr lang="en-US" dirty="0" err="1">
                <a:latin typeface="+mj-lt"/>
              </a:rPr>
              <a:t>Kanku</a:t>
            </a:r>
            <a:r>
              <a:rPr lang="en-US" dirty="0">
                <a:latin typeface="+mj-lt"/>
              </a:rPr>
              <a:t> can take orders on her mobile phone</a:t>
            </a:r>
            <a:endParaRPr lang="en-IN" dirty="0">
              <a:latin typeface="+mj-lt"/>
            </a:endParaRPr>
          </a:p>
        </p:txBody>
      </p:sp>
      <p:sp>
        <p:nvSpPr>
          <p:cNvPr id="36" name="Rounded Rectangle 35"/>
          <p:cNvSpPr/>
          <p:nvPr/>
        </p:nvSpPr>
        <p:spPr bwMode="auto">
          <a:xfrm>
            <a:off x="381000" y="1882755"/>
            <a:ext cx="41148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05" name="TextBox 12"/>
          <p:cNvSpPr txBox="1">
            <a:spLocks noChangeArrowheads="1"/>
          </p:cNvSpPr>
          <p:nvPr/>
        </p:nvSpPr>
        <p:spPr bwMode="auto">
          <a:xfrm>
            <a:off x="685800" y="2895600"/>
            <a:ext cx="3733800" cy="923330"/>
          </a:xfrm>
          <a:prstGeom prst="rect">
            <a:avLst/>
          </a:prstGeom>
          <a:noFill/>
          <a:ln>
            <a:noFill/>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2. </a:t>
            </a:r>
            <a:r>
              <a:rPr lang="en-US" dirty="0" err="1">
                <a:latin typeface="+mj-lt"/>
              </a:rPr>
              <a:t>Kanku</a:t>
            </a:r>
            <a:r>
              <a:rPr lang="en-US" dirty="0">
                <a:latin typeface="+mj-lt"/>
              </a:rPr>
              <a:t> takes special orders from customers before she visits a large market in the nearby city </a:t>
            </a:r>
            <a:endParaRPr lang="en-IN" dirty="0">
              <a:latin typeface="+mj-lt"/>
            </a:endParaRPr>
          </a:p>
        </p:txBody>
      </p:sp>
      <p:sp>
        <p:nvSpPr>
          <p:cNvPr id="40" name="Rounded Rectangle 39"/>
          <p:cNvSpPr/>
          <p:nvPr/>
        </p:nvSpPr>
        <p:spPr bwMode="auto">
          <a:xfrm>
            <a:off x="381000" y="2797156"/>
            <a:ext cx="4114800" cy="11652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43" name="Slide Number Placeholder 3"/>
          <p:cNvSpPr>
            <a:spLocks noGrp="1"/>
          </p:cNvSpPr>
          <p:nvPr>
            <p:ph type="sldNum" sz="quarter" idx="10"/>
          </p:nvPr>
        </p:nvSpPr>
        <p:spPr>
          <a:xfrm>
            <a:off x="3429000" y="6369049"/>
            <a:ext cx="2133600" cy="365125"/>
          </a:xfrm>
        </p:spPr>
        <p:txBody>
          <a:bodyPr/>
          <a:lstStyle/>
          <a:p>
            <a:pPr algn="ctr">
              <a:defRPr/>
            </a:pPr>
            <a:fld id="{8C20C8DB-8FC5-4E29-9CB7-E5864F8928F9}" type="slidenum">
              <a:rPr lang="en-US" sz="1600" b="1" smtClean="0">
                <a:solidFill>
                  <a:schemeClr val="tx1"/>
                </a:solidFill>
              </a:rPr>
              <a:pPr algn="ctr">
                <a:defRPr/>
              </a:pPr>
              <a:t>34</a:t>
            </a:fld>
            <a:endParaRPr lang="en-US" sz="1600" b="1">
              <a:solidFill>
                <a:schemeClr val="tx1"/>
              </a:solidFill>
            </a:endParaRPr>
          </a:p>
        </p:txBody>
      </p:sp>
      <p:sp>
        <p:nvSpPr>
          <p:cNvPr id="14"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a:solidFill>
                  <a:srgbClr val="000000"/>
                </a:solidFill>
                <a:cs typeface="Arial" charset="0"/>
              </a:rPr>
              <a:t>‘</a:t>
            </a:r>
            <a:r>
              <a:rPr lang="hi-IN" sz="2400" dirty="0">
                <a:solidFill>
                  <a:srgbClr val="000000"/>
                </a:solidFill>
                <a:cs typeface="Arial" charset="0"/>
              </a:rPr>
              <a:t>प्रतिद्वंद्वी</a:t>
            </a:r>
            <a:r>
              <a:rPr lang="x-none" sz="2400">
                <a:solidFill>
                  <a:srgbClr val="000000"/>
                </a:solidFill>
                <a:cs typeface="Arial" charset="0"/>
              </a:rPr>
              <a:t> से </a:t>
            </a:r>
            <a:r>
              <a:rPr lang="x-none" sz="2400" dirty="0">
                <a:solidFill>
                  <a:srgbClr val="000000"/>
                </a:solidFill>
                <a:cs typeface="Arial" charset="0"/>
              </a:rPr>
              <a:t>बेहतर</a:t>
            </a:r>
            <a:r>
              <a:rPr lang="x-none" sz="2400">
                <a:solidFill>
                  <a:srgbClr val="000000"/>
                </a:solidFill>
                <a:cs typeface="Arial" charset="0"/>
              </a:rPr>
              <a:t>’ </a:t>
            </a:r>
            <a:r>
              <a:rPr lang="hi-IN" sz="2400" dirty="0">
                <a:solidFill>
                  <a:srgbClr val="000000"/>
                </a:solidFill>
                <a:cs typeface="Arial" charset="0"/>
              </a:rPr>
              <a:t>होने </a:t>
            </a:r>
            <a:r>
              <a:rPr lang="x-none" sz="2400">
                <a:solidFill>
                  <a:srgbClr val="000000"/>
                </a:solidFill>
                <a:cs typeface="Arial" charset="0"/>
              </a:rPr>
              <a:t>का </a:t>
            </a:r>
            <a:r>
              <a:rPr lang="x-none" sz="2400" dirty="0">
                <a:solidFill>
                  <a:srgbClr val="000000"/>
                </a:solidFill>
                <a:cs typeface="Arial" charset="0"/>
              </a:rPr>
              <a:t>अर्थ </a:t>
            </a:r>
            <a:endParaRPr lang="en-GB" sz="2400" dirty="0">
              <a:solidFill>
                <a:srgbClr val="000000"/>
              </a:solidFill>
              <a:cs typeface="Arial" charset="0"/>
            </a:endParaRPr>
          </a:p>
        </p:txBody>
      </p:sp>
      <p:sp>
        <p:nvSpPr>
          <p:cNvPr id="16"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cs typeface="Arial" charset="0"/>
              </a:rPr>
              <a:t>1-b. Meaning of </a:t>
            </a:r>
            <a:br>
              <a:rPr lang="en-US" sz="2000" dirty="0">
                <a:cs typeface="Arial" charset="0"/>
              </a:rPr>
            </a:br>
            <a:r>
              <a:rPr lang="en-US" sz="2000" dirty="0">
                <a:cs typeface="Arial" charset="0"/>
              </a:rPr>
              <a:t>“better than competitors” </a:t>
            </a:r>
            <a:r>
              <a:rPr lang="mr-IN" sz="2000" dirty="0">
                <a:cs typeface="Arial" charset="0"/>
              </a:rPr>
              <a:t>–</a:t>
            </a:r>
            <a:r>
              <a:rPr lang="en-US" sz="2000" dirty="0">
                <a:cs typeface="Arial" charset="0"/>
              </a:rPr>
              <a:t> Trading </a:t>
            </a:r>
            <a:r>
              <a:rPr lang="en-US" sz="2000">
                <a:cs typeface="Arial" charset="0"/>
              </a:rPr>
              <a:t>and Service</a:t>
            </a:r>
            <a:endParaRPr lang="en-GB" sz="2000" dirty="0">
              <a:cs typeface="Arial" charset="0"/>
            </a:endParaRPr>
          </a:p>
        </p:txBody>
      </p:sp>
      <p:sp>
        <p:nvSpPr>
          <p:cNvPr id="17" name="Rectangle 16"/>
          <p:cNvSpPr/>
          <p:nvPr/>
        </p:nvSpPr>
        <p:spPr>
          <a:xfrm>
            <a:off x="4572000" y="1004501"/>
            <a:ext cx="4191000" cy="923330"/>
          </a:xfrm>
          <a:prstGeom prst="rect">
            <a:avLst/>
          </a:prstGeom>
          <a:solidFill>
            <a:schemeClr val="accent6">
              <a:lumMod val="40000"/>
              <a:lumOff val="60000"/>
            </a:schemeClr>
          </a:solidFill>
        </p:spPr>
        <p:txBody>
          <a:bodyPr wrap="square" anchor="ctr">
            <a:spAutoFit/>
          </a:bodyPr>
          <a:lstStyle/>
          <a:p>
            <a:pPr algn="ctr">
              <a:spcBef>
                <a:spcPct val="20000"/>
              </a:spcBef>
              <a:defRPr/>
            </a:pPr>
            <a:r>
              <a:rPr lang="hi-IN" dirty="0">
                <a:latin typeface="+mn-lt"/>
              </a:rPr>
              <a:t>यहां ऐसे कुछ </a:t>
            </a:r>
            <a:r>
              <a:rPr lang="x-none">
                <a:latin typeface="+mn-lt"/>
              </a:rPr>
              <a:t>तरीके </a:t>
            </a:r>
            <a:r>
              <a:rPr lang="hi-IN" dirty="0">
                <a:latin typeface="+mn-lt"/>
              </a:rPr>
              <a:t>बताए गए हैं </a:t>
            </a:r>
            <a:r>
              <a:rPr lang="x-none">
                <a:latin typeface="+mn-lt"/>
              </a:rPr>
              <a:t>जिससे </a:t>
            </a:r>
            <a:r>
              <a:rPr lang="hi-IN" dirty="0">
                <a:latin typeface="+mn-lt"/>
              </a:rPr>
              <a:t>कंकु की किराने की दुकान </a:t>
            </a:r>
            <a:r>
              <a:rPr lang="x-none">
                <a:latin typeface="+mn-lt"/>
              </a:rPr>
              <a:t>अपने </a:t>
            </a:r>
            <a:r>
              <a:rPr lang="hi-IN" dirty="0">
                <a:latin typeface="+mn-lt"/>
              </a:rPr>
              <a:t>प्रतिद्वंद्वियों</a:t>
            </a:r>
            <a:r>
              <a:rPr lang="x-none">
                <a:latin typeface="+mn-lt"/>
              </a:rPr>
              <a:t> </a:t>
            </a:r>
            <a:r>
              <a:rPr lang="x-none" dirty="0">
                <a:latin typeface="+mn-lt"/>
              </a:rPr>
              <a:t>से बेहतर हो सकती है </a:t>
            </a:r>
            <a:endParaRPr lang="en-US" dirty="0">
              <a:latin typeface="+mn-lt"/>
            </a:endParaRPr>
          </a:p>
        </p:txBody>
      </p:sp>
      <p:sp>
        <p:nvSpPr>
          <p:cNvPr id="18" name="TextBox 9"/>
          <p:cNvSpPr txBox="1">
            <a:spLocks noChangeArrowheads="1"/>
          </p:cNvSpPr>
          <p:nvPr/>
        </p:nvSpPr>
        <p:spPr bwMode="auto">
          <a:xfrm>
            <a:off x="5029200" y="2039938"/>
            <a:ext cx="3124200" cy="646331"/>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1. </a:t>
            </a:r>
            <a:r>
              <a:rPr lang="hi-IN" dirty="0">
                <a:latin typeface="+mj-lt"/>
              </a:rPr>
              <a:t>कंकु अपने मोबाइल फोन पर ऑर्डर ले सकती है</a:t>
            </a:r>
            <a:endParaRPr lang="en-IN" dirty="0">
              <a:latin typeface="+mj-lt"/>
            </a:endParaRPr>
          </a:p>
        </p:txBody>
      </p:sp>
      <p:sp>
        <p:nvSpPr>
          <p:cNvPr id="25" name="Rectangle 24"/>
          <p:cNvSpPr/>
          <p:nvPr/>
        </p:nvSpPr>
        <p:spPr>
          <a:xfrm>
            <a:off x="381000" y="4114800"/>
            <a:ext cx="4191000" cy="646113"/>
          </a:xfrm>
          <a:prstGeom prst="rect">
            <a:avLst/>
          </a:prstGeom>
          <a:solidFill>
            <a:schemeClr val="accent6">
              <a:lumMod val="40000"/>
              <a:lumOff val="60000"/>
            </a:schemeClr>
          </a:solidFill>
        </p:spPr>
        <p:txBody>
          <a:bodyPr wrap="square" anchor="ctr">
            <a:spAutoFit/>
          </a:bodyPr>
          <a:lstStyle/>
          <a:p>
            <a:pPr algn="ctr">
              <a:spcBef>
                <a:spcPct val="20000"/>
              </a:spcBef>
              <a:defRPr/>
            </a:pPr>
            <a:r>
              <a:rPr lang="en-US" dirty="0">
                <a:latin typeface="+mn-lt"/>
              </a:rPr>
              <a:t>Here are some ways in which </a:t>
            </a:r>
            <a:r>
              <a:rPr lang="en-US" dirty="0" err="1">
                <a:latin typeface="+mn-lt"/>
              </a:rPr>
              <a:t>Sundari</a:t>
            </a:r>
            <a:r>
              <a:rPr lang="en-US" dirty="0">
                <a:latin typeface="+mn-lt"/>
              </a:rPr>
              <a:t> Garments can be better than competitors </a:t>
            </a:r>
          </a:p>
        </p:txBody>
      </p:sp>
      <p:sp>
        <p:nvSpPr>
          <p:cNvPr id="27" name="Rounded Rectangle 26"/>
          <p:cNvSpPr/>
          <p:nvPr/>
        </p:nvSpPr>
        <p:spPr bwMode="auto">
          <a:xfrm>
            <a:off x="457200" y="4876800"/>
            <a:ext cx="4191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dirty="0">
                <a:solidFill>
                  <a:srgbClr val="000000"/>
                </a:solidFill>
              </a:rPr>
              <a:t>1. </a:t>
            </a:r>
            <a:r>
              <a:rPr lang="en-US" dirty="0" err="1">
                <a:solidFill>
                  <a:srgbClr val="000000"/>
                </a:solidFill>
              </a:rPr>
              <a:t>Sundari</a:t>
            </a:r>
            <a:r>
              <a:rPr lang="en-US" dirty="0">
                <a:solidFill>
                  <a:srgbClr val="000000"/>
                </a:solidFill>
              </a:rPr>
              <a:t> can stitch a dress for a customer based on the picture of the dress brought by the customer</a:t>
            </a:r>
            <a:endParaRPr lang="en-IN" dirty="0">
              <a:solidFill>
                <a:srgbClr val="000000"/>
              </a:solidFill>
            </a:endParaRPr>
          </a:p>
        </p:txBody>
      </p:sp>
      <p:sp>
        <p:nvSpPr>
          <p:cNvPr id="30" name="Rounded Rectangle 29"/>
          <p:cNvSpPr/>
          <p:nvPr/>
        </p:nvSpPr>
        <p:spPr bwMode="auto">
          <a:xfrm>
            <a:off x="457200" y="5943600"/>
            <a:ext cx="4191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dirty="0">
                <a:solidFill>
                  <a:schemeClr val="tx1"/>
                </a:solidFill>
              </a:rPr>
              <a:t>2. Sundari can make an urgent delivery within two days for an extra charge</a:t>
            </a:r>
          </a:p>
        </p:txBody>
      </p:sp>
      <p:sp>
        <p:nvSpPr>
          <p:cNvPr id="24" name="TextBox 12"/>
          <p:cNvSpPr txBox="1">
            <a:spLocks noChangeArrowheads="1"/>
          </p:cNvSpPr>
          <p:nvPr/>
        </p:nvSpPr>
        <p:spPr bwMode="auto">
          <a:xfrm>
            <a:off x="4953000" y="2873087"/>
            <a:ext cx="3733800" cy="923330"/>
          </a:xfrm>
          <a:prstGeom prst="rect">
            <a:avLst/>
          </a:prstGeom>
          <a:noFill/>
          <a:ln>
            <a:noFill/>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a:latin typeface="+mj-lt"/>
              </a:rPr>
              <a:t>2. </a:t>
            </a:r>
            <a:r>
              <a:rPr lang="hi-IN" dirty="0">
                <a:latin typeface="+mj-lt"/>
              </a:rPr>
              <a:t>कंकु पास के शहर में स्थित एक बड़े मार्केट में जाने से पहले ग्राहकों से खास ऑर्डर लेती है </a:t>
            </a:r>
            <a:endParaRPr lang="en-IN" dirty="0">
              <a:latin typeface="+mj-lt"/>
            </a:endParaRPr>
          </a:p>
        </p:txBody>
      </p:sp>
      <p:sp>
        <p:nvSpPr>
          <p:cNvPr id="26" name="Rounded Rectangle 25"/>
          <p:cNvSpPr/>
          <p:nvPr/>
        </p:nvSpPr>
        <p:spPr bwMode="auto">
          <a:xfrm>
            <a:off x="4648200" y="2774643"/>
            <a:ext cx="4114800" cy="11652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8" name="Rectangle 27"/>
          <p:cNvSpPr/>
          <p:nvPr/>
        </p:nvSpPr>
        <p:spPr>
          <a:xfrm>
            <a:off x="4648200" y="3953680"/>
            <a:ext cx="4191000" cy="923330"/>
          </a:xfrm>
          <a:prstGeom prst="rect">
            <a:avLst/>
          </a:prstGeom>
          <a:solidFill>
            <a:schemeClr val="accent6">
              <a:lumMod val="40000"/>
              <a:lumOff val="60000"/>
            </a:schemeClr>
          </a:solidFill>
        </p:spPr>
        <p:txBody>
          <a:bodyPr wrap="square" anchor="ctr">
            <a:spAutoFit/>
          </a:bodyPr>
          <a:lstStyle/>
          <a:p>
            <a:pPr algn="ctr">
              <a:spcBef>
                <a:spcPct val="20000"/>
              </a:spcBef>
              <a:defRPr/>
            </a:pPr>
            <a:r>
              <a:rPr lang="hi-IN" dirty="0">
                <a:latin typeface="+mn-lt"/>
              </a:rPr>
              <a:t>यहां ऐसे कुछ तरीके दिए हैं जिसमें सुंदरी गार्मेंट अपने प्रतिद्वंद्वियों से बेहतर कर सकता है </a:t>
            </a:r>
            <a:endParaRPr lang="en-US" dirty="0">
              <a:latin typeface="+mn-lt"/>
            </a:endParaRPr>
          </a:p>
        </p:txBody>
      </p:sp>
      <p:sp>
        <p:nvSpPr>
          <p:cNvPr id="29" name="Rounded Rectangle 28"/>
          <p:cNvSpPr/>
          <p:nvPr/>
        </p:nvSpPr>
        <p:spPr bwMode="auto">
          <a:xfrm>
            <a:off x="4724400" y="4854287"/>
            <a:ext cx="4191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dirty="0">
                <a:solidFill>
                  <a:srgbClr val="000000"/>
                </a:solidFill>
              </a:rPr>
              <a:t>1.</a:t>
            </a:r>
            <a:r>
              <a:rPr lang="hi-IN" dirty="0">
                <a:solidFill>
                  <a:srgbClr val="000000"/>
                </a:solidFill>
              </a:rPr>
              <a:t> सुंदरी ग्राहक द्वारा लाए गए पोशाक की तस्वीर के आधार पर पोशाक सिल कर तैयार कर सकती है </a:t>
            </a:r>
            <a:endParaRPr lang="en-IN" dirty="0">
              <a:solidFill>
                <a:srgbClr val="000000"/>
              </a:solidFill>
            </a:endParaRPr>
          </a:p>
        </p:txBody>
      </p:sp>
      <p:sp>
        <p:nvSpPr>
          <p:cNvPr id="31" name="Rounded Rectangle 30"/>
          <p:cNvSpPr/>
          <p:nvPr/>
        </p:nvSpPr>
        <p:spPr bwMode="auto">
          <a:xfrm>
            <a:off x="4724400" y="5921087"/>
            <a:ext cx="4191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dirty="0">
                <a:solidFill>
                  <a:schemeClr val="tx1"/>
                </a:solidFill>
              </a:rPr>
              <a:t>2. </a:t>
            </a:r>
            <a:r>
              <a:rPr lang="hi-IN" dirty="0">
                <a:solidFill>
                  <a:schemeClr val="tx1"/>
                </a:solidFill>
              </a:rPr>
              <a:t>सुंदरी कुछ अतिरिक्त राशि के एवज में दो दिनों में जल्दी डिलिवरी कर सकती है </a:t>
            </a:r>
            <a:endParaRPr lang="en-IN" dirty="0">
              <a:solidFill>
                <a:schemeClr val="tx1"/>
              </a:solidFill>
            </a:endParaRPr>
          </a:p>
        </p:txBody>
      </p:sp>
      <p:sp>
        <p:nvSpPr>
          <p:cNvPr id="32" name="Rounded Rectangle 31"/>
          <p:cNvSpPr/>
          <p:nvPr/>
        </p:nvSpPr>
        <p:spPr bwMode="auto">
          <a:xfrm>
            <a:off x="4648200" y="1905000"/>
            <a:ext cx="41148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extLst>
      <p:ext uri="{BB962C8B-B14F-4D97-AF65-F5344CB8AC3E}">
        <p14:creationId xmlns:p14="http://schemas.microsoft.com/office/powerpoint/2010/main" val="6516772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bwMode="auto">
          <a:xfrm>
            <a:off x="228599" y="1143000"/>
            <a:ext cx="4214261"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pitchFamily="34" charset="0"/>
              </a:defRPr>
            </a:lvl1pPr>
            <a:lvl2pPr marL="200025" lvl="1"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2pPr>
            <a:lvl3pPr marL="657225" lvl="2"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9pPr>
          </a:lstStyle>
          <a:p>
            <a:r>
              <a:rPr lang="en-US" dirty="0">
                <a:solidFill>
                  <a:schemeClr val="tx1"/>
                </a:solidFill>
              </a:rPr>
              <a:t>Usually it costs extra to create a  product or service that is better than competitor's. It also costs to communicate this with customers</a:t>
            </a:r>
          </a:p>
          <a:p>
            <a:r>
              <a:rPr lang="en-US" dirty="0">
                <a:solidFill>
                  <a:schemeClr val="tx1"/>
                </a:solidFill>
              </a:rPr>
              <a:t>So a business should focus on only those improvements that are valuable / important to the target customer type</a:t>
            </a:r>
          </a:p>
          <a:p>
            <a:r>
              <a:rPr lang="en-US" dirty="0">
                <a:solidFill>
                  <a:schemeClr val="tx1"/>
                </a:solidFill>
              </a:rPr>
              <a:t>But how will the business know which improvements these are ? </a:t>
            </a:r>
          </a:p>
          <a:p>
            <a:pPr lvl="1"/>
            <a:r>
              <a:rPr lang="en-US" dirty="0">
                <a:solidFill>
                  <a:schemeClr val="tx1"/>
                </a:solidFill>
              </a:rPr>
              <a:t>We must understand target customer type’s essential needs, and which improvements are really needed to attract those customers</a:t>
            </a:r>
          </a:p>
        </p:txBody>
      </p:sp>
      <p:sp>
        <p:nvSpPr>
          <p:cNvPr id="5"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dirty="0">
                <a:solidFill>
                  <a:srgbClr val="000000"/>
                </a:solidFill>
                <a:cs typeface="Arial" charset="0"/>
              </a:rPr>
              <a:t>‘प्रतिद्वंद्वी से बेहतर</a:t>
            </a:r>
            <a:r>
              <a:rPr lang="x-none" sz="2400">
                <a:solidFill>
                  <a:srgbClr val="000000"/>
                </a:solidFill>
                <a:cs typeface="Arial" charset="0"/>
              </a:rPr>
              <a:t>’ </a:t>
            </a:r>
            <a:r>
              <a:rPr lang="hi-IN" sz="2400" dirty="0">
                <a:solidFill>
                  <a:srgbClr val="000000"/>
                </a:solidFill>
                <a:cs typeface="Arial" charset="0"/>
              </a:rPr>
              <a:t>होने </a:t>
            </a:r>
            <a:r>
              <a:rPr lang="x-none" sz="2400">
                <a:solidFill>
                  <a:srgbClr val="000000"/>
                </a:solidFill>
                <a:cs typeface="Arial" charset="0"/>
              </a:rPr>
              <a:t>का </a:t>
            </a:r>
            <a:r>
              <a:rPr lang="x-none" sz="2400" dirty="0">
                <a:solidFill>
                  <a:srgbClr val="000000"/>
                </a:solidFill>
                <a:cs typeface="Arial" charset="0"/>
              </a:rPr>
              <a:t>अर्थ ... जारी </a:t>
            </a:r>
            <a:endParaRPr lang="en-GB" sz="2400" dirty="0">
              <a:solidFill>
                <a:srgbClr val="000000"/>
              </a:solidFill>
              <a:cs typeface="Arial" charset="0"/>
            </a:endParaRPr>
          </a:p>
        </p:txBody>
      </p:sp>
      <p:sp>
        <p:nvSpPr>
          <p:cNvPr id="7" name="Text Box 1"/>
          <p:cNvSpPr txBox="1">
            <a:spLocks noChangeArrowheads="1"/>
          </p:cNvSpPr>
          <p:nvPr/>
        </p:nvSpPr>
        <p:spPr bwMode="auto">
          <a:xfrm>
            <a:off x="251861"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1-b. Meaning of “better than competitors” … continued</a:t>
            </a:r>
            <a:endParaRPr lang="en-GB" sz="2400" dirty="0">
              <a:cs typeface="Arial" charset="0"/>
            </a:endParaRPr>
          </a:p>
        </p:txBody>
      </p:sp>
      <p:sp>
        <p:nvSpPr>
          <p:cNvPr id="10" name="Content Placeholder 2"/>
          <p:cNvSpPr txBox="1">
            <a:spLocks/>
          </p:cNvSpPr>
          <p:nvPr/>
        </p:nvSpPr>
        <p:spPr bwMode="auto">
          <a:xfrm>
            <a:off x="4572000" y="1143000"/>
            <a:ext cx="4214261"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pitchFamily="34" charset="0"/>
              </a:defRPr>
            </a:lvl1pPr>
            <a:lvl2pPr marL="200025" lvl="1"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2pPr>
            <a:lvl3pPr marL="657225" lvl="2"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9pPr>
          </a:lstStyle>
          <a:p>
            <a:r>
              <a:rPr lang="x-none" dirty="0"/>
              <a:t>आमतौर पर प्रतिद्वंद्वी से बेहतर उत्पाद या सेवा का निर्माण करने और प्रकट करने में अतिरिक्त खर्च </a:t>
            </a:r>
            <a:r>
              <a:rPr lang="x-none"/>
              <a:t>आता है</a:t>
            </a:r>
            <a:r>
              <a:rPr lang="hi-IN" dirty="0"/>
              <a:t>। ग्राहकों को यह बताने पर भी खर्च आता है। </a:t>
            </a:r>
            <a:r>
              <a:rPr lang="x-none"/>
              <a:t> </a:t>
            </a:r>
            <a:endParaRPr lang="en-US" dirty="0"/>
          </a:p>
          <a:p>
            <a:r>
              <a:rPr lang="hi-IN" dirty="0"/>
              <a:t>इसलिए </a:t>
            </a:r>
            <a:r>
              <a:rPr lang="x-none"/>
              <a:t>एक व्यापार </a:t>
            </a:r>
            <a:r>
              <a:rPr lang="hi-IN" dirty="0"/>
              <a:t>को </a:t>
            </a:r>
            <a:r>
              <a:rPr lang="x-none"/>
              <a:t>सिर्फ </a:t>
            </a:r>
            <a:r>
              <a:rPr lang="x-none" dirty="0"/>
              <a:t>उन सुधारों पर ही ध्यान देना चाहिए जो कि लक्ष्य ग्राहकों के प्रकारों के </a:t>
            </a:r>
            <a:r>
              <a:rPr lang="x-none"/>
              <a:t>लिए मूल्यवान</a:t>
            </a:r>
            <a:r>
              <a:rPr lang="hi-IN" dirty="0"/>
              <a:t> हैं </a:t>
            </a:r>
            <a:r>
              <a:rPr lang="x-none"/>
              <a:t>/</a:t>
            </a:r>
            <a:r>
              <a:rPr lang="hi-IN" dirty="0"/>
              <a:t> </a:t>
            </a:r>
            <a:r>
              <a:rPr lang="x-none"/>
              <a:t>महत्व्पूर्ण हैं</a:t>
            </a:r>
            <a:r>
              <a:rPr lang="hi-IN" dirty="0"/>
              <a:t>।</a:t>
            </a:r>
            <a:r>
              <a:rPr lang="x-none"/>
              <a:t> </a:t>
            </a:r>
            <a:endParaRPr lang="en-US" dirty="0"/>
          </a:p>
          <a:p>
            <a:r>
              <a:rPr lang="x-none" dirty="0"/>
              <a:t>लेकिन व्यापार को यह कैसे पता चलेगा कि ये कौन से सुधार हैं</a:t>
            </a:r>
            <a:r>
              <a:rPr lang="en-US" dirty="0"/>
              <a:t>? </a:t>
            </a:r>
          </a:p>
          <a:p>
            <a:pPr lvl="1"/>
            <a:r>
              <a:rPr lang="x-none" dirty="0"/>
              <a:t>लक्ष्य ग्राहकों के प्रकारों की </a:t>
            </a:r>
            <a:r>
              <a:rPr lang="x-none"/>
              <a:t>आवश्यक जरूर</a:t>
            </a:r>
            <a:r>
              <a:rPr lang="hi-IN" dirty="0"/>
              <a:t>तें </a:t>
            </a:r>
            <a:r>
              <a:rPr lang="x-none"/>
              <a:t> कौन से </a:t>
            </a:r>
            <a:r>
              <a:rPr lang="hi-IN" dirty="0"/>
              <a:t>हैं और ग्राहकों को आकर्षित करने के लिए किन </a:t>
            </a:r>
            <a:r>
              <a:rPr lang="x-none"/>
              <a:t>सुधा</a:t>
            </a:r>
            <a:r>
              <a:rPr lang="hi-IN" dirty="0"/>
              <a:t>रों</a:t>
            </a:r>
            <a:r>
              <a:rPr lang="x-none"/>
              <a:t> </a:t>
            </a:r>
            <a:r>
              <a:rPr lang="hi-IN" dirty="0"/>
              <a:t>की आवश्यकता है, </a:t>
            </a:r>
            <a:r>
              <a:rPr lang="x-none"/>
              <a:t>यह समझना </a:t>
            </a:r>
            <a:r>
              <a:rPr lang="hi-IN" dirty="0"/>
              <a:t>जरुरी </a:t>
            </a:r>
            <a:r>
              <a:rPr lang="x-none"/>
              <a:t>है </a:t>
            </a:r>
            <a:r>
              <a:rPr lang="en-US" dirty="0"/>
              <a:t> </a:t>
            </a:r>
          </a:p>
        </p:txBody>
      </p:sp>
      <p:sp>
        <p:nvSpPr>
          <p:cNvPr id="11" name="Slide Number Placeholder 3"/>
          <p:cNvSpPr>
            <a:spLocks noGrp="1"/>
          </p:cNvSpPr>
          <p:nvPr>
            <p:ph type="sldNum" sz="quarter" idx="10"/>
          </p:nvPr>
        </p:nvSpPr>
        <p:spPr>
          <a:xfrm>
            <a:off x="3429000" y="6369049"/>
            <a:ext cx="2133600" cy="365125"/>
          </a:xfrm>
        </p:spPr>
        <p:txBody>
          <a:bodyPr/>
          <a:lstStyle/>
          <a:p>
            <a:pPr algn="ctr">
              <a:defRPr/>
            </a:pPr>
            <a:fld id="{15522837-2961-0F48-881E-15C94BF0DE30}" type="slidenum">
              <a:rPr lang="en-US" sz="1600" b="1" smtClean="0">
                <a:solidFill>
                  <a:schemeClr val="tx1"/>
                </a:solidFill>
              </a:rPr>
              <a:t>35</a:t>
            </a:fld>
            <a:endParaRPr lang="en-US" sz="1600" b="1" dirty="0">
              <a:solidFill>
                <a:schemeClr val="tx1"/>
              </a:solidFill>
            </a:endParaRPr>
          </a:p>
        </p:txBody>
      </p:sp>
    </p:spTree>
    <p:extLst>
      <p:ext uri="{BB962C8B-B14F-4D97-AF65-F5344CB8AC3E}">
        <p14:creationId xmlns:p14="http://schemas.microsoft.com/office/powerpoint/2010/main" val="25233436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7267" r:id="rId5" imgW="0" imgH="0" progId="">
                  <p:embed/>
                </p:oleObj>
              </mc:Choice>
              <mc:Fallback>
                <p:oleObj r:id="rId5"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347" name="Rectangle 23"/>
          <p:cNvSpPr>
            <a:spLocks noChangeArrowheads="1"/>
          </p:cNvSpPr>
          <p:nvPr/>
        </p:nvSpPr>
        <p:spPr bwMode="auto">
          <a:xfrm>
            <a:off x="228600" y="1143000"/>
            <a:ext cx="4191000" cy="502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latin typeface="Arial" charset="0"/>
                <a:cs typeface="Arial" pitchFamily="34" charset="0"/>
              </a:rPr>
              <a:t>Key Point 1:  There are many ways to be better than competitors, but a business cannot focus on and implement all of those ways ; hence it must choose amongst them</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latin typeface="Arial" charset="0"/>
                <a:cs typeface="Arial" pitchFamily="34" charset="0"/>
              </a:rPr>
              <a:t>Key Point 2:  We must match competitors on “essential” needs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latin typeface="Arial" charset="0"/>
              <a:cs typeface="Arial" pitchFamily="34" charset="0"/>
            </a:endParaRPr>
          </a:p>
        </p:txBody>
      </p:sp>
      <p:sp>
        <p:nvSpPr>
          <p:cNvPr id="6"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a:solidFill>
                  <a:srgbClr val="000000"/>
                </a:solidFill>
                <a:cs typeface="Arial" charset="0"/>
              </a:rPr>
              <a:t>‘</a:t>
            </a:r>
            <a:r>
              <a:rPr lang="hi-IN" sz="2400" dirty="0">
                <a:solidFill>
                  <a:srgbClr val="000000"/>
                </a:solidFill>
                <a:cs typeface="Arial" charset="0"/>
              </a:rPr>
              <a:t>प्रतिद्वंद्वी</a:t>
            </a:r>
            <a:r>
              <a:rPr lang="x-none" sz="2400">
                <a:solidFill>
                  <a:srgbClr val="000000"/>
                </a:solidFill>
                <a:cs typeface="Arial" charset="0"/>
              </a:rPr>
              <a:t> से बेहतर’ </a:t>
            </a:r>
            <a:r>
              <a:rPr lang="hi-IN" sz="2400" dirty="0">
                <a:solidFill>
                  <a:srgbClr val="000000"/>
                </a:solidFill>
                <a:cs typeface="Arial" charset="0"/>
              </a:rPr>
              <a:t>होने </a:t>
            </a:r>
            <a:r>
              <a:rPr lang="x-none" sz="2400">
                <a:solidFill>
                  <a:srgbClr val="000000"/>
                </a:solidFill>
                <a:cs typeface="Arial" charset="0"/>
              </a:rPr>
              <a:t>का अर्थ: मुख्य बिंदु </a:t>
            </a:r>
            <a:endParaRPr lang="en-GB" sz="2400" dirty="0">
              <a:solidFill>
                <a:srgbClr val="000000"/>
              </a:solidFill>
              <a:cs typeface="Arial" charset="0"/>
            </a:endParaRPr>
          </a:p>
        </p:txBody>
      </p:sp>
      <p:sp>
        <p:nvSpPr>
          <p:cNvPr id="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Meaning of “better than competition”: Key points</a:t>
            </a:r>
            <a:endParaRPr lang="en-GB" sz="2400" dirty="0">
              <a:solidFill>
                <a:srgbClr val="000000"/>
              </a:solidFill>
              <a:cs typeface="Arial" charset="0"/>
            </a:endParaRPr>
          </a:p>
        </p:txBody>
      </p:sp>
      <p:sp>
        <p:nvSpPr>
          <p:cNvPr id="10" name="Rectangle 23"/>
          <p:cNvSpPr>
            <a:spLocks noChangeArrowheads="1"/>
          </p:cNvSpPr>
          <p:nvPr/>
        </p:nvSpPr>
        <p:spPr bwMode="auto">
          <a:xfrm>
            <a:off x="4610100" y="1143000"/>
            <a:ext cx="4152900" cy="502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solidFill>
                  <a:srgbClr val="000000"/>
                </a:solidFill>
                <a:latin typeface="Arial" charset="0"/>
                <a:cs typeface="Arial" pitchFamily="34" charset="0"/>
              </a:rPr>
              <a:t>मुख्य बिंदु 1: प्रतिद्वंद्वी से बेहतर होने के कई तरीके हैं, लेकिन एक व्यापार </a:t>
            </a:r>
            <a:r>
              <a:rPr lang="x-none" sz="2000">
                <a:solidFill>
                  <a:srgbClr val="000000"/>
                </a:solidFill>
                <a:latin typeface="Arial" charset="0"/>
                <a:cs typeface="Arial" pitchFamily="34" charset="0"/>
              </a:rPr>
              <a:t>उन स</a:t>
            </a:r>
            <a:r>
              <a:rPr lang="hi-IN" sz="2000" dirty="0">
                <a:solidFill>
                  <a:srgbClr val="000000"/>
                </a:solidFill>
                <a:latin typeface="Arial" charset="0"/>
                <a:cs typeface="Arial" pitchFamily="34" charset="0"/>
              </a:rPr>
              <a:t>भी तरीकों पर ध्यान </a:t>
            </a:r>
            <a:r>
              <a:rPr lang="x-none" sz="2000">
                <a:solidFill>
                  <a:srgbClr val="000000"/>
                </a:solidFill>
                <a:latin typeface="Arial" charset="0"/>
                <a:cs typeface="Arial" pitchFamily="34" charset="0"/>
              </a:rPr>
              <a:t>नहीं </a:t>
            </a:r>
            <a:r>
              <a:rPr lang="hi-IN" sz="2000" dirty="0">
                <a:solidFill>
                  <a:srgbClr val="000000"/>
                </a:solidFill>
                <a:latin typeface="Arial" charset="0"/>
                <a:cs typeface="Arial" pitchFamily="34" charset="0"/>
              </a:rPr>
              <a:t>दे </a:t>
            </a:r>
            <a:r>
              <a:rPr lang="x-none" sz="2000">
                <a:solidFill>
                  <a:srgbClr val="000000"/>
                </a:solidFill>
                <a:latin typeface="Arial" charset="0"/>
                <a:cs typeface="Arial" pitchFamily="34" charset="0"/>
              </a:rPr>
              <a:t>सकता </a:t>
            </a:r>
            <a:r>
              <a:rPr lang="hi-IN" sz="2000" dirty="0">
                <a:solidFill>
                  <a:srgbClr val="000000"/>
                </a:solidFill>
                <a:latin typeface="Arial" charset="0"/>
                <a:cs typeface="Arial" pitchFamily="34" charset="0"/>
              </a:rPr>
              <a:t>है </a:t>
            </a:r>
            <a:r>
              <a:rPr lang="x-none" sz="2000">
                <a:solidFill>
                  <a:srgbClr val="000000"/>
                </a:solidFill>
                <a:latin typeface="Arial" charset="0"/>
                <a:cs typeface="Arial" pitchFamily="34" charset="0"/>
              </a:rPr>
              <a:t>और </a:t>
            </a:r>
            <a:r>
              <a:rPr lang="x-none" sz="2000" dirty="0">
                <a:solidFill>
                  <a:srgbClr val="000000"/>
                </a:solidFill>
                <a:latin typeface="Arial" charset="0"/>
                <a:cs typeface="Arial" pitchFamily="34" charset="0"/>
              </a:rPr>
              <a:t>न </a:t>
            </a:r>
            <a:r>
              <a:rPr lang="x-none" sz="2000">
                <a:solidFill>
                  <a:srgbClr val="000000"/>
                </a:solidFill>
                <a:latin typeface="Arial" charset="0"/>
                <a:cs typeface="Arial" pitchFamily="34" charset="0"/>
              </a:rPr>
              <a:t>ही सब</a:t>
            </a:r>
            <a:r>
              <a:rPr lang="hi-IN" sz="2000" dirty="0">
                <a:solidFill>
                  <a:srgbClr val="000000"/>
                </a:solidFill>
                <a:latin typeface="Arial" charset="0"/>
                <a:cs typeface="Arial" pitchFamily="34" charset="0"/>
              </a:rPr>
              <a:t> पर अमल </a:t>
            </a:r>
            <a:r>
              <a:rPr lang="x-none" sz="2000">
                <a:solidFill>
                  <a:srgbClr val="000000"/>
                </a:solidFill>
                <a:latin typeface="Arial" charset="0"/>
                <a:cs typeface="Arial" pitchFamily="34" charset="0"/>
              </a:rPr>
              <a:t>कर </a:t>
            </a:r>
            <a:r>
              <a:rPr lang="x-none" sz="2000" dirty="0">
                <a:solidFill>
                  <a:srgbClr val="000000"/>
                </a:solidFill>
                <a:latin typeface="Arial" charset="0"/>
                <a:cs typeface="Arial" pitchFamily="34" charset="0"/>
              </a:rPr>
              <a:t>सकता है; इसलिए हमें उनमें से चुनना चाहिए </a:t>
            </a:r>
            <a:endParaRPr lang="en-US" sz="20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solidFill>
                  <a:srgbClr val="000000"/>
                </a:solidFill>
                <a:latin typeface="Arial" charset="0"/>
                <a:cs typeface="Arial" pitchFamily="34" charset="0"/>
              </a:rPr>
              <a:t>मुख्य बिंदु 2: ‘आवश्यक’ जरूरतों पर कम से कम प्रतिद्वंद्वी की बराबरी करना जरूरी है </a:t>
            </a:r>
            <a:endParaRPr lang="en-US" sz="20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latin typeface="Arial" charset="0"/>
              <a:cs typeface="Arial" pitchFamily="34" charset="0"/>
            </a:endParaRPr>
          </a:p>
        </p:txBody>
      </p:sp>
      <p:sp>
        <p:nvSpPr>
          <p:cNvPr id="11" name="Slide Number Placeholder 3"/>
          <p:cNvSpPr>
            <a:spLocks noGrp="1"/>
          </p:cNvSpPr>
          <p:nvPr>
            <p:ph type="sldNum" sz="quarter" idx="10"/>
          </p:nvPr>
        </p:nvSpPr>
        <p:spPr>
          <a:xfrm>
            <a:off x="3429000" y="6369049"/>
            <a:ext cx="2133600" cy="365125"/>
          </a:xfrm>
        </p:spPr>
        <p:txBody>
          <a:bodyPr/>
          <a:lstStyle/>
          <a:p>
            <a:pPr algn="ctr">
              <a:defRPr/>
            </a:pPr>
            <a:fld id="{4DA9B57D-B765-4D46-94C6-8B97B2021DA6}" type="slidenum">
              <a:rPr lang="en-US" sz="1600" b="1" smtClean="0">
                <a:solidFill>
                  <a:schemeClr val="tx1"/>
                </a:solidFill>
              </a:rPr>
              <a:t>36</a:t>
            </a:fld>
            <a:endParaRPr lang="en-US" sz="1600" b="1" dirty="0">
              <a:solidFill>
                <a:schemeClr val="tx1"/>
              </a:solidFill>
            </a:endParaRPr>
          </a:p>
        </p:txBody>
      </p:sp>
    </p:spTree>
    <p:extLst>
      <p:ext uri="{BB962C8B-B14F-4D97-AF65-F5344CB8AC3E}">
        <p14:creationId xmlns:p14="http://schemas.microsoft.com/office/powerpoint/2010/main" val="31052312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37</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429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10357126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Assignment</a:t>
            </a:r>
            <a:endParaRPr lang="en-GB" sz="2400" dirty="0">
              <a:cs typeface="Arial" charset="0"/>
            </a:endParaRPr>
          </a:p>
        </p:txBody>
      </p:sp>
      <p:sp>
        <p:nvSpPr>
          <p:cNvPr id="15363" name="Text Box 2"/>
          <p:cNvSpPr txBox="1">
            <a:spLocks noChangeArrowheads="1"/>
          </p:cNvSpPr>
          <p:nvPr/>
        </p:nvSpPr>
        <p:spPr bwMode="auto">
          <a:xfrm>
            <a:off x="2286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0000"/>
              </a:lnSpc>
              <a:buSzPct val="100000"/>
              <a:buFont typeface="Arial" charset="0"/>
              <a:buChar char="•"/>
            </a:pPr>
            <a:r>
              <a:rPr lang="en-US" sz="2000" dirty="0">
                <a:solidFill>
                  <a:srgbClr val="000000"/>
                </a:solidFill>
                <a:cs typeface="Arial" charset="0"/>
              </a:rPr>
              <a:t>Each group must choose one business from the list of businesses. </a:t>
            </a:r>
          </a:p>
          <a:p>
            <a:pPr lvl="1" eaLnBrk="1" hangingPunct="1">
              <a:lnSpc>
                <a:spcPct val="110000"/>
              </a:lnSpc>
              <a:buSzPct val="100000"/>
              <a:buFont typeface="Arial" charset="0"/>
              <a:buChar char="•"/>
            </a:pPr>
            <a:r>
              <a:rPr lang="en-IN" sz="2000" dirty="0">
                <a:solidFill>
                  <a:srgbClr val="000000"/>
                </a:solidFill>
                <a:cs typeface="Arial" charset="0"/>
              </a:rPr>
              <a:t>For your group’s business:</a:t>
            </a:r>
          </a:p>
          <a:p>
            <a:pPr lvl="2" eaLnBrk="1" hangingPunct="1">
              <a:lnSpc>
                <a:spcPct val="110000"/>
              </a:lnSpc>
              <a:buSzPct val="100000"/>
              <a:buFont typeface="Calibri" pitchFamily="34" charset="0"/>
              <a:buAutoNum type="arabicPeriod"/>
            </a:pPr>
            <a:r>
              <a:rPr lang="en-IN" dirty="0">
                <a:solidFill>
                  <a:srgbClr val="000000"/>
                </a:solidFill>
                <a:cs typeface="Arial" charset="0"/>
              </a:rPr>
              <a:t>Identify the different types of potential customers</a:t>
            </a:r>
          </a:p>
          <a:p>
            <a:pPr lvl="2" eaLnBrk="1" hangingPunct="1">
              <a:lnSpc>
                <a:spcPct val="110000"/>
              </a:lnSpc>
              <a:buSzPct val="100000"/>
              <a:buFont typeface="Calibri" pitchFamily="34" charset="0"/>
              <a:buAutoNum type="arabicPeriod"/>
            </a:pPr>
            <a:r>
              <a:rPr lang="en-IN" dirty="0">
                <a:solidFill>
                  <a:srgbClr val="000000"/>
                </a:solidFill>
                <a:cs typeface="Arial" charset="0"/>
              </a:rPr>
              <a:t>Now identify essential needs for the types of customers you have identified</a:t>
            </a:r>
          </a:p>
          <a:p>
            <a:pPr lvl="2" eaLnBrk="1" hangingPunct="1">
              <a:lnSpc>
                <a:spcPct val="110000"/>
              </a:lnSpc>
              <a:buSzPct val="100000"/>
              <a:buFont typeface="Calibri" pitchFamily="34" charset="0"/>
              <a:buAutoNum type="arabicPeriod"/>
            </a:pPr>
            <a:r>
              <a:rPr lang="en-IN" dirty="0">
                <a:solidFill>
                  <a:srgbClr val="000000"/>
                </a:solidFill>
                <a:cs typeface="Arial" charset="0"/>
              </a:rPr>
              <a:t>Identify which products/services you will offer</a:t>
            </a:r>
          </a:p>
          <a:p>
            <a:pPr lvl="2" eaLnBrk="1" hangingPunct="1">
              <a:lnSpc>
                <a:spcPct val="110000"/>
              </a:lnSpc>
              <a:buSzPct val="100000"/>
              <a:buFont typeface="Calibri" pitchFamily="34" charset="0"/>
              <a:buAutoNum type="arabicPeriod"/>
            </a:pPr>
            <a:r>
              <a:rPr lang="en-IN" dirty="0">
                <a:solidFill>
                  <a:srgbClr val="000000"/>
                </a:solidFill>
                <a:cs typeface="Arial" charset="0"/>
              </a:rPr>
              <a:t>Discuss how your product/Service can be better than competition</a:t>
            </a:r>
          </a:p>
          <a:p>
            <a:pPr lvl="1" eaLnBrk="1" hangingPunct="1">
              <a:lnSpc>
                <a:spcPct val="110000"/>
              </a:lnSpc>
              <a:buSzPct val="100000"/>
              <a:buFont typeface="Arial" charset="0"/>
              <a:buChar char="•"/>
            </a:pPr>
            <a:r>
              <a:rPr lang="en-IN" sz="2000" dirty="0">
                <a:solidFill>
                  <a:srgbClr val="000000"/>
                </a:solidFill>
                <a:cs typeface="Arial" charset="0"/>
              </a:rPr>
              <a:t>Write your findings on a chart paper &amp; present them</a:t>
            </a:r>
          </a:p>
        </p:txBody>
      </p:sp>
      <p:sp>
        <p:nvSpPr>
          <p:cNvPr id="8" name="Slide Number Placeholder 5"/>
          <p:cNvSpPr>
            <a:spLocks noGrp="1"/>
          </p:cNvSpPr>
          <p:nvPr>
            <p:ph type="sldNum" sz="quarter" idx="12"/>
          </p:nvPr>
        </p:nvSpPr>
        <p:spPr>
          <a:xfrm>
            <a:off x="3048000" y="6416675"/>
            <a:ext cx="2895600" cy="365125"/>
          </a:xfrm>
        </p:spPr>
        <p:txBody>
          <a:bodyPr bIns="0" anchor="b" anchorCtr="0"/>
          <a:lstStyle/>
          <a:p>
            <a:pPr algn="ctr">
              <a:defRPr/>
            </a:pPr>
            <a:fld id="{525EB05F-D211-4EB9-813D-40ACA58ADD47}" type="slidenum">
              <a:rPr lang="en-US" sz="1600" b="1" smtClean="0">
                <a:solidFill>
                  <a:schemeClr val="tx1"/>
                </a:solidFill>
              </a:rPr>
              <a:pPr algn="ctr">
                <a:defRPr/>
              </a:pPr>
              <a:t>38</a:t>
            </a:fld>
            <a:endParaRPr lang="en-US" sz="1600" b="1">
              <a:solidFill>
                <a:schemeClr val="tx1"/>
              </a:solidFill>
            </a:endParaRPr>
          </a:p>
        </p:txBody>
      </p:sp>
      <p:sp>
        <p:nvSpPr>
          <p:cNvPr id="5"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cs typeface="Arial" charset="0"/>
              </a:rPr>
              <a:t>असाइनमेंट </a:t>
            </a:r>
            <a:endParaRPr lang="en-GB" sz="2400" dirty="0">
              <a:cs typeface="Arial" charset="0"/>
            </a:endParaRPr>
          </a:p>
        </p:txBody>
      </p:sp>
      <p:sp>
        <p:nvSpPr>
          <p:cNvPr id="6" name="Text Box 2"/>
          <p:cNvSpPr txBox="1">
            <a:spLocks noChangeArrowheads="1"/>
          </p:cNvSpPr>
          <p:nvPr/>
        </p:nvSpPr>
        <p:spPr bwMode="auto">
          <a:xfrm>
            <a:off x="45720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0000"/>
              </a:lnSpc>
              <a:buSzPct val="100000"/>
              <a:buFont typeface="Arial" charset="0"/>
              <a:buChar char="•"/>
            </a:pPr>
            <a:r>
              <a:rPr lang="x-none" sz="2000" dirty="0">
                <a:solidFill>
                  <a:srgbClr val="000000"/>
                </a:solidFill>
                <a:cs typeface="Arial" charset="0"/>
              </a:rPr>
              <a:t>प्रत्येक समूह व्यापारों की </a:t>
            </a:r>
            <a:r>
              <a:rPr lang="x-none" sz="2000">
                <a:solidFill>
                  <a:srgbClr val="000000"/>
                </a:solidFill>
                <a:cs typeface="Arial" charset="0"/>
              </a:rPr>
              <a:t>सूची </a:t>
            </a:r>
            <a:r>
              <a:rPr lang="en-US" sz="2000" dirty="0" err="1">
                <a:solidFill>
                  <a:srgbClr val="000000"/>
                </a:solidFill>
                <a:cs typeface="Arial" charset="0"/>
              </a:rPr>
              <a:t>में</a:t>
            </a:r>
            <a:r>
              <a:rPr lang="en-US" sz="2000" dirty="0">
                <a:solidFill>
                  <a:srgbClr val="000000"/>
                </a:solidFill>
                <a:cs typeface="Arial" charset="0"/>
              </a:rPr>
              <a:t> </a:t>
            </a:r>
            <a:r>
              <a:rPr lang="x-none" sz="2000">
                <a:solidFill>
                  <a:srgbClr val="000000"/>
                </a:solidFill>
                <a:cs typeface="Arial" charset="0"/>
              </a:rPr>
              <a:t>से </a:t>
            </a:r>
            <a:r>
              <a:rPr lang="x-none" sz="2000" dirty="0">
                <a:solidFill>
                  <a:srgbClr val="000000"/>
                </a:solidFill>
                <a:cs typeface="Arial" charset="0"/>
              </a:rPr>
              <a:t>एक व्यापार चुनता है। </a:t>
            </a:r>
            <a:r>
              <a:rPr lang="en-US" sz="2000" dirty="0">
                <a:solidFill>
                  <a:srgbClr val="000000"/>
                </a:solidFill>
                <a:cs typeface="Arial" charset="0"/>
              </a:rPr>
              <a:t> </a:t>
            </a:r>
          </a:p>
          <a:p>
            <a:pPr lvl="1" eaLnBrk="1" hangingPunct="1">
              <a:lnSpc>
                <a:spcPct val="110000"/>
              </a:lnSpc>
              <a:buSzPct val="100000"/>
              <a:buFont typeface="Arial" charset="0"/>
              <a:buChar char="•"/>
            </a:pPr>
            <a:r>
              <a:rPr lang="x-none" sz="2000" dirty="0">
                <a:solidFill>
                  <a:srgbClr val="000000"/>
                </a:solidFill>
                <a:cs typeface="Arial" charset="0"/>
              </a:rPr>
              <a:t>अपने व्यापार के लिए</a:t>
            </a:r>
            <a:r>
              <a:rPr lang="en-IN" sz="2000" dirty="0">
                <a:solidFill>
                  <a:srgbClr val="000000"/>
                </a:solidFill>
                <a:cs typeface="Arial" charset="0"/>
              </a:rPr>
              <a:t>:</a:t>
            </a:r>
          </a:p>
          <a:p>
            <a:pPr lvl="2" eaLnBrk="1" hangingPunct="1">
              <a:lnSpc>
                <a:spcPct val="110000"/>
              </a:lnSpc>
              <a:buSzPct val="100000"/>
              <a:buFont typeface="Calibri" pitchFamily="34" charset="0"/>
              <a:buAutoNum type="arabicPeriod"/>
            </a:pPr>
            <a:r>
              <a:rPr lang="x-none" dirty="0">
                <a:solidFill>
                  <a:srgbClr val="000000"/>
                </a:solidFill>
                <a:cs typeface="Arial" charset="0"/>
              </a:rPr>
              <a:t>विभि‍न्न प्रकार के संभावित ग्राहकों को पहचानिए </a:t>
            </a:r>
            <a:endParaRPr lang="en-IN" dirty="0">
              <a:solidFill>
                <a:srgbClr val="000000"/>
              </a:solidFill>
              <a:cs typeface="Arial" charset="0"/>
            </a:endParaRPr>
          </a:p>
          <a:p>
            <a:pPr lvl="2" eaLnBrk="1" hangingPunct="1">
              <a:lnSpc>
                <a:spcPct val="110000"/>
              </a:lnSpc>
              <a:buSzPct val="100000"/>
              <a:buFont typeface="Calibri" pitchFamily="34" charset="0"/>
              <a:buAutoNum type="arabicPeriod"/>
            </a:pPr>
            <a:r>
              <a:rPr lang="x-none" dirty="0">
                <a:solidFill>
                  <a:srgbClr val="000000"/>
                </a:solidFill>
                <a:cs typeface="Arial" charset="0"/>
              </a:rPr>
              <a:t>जिस प्रकार के ग्राहकों को आपने चुना है अब उनकी आवश्यक </a:t>
            </a:r>
            <a:r>
              <a:rPr lang="x-none">
                <a:solidFill>
                  <a:srgbClr val="000000"/>
                </a:solidFill>
                <a:cs typeface="Arial" charset="0"/>
              </a:rPr>
              <a:t>जरूरतों </a:t>
            </a:r>
            <a:r>
              <a:rPr lang="en-US" dirty="0" err="1">
                <a:solidFill>
                  <a:srgbClr val="000000"/>
                </a:solidFill>
                <a:cs typeface="Arial" charset="0"/>
              </a:rPr>
              <a:t>की</a:t>
            </a:r>
            <a:r>
              <a:rPr lang="en-US" dirty="0">
                <a:solidFill>
                  <a:srgbClr val="000000"/>
                </a:solidFill>
                <a:cs typeface="Arial" charset="0"/>
              </a:rPr>
              <a:t> </a:t>
            </a:r>
            <a:r>
              <a:rPr lang="en-US" dirty="0" err="1">
                <a:solidFill>
                  <a:srgbClr val="000000"/>
                </a:solidFill>
                <a:cs typeface="Arial" charset="0"/>
              </a:rPr>
              <a:t>पहचान</a:t>
            </a:r>
            <a:r>
              <a:rPr lang="en-US" dirty="0">
                <a:solidFill>
                  <a:srgbClr val="000000"/>
                </a:solidFill>
                <a:cs typeface="Arial" charset="0"/>
              </a:rPr>
              <a:t> </a:t>
            </a:r>
            <a:r>
              <a:rPr lang="en-US" dirty="0" err="1">
                <a:solidFill>
                  <a:srgbClr val="000000"/>
                </a:solidFill>
                <a:cs typeface="Arial" charset="0"/>
              </a:rPr>
              <a:t>करिए</a:t>
            </a:r>
            <a:r>
              <a:rPr lang="en-US" dirty="0">
                <a:solidFill>
                  <a:srgbClr val="000000"/>
                </a:solidFill>
                <a:cs typeface="Arial" charset="0"/>
              </a:rPr>
              <a:t> </a:t>
            </a:r>
            <a:endParaRPr lang="en-IN" dirty="0">
              <a:solidFill>
                <a:srgbClr val="000000"/>
              </a:solidFill>
              <a:cs typeface="Arial" charset="0"/>
            </a:endParaRPr>
          </a:p>
          <a:p>
            <a:pPr lvl="2" eaLnBrk="1" hangingPunct="1">
              <a:lnSpc>
                <a:spcPct val="110000"/>
              </a:lnSpc>
              <a:buSzPct val="100000"/>
              <a:buFont typeface="Calibri" pitchFamily="34" charset="0"/>
              <a:buAutoNum type="arabicPeriod"/>
            </a:pPr>
            <a:r>
              <a:rPr lang="x-none" dirty="0">
                <a:solidFill>
                  <a:srgbClr val="000000"/>
                </a:solidFill>
                <a:cs typeface="Arial" charset="0"/>
              </a:rPr>
              <a:t>यह निर्धारित कीजिए कि आप किस प्रकार के उत्पाद/सेवाएं देंगे  </a:t>
            </a:r>
            <a:endParaRPr lang="en-IN" dirty="0">
              <a:solidFill>
                <a:srgbClr val="000000"/>
              </a:solidFill>
              <a:cs typeface="Arial" charset="0"/>
            </a:endParaRPr>
          </a:p>
          <a:p>
            <a:pPr lvl="2" eaLnBrk="1" hangingPunct="1">
              <a:lnSpc>
                <a:spcPct val="110000"/>
              </a:lnSpc>
              <a:buSzPct val="100000"/>
              <a:buFont typeface="Calibri" pitchFamily="34" charset="0"/>
              <a:buAutoNum type="arabicPeriod"/>
            </a:pPr>
            <a:r>
              <a:rPr lang="x-none" dirty="0">
                <a:solidFill>
                  <a:srgbClr val="000000"/>
                </a:solidFill>
                <a:cs typeface="Arial" charset="0"/>
              </a:rPr>
              <a:t>यह चर्चा कीजिए कि आपके उत्पाद/सेवाएं प्रतिद्वंद्वी से कैसे बेहतर हो सकते हैं </a:t>
            </a:r>
            <a:endParaRPr lang="en-IN" dirty="0">
              <a:solidFill>
                <a:srgbClr val="000000"/>
              </a:solidFill>
              <a:cs typeface="Arial" charset="0"/>
            </a:endParaRPr>
          </a:p>
          <a:p>
            <a:pPr lvl="1" eaLnBrk="1" hangingPunct="1">
              <a:lnSpc>
                <a:spcPct val="110000"/>
              </a:lnSpc>
              <a:buSzPct val="100000"/>
              <a:buFont typeface="Arial" charset="0"/>
              <a:buChar char="•"/>
            </a:pPr>
            <a:r>
              <a:rPr lang="x-none" sz="2000" dirty="0">
                <a:solidFill>
                  <a:srgbClr val="000000"/>
                </a:solidFill>
                <a:cs typeface="Arial" charset="0"/>
              </a:rPr>
              <a:t>अपनी जांच को एक चार्ट पेपर पर लिखि‍ए और प्रस्तुत कीजिए </a:t>
            </a:r>
            <a:endParaRPr lang="en-IN" sz="2000" dirty="0">
              <a:solidFill>
                <a:srgbClr val="000000"/>
              </a:solidFill>
              <a:cs typeface="Arial" charset="0"/>
            </a:endParaRPr>
          </a:p>
        </p:txBody>
      </p:sp>
    </p:spTree>
    <p:extLst>
      <p:ext uri="{BB962C8B-B14F-4D97-AF65-F5344CB8AC3E}">
        <p14:creationId xmlns:p14="http://schemas.microsoft.com/office/powerpoint/2010/main" val="17175818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39</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859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3508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0"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12171250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1-a. Customers of the business</a:t>
            </a:r>
            <a:endParaRPr lang="en-GB" sz="2400" dirty="0">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Let’s first look at customers and then at competition</a:t>
            </a:r>
          </a:p>
          <a:p>
            <a:pPr eaLnBrk="1" hangingPunct="1">
              <a:lnSpc>
                <a:spcPct val="120000"/>
              </a:lnSpc>
              <a:buSzPct val="100000"/>
              <a:buFont typeface="Arial" charset="0"/>
              <a:buChar char="•"/>
            </a:pPr>
            <a:r>
              <a:rPr lang="en-US" sz="2000" dirty="0">
                <a:solidFill>
                  <a:srgbClr val="000000"/>
                </a:solidFill>
                <a:cs typeface="Arial" charset="0"/>
              </a:rPr>
              <a:t>In general, who are customers? </a:t>
            </a:r>
          </a:p>
          <a:p>
            <a:pPr lvl="2" eaLnBrk="1" hangingPunct="1">
              <a:lnSpc>
                <a:spcPct val="120000"/>
              </a:lnSpc>
              <a:buSzPct val="100000"/>
              <a:buFont typeface="Arial" charset="0"/>
              <a:buChar char="•"/>
            </a:pPr>
            <a:r>
              <a:rPr lang="en-IN" dirty="0">
                <a:solidFill>
                  <a:srgbClr val="000000"/>
                </a:solidFill>
                <a:cs typeface="Arial" charset="0"/>
              </a:rPr>
              <a:t>Customers are those who pay money directly to the business for its products or services</a:t>
            </a:r>
            <a:endParaRPr lang="en-IN" sz="2000" dirty="0">
              <a:solidFill>
                <a:srgbClr val="000000"/>
              </a:solidFill>
              <a:cs typeface="Arial" charset="0"/>
            </a:endParaRPr>
          </a:p>
          <a:p>
            <a:pPr lvl="1" eaLnBrk="1" hangingPunct="1">
              <a:lnSpc>
                <a:spcPct val="120000"/>
              </a:lnSpc>
              <a:buSzPct val="100000"/>
              <a:buFont typeface="Arial" charset="0"/>
              <a:buChar char="•"/>
            </a:pPr>
            <a:r>
              <a:rPr lang="en-IN" sz="2000" dirty="0">
                <a:solidFill>
                  <a:srgbClr val="000000"/>
                </a:solidFill>
                <a:cs typeface="Arial" charset="0"/>
              </a:rPr>
              <a:t>A business may also sell its products/services to someone who may not to the ultimate user of the product/service.</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4</a:t>
            </a:fld>
            <a:endParaRPr lang="en-US" sz="1600" b="1" dirty="0">
              <a:solidFill>
                <a:schemeClr val="tx1"/>
              </a:solidFill>
            </a:endParaRPr>
          </a:p>
        </p:txBody>
      </p:sp>
      <p:sp>
        <p:nvSpPr>
          <p:cNvPr id="5" name="Text Box 1"/>
          <p:cNvSpPr txBox="1">
            <a:spLocks noChangeArrowheads="1"/>
          </p:cNvSpPr>
          <p:nvPr/>
        </p:nvSpPr>
        <p:spPr bwMode="auto">
          <a:xfrm>
            <a:off x="4648200" y="163629"/>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hi-IN" sz="2400" dirty="0">
                <a:solidFill>
                  <a:srgbClr val="000000"/>
                </a:solidFill>
                <a:cs typeface="Arial" charset="0"/>
              </a:rPr>
              <a:t>व्यापार </a:t>
            </a:r>
            <a:r>
              <a:rPr lang="x-none" sz="2400">
                <a:solidFill>
                  <a:srgbClr val="000000"/>
                </a:solidFill>
                <a:cs typeface="Arial" charset="0"/>
              </a:rPr>
              <a:t>के ग्राहक </a:t>
            </a:r>
            <a:r>
              <a:rPr lang="hi-IN" sz="2400" dirty="0">
                <a:solidFill>
                  <a:srgbClr val="000000"/>
                </a:solidFill>
                <a:cs typeface="Arial" charset="0"/>
              </a:rPr>
              <a:t>- उदाहरण</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78029"/>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सबसे पहले ग्राहकों पर ध्यान दीजिए और फिर प्रतिद्वंद्विता पर </a:t>
            </a:r>
            <a:endParaRPr lang="en-US" sz="2000" dirty="0">
              <a:solidFill>
                <a:srgbClr val="000000"/>
              </a:solidFill>
              <a:cs typeface="Arial" charset="0"/>
            </a:endParaRPr>
          </a:p>
          <a:p>
            <a:pPr eaLnBrk="1" hangingPunct="1">
              <a:lnSpc>
                <a:spcPct val="120000"/>
              </a:lnSpc>
              <a:buSzPct val="100000"/>
              <a:buFont typeface="Arial" charset="0"/>
              <a:buChar char="•"/>
            </a:pPr>
            <a:r>
              <a:rPr lang="x-none" sz="2000" dirty="0">
                <a:solidFill>
                  <a:srgbClr val="000000"/>
                </a:solidFill>
                <a:cs typeface="Arial" charset="0"/>
              </a:rPr>
              <a:t>आमतौर पर, ग्राहक कौन होते हैं</a:t>
            </a:r>
            <a:r>
              <a:rPr lang="en-US" sz="2000" dirty="0">
                <a:solidFill>
                  <a:srgbClr val="000000"/>
                </a:solidFill>
                <a:cs typeface="Arial" charset="0"/>
              </a:rPr>
              <a:t>? </a:t>
            </a:r>
          </a:p>
          <a:p>
            <a:pPr lvl="2" eaLnBrk="1" hangingPunct="1">
              <a:lnSpc>
                <a:spcPct val="120000"/>
              </a:lnSpc>
              <a:buSzPct val="100000"/>
              <a:buFont typeface="Arial" charset="0"/>
              <a:buChar char="•"/>
            </a:pPr>
            <a:r>
              <a:rPr lang="x-none" dirty="0">
                <a:solidFill>
                  <a:srgbClr val="000000"/>
                </a:solidFill>
                <a:cs typeface="Arial" charset="0"/>
              </a:rPr>
              <a:t>ग्राहक वे होते हैं जो व्यापार को उनके उत्पाद या सेवाओं के लिए सीधे पैसों का भुगतान करते हैं </a:t>
            </a:r>
            <a:endParaRPr lang="en-IN" dirty="0">
              <a:solidFill>
                <a:srgbClr val="000000"/>
              </a:solidFill>
              <a:cs typeface="Arial" charset="0"/>
            </a:endParaRPr>
          </a:p>
          <a:p>
            <a:pPr lvl="1" eaLnBrk="1" hangingPunct="1">
              <a:lnSpc>
                <a:spcPct val="120000"/>
              </a:lnSpc>
              <a:buSzPct val="100000"/>
              <a:buFont typeface="Arial" charset="0"/>
              <a:buChar char="•"/>
            </a:pPr>
            <a:r>
              <a:rPr lang="x-none" sz="2000" dirty="0">
                <a:solidFill>
                  <a:srgbClr val="000000"/>
                </a:solidFill>
                <a:cs typeface="Arial" charset="0"/>
              </a:rPr>
              <a:t>एक व्यापार में उस व्यक्ति‍ को </a:t>
            </a:r>
            <a:r>
              <a:rPr lang="x-none" sz="2000">
                <a:solidFill>
                  <a:srgbClr val="000000"/>
                </a:solidFill>
                <a:cs typeface="Arial" charset="0"/>
              </a:rPr>
              <a:t>भी उत्पाद</a:t>
            </a:r>
            <a:r>
              <a:rPr lang="hi-IN" sz="2000" dirty="0">
                <a:solidFill>
                  <a:srgbClr val="000000"/>
                </a:solidFill>
                <a:cs typeface="Arial" charset="0"/>
              </a:rPr>
              <a:t>/ सेवा</a:t>
            </a:r>
            <a:r>
              <a:rPr lang="x-none" sz="2000">
                <a:solidFill>
                  <a:srgbClr val="000000"/>
                </a:solidFill>
                <a:cs typeface="Arial" charset="0"/>
              </a:rPr>
              <a:t> बे</a:t>
            </a:r>
            <a:r>
              <a:rPr lang="hi-IN" sz="2000" dirty="0">
                <a:solidFill>
                  <a:srgbClr val="000000"/>
                </a:solidFill>
                <a:cs typeface="Arial" charset="0"/>
              </a:rPr>
              <a:t>ची</a:t>
            </a:r>
            <a:r>
              <a:rPr lang="x-none" sz="2000">
                <a:solidFill>
                  <a:srgbClr val="000000"/>
                </a:solidFill>
                <a:cs typeface="Arial" charset="0"/>
              </a:rPr>
              <a:t> जा सक</a:t>
            </a:r>
            <a:r>
              <a:rPr lang="hi-IN" sz="2000" dirty="0">
                <a:solidFill>
                  <a:srgbClr val="000000"/>
                </a:solidFill>
                <a:cs typeface="Arial" charset="0"/>
              </a:rPr>
              <a:t>ती</a:t>
            </a:r>
            <a:r>
              <a:rPr lang="x-none" sz="2000">
                <a:solidFill>
                  <a:srgbClr val="000000"/>
                </a:solidFill>
                <a:cs typeface="Arial" charset="0"/>
              </a:rPr>
              <a:t> </a:t>
            </a:r>
            <a:r>
              <a:rPr lang="x-none" sz="2000" dirty="0">
                <a:solidFill>
                  <a:srgbClr val="000000"/>
                </a:solidFill>
                <a:cs typeface="Arial" charset="0"/>
              </a:rPr>
              <a:t>है जो कि उस उत्पाद का वास्तविक उपयोगकर्ता न हो</a:t>
            </a:r>
            <a:r>
              <a:rPr lang="x-none" sz="2000">
                <a:solidFill>
                  <a:srgbClr val="000000"/>
                </a:solidFill>
                <a:cs typeface="Arial" charset="0"/>
              </a:rPr>
              <a:t>। </a:t>
            </a:r>
          </a:p>
        </p:txBody>
      </p:sp>
    </p:spTree>
    <p:extLst>
      <p:ext uri="{BB962C8B-B14F-4D97-AF65-F5344CB8AC3E}">
        <p14:creationId xmlns:p14="http://schemas.microsoft.com/office/powerpoint/2010/main" val="233107097"/>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4191000" cy="3875088"/>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latin typeface="Arial" charset="0"/>
                <a:cs typeface="Arial" pitchFamily="34" charset="0"/>
              </a:rPr>
              <a:t>We must consider the following factors to make the decision about which products/services to sell:</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latin typeface="Arial" charset="0"/>
                <a:cs typeface="Arial" charset="0"/>
              </a:rPr>
              <a:t>Who our customers are (men, women, companies, shops, etc.)</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latin typeface="Arial" charset="0"/>
                <a:cs typeface="Arial" charset="0"/>
              </a:rPr>
              <a:t>How much and how often do they buy (bulk or small purchases)</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latin typeface="Arial" charset="0"/>
                <a:cs typeface="Arial" charset="0"/>
              </a:rPr>
              <a:t>How much total volume of sales will we able to do</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latin typeface="Arial" charset="0"/>
                <a:cs typeface="Arial" charset="0"/>
              </a:rPr>
              <a:t>How mush profits (or losses!) will we make</a:t>
            </a:r>
          </a:p>
        </p:txBody>
      </p:sp>
      <p:sp>
        <p:nvSpPr>
          <p:cNvPr id="4" name="Slide Number Placeholder 3"/>
          <p:cNvSpPr>
            <a:spLocks noGrp="1"/>
          </p:cNvSpPr>
          <p:nvPr>
            <p:ph type="sldNum" sz="quarter" idx="10"/>
          </p:nvPr>
        </p:nvSpPr>
        <p:spPr>
          <a:xfrm>
            <a:off x="2617788" y="6326188"/>
            <a:ext cx="2133600" cy="365125"/>
          </a:xfrm>
        </p:spPr>
        <p:txBody>
          <a:bodyPr/>
          <a:lstStyle/>
          <a:p>
            <a:pPr>
              <a:defRPr/>
            </a:pPr>
            <a:fld id="{6336F2F7-DE5E-4F8A-B8B1-01B7365C656E}" type="slidenum">
              <a:rPr lang="en-US" smtClean="0"/>
              <a:pPr>
                <a:defRPr/>
              </a:pPr>
              <a:t>40</a:t>
            </a:fld>
            <a:endParaRPr lang="en-US" dirty="0"/>
          </a:p>
        </p:txBody>
      </p:sp>
      <p:sp>
        <p:nvSpPr>
          <p:cNvPr id="5" name="Rectangle 23"/>
          <p:cNvSpPr>
            <a:spLocks noChangeArrowheads="1"/>
          </p:cNvSpPr>
          <p:nvPr/>
        </p:nvSpPr>
        <p:spPr bwMode="auto">
          <a:xfrm>
            <a:off x="152400" y="5151438"/>
            <a:ext cx="4191000" cy="1406525"/>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en-US" sz="2000" b="1" dirty="0">
                <a:latin typeface="Garamond" pitchFamily="18" charset="0"/>
              </a:rPr>
              <a:t>Question : </a:t>
            </a:r>
            <a:r>
              <a:rPr lang="en-US" sz="2000" dirty="0">
                <a:latin typeface="Garamond" pitchFamily="18" charset="0"/>
              </a:rPr>
              <a:t>Did any of your businesses (or a friend’s/relative’s business) sell different products/services previously ? </a:t>
            </a:r>
            <a:br>
              <a:rPr lang="en-US" sz="2000" dirty="0">
                <a:latin typeface="Garamond" pitchFamily="18" charset="0"/>
              </a:rPr>
            </a:br>
            <a:r>
              <a:rPr lang="en-US" sz="2000" dirty="0">
                <a:latin typeface="Garamond" pitchFamily="18" charset="0"/>
              </a:rPr>
              <a:t>What was the reason for the change ?</a:t>
            </a:r>
            <a:endParaRPr lang="en-US" sz="2400" dirty="0">
              <a:latin typeface="Garamond" pitchFamily="18" charset="0"/>
            </a:endParaRPr>
          </a:p>
        </p:txBody>
      </p:sp>
      <p:sp>
        <p:nvSpPr>
          <p:cNvPr id="11"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a:solidFill>
                  <a:srgbClr val="000000"/>
                </a:solidFill>
                <a:cs typeface="Arial" charset="0"/>
              </a:rPr>
              <a:t>उत्पादों </a:t>
            </a:r>
            <a:r>
              <a:rPr lang="en-US" sz="2400" dirty="0">
                <a:solidFill>
                  <a:srgbClr val="000000"/>
                </a:solidFill>
                <a:cs typeface="Arial" charset="0"/>
              </a:rPr>
              <a:t>/ </a:t>
            </a:r>
            <a:r>
              <a:rPr lang="en-US" sz="2400" dirty="0" err="1">
                <a:solidFill>
                  <a:srgbClr val="000000"/>
                </a:solidFill>
                <a:cs typeface="Arial" charset="0"/>
              </a:rPr>
              <a:t>सेवाओं</a:t>
            </a:r>
            <a:r>
              <a:rPr lang="en-US" sz="2400" dirty="0">
                <a:solidFill>
                  <a:srgbClr val="000000"/>
                </a:solidFill>
                <a:cs typeface="Arial" charset="0"/>
              </a:rPr>
              <a:t> </a:t>
            </a:r>
            <a:r>
              <a:rPr lang="x-none" sz="2400">
                <a:solidFill>
                  <a:srgbClr val="000000"/>
                </a:solidFill>
                <a:cs typeface="Arial" charset="0"/>
              </a:rPr>
              <a:t>के </a:t>
            </a:r>
            <a:r>
              <a:rPr lang="x-none" sz="2400" dirty="0">
                <a:solidFill>
                  <a:srgbClr val="000000"/>
                </a:solidFill>
                <a:cs typeface="Arial" charset="0"/>
              </a:rPr>
              <a:t>बारे में निर्णय </a:t>
            </a:r>
            <a:endParaRPr lang="en-GB" sz="2400" dirty="0">
              <a:solidFill>
                <a:srgbClr val="000000"/>
              </a:solidFill>
              <a:cs typeface="Arial" charset="0"/>
            </a:endParaRPr>
          </a:p>
        </p:txBody>
      </p:sp>
      <p:sp>
        <p:nvSpPr>
          <p:cNvPr id="13" name="Text Box 1"/>
          <p:cNvSpPr txBox="1">
            <a:spLocks noChangeArrowheads="1"/>
          </p:cNvSpPr>
          <p:nvPr/>
        </p:nvSpPr>
        <p:spPr bwMode="auto">
          <a:xfrm>
            <a:off x="1524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Decisions about products/services</a:t>
            </a:r>
            <a:endParaRPr lang="en-GB" sz="2400" dirty="0">
              <a:cs typeface="Arial" charset="0"/>
            </a:endParaRPr>
          </a:p>
        </p:txBody>
      </p:sp>
      <p:sp>
        <p:nvSpPr>
          <p:cNvPr id="14" name="Content Placeholder 2"/>
          <p:cNvSpPr txBox="1">
            <a:spLocks/>
          </p:cNvSpPr>
          <p:nvPr/>
        </p:nvSpPr>
        <p:spPr bwMode="auto">
          <a:xfrm>
            <a:off x="4563177" y="1143000"/>
            <a:ext cx="4191000" cy="38750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a:solidFill>
                  <a:srgbClr val="000000"/>
                </a:solidFill>
                <a:latin typeface="Arial" charset="0"/>
                <a:cs typeface="Arial" pitchFamily="34" charset="0"/>
              </a:rPr>
              <a:t>किस प्रकार के उत्पाद या सेवाएं बेची जाएं </a:t>
            </a:r>
            <a:r>
              <a:rPr lang="hi-IN" sz="2000" dirty="0">
                <a:solidFill>
                  <a:srgbClr val="000000"/>
                </a:solidFill>
                <a:latin typeface="Arial" charset="0"/>
                <a:cs typeface="Arial" pitchFamily="34" charset="0"/>
              </a:rPr>
              <a:t>इसका निर्णय लेने के लिए हमें निम्न पहलुओं पर विचार करना चाहिए:  </a:t>
            </a:r>
            <a:endParaRPr lang="en-US" sz="2000" dirty="0">
              <a:solidFill>
                <a:srgbClr val="000000"/>
              </a:solidFill>
              <a:latin typeface="Arial" charset="0"/>
              <a:cs typeface="Arial" pitchFamily="34"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a:solidFill>
                  <a:srgbClr val="000000"/>
                </a:solidFill>
                <a:latin typeface="Arial" charset="0"/>
                <a:cs typeface="Arial" charset="0"/>
              </a:rPr>
              <a:t>आपके </a:t>
            </a:r>
            <a:r>
              <a:rPr lang="x-none" sz="1600" dirty="0">
                <a:solidFill>
                  <a:srgbClr val="000000"/>
                </a:solidFill>
                <a:latin typeface="Arial" charset="0"/>
                <a:cs typeface="Arial" charset="0"/>
              </a:rPr>
              <a:t>ग्राहक कौन हैं (पुरुष, महिला, कंपनी, दुकान, आदि) </a:t>
            </a:r>
            <a:endParaRPr lang="en-US" sz="1600" dirty="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a:solidFill>
                  <a:srgbClr val="000000"/>
                </a:solidFill>
                <a:latin typeface="Arial" charset="0"/>
                <a:cs typeface="Arial" charset="0"/>
              </a:rPr>
              <a:t>वे </a:t>
            </a:r>
            <a:r>
              <a:rPr lang="hi-IN" sz="1600" dirty="0">
                <a:solidFill>
                  <a:srgbClr val="000000"/>
                </a:solidFill>
                <a:latin typeface="Arial" charset="0"/>
                <a:cs typeface="Arial" charset="0"/>
              </a:rPr>
              <a:t>कितना </a:t>
            </a:r>
            <a:r>
              <a:rPr lang="x-none" sz="1600">
                <a:solidFill>
                  <a:srgbClr val="000000"/>
                </a:solidFill>
                <a:latin typeface="Arial" charset="0"/>
                <a:cs typeface="Arial" charset="0"/>
              </a:rPr>
              <a:t>और </a:t>
            </a:r>
            <a:r>
              <a:rPr lang="x-none" sz="1600" dirty="0">
                <a:solidFill>
                  <a:srgbClr val="000000"/>
                </a:solidFill>
                <a:latin typeface="Arial" charset="0"/>
                <a:cs typeface="Arial" charset="0"/>
              </a:rPr>
              <a:t>कितने समय पर खरीदारी करते हैं (थोक या </a:t>
            </a:r>
            <a:r>
              <a:rPr lang="x-none" sz="1600">
                <a:solidFill>
                  <a:srgbClr val="000000"/>
                </a:solidFill>
                <a:latin typeface="Arial" charset="0"/>
                <a:cs typeface="Arial" charset="0"/>
              </a:rPr>
              <a:t>फुटकर खरी</a:t>
            </a:r>
            <a:r>
              <a:rPr lang="hi-IN" sz="1600" dirty="0">
                <a:solidFill>
                  <a:srgbClr val="000000"/>
                </a:solidFill>
                <a:latin typeface="Arial" charset="0"/>
                <a:cs typeface="Arial" charset="0"/>
              </a:rPr>
              <a:t>दारी</a:t>
            </a:r>
            <a:r>
              <a:rPr lang="x-none" sz="1600">
                <a:solidFill>
                  <a:srgbClr val="000000"/>
                </a:solidFill>
                <a:latin typeface="Arial" charset="0"/>
                <a:cs typeface="Arial" charset="0"/>
              </a:rPr>
              <a:t>) </a:t>
            </a:r>
            <a:endParaRPr lang="en-US" sz="1600" dirty="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Arial" charset="0"/>
                <a:cs typeface="Arial" charset="0"/>
              </a:rPr>
              <a:t>हम कुल कितनी </a:t>
            </a:r>
            <a:r>
              <a:rPr lang="x-none" sz="1600">
                <a:solidFill>
                  <a:srgbClr val="000000"/>
                </a:solidFill>
                <a:latin typeface="Arial" charset="0"/>
                <a:cs typeface="Arial" charset="0"/>
              </a:rPr>
              <a:t>बिक्री </a:t>
            </a:r>
            <a:r>
              <a:rPr lang="hi-IN" sz="1600" dirty="0">
                <a:solidFill>
                  <a:srgbClr val="000000"/>
                </a:solidFill>
                <a:latin typeface="Arial" charset="0"/>
                <a:cs typeface="Arial" charset="0"/>
              </a:rPr>
              <a:t>कर सकेंगे  </a:t>
            </a:r>
            <a:endParaRPr lang="en-US" sz="1600" dirty="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Arial" charset="0"/>
                <a:cs typeface="Arial" charset="0"/>
              </a:rPr>
              <a:t>हमें कितना </a:t>
            </a:r>
            <a:r>
              <a:rPr lang="x-none" sz="1600">
                <a:solidFill>
                  <a:srgbClr val="000000"/>
                </a:solidFill>
                <a:latin typeface="Arial" charset="0"/>
                <a:cs typeface="Arial" charset="0"/>
              </a:rPr>
              <a:t>लाभ </a:t>
            </a:r>
            <a:r>
              <a:rPr lang="x-none" sz="1600" dirty="0">
                <a:solidFill>
                  <a:srgbClr val="000000"/>
                </a:solidFill>
                <a:latin typeface="Arial" charset="0"/>
                <a:cs typeface="Arial" charset="0"/>
              </a:rPr>
              <a:t>(या घाटा</a:t>
            </a:r>
            <a:r>
              <a:rPr lang="x-none" sz="1600">
                <a:solidFill>
                  <a:srgbClr val="000000"/>
                </a:solidFill>
                <a:latin typeface="Arial" charset="0"/>
                <a:cs typeface="Arial" charset="0"/>
              </a:rPr>
              <a:t>) </a:t>
            </a:r>
            <a:r>
              <a:rPr lang="hi-IN" sz="1600" dirty="0">
                <a:solidFill>
                  <a:srgbClr val="000000"/>
                </a:solidFill>
                <a:latin typeface="Arial" charset="0"/>
                <a:cs typeface="Arial" charset="0"/>
              </a:rPr>
              <a:t>होगा </a:t>
            </a:r>
            <a:endParaRPr lang="en-US" sz="1600" dirty="0">
              <a:solidFill>
                <a:srgbClr val="000000"/>
              </a:solidFill>
              <a:latin typeface="Arial" charset="0"/>
              <a:cs typeface="Arial" charset="0"/>
            </a:endParaRPr>
          </a:p>
        </p:txBody>
      </p:sp>
      <p:sp>
        <p:nvSpPr>
          <p:cNvPr id="20" name="Rectangle 23"/>
          <p:cNvSpPr>
            <a:spLocks noChangeArrowheads="1"/>
          </p:cNvSpPr>
          <p:nvPr/>
        </p:nvSpPr>
        <p:spPr bwMode="auto">
          <a:xfrm>
            <a:off x="4563177" y="5151438"/>
            <a:ext cx="4191000" cy="1406525"/>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x-none" sz="2000" b="1" dirty="0">
                <a:latin typeface="Garamond" pitchFamily="18" charset="0"/>
              </a:rPr>
              <a:t>प्रश्न: </a:t>
            </a:r>
            <a:r>
              <a:rPr lang="x-none" sz="2000" dirty="0">
                <a:latin typeface="Garamond" pitchFamily="18" charset="0"/>
              </a:rPr>
              <a:t>क्या आपका कोई व्यापार (या कोई दोस्त/रिश्तेदार का व्यापार) </a:t>
            </a:r>
            <a:r>
              <a:rPr lang="x-none" sz="2000">
                <a:latin typeface="Garamond" pitchFamily="18" charset="0"/>
              </a:rPr>
              <a:t>पहले कोई अ</a:t>
            </a:r>
            <a:r>
              <a:rPr lang="hi-IN" sz="2000" dirty="0">
                <a:latin typeface="Garamond" pitchFamily="18" charset="0"/>
              </a:rPr>
              <a:t>लग </a:t>
            </a:r>
            <a:r>
              <a:rPr lang="x-none" sz="2000">
                <a:latin typeface="Garamond" pitchFamily="18" charset="0"/>
              </a:rPr>
              <a:t>उत्पाद/सेवा बेचता </a:t>
            </a:r>
            <a:r>
              <a:rPr lang="hi-IN" sz="2000" dirty="0">
                <a:latin typeface="Garamond" pitchFamily="18" charset="0"/>
              </a:rPr>
              <a:t>था</a:t>
            </a:r>
            <a:r>
              <a:rPr lang="en-US" sz="2000" dirty="0">
                <a:latin typeface="Garamond" pitchFamily="18" charset="0"/>
              </a:rPr>
              <a:t>?</a:t>
            </a:r>
            <a:r>
              <a:rPr lang="x-none" sz="2000">
                <a:latin typeface="Garamond" pitchFamily="18" charset="0"/>
              </a:rPr>
              <a:t> </a:t>
            </a:r>
            <a:r>
              <a:rPr lang="x-none" sz="2000" dirty="0">
                <a:latin typeface="Garamond" pitchFamily="18" charset="0"/>
              </a:rPr>
              <a:t>इस </a:t>
            </a:r>
            <a:r>
              <a:rPr lang="x-none" sz="2000">
                <a:latin typeface="Garamond" pitchFamily="18" charset="0"/>
              </a:rPr>
              <a:t>परिवर्तन </a:t>
            </a:r>
            <a:r>
              <a:rPr lang="hi-IN" sz="2000" dirty="0">
                <a:latin typeface="Garamond" pitchFamily="18" charset="0"/>
              </a:rPr>
              <a:t>के पीछे </a:t>
            </a:r>
            <a:r>
              <a:rPr lang="x-none" sz="2000">
                <a:latin typeface="Garamond" pitchFamily="18" charset="0"/>
              </a:rPr>
              <a:t>क्या </a:t>
            </a:r>
            <a:r>
              <a:rPr lang="x-none" sz="2000" dirty="0">
                <a:latin typeface="Garamond" pitchFamily="18" charset="0"/>
              </a:rPr>
              <a:t>कारण है </a:t>
            </a:r>
            <a:r>
              <a:rPr lang="en-US" sz="2000" dirty="0">
                <a:latin typeface="Garamond" pitchFamily="18" charset="0"/>
              </a:rPr>
              <a:t>?</a:t>
            </a:r>
          </a:p>
        </p:txBody>
      </p:sp>
      <p:sp>
        <p:nvSpPr>
          <p:cNvPr id="21" name="Slide Number Placeholder 3"/>
          <p:cNvSpPr>
            <a:spLocks noGrp="1"/>
          </p:cNvSpPr>
          <p:nvPr>
            <p:ph type="sldNum" sz="quarter" idx="10"/>
          </p:nvPr>
        </p:nvSpPr>
        <p:spPr>
          <a:xfrm>
            <a:off x="3429000" y="6369049"/>
            <a:ext cx="2133600" cy="365125"/>
          </a:xfrm>
        </p:spPr>
        <p:txBody>
          <a:bodyPr/>
          <a:lstStyle/>
          <a:p>
            <a:pPr algn="ctr">
              <a:defRPr/>
            </a:pPr>
            <a:fld id="{DDE0F35F-AB2D-894B-910A-9A23C2762927}" type="slidenum">
              <a:rPr lang="en-US" sz="1600" b="1" smtClean="0">
                <a:solidFill>
                  <a:schemeClr val="tx1"/>
                </a:solidFill>
              </a:rPr>
              <a:t>40</a:t>
            </a:fld>
            <a:endParaRPr lang="en-US" sz="1600" b="1" dirty="0">
              <a:solidFill>
                <a:schemeClr val="tx1"/>
              </a:solidFill>
            </a:endParaRPr>
          </a:p>
        </p:txBody>
      </p:sp>
    </p:spTree>
    <p:extLst>
      <p:ext uri="{BB962C8B-B14F-4D97-AF65-F5344CB8AC3E}">
        <p14:creationId xmlns:p14="http://schemas.microsoft.com/office/powerpoint/2010/main" val="95593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066800"/>
            <a:ext cx="4191000" cy="3733800"/>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eaLnBrk="1" hangingPunct="1">
              <a:lnSpc>
                <a:spcPct val="11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pitchFamily="34" charset="0"/>
              </a:rPr>
              <a:t>Such decisions affect:</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Our ability to make profits consistently (seasonality, products going out of fashion)</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Our ability to do day-to-day business activities efficiently</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Our ability to generate cash from the business (credit terms expected by customers, suppliers)</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The amount of capital needed (fixed assets, working capital)</a:t>
            </a:r>
          </a:p>
        </p:txBody>
      </p:sp>
      <p:sp>
        <p:nvSpPr>
          <p:cNvPr id="4" name="Slide Number Placeholder 3"/>
          <p:cNvSpPr>
            <a:spLocks noGrp="1"/>
          </p:cNvSpPr>
          <p:nvPr>
            <p:ph type="sldNum" sz="quarter" idx="10"/>
          </p:nvPr>
        </p:nvSpPr>
        <p:spPr>
          <a:xfrm>
            <a:off x="3429000" y="6444917"/>
            <a:ext cx="2133600" cy="365125"/>
          </a:xfrm>
        </p:spPr>
        <p:txBody>
          <a:bodyPr vert="horz" lIns="91440" tIns="45720" rIns="91440" bIns="45720" rtlCol="0" anchor="ctr"/>
          <a:lstStyle/>
          <a:p>
            <a:pPr algn="ctr"/>
            <a:fld id="{57A3E1AD-743B-4B8E-9E4A-006E5DD443B6}" type="slidenum">
              <a:rPr lang="en-US" sz="1600" b="1">
                <a:solidFill>
                  <a:schemeClr val="tx1"/>
                </a:solidFill>
              </a:rPr>
              <a:pPr algn="ctr"/>
              <a:t>41</a:t>
            </a:fld>
            <a:endParaRPr lang="en-US" sz="1600" b="1" dirty="0">
              <a:solidFill>
                <a:schemeClr val="tx1"/>
              </a:solidFill>
            </a:endParaRPr>
          </a:p>
        </p:txBody>
      </p:sp>
      <p:sp>
        <p:nvSpPr>
          <p:cNvPr id="5" name="Rectangle 23"/>
          <p:cNvSpPr>
            <a:spLocks noChangeArrowheads="1"/>
          </p:cNvSpPr>
          <p:nvPr/>
        </p:nvSpPr>
        <p:spPr bwMode="auto">
          <a:xfrm>
            <a:off x="152400" y="4876801"/>
            <a:ext cx="4191000"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en-US" sz="2000" b="1" dirty="0">
                <a:latin typeface="Garamond" pitchFamily="18" charset="0"/>
              </a:rPr>
              <a:t>Key Point 1: </a:t>
            </a:r>
            <a:r>
              <a:rPr lang="en-US" sz="2000" dirty="0">
                <a:latin typeface="Garamond" pitchFamily="18" charset="0"/>
              </a:rPr>
              <a:t>Product decisions determine business viability </a:t>
            </a:r>
          </a:p>
          <a:p>
            <a:r>
              <a:rPr lang="en-US" sz="2000" b="1" dirty="0">
                <a:latin typeface="Garamond" pitchFamily="18" charset="0"/>
              </a:rPr>
              <a:t>Key Point 2: </a:t>
            </a:r>
            <a:r>
              <a:rPr lang="en-US" sz="2000" dirty="0">
                <a:latin typeface="Garamond" pitchFamily="18" charset="0"/>
              </a:rPr>
              <a:t>Therefore, before making product decisions a business must do a lot of thinking</a:t>
            </a:r>
            <a:endParaRPr lang="en-US" sz="2400" dirty="0">
              <a:latin typeface="Garamond" pitchFamily="18" charset="0"/>
            </a:endParaRPr>
          </a:p>
        </p:txBody>
      </p:sp>
      <p:sp>
        <p:nvSpPr>
          <p:cNvPr id="13" name="Text Box 1"/>
          <p:cNvSpPr txBox="1">
            <a:spLocks noChangeArrowheads="1"/>
          </p:cNvSpPr>
          <p:nvPr/>
        </p:nvSpPr>
        <p:spPr bwMode="auto">
          <a:xfrm>
            <a:off x="1524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cs typeface="Arial" charset="0"/>
              </a:rPr>
              <a:t>Decisions about products/services… continued</a:t>
            </a:r>
            <a:endParaRPr lang="en-GB" sz="2000" dirty="0">
              <a:cs typeface="Arial" charset="0"/>
            </a:endParaRPr>
          </a:p>
        </p:txBody>
      </p:sp>
      <p:sp>
        <p:nvSpPr>
          <p:cNvPr id="17" name="Content Placeholder 2"/>
          <p:cNvSpPr txBox="1">
            <a:spLocks/>
          </p:cNvSpPr>
          <p:nvPr/>
        </p:nvSpPr>
        <p:spPr bwMode="auto">
          <a:xfrm>
            <a:off x="4648200" y="1076425"/>
            <a:ext cx="4191000" cy="3733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2000" dirty="0">
                <a:solidFill>
                  <a:srgbClr val="000000"/>
                </a:solidFill>
                <a:latin typeface="Arial" charset="0"/>
                <a:cs typeface="Arial" pitchFamily="34" charset="0"/>
              </a:rPr>
              <a:t>ऐसे फैसले </a:t>
            </a:r>
            <a:r>
              <a:rPr lang="x-none" sz="2000">
                <a:solidFill>
                  <a:srgbClr val="000000"/>
                </a:solidFill>
                <a:latin typeface="Arial" charset="0"/>
                <a:cs typeface="Arial" pitchFamily="34" charset="0"/>
              </a:rPr>
              <a:t>निम्न को प्रभावित कर</a:t>
            </a:r>
            <a:r>
              <a:rPr lang="hi-IN" sz="2000" dirty="0">
                <a:solidFill>
                  <a:srgbClr val="000000"/>
                </a:solidFill>
                <a:latin typeface="Arial" charset="0"/>
                <a:cs typeface="Arial" pitchFamily="34" charset="0"/>
              </a:rPr>
              <a:t>ते</a:t>
            </a:r>
            <a:r>
              <a:rPr lang="x-none" sz="2000">
                <a:solidFill>
                  <a:srgbClr val="000000"/>
                </a:solidFill>
                <a:latin typeface="Arial" charset="0"/>
                <a:cs typeface="Arial" pitchFamily="34" charset="0"/>
              </a:rPr>
              <a:t> है</a:t>
            </a:r>
            <a:r>
              <a:rPr lang="hi-IN" sz="2000" dirty="0">
                <a:solidFill>
                  <a:srgbClr val="000000"/>
                </a:solidFill>
                <a:latin typeface="Arial" charset="0"/>
                <a:cs typeface="Arial" pitchFamily="34" charset="0"/>
              </a:rPr>
              <a:t>ं</a:t>
            </a:r>
            <a:r>
              <a:rPr lang="x-none" sz="2000">
                <a:solidFill>
                  <a:srgbClr val="000000"/>
                </a:solidFill>
                <a:latin typeface="Arial" charset="0"/>
                <a:cs typeface="Arial" pitchFamily="34" charset="0"/>
              </a:rPr>
              <a:t>: </a:t>
            </a:r>
            <a:endParaRPr lang="en-US" sz="2000" dirty="0">
              <a:solidFill>
                <a:srgbClr val="000000"/>
              </a:solidFill>
              <a:latin typeface="Arial" charset="0"/>
              <a:cs typeface="Arial" pitchFamily="34"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a:solidFill>
                  <a:srgbClr val="000000"/>
                </a:solidFill>
                <a:latin typeface="Arial" charset="0"/>
                <a:cs typeface="Arial" charset="0"/>
              </a:rPr>
              <a:t>लगातार लाभ कमाने की क्षमता </a:t>
            </a:r>
            <a:r>
              <a:rPr lang="x-none" sz="1800">
                <a:solidFill>
                  <a:srgbClr val="000000"/>
                </a:solidFill>
                <a:latin typeface="Arial" charset="0"/>
                <a:cs typeface="Arial" charset="0"/>
              </a:rPr>
              <a:t>(मौस</a:t>
            </a:r>
            <a:r>
              <a:rPr lang="hi-IN" sz="1800" dirty="0">
                <a:solidFill>
                  <a:srgbClr val="000000"/>
                </a:solidFill>
                <a:latin typeface="Arial" charset="0"/>
                <a:cs typeface="Arial" charset="0"/>
              </a:rPr>
              <a:t>म के अनुसार बदलाव करना</a:t>
            </a:r>
            <a:r>
              <a:rPr lang="x-none" sz="1800">
                <a:solidFill>
                  <a:srgbClr val="000000"/>
                </a:solidFill>
                <a:latin typeface="Arial" charset="0"/>
                <a:cs typeface="Arial" charset="0"/>
              </a:rPr>
              <a:t>, </a:t>
            </a:r>
            <a:r>
              <a:rPr lang="x-none" sz="1800" dirty="0">
                <a:solidFill>
                  <a:srgbClr val="000000"/>
                </a:solidFill>
                <a:latin typeface="Arial" charset="0"/>
                <a:cs typeface="Arial" charset="0"/>
              </a:rPr>
              <a:t>उत्पाद </a:t>
            </a:r>
            <a:r>
              <a:rPr lang="x-none" sz="1800">
                <a:solidFill>
                  <a:srgbClr val="000000"/>
                </a:solidFill>
                <a:latin typeface="Arial" charset="0"/>
                <a:cs typeface="Arial" charset="0"/>
              </a:rPr>
              <a:t>का चलन</a:t>
            </a:r>
            <a:r>
              <a:rPr lang="hi-IN" sz="1800" dirty="0">
                <a:solidFill>
                  <a:srgbClr val="000000"/>
                </a:solidFill>
                <a:latin typeface="Arial" charset="0"/>
                <a:cs typeface="Arial" charset="0"/>
              </a:rPr>
              <a:t>/ फैशन</a:t>
            </a:r>
            <a:r>
              <a:rPr lang="x-none" sz="1800">
                <a:solidFill>
                  <a:srgbClr val="000000"/>
                </a:solidFill>
                <a:latin typeface="Arial" charset="0"/>
                <a:cs typeface="Arial" charset="0"/>
              </a:rPr>
              <a:t> </a:t>
            </a:r>
            <a:r>
              <a:rPr lang="x-none" sz="1800" dirty="0">
                <a:solidFill>
                  <a:srgbClr val="000000"/>
                </a:solidFill>
                <a:latin typeface="Arial" charset="0"/>
                <a:cs typeface="Arial" charset="0"/>
              </a:rPr>
              <a:t>से बाहर हो जाना) </a:t>
            </a:r>
            <a:endParaRPr lang="en-US" sz="1800" dirty="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800" dirty="0">
                <a:solidFill>
                  <a:srgbClr val="000000"/>
                </a:solidFill>
                <a:latin typeface="Arial" charset="0"/>
                <a:cs typeface="Arial" charset="0"/>
              </a:rPr>
              <a:t>व्यापार में</a:t>
            </a:r>
            <a:r>
              <a:rPr lang="x-none" sz="1800">
                <a:solidFill>
                  <a:srgbClr val="000000"/>
                </a:solidFill>
                <a:latin typeface="Arial" charset="0"/>
                <a:cs typeface="Arial" charset="0"/>
              </a:rPr>
              <a:t> </a:t>
            </a:r>
            <a:r>
              <a:rPr lang="hi-IN" sz="1800" dirty="0">
                <a:solidFill>
                  <a:srgbClr val="000000"/>
                </a:solidFill>
                <a:latin typeface="Arial" charset="0"/>
                <a:cs typeface="Arial" charset="0"/>
              </a:rPr>
              <a:t>रोजमर्रा के कार्य </a:t>
            </a:r>
            <a:r>
              <a:rPr lang="x-none" sz="1800">
                <a:solidFill>
                  <a:srgbClr val="000000"/>
                </a:solidFill>
                <a:latin typeface="Arial" charset="0"/>
                <a:cs typeface="Arial" charset="0"/>
              </a:rPr>
              <a:t>दक्षता के साथ </a:t>
            </a:r>
            <a:r>
              <a:rPr lang="hi-IN" sz="1800" dirty="0">
                <a:solidFill>
                  <a:srgbClr val="000000"/>
                </a:solidFill>
                <a:latin typeface="Arial" charset="0"/>
                <a:cs typeface="Arial" charset="0"/>
              </a:rPr>
              <a:t>कर पा</a:t>
            </a:r>
            <a:r>
              <a:rPr lang="x-none" sz="1800">
                <a:solidFill>
                  <a:srgbClr val="000000"/>
                </a:solidFill>
                <a:latin typeface="Arial" charset="0"/>
                <a:cs typeface="Arial" charset="0"/>
              </a:rPr>
              <a:t>ने </a:t>
            </a:r>
            <a:r>
              <a:rPr lang="x-none" sz="1800" dirty="0">
                <a:solidFill>
                  <a:srgbClr val="000000"/>
                </a:solidFill>
                <a:latin typeface="Arial" charset="0"/>
                <a:cs typeface="Arial" charset="0"/>
              </a:rPr>
              <a:t>की क्षमता </a:t>
            </a:r>
            <a:endParaRPr lang="en-US" sz="1800" dirty="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800" dirty="0">
                <a:solidFill>
                  <a:srgbClr val="000000"/>
                </a:solidFill>
                <a:latin typeface="Arial" charset="0"/>
                <a:cs typeface="Arial" charset="0"/>
              </a:rPr>
              <a:t>व्यापार से </a:t>
            </a:r>
            <a:r>
              <a:rPr lang="x-none" sz="1800">
                <a:solidFill>
                  <a:srgbClr val="000000"/>
                </a:solidFill>
                <a:latin typeface="Arial" charset="0"/>
                <a:cs typeface="Arial" charset="0"/>
              </a:rPr>
              <a:t>नकद </a:t>
            </a:r>
            <a:r>
              <a:rPr lang="x-none" sz="1800" dirty="0">
                <a:solidFill>
                  <a:srgbClr val="000000"/>
                </a:solidFill>
                <a:latin typeface="Arial" charset="0"/>
                <a:cs typeface="Arial" charset="0"/>
              </a:rPr>
              <a:t>कमाने की क्षमता (ग्राहकों</a:t>
            </a:r>
            <a:r>
              <a:rPr lang="x-none" sz="1800">
                <a:solidFill>
                  <a:srgbClr val="000000"/>
                </a:solidFill>
                <a:latin typeface="Arial" charset="0"/>
                <a:cs typeface="Arial" charset="0"/>
              </a:rPr>
              <a:t>, </a:t>
            </a:r>
            <a:r>
              <a:rPr lang="hi-IN" sz="1800" dirty="0">
                <a:solidFill>
                  <a:srgbClr val="000000"/>
                </a:solidFill>
                <a:latin typeface="Arial" charset="0"/>
                <a:cs typeface="Arial" charset="0"/>
              </a:rPr>
              <a:t>सप्लायर्स </a:t>
            </a:r>
            <a:r>
              <a:rPr lang="x-none" sz="1800">
                <a:solidFill>
                  <a:srgbClr val="000000"/>
                </a:solidFill>
                <a:latin typeface="Arial" charset="0"/>
                <a:cs typeface="Arial" charset="0"/>
              </a:rPr>
              <a:t>द्वारा </a:t>
            </a:r>
            <a:r>
              <a:rPr lang="x-none" sz="1800" dirty="0">
                <a:solidFill>
                  <a:srgbClr val="000000"/>
                </a:solidFill>
                <a:latin typeface="Arial" charset="0"/>
                <a:cs typeface="Arial" charset="0"/>
              </a:rPr>
              <a:t>अपेक्षित उधार की शर्तें) </a:t>
            </a:r>
            <a:endParaRPr lang="en-US" sz="1800" dirty="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a:solidFill>
                  <a:srgbClr val="000000"/>
                </a:solidFill>
                <a:latin typeface="Arial" charset="0"/>
                <a:cs typeface="Arial" charset="0"/>
              </a:rPr>
              <a:t>कितनी </a:t>
            </a:r>
            <a:r>
              <a:rPr lang="hi-IN" sz="1800" dirty="0">
                <a:solidFill>
                  <a:srgbClr val="000000"/>
                </a:solidFill>
                <a:latin typeface="Arial" charset="0"/>
                <a:cs typeface="Arial" charset="0"/>
              </a:rPr>
              <a:t>पूंजी </a:t>
            </a:r>
            <a:r>
              <a:rPr lang="x-none" sz="1800">
                <a:solidFill>
                  <a:srgbClr val="000000"/>
                </a:solidFill>
                <a:latin typeface="Arial" charset="0"/>
                <a:cs typeface="Arial" charset="0"/>
              </a:rPr>
              <a:t>की </a:t>
            </a:r>
            <a:r>
              <a:rPr lang="x-none" sz="1800" dirty="0">
                <a:solidFill>
                  <a:srgbClr val="000000"/>
                </a:solidFill>
                <a:latin typeface="Arial" charset="0"/>
                <a:cs typeface="Arial" charset="0"/>
              </a:rPr>
              <a:t>जरूरत है (अचल संपत्ति‍, कार्यशील पूंजी) </a:t>
            </a:r>
            <a:endParaRPr lang="en-US" sz="1800" dirty="0">
              <a:solidFill>
                <a:srgbClr val="000000"/>
              </a:solidFill>
              <a:latin typeface="Arial" charset="0"/>
              <a:cs typeface="Arial" charset="0"/>
            </a:endParaRPr>
          </a:p>
        </p:txBody>
      </p:sp>
      <p:sp>
        <p:nvSpPr>
          <p:cNvPr id="18" name="Rectangle 23"/>
          <p:cNvSpPr>
            <a:spLocks noChangeArrowheads="1"/>
          </p:cNvSpPr>
          <p:nvPr/>
        </p:nvSpPr>
        <p:spPr bwMode="auto">
          <a:xfrm>
            <a:off x="4648200" y="4886426"/>
            <a:ext cx="4191000"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x-none" b="1" dirty="0">
                <a:latin typeface="Garamond" pitchFamily="18" charset="0"/>
              </a:rPr>
              <a:t>मुख्य बिंदु 1: </a:t>
            </a:r>
            <a:r>
              <a:rPr lang="x-none" dirty="0">
                <a:latin typeface="Garamond" pitchFamily="18" charset="0"/>
              </a:rPr>
              <a:t>उत्पाद के निर्णय व्यापार की व्यवहारिकता निर्धारित करते हैं</a:t>
            </a:r>
          </a:p>
          <a:p>
            <a:r>
              <a:rPr lang="x-none" b="1" dirty="0">
                <a:latin typeface="Garamond" pitchFamily="18" charset="0"/>
              </a:rPr>
              <a:t>मुख्य बिंदु 2: </a:t>
            </a:r>
            <a:r>
              <a:rPr lang="x-none" dirty="0">
                <a:latin typeface="Garamond" pitchFamily="18" charset="0"/>
              </a:rPr>
              <a:t>इसलिए, उत्पाद के निर्णय लेने से पहले एक व्यापार को कई </a:t>
            </a:r>
            <a:r>
              <a:rPr lang="x-none">
                <a:latin typeface="Garamond" pitchFamily="18" charset="0"/>
              </a:rPr>
              <a:t>चीजें </a:t>
            </a:r>
            <a:r>
              <a:rPr lang="hi-IN" dirty="0">
                <a:latin typeface="Garamond" pitchFamily="18" charset="0"/>
              </a:rPr>
              <a:t>सोच</a:t>
            </a:r>
            <a:r>
              <a:rPr lang="x-none">
                <a:latin typeface="Garamond" pitchFamily="18" charset="0"/>
              </a:rPr>
              <a:t>नी </a:t>
            </a:r>
            <a:r>
              <a:rPr lang="x-none" dirty="0">
                <a:latin typeface="Garamond" pitchFamily="18" charset="0"/>
              </a:rPr>
              <a:t>पड़ती हैं </a:t>
            </a:r>
            <a:endParaRPr lang="en-US" dirty="0">
              <a:latin typeface="Garamond" pitchFamily="18" charset="0"/>
            </a:endParaRPr>
          </a:p>
        </p:txBody>
      </p:sp>
      <p:sp>
        <p:nvSpPr>
          <p:cNvPr id="19" name="Text Box 1"/>
          <p:cNvSpPr txBox="1">
            <a:spLocks noChangeArrowheads="1"/>
          </p:cNvSpPr>
          <p:nvPr/>
        </p:nvSpPr>
        <p:spPr bwMode="auto">
          <a:xfrm>
            <a:off x="4648200" y="162025"/>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a:solidFill>
                  <a:srgbClr val="000000"/>
                </a:solidFill>
                <a:cs typeface="Arial" charset="0"/>
              </a:rPr>
              <a:t>उत्पादों </a:t>
            </a:r>
            <a:r>
              <a:rPr lang="hi-IN" sz="2400" dirty="0">
                <a:solidFill>
                  <a:srgbClr val="000000"/>
                </a:solidFill>
                <a:cs typeface="Arial" charset="0"/>
              </a:rPr>
              <a:t>/ सेवाओं </a:t>
            </a:r>
            <a:r>
              <a:rPr lang="x-none" sz="2400">
                <a:solidFill>
                  <a:srgbClr val="000000"/>
                </a:solidFill>
                <a:cs typeface="Arial" charset="0"/>
              </a:rPr>
              <a:t>के </a:t>
            </a:r>
            <a:r>
              <a:rPr lang="x-none" sz="2400" dirty="0">
                <a:solidFill>
                  <a:srgbClr val="000000"/>
                </a:solidFill>
                <a:cs typeface="Arial" charset="0"/>
              </a:rPr>
              <a:t>बारे में निर्णय</a:t>
            </a:r>
            <a:r>
              <a:rPr lang="x-none" sz="2400">
                <a:solidFill>
                  <a:srgbClr val="000000"/>
                </a:solidFill>
                <a:cs typeface="Arial" charset="0"/>
              </a:rPr>
              <a:t>... जारी</a:t>
            </a:r>
            <a:r>
              <a:rPr lang="hi-IN" sz="2400" dirty="0">
                <a:solidFill>
                  <a:srgbClr val="000000"/>
                </a:solidFill>
                <a:cs typeface="Arial" charset="0"/>
              </a:rPr>
              <a:t> है </a:t>
            </a:r>
            <a:r>
              <a:rPr lang="x-none" sz="2400">
                <a:solidFill>
                  <a:srgbClr val="000000"/>
                </a:solidFill>
                <a:cs typeface="Arial" charset="0"/>
              </a:rPr>
              <a:t> </a:t>
            </a:r>
            <a:endParaRPr lang="en-GB" sz="2400" dirty="0">
              <a:solidFill>
                <a:srgbClr val="000000"/>
              </a:solidFill>
              <a:cs typeface="Arial" charset="0"/>
            </a:endParaRPr>
          </a:p>
        </p:txBody>
      </p:sp>
    </p:spTree>
    <p:extLst>
      <p:ext uri="{BB962C8B-B14F-4D97-AF65-F5344CB8AC3E}">
        <p14:creationId xmlns:p14="http://schemas.microsoft.com/office/powerpoint/2010/main" val="2365307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Criteria for selecting product or service</a:t>
            </a:r>
            <a:endParaRPr lang="en-GB" sz="2400" dirty="0">
              <a:cs typeface="Arial" pitchFamily="34" charset="0"/>
            </a:endParaRPr>
          </a:p>
        </p:txBody>
      </p:sp>
      <p:sp>
        <p:nvSpPr>
          <p:cNvPr id="15363" name="Text Box 2"/>
          <p:cNvSpPr txBox="1">
            <a:spLocks noChangeArrowheads="1"/>
          </p:cNvSpPr>
          <p:nvPr/>
        </p:nvSpPr>
        <p:spPr bwMode="auto">
          <a:xfrm>
            <a:off x="2286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10000"/>
              </a:lnSpc>
              <a:spcBef>
                <a:spcPts val="0"/>
              </a:spcBef>
              <a:spcAft>
                <a:spcPts val="0"/>
              </a:spcAft>
              <a:buFont typeface="Arial" charset="0"/>
              <a:buChar char="•"/>
              <a:defRPr/>
            </a:pPr>
            <a:r>
              <a:rPr lang="en-US" sz="2000" dirty="0"/>
              <a:t>A product or a service must be chosen so that:</a:t>
            </a:r>
          </a:p>
          <a:p>
            <a:pPr marL="745200" lvl="3" indent="-288000">
              <a:lnSpc>
                <a:spcPct val="110000"/>
              </a:lnSpc>
              <a:spcBef>
                <a:spcPts val="0"/>
              </a:spcBef>
              <a:spcAft>
                <a:spcPts val="0"/>
              </a:spcAft>
              <a:buFont typeface="+mj-lt"/>
              <a:buAutoNum type="arabicPeriod"/>
              <a:tabLst>
                <a:tab pos="804863" algn="l"/>
              </a:tabLst>
              <a:defRPr/>
            </a:pPr>
            <a:r>
              <a:rPr lang="en-US" dirty="0"/>
              <a:t>It should meet </a:t>
            </a:r>
            <a:br>
              <a:rPr lang="en-US" dirty="0"/>
            </a:br>
            <a:r>
              <a:rPr lang="en-US" b="1" u="sng" dirty="0"/>
              <a:t>essential </a:t>
            </a:r>
            <a:r>
              <a:rPr lang="en-US" dirty="0"/>
              <a:t>needs of </a:t>
            </a:r>
            <a:r>
              <a:rPr lang="en-US" b="1" u="sng" dirty="0"/>
              <a:t>target customers</a:t>
            </a:r>
          </a:p>
          <a:p>
            <a:pPr marL="745200" lvl="3" indent="-288000">
              <a:lnSpc>
                <a:spcPct val="110000"/>
              </a:lnSpc>
              <a:spcBef>
                <a:spcPts val="0"/>
              </a:spcBef>
              <a:spcAft>
                <a:spcPts val="0"/>
              </a:spcAft>
              <a:buFont typeface="+mj-lt"/>
              <a:buAutoNum type="arabicPeriod"/>
              <a:tabLst>
                <a:tab pos="804863" algn="l"/>
              </a:tabLst>
              <a:defRPr/>
            </a:pPr>
            <a:r>
              <a:rPr lang="en-US" dirty="0"/>
              <a:t>It should be </a:t>
            </a:r>
            <a:r>
              <a:rPr lang="en-US" b="1" u="sng" dirty="0"/>
              <a:t>better than competition</a:t>
            </a:r>
            <a:r>
              <a:rPr lang="en-US" dirty="0"/>
              <a:t> in meeting some needs</a:t>
            </a:r>
          </a:p>
          <a:p>
            <a:pPr marL="745200" lvl="3" indent="-288000">
              <a:lnSpc>
                <a:spcPct val="110000"/>
              </a:lnSpc>
              <a:spcBef>
                <a:spcPts val="0"/>
              </a:spcBef>
              <a:spcAft>
                <a:spcPts val="0"/>
              </a:spcAft>
              <a:buFont typeface="+mj-lt"/>
              <a:buAutoNum type="arabicPeriod"/>
              <a:tabLst>
                <a:tab pos="804863" algn="l"/>
              </a:tabLst>
              <a:defRPr/>
            </a:pPr>
            <a:r>
              <a:rPr lang="en-US" dirty="0"/>
              <a:t>The business should be </a:t>
            </a:r>
            <a:br>
              <a:rPr lang="en-US" dirty="0"/>
            </a:br>
            <a:r>
              <a:rPr lang="en-US" b="1" u="sng" dirty="0"/>
              <a:t>capable of producing or buying </a:t>
            </a:r>
            <a:r>
              <a:rPr lang="en-US" dirty="0"/>
              <a:t>such products</a:t>
            </a:r>
          </a:p>
          <a:p>
            <a:pPr marL="745200" lvl="3" indent="-288000">
              <a:lnSpc>
                <a:spcPct val="110000"/>
              </a:lnSpc>
              <a:spcBef>
                <a:spcPts val="0"/>
              </a:spcBef>
              <a:spcAft>
                <a:spcPts val="0"/>
              </a:spcAft>
              <a:buFont typeface="+mj-lt"/>
              <a:buAutoNum type="arabicPeriod"/>
              <a:tabLst>
                <a:tab pos="804863" algn="l"/>
              </a:tabLst>
              <a:defRPr/>
            </a:pPr>
            <a:r>
              <a:rPr lang="en-US" dirty="0"/>
              <a:t>It helps businesses make profits consistently year after year</a:t>
            </a:r>
          </a:p>
          <a:p>
            <a:pPr marL="216000" lvl="2" indent="-216000">
              <a:lnSpc>
                <a:spcPct val="110000"/>
              </a:lnSpc>
              <a:spcBef>
                <a:spcPts val="0"/>
              </a:spcBef>
              <a:spcAft>
                <a:spcPts val="0"/>
              </a:spcAft>
              <a:buFont typeface="Arial" charset="0"/>
              <a:buChar char="•"/>
              <a:defRPr/>
            </a:pPr>
            <a:r>
              <a:rPr lang="en-US" sz="2000" dirty="0"/>
              <a:t>Once a business decides on which products/services to make, it must plan to inform potential customers about them. Let’s look at how to do that.</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42</a:t>
            </a:fld>
            <a:endParaRPr lang="en-US" sz="1600" b="1">
              <a:solidFill>
                <a:prstClr val="black"/>
              </a:solidFill>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किसी </a:t>
            </a:r>
            <a:r>
              <a:rPr lang="x-none" sz="2400">
                <a:solidFill>
                  <a:srgbClr val="000000"/>
                </a:solidFill>
                <a:cs typeface="Arial" pitchFamily="34" charset="0"/>
              </a:rPr>
              <a:t>उत्पाद </a:t>
            </a:r>
            <a:r>
              <a:rPr lang="hi-IN" sz="2400" dirty="0">
                <a:solidFill>
                  <a:srgbClr val="000000"/>
                </a:solidFill>
                <a:cs typeface="Arial" pitchFamily="34" charset="0"/>
              </a:rPr>
              <a:t>या सेवा का </a:t>
            </a:r>
            <a:r>
              <a:rPr lang="x-none" sz="2400">
                <a:solidFill>
                  <a:srgbClr val="000000"/>
                </a:solidFill>
                <a:cs typeface="Arial" pitchFamily="34" charset="0"/>
              </a:rPr>
              <a:t>चयन </a:t>
            </a:r>
            <a:r>
              <a:rPr lang="hi-IN" sz="2400" dirty="0">
                <a:solidFill>
                  <a:srgbClr val="000000"/>
                </a:solidFill>
                <a:cs typeface="Arial" pitchFamily="34" charset="0"/>
              </a:rPr>
              <a:t>करने </a:t>
            </a:r>
            <a:r>
              <a:rPr lang="x-none" sz="2400">
                <a:solidFill>
                  <a:srgbClr val="000000"/>
                </a:solidFill>
                <a:cs typeface="Arial" pitchFamily="34" charset="0"/>
              </a:rPr>
              <a:t>के </a:t>
            </a:r>
            <a:r>
              <a:rPr lang="x-none" sz="2400" dirty="0">
                <a:solidFill>
                  <a:srgbClr val="000000"/>
                </a:solidFill>
                <a:cs typeface="Arial" pitchFamily="34" charset="0"/>
              </a:rPr>
              <a:t>मापदंड </a:t>
            </a:r>
            <a:endParaRPr lang="en-GB" sz="2400" dirty="0">
              <a:solidFill>
                <a:srgbClr val="000000"/>
              </a:solidFill>
              <a:cs typeface="Arial" pitchFamily="34" charset="0"/>
            </a:endParaRPr>
          </a:p>
        </p:txBody>
      </p:sp>
      <p:sp>
        <p:nvSpPr>
          <p:cNvPr id="13" name="Text Box 2"/>
          <p:cNvSpPr txBox="1">
            <a:spLocks noChangeArrowheads="1"/>
          </p:cNvSpPr>
          <p:nvPr/>
        </p:nvSpPr>
        <p:spPr bwMode="auto">
          <a:xfrm>
            <a:off x="46482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10000"/>
              </a:lnSpc>
              <a:spcBef>
                <a:spcPts val="0"/>
              </a:spcBef>
              <a:spcAft>
                <a:spcPts val="0"/>
              </a:spcAft>
              <a:buFont typeface="Arial" charset="0"/>
              <a:buChar char="•"/>
              <a:defRPr/>
            </a:pPr>
            <a:r>
              <a:rPr lang="x-none" sz="2000"/>
              <a:t>उत्पा</a:t>
            </a:r>
            <a:r>
              <a:rPr lang="hi-IN" sz="2000" dirty="0"/>
              <a:t>द या सेवा </a:t>
            </a:r>
            <a:r>
              <a:rPr lang="x-none" sz="2000"/>
              <a:t>का </a:t>
            </a:r>
            <a:r>
              <a:rPr lang="x-none" sz="2000" dirty="0"/>
              <a:t>चयन इस प्रकार से होना चाहिए ताकि: </a:t>
            </a:r>
            <a:endParaRPr lang="en-US" sz="2000" dirty="0"/>
          </a:p>
          <a:p>
            <a:pPr marL="745200" lvl="3" indent="-288000">
              <a:lnSpc>
                <a:spcPct val="110000"/>
              </a:lnSpc>
              <a:spcBef>
                <a:spcPts val="0"/>
              </a:spcBef>
              <a:spcAft>
                <a:spcPts val="0"/>
              </a:spcAft>
              <a:buFont typeface="+mj-lt"/>
              <a:buAutoNum type="arabicPeriod"/>
              <a:tabLst>
                <a:tab pos="804863" algn="l"/>
              </a:tabLst>
              <a:defRPr/>
            </a:pPr>
            <a:r>
              <a:rPr lang="hi-IN" dirty="0"/>
              <a:t>वे </a:t>
            </a:r>
            <a:r>
              <a:rPr lang="x-none" b="1" u="sng"/>
              <a:t>लक्ष्य </a:t>
            </a:r>
            <a:r>
              <a:rPr lang="x-none" b="1" u="sng" dirty="0"/>
              <a:t>ग्राहकों</a:t>
            </a:r>
            <a:r>
              <a:rPr lang="x-none" dirty="0"/>
              <a:t> की </a:t>
            </a:r>
            <a:r>
              <a:rPr lang="x-none" b="1" u="sng" dirty="0"/>
              <a:t>आवश्यक</a:t>
            </a:r>
            <a:r>
              <a:rPr lang="x-none" dirty="0"/>
              <a:t> जरूरतों को </a:t>
            </a:r>
            <a:r>
              <a:rPr lang="x-none"/>
              <a:t>पूरा कर</a:t>
            </a:r>
            <a:r>
              <a:rPr lang="hi-IN" dirty="0"/>
              <a:t>ते हों </a:t>
            </a:r>
            <a:endParaRPr lang="en-US" dirty="0"/>
          </a:p>
          <a:p>
            <a:pPr marL="745200" lvl="3" indent="-288000">
              <a:lnSpc>
                <a:spcPct val="110000"/>
              </a:lnSpc>
              <a:spcBef>
                <a:spcPts val="0"/>
              </a:spcBef>
              <a:spcAft>
                <a:spcPts val="0"/>
              </a:spcAft>
              <a:buFont typeface="+mj-lt"/>
              <a:buAutoNum type="arabicPeriod"/>
              <a:tabLst>
                <a:tab pos="804863" algn="l"/>
              </a:tabLst>
              <a:defRPr/>
            </a:pPr>
            <a:r>
              <a:rPr lang="x-none" dirty="0"/>
              <a:t>कुछ जरूरतों को पूरा करने में उत्पाद </a:t>
            </a:r>
            <a:r>
              <a:rPr lang="x-none" b="1" u="sng" dirty="0"/>
              <a:t>प्रतिद्वंद्वी से बेहतर</a:t>
            </a:r>
            <a:r>
              <a:rPr lang="x-none" dirty="0"/>
              <a:t> होने चाहिए </a:t>
            </a:r>
            <a:endParaRPr lang="en-US" dirty="0"/>
          </a:p>
          <a:p>
            <a:pPr marL="745200" lvl="3" indent="-288000">
              <a:lnSpc>
                <a:spcPct val="110000"/>
              </a:lnSpc>
              <a:spcBef>
                <a:spcPts val="0"/>
              </a:spcBef>
              <a:spcAft>
                <a:spcPts val="0"/>
              </a:spcAft>
              <a:buFont typeface="+mj-lt"/>
              <a:buAutoNum type="arabicPeriod"/>
              <a:tabLst>
                <a:tab pos="804863" algn="l"/>
              </a:tabLst>
              <a:defRPr/>
            </a:pPr>
            <a:r>
              <a:rPr lang="x-none" dirty="0"/>
              <a:t>व्यापार </a:t>
            </a:r>
            <a:r>
              <a:rPr lang="x-none"/>
              <a:t>को </a:t>
            </a:r>
            <a:r>
              <a:rPr lang="hi-IN" dirty="0"/>
              <a:t>ऐसे </a:t>
            </a:r>
            <a:r>
              <a:rPr lang="x-none"/>
              <a:t>कुछ </a:t>
            </a:r>
            <a:r>
              <a:rPr lang="x-none" dirty="0"/>
              <a:t>उत्पादों का </a:t>
            </a:r>
            <a:r>
              <a:rPr lang="x-none" b="1" u="sng" dirty="0"/>
              <a:t>निर्माण करने या खरीदने में सक्षम </a:t>
            </a:r>
            <a:r>
              <a:rPr lang="x-none" dirty="0"/>
              <a:t>होना चाहिए </a:t>
            </a:r>
            <a:endParaRPr lang="en-US" dirty="0"/>
          </a:p>
          <a:p>
            <a:pPr marL="745200" lvl="3" indent="-288000">
              <a:lnSpc>
                <a:spcPct val="110000"/>
              </a:lnSpc>
              <a:spcBef>
                <a:spcPts val="0"/>
              </a:spcBef>
              <a:spcAft>
                <a:spcPts val="0"/>
              </a:spcAft>
              <a:buFont typeface="+mj-lt"/>
              <a:buAutoNum type="arabicPeriod"/>
              <a:tabLst>
                <a:tab pos="804863" algn="l"/>
              </a:tabLst>
              <a:defRPr/>
            </a:pPr>
            <a:r>
              <a:rPr lang="hi-IN" dirty="0"/>
              <a:t>इससे व्यापार को </a:t>
            </a:r>
            <a:r>
              <a:rPr lang="x-none"/>
              <a:t>साल दर साल नियमित तौर पर </a:t>
            </a:r>
            <a:r>
              <a:rPr lang="hi-IN" dirty="0"/>
              <a:t>लाभ कमाने में सहायता मिलती है </a:t>
            </a:r>
            <a:endParaRPr lang="en-US" dirty="0"/>
          </a:p>
          <a:p>
            <a:pPr marL="216000" lvl="2" indent="-216000">
              <a:lnSpc>
                <a:spcPct val="110000"/>
              </a:lnSpc>
              <a:spcBef>
                <a:spcPts val="0"/>
              </a:spcBef>
              <a:spcAft>
                <a:spcPts val="0"/>
              </a:spcAft>
              <a:buFont typeface="Arial" charset="0"/>
              <a:buChar char="•"/>
              <a:defRPr/>
            </a:pPr>
            <a:r>
              <a:rPr lang="x-none" sz="2000" dirty="0"/>
              <a:t>एक </a:t>
            </a:r>
            <a:r>
              <a:rPr lang="x-none" sz="2000"/>
              <a:t>बार </a:t>
            </a:r>
            <a:r>
              <a:rPr lang="hi-IN" sz="2000" dirty="0"/>
              <a:t>व्यापार इस बारे में निर्णय कर ले कि वो कौन से </a:t>
            </a:r>
            <a:r>
              <a:rPr lang="x-none" sz="2000"/>
              <a:t>उत्पाद</a:t>
            </a:r>
            <a:r>
              <a:rPr lang="hi-IN" sz="2000" dirty="0"/>
              <a:t> / सेवाएं </a:t>
            </a:r>
            <a:r>
              <a:rPr lang="x-none" sz="2000"/>
              <a:t>ब</a:t>
            </a:r>
            <a:r>
              <a:rPr lang="hi-IN" sz="2000" dirty="0"/>
              <a:t>नाएगी, उसे </a:t>
            </a:r>
            <a:r>
              <a:rPr lang="x-none" sz="2000"/>
              <a:t>संभावित </a:t>
            </a:r>
            <a:r>
              <a:rPr lang="x-none" sz="2000" dirty="0"/>
              <a:t>ग्राहकों को उनके बारे में बता </a:t>
            </a:r>
            <a:r>
              <a:rPr lang="x-none" sz="2000"/>
              <a:t>देना चाहिए</a:t>
            </a:r>
            <a:r>
              <a:rPr lang="hi-IN" sz="2000" dirty="0"/>
              <a:t>। आइए देखते हैं कि ऐसा कैसे करें। </a:t>
            </a:r>
            <a:r>
              <a:rPr lang="x-none" sz="2000"/>
              <a:t> </a:t>
            </a:r>
            <a:endParaRPr lang="en-US" sz="2000" dirty="0"/>
          </a:p>
        </p:txBody>
      </p:sp>
    </p:spTree>
    <p:extLst>
      <p:ext uri="{BB962C8B-B14F-4D97-AF65-F5344CB8AC3E}">
        <p14:creationId xmlns:p14="http://schemas.microsoft.com/office/powerpoint/2010/main" val="10611518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4545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109538" y="3508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0" name="Text Box 17"/>
          <p:cNvSpPr txBox="1">
            <a:spLocks noChangeArrowheads="1"/>
          </p:cNvSpPr>
          <p:nvPr/>
        </p:nvSpPr>
        <p:spPr bwMode="auto">
          <a:xfrm>
            <a:off x="-109538" y="3886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1" name="Text Box 2"/>
          <p:cNvSpPr txBox="1">
            <a:spLocks noChangeArrowheads="1"/>
          </p:cNvSpPr>
          <p:nvPr/>
        </p:nvSpPr>
        <p:spPr bwMode="auto">
          <a:xfrm>
            <a:off x="4698433"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hi-IN" sz="2000" dirty="0">
                <a:solidFill>
                  <a:srgbClr val="000000"/>
                </a:solidFill>
                <a:cs typeface="Arial" charset="0"/>
              </a:rPr>
              <a:t>ग्राहक और उनके विभिन्न प्रकार</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आवश्यकताएं </a:t>
            </a:r>
            <a:endParaRPr lang="en-US"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ग्राहकों की </a:t>
            </a:r>
            <a:r>
              <a:rPr lang="en-US" sz="2000" dirty="0" err="1">
                <a:solidFill>
                  <a:srgbClr val="000000"/>
                </a:solidFill>
                <a:cs typeface="Arial" charset="0"/>
              </a:rPr>
              <a:t>रुपरेखा</a:t>
            </a:r>
            <a:r>
              <a:rPr lang="en-US" sz="2000" dirty="0">
                <a:solidFill>
                  <a:srgbClr val="000000"/>
                </a:solidFill>
                <a:cs typeface="Arial" charset="0"/>
              </a:rPr>
              <a:t> / </a:t>
            </a:r>
            <a:r>
              <a:rPr lang="en-US" sz="2000" dirty="0" err="1">
                <a:solidFill>
                  <a:srgbClr val="000000"/>
                </a:solidFill>
                <a:cs typeface="Arial" charset="0"/>
              </a:rPr>
              <a:t>प्रोफाइल</a:t>
            </a:r>
            <a:r>
              <a:rPr lang="en-US" sz="2000" dirty="0">
                <a:solidFill>
                  <a:srgbClr val="000000"/>
                </a:solidFill>
                <a:cs typeface="Arial" charset="0"/>
              </a:rPr>
              <a:t> </a:t>
            </a:r>
            <a:r>
              <a:rPr lang="en-US" sz="2000" dirty="0" err="1">
                <a:solidFill>
                  <a:srgbClr val="000000"/>
                </a:solidFill>
                <a:cs typeface="Arial" charset="0"/>
              </a:rPr>
              <a:t>तैयार</a:t>
            </a:r>
            <a:r>
              <a:rPr lang="en-US" sz="2000" dirty="0">
                <a:solidFill>
                  <a:srgbClr val="000000"/>
                </a:solidFill>
                <a:cs typeface="Arial" charset="0"/>
              </a:rPr>
              <a:t> </a:t>
            </a:r>
            <a:r>
              <a:rPr lang="en-US" sz="2000" dirty="0" err="1">
                <a:solidFill>
                  <a:srgbClr val="000000"/>
                </a:solidFill>
                <a:cs typeface="Arial" charset="0"/>
              </a:rPr>
              <a:t>करना</a:t>
            </a:r>
            <a:r>
              <a:rPr lang="en-US" sz="2000" dirty="0">
                <a:solidFill>
                  <a:srgbClr val="000000"/>
                </a:solidFill>
                <a:cs typeface="Arial" charset="0"/>
              </a:rPr>
              <a:t> </a:t>
            </a:r>
            <a:endParaRPr lang="en-AU" sz="2000" dirty="0">
              <a:solidFill>
                <a:srgbClr val="000000"/>
              </a:solidFill>
              <a:cs typeface="Arial" charset="0"/>
            </a:endParaRPr>
          </a:p>
          <a:p>
            <a:pPr marL="342900" indent="-342900">
              <a:spcAft>
                <a:spcPts val="800"/>
              </a:spcAft>
              <a:buFont typeface="+mj-lt"/>
              <a:buAutoNum type="arabicPeriod"/>
            </a:pPr>
            <a:r>
              <a:rPr lang="hi-IN" sz="2000" dirty="0">
                <a:solidFill>
                  <a:srgbClr val="000000"/>
                </a:solidFill>
                <a:cs typeface="Arial" charset="0"/>
              </a:rPr>
              <a:t>प्रदान किए जा रहे उत्पादों/ सेवाओं की गुणवत्ता </a:t>
            </a:r>
            <a:r>
              <a:rPr lang="en-US" sz="2000" dirty="0">
                <a:solidFill>
                  <a:srgbClr val="000000"/>
                </a:solidFill>
                <a:cs typeface="Arial" charset="0"/>
              </a:rPr>
              <a:t>/ </a:t>
            </a:r>
            <a:r>
              <a:rPr lang="en-US" sz="2000" dirty="0" err="1">
                <a:solidFill>
                  <a:srgbClr val="000000"/>
                </a:solidFill>
                <a:cs typeface="Arial" charset="0"/>
              </a:rPr>
              <a:t>क्वालिटी</a:t>
            </a:r>
            <a:r>
              <a:rPr lang="en-US" sz="2000" dirty="0">
                <a:solidFill>
                  <a:srgbClr val="000000"/>
                </a:solidFill>
                <a:cs typeface="Arial" charset="0"/>
              </a:rPr>
              <a:t> </a:t>
            </a:r>
          </a:p>
          <a:p>
            <a:pPr marL="342900" indent="-342900">
              <a:spcAft>
                <a:spcPts val="800"/>
              </a:spcAft>
              <a:buFont typeface="+mj-lt"/>
              <a:buAutoNum type="arabicPeriod"/>
            </a:pPr>
            <a:r>
              <a:rPr lang="hi-IN" sz="2000" dirty="0">
                <a:solidFill>
                  <a:srgbClr val="000000"/>
                </a:solidFill>
                <a:cs typeface="Arial" charset="0"/>
              </a:rPr>
              <a:t>प्रतिद्वंद्वी </a:t>
            </a:r>
            <a:endParaRPr lang="en-US" sz="2000" dirty="0">
              <a:solidFill>
                <a:srgbClr val="000000"/>
              </a:solidFill>
              <a:cs typeface="Arial" charset="0"/>
            </a:endParaRPr>
          </a:p>
          <a:p>
            <a:pPr marL="342900" indent="-342900">
              <a:spcAft>
                <a:spcPts val="800"/>
              </a:spcAft>
              <a:buFont typeface="+mj-lt"/>
              <a:buAutoNum type="arabicPeriod"/>
            </a:pPr>
            <a:r>
              <a:rPr lang="en-US" sz="2000" dirty="0" err="1">
                <a:solidFill>
                  <a:srgbClr val="000000"/>
                </a:solidFill>
                <a:cs typeface="Arial" charset="0"/>
              </a:rPr>
              <a:t>असाइनमेंट</a:t>
            </a:r>
            <a:r>
              <a:rPr lang="en-US" sz="2000" dirty="0">
                <a:solidFill>
                  <a:srgbClr val="000000"/>
                </a:solidFill>
                <a:cs typeface="Arial" charset="0"/>
              </a:rPr>
              <a:t> </a:t>
            </a: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उत्पादों</a:t>
            </a:r>
            <a:r>
              <a:rPr lang="en-AU" sz="2000" dirty="0">
                <a:solidFill>
                  <a:srgbClr val="000000"/>
                </a:solidFill>
                <a:cs typeface="Arial" charset="0"/>
              </a:rPr>
              <a:t> / </a:t>
            </a:r>
            <a:r>
              <a:rPr lang="en-AU" sz="2000" dirty="0" err="1">
                <a:solidFill>
                  <a:srgbClr val="000000"/>
                </a:solidFill>
                <a:cs typeface="Arial" charset="0"/>
              </a:rPr>
              <a:t>सेवाओं</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चयन</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342900" indent="-342900">
              <a:spcAft>
                <a:spcPts val="800"/>
              </a:spcAft>
              <a:buFont typeface="+mj-lt"/>
              <a:buAutoNum type="arabicPeriod"/>
            </a:pPr>
            <a:r>
              <a:rPr lang="en-AU" sz="2000" dirty="0" err="1">
                <a:solidFill>
                  <a:srgbClr val="000000"/>
                </a:solidFill>
                <a:cs typeface="Arial" charset="0"/>
              </a:rPr>
              <a:t>व्यापार</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लिए</a:t>
            </a:r>
            <a:r>
              <a:rPr lang="en-AU" sz="2000" dirty="0">
                <a:solidFill>
                  <a:srgbClr val="000000"/>
                </a:solidFill>
                <a:cs typeface="Arial" charset="0"/>
              </a:rPr>
              <a:t> </a:t>
            </a:r>
            <a:r>
              <a:rPr lang="en-AU" sz="2000" dirty="0" err="1">
                <a:solidFill>
                  <a:srgbClr val="000000"/>
                </a:solidFill>
                <a:cs typeface="Arial" charset="0"/>
              </a:rPr>
              <a:t>ग्राहकों</a:t>
            </a:r>
            <a:r>
              <a:rPr lang="en-AU" sz="2000" dirty="0">
                <a:solidFill>
                  <a:srgbClr val="000000"/>
                </a:solidFill>
                <a:cs typeface="Arial" charset="0"/>
              </a:rPr>
              <a:t> </a:t>
            </a:r>
            <a:r>
              <a:rPr lang="en-AU" sz="2000" dirty="0" err="1">
                <a:solidFill>
                  <a:srgbClr val="000000"/>
                </a:solidFill>
                <a:cs typeface="Arial" charset="0"/>
              </a:rPr>
              <a:t>के</a:t>
            </a:r>
            <a:r>
              <a:rPr lang="en-AU" sz="2000" dirty="0">
                <a:solidFill>
                  <a:srgbClr val="000000"/>
                </a:solidFill>
                <a:cs typeface="Arial" charset="0"/>
              </a:rPr>
              <a:t> </a:t>
            </a:r>
            <a:r>
              <a:rPr lang="en-AU" sz="2000" dirty="0" err="1">
                <a:solidFill>
                  <a:srgbClr val="000000"/>
                </a:solidFill>
                <a:cs typeface="Arial" charset="0"/>
              </a:rPr>
              <a:t>बीच</a:t>
            </a:r>
            <a:r>
              <a:rPr lang="en-AU" sz="2000" dirty="0">
                <a:solidFill>
                  <a:srgbClr val="000000"/>
                </a:solidFill>
                <a:cs typeface="Arial" charset="0"/>
              </a:rPr>
              <a:t> </a:t>
            </a:r>
            <a:r>
              <a:rPr lang="en-AU" sz="2000" dirty="0" err="1">
                <a:solidFill>
                  <a:srgbClr val="000000"/>
                </a:solidFill>
                <a:cs typeface="Arial" charset="0"/>
              </a:rPr>
              <a:t>संवाद</a:t>
            </a:r>
            <a:r>
              <a:rPr lang="en-AU" sz="2000" dirty="0">
                <a:solidFill>
                  <a:srgbClr val="000000"/>
                </a:solidFill>
                <a:cs typeface="Arial" charset="0"/>
              </a:rPr>
              <a:t>/ </a:t>
            </a:r>
            <a:r>
              <a:rPr lang="en-AU" sz="2000" dirty="0" err="1">
                <a:solidFill>
                  <a:srgbClr val="000000"/>
                </a:solidFill>
                <a:cs typeface="Arial" charset="0"/>
              </a:rPr>
              <a:t>संदेश</a:t>
            </a:r>
            <a:r>
              <a:rPr lang="en-AU" sz="2000" dirty="0">
                <a:solidFill>
                  <a:srgbClr val="000000"/>
                </a:solidFill>
                <a:cs typeface="Arial" charset="0"/>
              </a:rPr>
              <a:t> </a:t>
            </a:r>
            <a:r>
              <a:rPr lang="en-AU" sz="2000" dirty="0" err="1">
                <a:solidFill>
                  <a:srgbClr val="000000"/>
                </a:solidFill>
                <a:cs typeface="Arial" charset="0"/>
              </a:rPr>
              <a:t>तैयार</a:t>
            </a:r>
            <a:r>
              <a:rPr lang="en-AU" sz="2000" dirty="0">
                <a:solidFill>
                  <a:srgbClr val="000000"/>
                </a:solidFill>
                <a:cs typeface="Arial" charset="0"/>
              </a:rPr>
              <a:t> </a:t>
            </a:r>
            <a:r>
              <a:rPr lang="en-AU" sz="2000" dirty="0" err="1">
                <a:solidFill>
                  <a:srgbClr val="000000"/>
                </a:solidFill>
                <a:cs typeface="Arial" charset="0"/>
              </a:rPr>
              <a:t>करना</a:t>
            </a:r>
            <a:r>
              <a:rPr lang="en-AU" sz="2000" dirty="0">
                <a:solidFill>
                  <a:srgbClr val="000000"/>
                </a:solidFill>
                <a:cs typeface="Arial" charset="0"/>
              </a:rPr>
              <a:t>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Tree>
    <p:extLst>
      <p:ext uri="{BB962C8B-B14F-4D97-AF65-F5344CB8AC3E}">
        <p14:creationId xmlns:p14="http://schemas.microsoft.com/office/powerpoint/2010/main" val="42250830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55575" y="381000"/>
            <a:ext cx="4264025" cy="280076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2pPr>
            <a:lvl3pPr marL="216000" lvl="2"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3pPr>
            <a:lvl4pPr marL="745200" lvl="3" indent="-288000" eaLnBrk="0" hangingPunct="0">
              <a:lnSpc>
                <a:spcPct val="110000"/>
              </a:lnSpc>
              <a:spcBef>
                <a:spcPts val="0"/>
              </a:spcBef>
              <a:spcAft>
                <a:spcPts val="0"/>
              </a:spcAft>
              <a:buFont typeface="+mj-lt"/>
              <a:buAutoNum type="arabicPeriod"/>
              <a:tabLst>
                <a:tab pos="804863" algn="l"/>
              </a:tabLst>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9pPr>
          </a:lstStyle>
          <a:p>
            <a:r>
              <a:rPr lang="en-US" sz="2400" dirty="0"/>
              <a:t>In our context : Communication is a process of business (“Sender”) giving “information” related to products and services to the customer (receiver) </a:t>
            </a:r>
          </a:p>
        </p:txBody>
      </p:sp>
      <p:sp>
        <p:nvSpPr>
          <p:cNvPr id="56325" name="TextBox 16"/>
          <p:cNvSpPr txBox="1">
            <a:spLocks noChangeArrowheads="1"/>
          </p:cNvSpPr>
          <p:nvPr/>
        </p:nvSpPr>
        <p:spPr bwMode="auto">
          <a:xfrm>
            <a:off x="3886200" y="3974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AnjaliNewLipi" pitchFamily="2" charset="0"/>
                <a:cs typeface="AnjaliNewLipi" pitchFamily="2" charset="0"/>
              </a:rPr>
              <a:t>Information</a:t>
            </a:r>
          </a:p>
        </p:txBody>
      </p:sp>
      <p:sp>
        <p:nvSpPr>
          <p:cNvPr id="56327" name="TextBox 18"/>
          <p:cNvSpPr txBox="1">
            <a:spLocks noChangeArrowheads="1"/>
          </p:cNvSpPr>
          <p:nvPr/>
        </p:nvSpPr>
        <p:spPr bwMode="auto">
          <a:xfrm>
            <a:off x="7086600" y="3974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AnjaliNewLipi" pitchFamily="2" charset="0"/>
                <a:cs typeface="AnjaliNewLipi" pitchFamily="2" charset="0"/>
              </a:rPr>
              <a:t>Receiver</a:t>
            </a:r>
          </a:p>
        </p:txBody>
      </p:sp>
      <p:sp>
        <p:nvSpPr>
          <p:cNvPr id="133126" name="AutoShape 21" descr="Tata DOCOMO"/>
          <p:cNvSpPr>
            <a:spLocks noChangeAspect="1" noChangeArrowheads="1"/>
          </p:cNvSpPr>
          <p:nvPr/>
        </p:nvSpPr>
        <p:spPr bwMode="auto">
          <a:xfrm>
            <a:off x="155575" y="-190500"/>
            <a:ext cx="1790700" cy="409575"/>
          </a:xfrm>
          <a:prstGeom prst="rect">
            <a:avLst/>
          </a:prstGeom>
          <a:noFill/>
          <a:ln>
            <a:noFill/>
          </a:ln>
          <a:extLst/>
        </p:spPr>
        <p:txBody>
          <a:bodyPr/>
          <a:lstStyle/>
          <a:p>
            <a:endParaRPr lang="en-IN">
              <a:latin typeface="AnjaliNewLipi" pitchFamily="2" charset="0"/>
              <a:cs typeface="AnjaliNewLipi" pitchFamily="2" charset="0"/>
            </a:endParaRPr>
          </a:p>
        </p:txBody>
      </p:sp>
      <p:sp>
        <p:nvSpPr>
          <p:cNvPr id="25" name="Rectangle 24"/>
          <p:cNvSpPr/>
          <p:nvPr/>
        </p:nvSpPr>
        <p:spPr>
          <a:xfrm>
            <a:off x="7010400" y="5181600"/>
            <a:ext cx="1600200" cy="1371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latin typeface="AnjaliNewLipi" pitchFamily="2" charset="0"/>
              <a:cs typeface="AnjaliNewLipi" pitchFamily="2" charset="0"/>
            </a:endParaRPr>
          </a:p>
        </p:txBody>
      </p:sp>
      <p:pic>
        <p:nvPicPr>
          <p:cNvPr id="16" name="Picture 5" descr="C:\Users\Ranjeet\AppData\Local\Microsoft\Windows\Temporary Internet Files\Content.IE5\8KNPNJKU\MCj029727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5205413"/>
            <a:ext cx="990600" cy="990600"/>
          </a:xfrm>
          <a:prstGeom prst="rect">
            <a:avLst/>
          </a:prstGeom>
          <a:noFill/>
          <a:ln>
            <a:noFill/>
          </a:ln>
          <a:extLst/>
        </p:spPr>
      </p:pic>
      <p:sp>
        <p:nvSpPr>
          <p:cNvPr id="133130" name="TextBox 15"/>
          <p:cNvSpPr txBox="1">
            <a:spLocks noChangeArrowheads="1"/>
          </p:cNvSpPr>
          <p:nvPr/>
        </p:nvSpPr>
        <p:spPr bwMode="auto">
          <a:xfrm>
            <a:off x="838200" y="3974068"/>
            <a:ext cx="11430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AnjaliNewLipi" pitchFamily="2" charset="0"/>
                <a:cs typeface="AnjaliNewLipi" pitchFamily="2" charset="0"/>
              </a:rPr>
              <a:t>Sender</a:t>
            </a:r>
          </a:p>
        </p:txBody>
      </p:sp>
      <p:pic>
        <p:nvPicPr>
          <p:cNvPr id="133131" name="Picture 21" descr="C:\Documents and Settings\acer\Local Settings\Temporary Internet Files\Content.IE5\DCHTWS4G\MCj0245157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4648200"/>
            <a:ext cx="1957388" cy="1828800"/>
          </a:xfrm>
          <a:prstGeom prst="rect">
            <a:avLst/>
          </a:prstGeom>
          <a:noFill/>
          <a:ln>
            <a:noFill/>
          </a:ln>
          <a:extLst/>
        </p:spPr>
      </p:pic>
      <p:pic>
        <p:nvPicPr>
          <p:cNvPr id="1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2563" y="4970463"/>
            <a:ext cx="1112837" cy="1530350"/>
          </a:xfrm>
          <a:prstGeom prst="rect">
            <a:avLst/>
          </a:prstGeom>
          <a:noFill/>
          <a:ln>
            <a:noFill/>
          </a:ln>
          <a:extLst/>
        </p:spPr>
      </p:pic>
      <p:sp>
        <p:nvSpPr>
          <p:cNvPr id="133133" name="TextBox 16"/>
          <p:cNvSpPr txBox="1">
            <a:spLocks noChangeArrowheads="1"/>
          </p:cNvSpPr>
          <p:nvPr/>
        </p:nvSpPr>
        <p:spPr bwMode="auto">
          <a:xfrm>
            <a:off x="4648200" y="381000"/>
            <a:ext cx="4264025" cy="3046988"/>
          </a:xfrm>
          <a:prstGeom prst="rect">
            <a:avLst/>
          </a:prstGeom>
          <a:noFill/>
          <a:ln w="9525">
            <a:solidFill>
              <a:schemeClr val="bg1"/>
            </a:solidFill>
            <a:miter lim="800000"/>
            <a:headEnd/>
            <a:tailEnd/>
          </a:ln>
          <a:extLst/>
        </p:spPr>
        <p:txBody>
          <a:bodyPr>
            <a:spAutoFit/>
          </a:bodyPr>
          <a:lstStyle>
            <a:lvl1pPr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p:txBody>
      </p:sp>
      <p:sp>
        <p:nvSpPr>
          <p:cNvPr id="12" name="TextBox 11"/>
          <p:cNvSpPr txBox="1"/>
          <p:nvPr/>
        </p:nvSpPr>
        <p:spPr>
          <a:xfrm>
            <a:off x="4548981" y="368789"/>
            <a:ext cx="4264025" cy="280076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2pPr>
            <a:lvl3pPr marL="216000" lvl="2"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3pPr>
            <a:lvl4pPr marL="745200" lvl="3" indent="-288000" eaLnBrk="0" hangingPunct="0">
              <a:lnSpc>
                <a:spcPct val="110000"/>
              </a:lnSpc>
              <a:spcBef>
                <a:spcPts val="0"/>
              </a:spcBef>
              <a:spcAft>
                <a:spcPts val="0"/>
              </a:spcAft>
              <a:buFont typeface="+mj-lt"/>
              <a:buAutoNum type="arabicPeriod"/>
              <a:tabLst>
                <a:tab pos="804863" algn="l"/>
              </a:tabLst>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9pPr>
          </a:lstStyle>
          <a:p>
            <a:r>
              <a:rPr lang="x-none" dirty="0"/>
              <a:t>हमारे संदर्भ में</a:t>
            </a:r>
            <a:r>
              <a:rPr lang="x-none"/>
              <a:t>: </a:t>
            </a:r>
            <a:endParaRPr lang="hi-IN" dirty="0"/>
          </a:p>
          <a:p>
            <a:pPr marL="0" indent="0">
              <a:buNone/>
            </a:pPr>
            <a:r>
              <a:rPr lang="x-none"/>
              <a:t>संवाद (</a:t>
            </a:r>
            <a:r>
              <a:rPr lang="hi-IN" dirty="0"/>
              <a:t>काम्युनिकेशन</a:t>
            </a:r>
            <a:r>
              <a:rPr lang="x-none"/>
              <a:t>) उत्पाद </a:t>
            </a:r>
            <a:r>
              <a:rPr lang="hi-IN" dirty="0"/>
              <a:t>एवं सेवाओं के बारे में व्यापार (</a:t>
            </a:r>
            <a:r>
              <a:rPr lang="x-none"/>
              <a:t>प्रेष</a:t>
            </a:r>
            <a:r>
              <a:rPr lang="hi-IN" dirty="0"/>
              <a:t>क) द्वारा </a:t>
            </a:r>
            <a:r>
              <a:rPr lang="x-none"/>
              <a:t>ग्राहक (प्राप्तकर्ता) तक जानकारी भे</a:t>
            </a:r>
            <a:r>
              <a:rPr lang="hi-IN" dirty="0"/>
              <a:t>जे</a:t>
            </a:r>
            <a:r>
              <a:rPr lang="x-none"/>
              <a:t> जाने की एक प्रक्रिया है</a:t>
            </a:r>
            <a:r>
              <a:rPr lang="hi-IN" dirty="0"/>
              <a:t>। </a:t>
            </a:r>
            <a:endParaRPr lang="en-US" dirty="0"/>
          </a:p>
        </p:txBody>
      </p:sp>
      <p:sp>
        <p:nvSpPr>
          <p:cNvPr id="13" name="TextBox 16"/>
          <p:cNvSpPr txBox="1">
            <a:spLocks noChangeArrowheads="1"/>
          </p:cNvSpPr>
          <p:nvPr/>
        </p:nvSpPr>
        <p:spPr bwMode="auto">
          <a:xfrm>
            <a:off x="3886200" y="4355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x-none" dirty="0">
                <a:latin typeface="AnjaliNewLipi" pitchFamily="2" charset="0"/>
                <a:cs typeface="AnjaliNewLipi" pitchFamily="2" charset="0"/>
              </a:rPr>
              <a:t>जानकारी </a:t>
            </a:r>
            <a:endParaRPr lang="en-US" dirty="0">
              <a:latin typeface="AnjaliNewLipi" pitchFamily="2" charset="0"/>
              <a:cs typeface="AnjaliNewLipi" pitchFamily="2" charset="0"/>
            </a:endParaRPr>
          </a:p>
        </p:txBody>
      </p:sp>
      <p:sp>
        <p:nvSpPr>
          <p:cNvPr id="15" name="TextBox 18"/>
          <p:cNvSpPr txBox="1">
            <a:spLocks noChangeArrowheads="1"/>
          </p:cNvSpPr>
          <p:nvPr/>
        </p:nvSpPr>
        <p:spPr bwMode="auto">
          <a:xfrm>
            <a:off x="7086600" y="4355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x-none" dirty="0">
                <a:latin typeface="AnjaliNewLipi" pitchFamily="2" charset="0"/>
                <a:cs typeface="AnjaliNewLipi" pitchFamily="2" charset="0"/>
              </a:rPr>
              <a:t>प्राप्तकर्ता </a:t>
            </a:r>
            <a:endParaRPr lang="en-US" dirty="0">
              <a:latin typeface="AnjaliNewLipi" pitchFamily="2" charset="0"/>
              <a:cs typeface="AnjaliNewLipi" pitchFamily="2" charset="0"/>
            </a:endParaRPr>
          </a:p>
        </p:txBody>
      </p:sp>
      <p:sp>
        <p:nvSpPr>
          <p:cNvPr id="17" name="TextBox 15"/>
          <p:cNvSpPr txBox="1">
            <a:spLocks noChangeArrowheads="1"/>
          </p:cNvSpPr>
          <p:nvPr/>
        </p:nvSpPr>
        <p:spPr bwMode="auto">
          <a:xfrm>
            <a:off x="838200" y="4355068"/>
            <a:ext cx="11430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x-none" dirty="0">
                <a:latin typeface="AnjaliNewLipi" pitchFamily="2" charset="0"/>
                <a:cs typeface="AnjaliNewLipi" pitchFamily="2" charset="0"/>
              </a:rPr>
              <a:t>प्रेषक </a:t>
            </a:r>
            <a:endParaRPr lang="en-US" dirty="0">
              <a:latin typeface="AnjaliNewLipi" pitchFamily="2" charset="0"/>
              <a:cs typeface="AnjaliNewLipi" pitchFamily="2" charset="0"/>
            </a:endParaRPr>
          </a:p>
        </p:txBody>
      </p:sp>
      <p:sp>
        <p:nvSpPr>
          <p:cNvPr id="19" name="Slide Number Placeholder 5"/>
          <p:cNvSpPr>
            <a:spLocks noGrp="1"/>
          </p:cNvSpPr>
          <p:nvPr>
            <p:ph type="sldNum" sz="quarter" idx="12"/>
          </p:nvPr>
        </p:nvSpPr>
        <p:spPr>
          <a:xfrm>
            <a:off x="3048000" y="6416675"/>
            <a:ext cx="2895600" cy="365125"/>
          </a:xfrm>
        </p:spPr>
        <p:txBody>
          <a:bodyPr bIns="0" anchor="b" anchorCtr="0"/>
          <a:lstStyle/>
          <a:p>
            <a:pPr algn="ctr">
              <a:defRPr/>
            </a:pPr>
            <a:fld id="{91D29498-BABD-534F-9514-BAC365EEE5C9}" type="slidenum">
              <a:rPr lang="en-US" sz="1600" b="1" smtClean="0">
                <a:solidFill>
                  <a:prstClr val="black"/>
                </a:solidFill>
              </a:rPr>
              <a:t>44</a:t>
            </a:fld>
            <a:endParaRPr lang="en-US" sz="1600" b="1" dirty="0">
              <a:solidFill>
                <a:prstClr val="black"/>
              </a:solidFill>
            </a:endParaRPr>
          </a:p>
        </p:txBody>
      </p:sp>
    </p:spTree>
    <p:extLst>
      <p:ext uri="{BB962C8B-B14F-4D97-AF65-F5344CB8AC3E}">
        <p14:creationId xmlns:p14="http://schemas.microsoft.com/office/powerpoint/2010/main" val="40691380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1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8293" r:id="rId5" imgW="0" imgH="0" progId="">
                  <p:embed/>
                </p:oleObj>
              </mc:Choice>
              <mc:Fallback>
                <p:oleObj r:id="rId5"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1860" name="Content Placeholder 2"/>
          <p:cNvSpPr>
            <a:spLocks noGrp="1"/>
          </p:cNvSpPr>
          <p:nvPr>
            <p:ph idx="1"/>
          </p:nvPr>
        </p:nvSpPr>
        <p:spPr>
          <a:xfrm>
            <a:off x="228600" y="1066800"/>
            <a:ext cx="4267200" cy="5562600"/>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1800" dirty="0">
                <a:latin typeface="Arial" pitchFamily="34" charset="0"/>
              </a:rPr>
              <a:t>Group 1 : You are from </a:t>
            </a:r>
            <a:r>
              <a:rPr lang="en-IN" sz="1800" dirty="0" err="1">
                <a:latin typeface="Arial" pitchFamily="34" charset="0"/>
              </a:rPr>
              <a:t>Ramu’s</a:t>
            </a:r>
            <a:r>
              <a:rPr lang="en-IN" sz="1800" dirty="0">
                <a:latin typeface="Arial" pitchFamily="34" charset="0"/>
              </a:rPr>
              <a:t> Tasty Tea Shop. It is May and you feel that customers will want cold drinks. So you decide to sell </a:t>
            </a:r>
            <a:r>
              <a:rPr lang="en-IN" sz="1800" dirty="0" err="1">
                <a:latin typeface="Arial" pitchFamily="34" charset="0"/>
              </a:rPr>
              <a:t>nimbu</a:t>
            </a:r>
            <a:r>
              <a:rPr lang="en-IN" sz="1800" dirty="0">
                <a:latin typeface="Arial" pitchFamily="34" charset="0"/>
              </a:rPr>
              <a:t> </a:t>
            </a:r>
            <a:r>
              <a:rPr lang="en-IN" sz="1800" dirty="0" err="1">
                <a:latin typeface="Arial" pitchFamily="34" charset="0"/>
              </a:rPr>
              <a:t>pani</a:t>
            </a:r>
            <a:r>
              <a:rPr lang="en-IN" sz="1800" dirty="0">
                <a:latin typeface="Arial" pitchFamily="34" charset="0"/>
              </a:rPr>
              <a:t>, buttermilk, etc. </a:t>
            </a:r>
            <a:endParaRPr lang="en-US" sz="1800" dirty="0">
              <a:latin typeface="Arial" pitchFamily="34" charset="0"/>
            </a:endParaRPr>
          </a:p>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latin typeface="Arial" pitchFamily="34" charset="0"/>
              </a:rPr>
              <a:t>Group 2 : You are from Leena’s pickle business. You are making a pickle that has good medicinal properties. You want to increase sales to schools and have a meeting with school canteen committee ;</a:t>
            </a:r>
          </a:p>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latin typeface="Arial" pitchFamily="34" charset="0"/>
              </a:rPr>
              <a:t>Group 3: You are from </a:t>
            </a:r>
            <a:r>
              <a:rPr lang="en-US" sz="1800" dirty="0" err="1">
                <a:latin typeface="Arial" pitchFamily="34" charset="0"/>
              </a:rPr>
              <a:t>Namita’s</a:t>
            </a:r>
            <a:r>
              <a:rPr lang="en-US" sz="1800" dirty="0">
                <a:latin typeface="Arial" pitchFamily="34" charset="0"/>
              </a:rPr>
              <a:t> beauty </a:t>
            </a:r>
            <a:r>
              <a:rPr lang="en-US" sz="1800" dirty="0" err="1">
                <a:latin typeface="Arial" pitchFamily="34" charset="0"/>
              </a:rPr>
              <a:t>parlour</a:t>
            </a:r>
            <a:r>
              <a:rPr lang="en-US" sz="1800" dirty="0">
                <a:latin typeface="Arial" pitchFamily="34" charset="0"/>
              </a:rPr>
              <a:t>. You have just completed a course on new hairstyles. You want to increase your sales to brides and housewives</a:t>
            </a:r>
          </a:p>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latin typeface="Arial" pitchFamily="34" charset="0"/>
              </a:rPr>
              <a:t>Use the paper, sketch pens, photos from magazines to create a poster or a leaflet communicate your message</a:t>
            </a:r>
          </a:p>
        </p:txBody>
      </p:sp>
      <p:sp>
        <p:nvSpPr>
          <p:cNvPr id="6"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a:solidFill>
                  <a:srgbClr val="000000"/>
                </a:solidFill>
                <a:cs typeface="Arial" pitchFamily="34" charset="0"/>
              </a:rPr>
              <a:t>कक्षा </a:t>
            </a:r>
            <a:r>
              <a:rPr lang="en-US" sz="2400" dirty="0" err="1">
                <a:solidFill>
                  <a:srgbClr val="000000"/>
                </a:solidFill>
                <a:cs typeface="Arial" pitchFamily="34" charset="0"/>
              </a:rPr>
              <a:t>अभ्यास</a:t>
            </a:r>
            <a:r>
              <a:rPr lang="en-US" sz="2400" dirty="0">
                <a:solidFill>
                  <a:srgbClr val="000000"/>
                </a:solidFill>
                <a:cs typeface="Arial" pitchFamily="34" charset="0"/>
              </a:rPr>
              <a:t> </a:t>
            </a:r>
            <a:endParaRPr lang="en-GB" sz="2400" dirty="0">
              <a:solidFill>
                <a:srgbClr val="000000"/>
              </a:solidFill>
              <a:cs typeface="Arial" pitchFamily="34" charset="0"/>
            </a:endParaRPr>
          </a:p>
        </p:txBody>
      </p:sp>
      <p:sp>
        <p:nvSpPr>
          <p:cNvPr id="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Arial" charset="0"/>
                <a:cs typeface="Arial" charset="0"/>
              </a:rPr>
              <a:t>Class Exercise</a:t>
            </a:r>
            <a:endParaRPr lang="en-GB" sz="2400" dirty="0">
              <a:cs typeface="Arial" pitchFamily="34" charset="0"/>
            </a:endParaRPr>
          </a:p>
        </p:txBody>
      </p:sp>
      <p:sp>
        <p:nvSpPr>
          <p:cNvPr id="9" name="Content Placeholder 2"/>
          <p:cNvSpPr txBox="1">
            <a:spLocks/>
          </p:cNvSpPr>
          <p:nvPr/>
        </p:nvSpPr>
        <p:spPr bwMode="auto">
          <a:xfrm>
            <a:off x="4648200" y="1066800"/>
            <a:ext cx="4267200" cy="5562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a:latin typeface="Arial" pitchFamily="34" charset="0"/>
              </a:rPr>
              <a:t>समूह </a:t>
            </a:r>
            <a:r>
              <a:rPr lang="en-IN" sz="1600" dirty="0">
                <a:latin typeface="Arial" pitchFamily="34" charset="0"/>
              </a:rPr>
              <a:t>1 </a:t>
            </a:r>
            <a:r>
              <a:rPr lang="x-none" sz="1600">
                <a:latin typeface="Arial" pitchFamily="34" charset="0"/>
              </a:rPr>
              <a:t>: </a:t>
            </a:r>
            <a:r>
              <a:rPr lang="x-none" sz="1600" dirty="0">
                <a:latin typeface="Arial" pitchFamily="34" charset="0"/>
              </a:rPr>
              <a:t>आप ‘रामू की टेस्टी चाय की दुकान</a:t>
            </a:r>
            <a:r>
              <a:rPr lang="x-none" sz="1600">
                <a:latin typeface="Arial" pitchFamily="34" charset="0"/>
              </a:rPr>
              <a:t>’ </a:t>
            </a:r>
            <a:r>
              <a:rPr lang="hi-IN" sz="1600" dirty="0">
                <a:latin typeface="Arial" pitchFamily="34" charset="0"/>
              </a:rPr>
              <a:t>से </a:t>
            </a:r>
            <a:r>
              <a:rPr lang="x-none" sz="1600">
                <a:latin typeface="Arial" pitchFamily="34" charset="0"/>
              </a:rPr>
              <a:t>हैं</a:t>
            </a:r>
            <a:r>
              <a:rPr lang="x-none" sz="1600" dirty="0">
                <a:latin typeface="Arial" pitchFamily="34" charset="0"/>
              </a:rPr>
              <a:t>। </a:t>
            </a:r>
            <a:r>
              <a:rPr lang="x-none" sz="1600">
                <a:latin typeface="Arial" pitchFamily="34" charset="0"/>
              </a:rPr>
              <a:t>यह मई</a:t>
            </a:r>
            <a:r>
              <a:rPr lang="hi-IN" sz="1600" dirty="0">
                <a:latin typeface="Arial" pitchFamily="34" charset="0"/>
              </a:rPr>
              <a:t> का </a:t>
            </a:r>
            <a:r>
              <a:rPr lang="x-none" sz="1600">
                <a:latin typeface="Arial" pitchFamily="34" charset="0"/>
              </a:rPr>
              <a:t>मही</a:t>
            </a:r>
            <a:r>
              <a:rPr lang="hi-IN" sz="1600" dirty="0">
                <a:latin typeface="Arial" pitchFamily="34" charset="0"/>
              </a:rPr>
              <a:t>ना</a:t>
            </a:r>
            <a:r>
              <a:rPr lang="x-none" sz="1600">
                <a:latin typeface="Arial" pitchFamily="34" charset="0"/>
              </a:rPr>
              <a:t> है</a:t>
            </a:r>
            <a:r>
              <a:rPr lang="hi-IN" sz="1600" dirty="0">
                <a:latin typeface="Arial" pitchFamily="34" charset="0"/>
              </a:rPr>
              <a:t> </a:t>
            </a:r>
            <a:r>
              <a:rPr lang="x-none" sz="1600">
                <a:latin typeface="Arial" pitchFamily="34" charset="0"/>
              </a:rPr>
              <a:t>और </a:t>
            </a:r>
            <a:r>
              <a:rPr lang="x-none" sz="1600" dirty="0">
                <a:latin typeface="Arial" pitchFamily="34" charset="0"/>
              </a:rPr>
              <a:t>आपको लगता है कि ग्राहक कोल्ड </a:t>
            </a:r>
            <a:r>
              <a:rPr lang="x-none" sz="1600">
                <a:latin typeface="Arial" pitchFamily="34" charset="0"/>
              </a:rPr>
              <a:t>ड्रिंक </a:t>
            </a:r>
            <a:r>
              <a:rPr lang="en-US" sz="1600" dirty="0" err="1">
                <a:latin typeface="Arial" pitchFamily="34" charset="0"/>
              </a:rPr>
              <a:t>पीना</a:t>
            </a:r>
            <a:r>
              <a:rPr lang="en-US" sz="1600" dirty="0">
                <a:latin typeface="Arial" pitchFamily="34" charset="0"/>
              </a:rPr>
              <a:t> </a:t>
            </a:r>
            <a:r>
              <a:rPr lang="x-none" sz="1600">
                <a:latin typeface="Arial" pitchFamily="34" charset="0"/>
              </a:rPr>
              <a:t>चाहेंगे। </a:t>
            </a:r>
            <a:r>
              <a:rPr lang="en-US" sz="1600" dirty="0" err="1">
                <a:latin typeface="Arial" pitchFamily="34" charset="0"/>
              </a:rPr>
              <a:t>तो</a:t>
            </a:r>
            <a:r>
              <a:rPr lang="en-US" sz="1600" dirty="0">
                <a:latin typeface="Arial" pitchFamily="34" charset="0"/>
              </a:rPr>
              <a:t> </a:t>
            </a:r>
            <a:r>
              <a:rPr lang="x-none" sz="1600">
                <a:latin typeface="Arial" pitchFamily="34" charset="0"/>
              </a:rPr>
              <a:t>आप नींबू </a:t>
            </a:r>
            <a:r>
              <a:rPr lang="x-none" sz="1600" dirty="0">
                <a:latin typeface="Arial" pitchFamily="34" charset="0"/>
              </a:rPr>
              <a:t>पानी, छाछ </a:t>
            </a:r>
            <a:r>
              <a:rPr lang="x-none" sz="1600">
                <a:latin typeface="Arial" pitchFamily="34" charset="0"/>
              </a:rPr>
              <a:t>आदि </a:t>
            </a:r>
            <a:r>
              <a:rPr lang="en-US" sz="1600" dirty="0" err="1">
                <a:latin typeface="Arial" pitchFamily="34" charset="0"/>
              </a:rPr>
              <a:t>बेचने</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निर्णय</a:t>
            </a:r>
            <a:r>
              <a:rPr lang="en-US" sz="1600" dirty="0">
                <a:latin typeface="Arial" pitchFamily="34" charset="0"/>
              </a:rPr>
              <a:t> </a:t>
            </a:r>
            <a:r>
              <a:rPr lang="en-US" sz="1600" dirty="0" err="1">
                <a:latin typeface="Arial" pitchFamily="34" charset="0"/>
              </a:rPr>
              <a:t>लेते</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endParaRPr lang="en-IN" sz="1600" dirty="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a:latin typeface="Arial" pitchFamily="34" charset="0"/>
              </a:rPr>
              <a:t>समूह</a:t>
            </a:r>
            <a:r>
              <a:rPr lang="en-US" sz="1600" dirty="0">
                <a:latin typeface="Arial" pitchFamily="34" charset="0"/>
              </a:rPr>
              <a:t> 2 : </a:t>
            </a:r>
            <a:r>
              <a:rPr lang="x-none" sz="1600">
                <a:latin typeface="Arial" pitchFamily="34" charset="0"/>
              </a:rPr>
              <a:t>आप </a:t>
            </a:r>
            <a:r>
              <a:rPr lang="en-US" sz="1600" dirty="0" err="1">
                <a:latin typeface="Arial" pitchFamily="34" charset="0"/>
              </a:rPr>
              <a:t>लीना</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अचार</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व्यापार</a:t>
            </a:r>
            <a:r>
              <a:rPr lang="en-US" sz="1600" dirty="0">
                <a:latin typeface="Arial" pitchFamily="34" charset="0"/>
              </a:rPr>
              <a:t> </a:t>
            </a:r>
            <a:r>
              <a:rPr lang="en-US" sz="1600" dirty="0" err="1">
                <a:latin typeface="Arial" pitchFamily="34" charset="0"/>
              </a:rPr>
              <a:t>से</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r>
              <a:rPr lang="en-US" sz="1600" dirty="0" err="1">
                <a:latin typeface="Arial" pitchFamily="34" charset="0"/>
              </a:rPr>
              <a:t>आप</a:t>
            </a:r>
            <a:r>
              <a:rPr lang="en-US" sz="1600" dirty="0">
                <a:latin typeface="Arial" pitchFamily="34" charset="0"/>
              </a:rPr>
              <a:t> </a:t>
            </a:r>
            <a:r>
              <a:rPr lang="en-US" sz="1600" dirty="0" err="1">
                <a:latin typeface="Arial" pitchFamily="34" charset="0"/>
              </a:rPr>
              <a:t>एक</a:t>
            </a:r>
            <a:r>
              <a:rPr lang="en-US" sz="1600" dirty="0">
                <a:latin typeface="Arial" pitchFamily="34" charset="0"/>
              </a:rPr>
              <a:t> </a:t>
            </a:r>
            <a:r>
              <a:rPr lang="en-US" sz="1600" dirty="0" err="1">
                <a:latin typeface="Arial" pitchFamily="34" charset="0"/>
              </a:rPr>
              <a:t>ऐसा</a:t>
            </a:r>
            <a:r>
              <a:rPr lang="en-US" sz="1600" dirty="0">
                <a:latin typeface="Arial" pitchFamily="34" charset="0"/>
              </a:rPr>
              <a:t> </a:t>
            </a:r>
            <a:r>
              <a:rPr lang="en-US" sz="1600" dirty="0" err="1">
                <a:latin typeface="Arial" pitchFamily="34" charset="0"/>
              </a:rPr>
              <a:t>अचार</a:t>
            </a:r>
            <a:r>
              <a:rPr lang="en-US" sz="1600" dirty="0">
                <a:latin typeface="Arial" pitchFamily="34" charset="0"/>
              </a:rPr>
              <a:t> </a:t>
            </a:r>
            <a:r>
              <a:rPr lang="en-US" sz="1600" dirty="0" err="1">
                <a:latin typeface="Arial" pitchFamily="34" charset="0"/>
              </a:rPr>
              <a:t>बना</a:t>
            </a:r>
            <a:r>
              <a:rPr lang="en-US" sz="1600" dirty="0">
                <a:latin typeface="Arial" pitchFamily="34" charset="0"/>
              </a:rPr>
              <a:t> </a:t>
            </a:r>
            <a:r>
              <a:rPr lang="en-US" sz="1600" dirty="0" err="1">
                <a:latin typeface="Arial" pitchFamily="34" charset="0"/>
              </a:rPr>
              <a:t>रहे</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r>
              <a:rPr lang="en-US" sz="1600" dirty="0" err="1">
                <a:latin typeface="Arial" pitchFamily="34" charset="0"/>
              </a:rPr>
              <a:t>जिसमें</a:t>
            </a:r>
            <a:r>
              <a:rPr lang="en-US" sz="1600" dirty="0">
                <a:latin typeface="Arial" pitchFamily="34" charset="0"/>
              </a:rPr>
              <a:t> </a:t>
            </a:r>
            <a:r>
              <a:rPr lang="en-US" sz="1600" dirty="0" err="1">
                <a:latin typeface="Arial" pitchFamily="34" charset="0"/>
              </a:rPr>
              <a:t>दवाई</a:t>
            </a:r>
            <a:r>
              <a:rPr lang="en-US" sz="1600" dirty="0">
                <a:latin typeface="Arial" pitchFamily="34" charset="0"/>
              </a:rPr>
              <a:t> </a:t>
            </a:r>
            <a:r>
              <a:rPr lang="en-US" sz="1600" dirty="0" err="1">
                <a:latin typeface="Arial" pitchFamily="34" charset="0"/>
              </a:rPr>
              <a:t>जैसे</a:t>
            </a:r>
            <a:r>
              <a:rPr lang="en-US" sz="1600" dirty="0">
                <a:latin typeface="Arial" pitchFamily="34" charset="0"/>
              </a:rPr>
              <a:t> </a:t>
            </a:r>
            <a:r>
              <a:rPr lang="en-US" sz="1600" dirty="0" err="1">
                <a:latin typeface="Arial" pitchFamily="34" charset="0"/>
              </a:rPr>
              <a:t>गुण</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r>
              <a:rPr lang="en-US" sz="1600" dirty="0" err="1">
                <a:latin typeface="Arial" pitchFamily="34" charset="0"/>
              </a:rPr>
              <a:t>आप</a:t>
            </a:r>
            <a:r>
              <a:rPr lang="en-US" sz="1600" dirty="0">
                <a:latin typeface="Arial" pitchFamily="34" charset="0"/>
              </a:rPr>
              <a:t> </a:t>
            </a:r>
            <a:r>
              <a:rPr lang="en-US" sz="1600" dirty="0" err="1">
                <a:latin typeface="Arial" pitchFamily="34" charset="0"/>
              </a:rPr>
              <a:t>स्कुल</a:t>
            </a:r>
            <a:r>
              <a:rPr lang="en-US" sz="1600" dirty="0">
                <a:latin typeface="Arial" pitchFamily="34" charset="0"/>
              </a:rPr>
              <a:t> </a:t>
            </a:r>
            <a:r>
              <a:rPr lang="en-US" sz="1600" dirty="0" err="1">
                <a:latin typeface="Arial" pitchFamily="34" charset="0"/>
              </a:rPr>
              <a:t>में</a:t>
            </a:r>
            <a:r>
              <a:rPr lang="en-US" sz="1600" dirty="0">
                <a:latin typeface="Arial" pitchFamily="34" charset="0"/>
              </a:rPr>
              <a:t> </a:t>
            </a:r>
            <a:r>
              <a:rPr lang="en-US" sz="1600" dirty="0" err="1">
                <a:latin typeface="Arial" pitchFamily="34" charset="0"/>
              </a:rPr>
              <a:t>बिक्री</a:t>
            </a:r>
            <a:r>
              <a:rPr lang="en-US" sz="1600" dirty="0">
                <a:latin typeface="Arial" pitchFamily="34" charset="0"/>
              </a:rPr>
              <a:t> </a:t>
            </a:r>
            <a:r>
              <a:rPr lang="en-US" sz="1600" dirty="0" err="1">
                <a:latin typeface="Arial" pitchFamily="34" charset="0"/>
              </a:rPr>
              <a:t>बढ़ाना</a:t>
            </a:r>
            <a:r>
              <a:rPr lang="en-US" sz="1600" dirty="0">
                <a:latin typeface="Arial" pitchFamily="34" charset="0"/>
              </a:rPr>
              <a:t> </a:t>
            </a:r>
            <a:r>
              <a:rPr lang="en-US" sz="1600" dirty="0" err="1">
                <a:latin typeface="Arial" pitchFamily="34" charset="0"/>
              </a:rPr>
              <a:t>चाहते</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r>
              <a:rPr lang="en-US" sz="1600" dirty="0" err="1">
                <a:latin typeface="Arial" pitchFamily="34" charset="0"/>
              </a:rPr>
              <a:t>और</a:t>
            </a:r>
            <a:r>
              <a:rPr lang="en-US" sz="1600" dirty="0">
                <a:latin typeface="Arial" pitchFamily="34" charset="0"/>
              </a:rPr>
              <a:t> </a:t>
            </a:r>
            <a:r>
              <a:rPr lang="en-US" sz="1600" dirty="0" err="1">
                <a:latin typeface="Arial" pitchFamily="34" charset="0"/>
              </a:rPr>
              <a:t>स्कुल</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कैंटीन</a:t>
            </a:r>
            <a:r>
              <a:rPr lang="en-US" sz="1600" dirty="0">
                <a:latin typeface="Arial" pitchFamily="34" charset="0"/>
              </a:rPr>
              <a:t> </a:t>
            </a:r>
            <a:r>
              <a:rPr lang="en-US" sz="1600" dirty="0" err="1">
                <a:latin typeface="Arial" pitchFamily="34" charset="0"/>
              </a:rPr>
              <a:t>कमिटी</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साथ</a:t>
            </a:r>
            <a:r>
              <a:rPr lang="en-US" sz="1600" dirty="0">
                <a:latin typeface="Arial" pitchFamily="34" charset="0"/>
              </a:rPr>
              <a:t> </a:t>
            </a:r>
            <a:r>
              <a:rPr lang="en-US" sz="1600" dirty="0" err="1">
                <a:latin typeface="Arial" pitchFamily="34" charset="0"/>
              </a:rPr>
              <a:t>मीटिंग</a:t>
            </a:r>
            <a:r>
              <a:rPr lang="en-US" sz="1600" dirty="0">
                <a:latin typeface="Arial" pitchFamily="34" charset="0"/>
              </a:rPr>
              <a:t> </a:t>
            </a:r>
            <a:r>
              <a:rPr lang="en-US" sz="1600" dirty="0" err="1">
                <a:latin typeface="Arial" pitchFamily="34" charset="0"/>
              </a:rPr>
              <a:t>करना</a:t>
            </a:r>
            <a:r>
              <a:rPr lang="en-US" sz="1600" dirty="0">
                <a:latin typeface="Arial" pitchFamily="34" charset="0"/>
              </a:rPr>
              <a:t> </a:t>
            </a:r>
            <a:r>
              <a:rPr lang="en-US" sz="1600" dirty="0" err="1">
                <a:latin typeface="Arial" pitchFamily="34" charset="0"/>
              </a:rPr>
              <a:t>चाहते</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a:latin typeface="Arial" pitchFamily="34" charset="0"/>
              </a:rPr>
              <a:t>समूह </a:t>
            </a:r>
            <a:r>
              <a:rPr lang="en-US" sz="1600" dirty="0">
                <a:latin typeface="Arial" pitchFamily="34" charset="0"/>
              </a:rPr>
              <a:t>3 : </a:t>
            </a:r>
            <a:r>
              <a:rPr lang="x-none" sz="1600">
                <a:latin typeface="Arial" pitchFamily="34" charset="0"/>
              </a:rPr>
              <a:t>आप </a:t>
            </a:r>
            <a:r>
              <a:rPr lang="en-US" sz="1600" dirty="0" err="1">
                <a:latin typeface="Arial" pitchFamily="34" charset="0"/>
              </a:rPr>
              <a:t>नमिता</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ब्युटी</a:t>
            </a:r>
            <a:r>
              <a:rPr lang="en-US" sz="1600" dirty="0">
                <a:latin typeface="Arial" pitchFamily="34" charset="0"/>
              </a:rPr>
              <a:t> </a:t>
            </a:r>
            <a:r>
              <a:rPr lang="en-US" sz="1600" dirty="0" err="1">
                <a:latin typeface="Arial" pitchFamily="34" charset="0"/>
              </a:rPr>
              <a:t>पार्लर</a:t>
            </a:r>
            <a:r>
              <a:rPr lang="en-US" sz="1600" dirty="0">
                <a:latin typeface="Arial" pitchFamily="34" charset="0"/>
              </a:rPr>
              <a:t> </a:t>
            </a:r>
            <a:r>
              <a:rPr lang="en-US" sz="1600" dirty="0" err="1">
                <a:latin typeface="Arial" pitchFamily="34" charset="0"/>
              </a:rPr>
              <a:t>से</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r>
              <a:rPr lang="en-US" sz="1600" dirty="0" err="1">
                <a:latin typeface="Arial" pitchFamily="34" charset="0"/>
              </a:rPr>
              <a:t>आपने</a:t>
            </a:r>
            <a:r>
              <a:rPr lang="en-US" sz="1600" dirty="0">
                <a:latin typeface="Arial" pitchFamily="34" charset="0"/>
              </a:rPr>
              <a:t> </a:t>
            </a:r>
            <a:r>
              <a:rPr lang="en-US" sz="1600" dirty="0" err="1">
                <a:latin typeface="Arial" pitchFamily="34" charset="0"/>
              </a:rPr>
              <a:t>नए</a:t>
            </a:r>
            <a:r>
              <a:rPr lang="en-US" sz="1600" dirty="0">
                <a:latin typeface="Arial" pitchFamily="34" charset="0"/>
              </a:rPr>
              <a:t> </a:t>
            </a:r>
            <a:r>
              <a:rPr lang="en-US" sz="1600" dirty="0" err="1">
                <a:latin typeface="Arial" pitchFamily="34" charset="0"/>
              </a:rPr>
              <a:t>हेयरस्टाइल</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उपर</a:t>
            </a:r>
            <a:r>
              <a:rPr lang="en-US" sz="1600" dirty="0">
                <a:latin typeface="Arial" pitchFamily="34" charset="0"/>
              </a:rPr>
              <a:t> </a:t>
            </a:r>
            <a:r>
              <a:rPr lang="en-US" sz="1600" dirty="0" err="1">
                <a:latin typeface="Arial" pitchFamily="34" charset="0"/>
              </a:rPr>
              <a:t>एक</a:t>
            </a:r>
            <a:r>
              <a:rPr lang="en-US" sz="1600" dirty="0">
                <a:latin typeface="Arial" pitchFamily="34" charset="0"/>
              </a:rPr>
              <a:t> </a:t>
            </a:r>
            <a:r>
              <a:rPr lang="en-US" sz="1600" dirty="0" err="1">
                <a:latin typeface="Arial" pitchFamily="34" charset="0"/>
              </a:rPr>
              <a:t>कोर्स</a:t>
            </a:r>
            <a:r>
              <a:rPr lang="en-US" sz="1600" dirty="0">
                <a:latin typeface="Arial" pitchFamily="34" charset="0"/>
              </a:rPr>
              <a:t> </a:t>
            </a:r>
            <a:r>
              <a:rPr lang="en-US" sz="1600" dirty="0" err="1">
                <a:latin typeface="Arial" pitchFamily="34" charset="0"/>
              </a:rPr>
              <a:t>किया</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r>
              <a:rPr lang="en-US" sz="1600" dirty="0" err="1">
                <a:latin typeface="Arial" pitchFamily="34" charset="0"/>
              </a:rPr>
              <a:t>आप</a:t>
            </a:r>
            <a:r>
              <a:rPr lang="en-US" sz="1600" dirty="0">
                <a:latin typeface="Arial" pitchFamily="34" charset="0"/>
              </a:rPr>
              <a:t> </a:t>
            </a:r>
            <a:r>
              <a:rPr lang="en-US" sz="1600" dirty="0" err="1">
                <a:latin typeface="Arial" pitchFamily="34" charset="0"/>
              </a:rPr>
              <a:t>दुल्हनों</a:t>
            </a:r>
            <a:r>
              <a:rPr lang="en-US" sz="1600" dirty="0">
                <a:latin typeface="Arial" pitchFamily="34" charset="0"/>
              </a:rPr>
              <a:t> </a:t>
            </a:r>
            <a:r>
              <a:rPr lang="en-US" sz="1600" dirty="0" err="1">
                <a:latin typeface="Arial" pitchFamily="34" charset="0"/>
              </a:rPr>
              <a:t>एवं</a:t>
            </a:r>
            <a:r>
              <a:rPr lang="en-US" sz="1600" dirty="0">
                <a:latin typeface="Arial" pitchFamily="34" charset="0"/>
              </a:rPr>
              <a:t> </a:t>
            </a:r>
            <a:r>
              <a:rPr lang="en-US" sz="1600" dirty="0" err="1">
                <a:latin typeface="Arial" pitchFamily="34" charset="0"/>
              </a:rPr>
              <a:t>गृहणियों</a:t>
            </a:r>
            <a:r>
              <a:rPr lang="en-US" sz="1600" dirty="0">
                <a:latin typeface="Arial" pitchFamily="34" charset="0"/>
              </a:rPr>
              <a:t> </a:t>
            </a:r>
            <a:r>
              <a:rPr lang="en-US" sz="1600" dirty="0" err="1">
                <a:latin typeface="Arial" pitchFamily="34" charset="0"/>
              </a:rPr>
              <a:t>के</a:t>
            </a:r>
            <a:r>
              <a:rPr lang="en-US" sz="1600" dirty="0">
                <a:latin typeface="Arial" pitchFamily="34" charset="0"/>
              </a:rPr>
              <a:t> </a:t>
            </a:r>
            <a:r>
              <a:rPr lang="en-US" sz="1600" dirty="0" err="1">
                <a:latin typeface="Arial" pitchFamily="34" charset="0"/>
              </a:rPr>
              <a:t>बीच</a:t>
            </a:r>
            <a:r>
              <a:rPr lang="en-US" sz="1600" dirty="0">
                <a:latin typeface="Arial" pitchFamily="34" charset="0"/>
              </a:rPr>
              <a:t> </a:t>
            </a:r>
            <a:r>
              <a:rPr lang="en-US" sz="1600" dirty="0" err="1">
                <a:latin typeface="Arial" pitchFamily="34" charset="0"/>
              </a:rPr>
              <a:t>अपनी</a:t>
            </a:r>
            <a:r>
              <a:rPr lang="en-US" sz="1600" dirty="0">
                <a:latin typeface="Arial" pitchFamily="34" charset="0"/>
              </a:rPr>
              <a:t> </a:t>
            </a:r>
            <a:r>
              <a:rPr lang="en-US" sz="1600" dirty="0" err="1">
                <a:latin typeface="Arial" pitchFamily="34" charset="0"/>
              </a:rPr>
              <a:t>बिक्री</a:t>
            </a:r>
            <a:r>
              <a:rPr lang="en-US" sz="1600" dirty="0">
                <a:latin typeface="Arial" pitchFamily="34" charset="0"/>
              </a:rPr>
              <a:t> </a:t>
            </a:r>
            <a:r>
              <a:rPr lang="en-US" sz="1600" dirty="0" err="1">
                <a:latin typeface="Arial" pitchFamily="34" charset="0"/>
              </a:rPr>
              <a:t>बढ़ाना</a:t>
            </a:r>
            <a:r>
              <a:rPr lang="en-US" sz="1600" dirty="0">
                <a:latin typeface="Arial" pitchFamily="34" charset="0"/>
              </a:rPr>
              <a:t> </a:t>
            </a:r>
            <a:r>
              <a:rPr lang="en-US" sz="1600" dirty="0" err="1">
                <a:latin typeface="Arial" pitchFamily="34" charset="0"/>
              </a:rPr>
              <a:t>चाहते</a:t>
            </a:r>
            <a:r>
              <a:rPr lang="en-US" sz="1600" dirty="0">
                <a:latin typeface="Arial" pitchFamily="34" charset="0"/>
              </a:rPr>
              <a:t> </a:t>
            </a:r>
            <a:r>
              <a:rPr lang="en-US" sz="1600" dirty="0" err="1">
                <a:latin typeface="Arial" pitchFamily="34" charset="0"/>
              </a:rPr>
              <a:t>हैं</a:t>
            </a:r>
            <a:r>
              <a:rPr lang="en-US" sz="1600" dirty="0">
                <a:latin typeface="Arial" pitchFamily="34" charset="0"/>
              </a:rPr>
              <a:t>। </a:t>
            </a: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a:latin typeface="Arial" pitchFamily="34" charset="0"/>
              </a:rPr>
              <a:t>अपना संदेश देने के लिए कागज, स्केच पेन, पत्रिकाओं से ली गई तस्वीरों का </a:t>
            </a:r>
            <a:r>
              <a:rPr lang="x-none" sz="1600">
                <a:latin typeface="Arial" pitchFamily="34" charset="0"/>
              </a:rPr>
              <a:t>प्रयोग </a:t>
            </a:r>
            <a:r>
              <a:rPr lang="en-US" sz="1600" dirty="0" err="1">
                <a:latin typeface="Arial" pitchFamily="34" charset="0"/>
              </a:rPr>
              <a:t>कर</a:t>
            </a:r>
            <a:r>
              <a:rPr lang="en-US" sz="1600" dirty="0">
                <a:latin typeface="Arial" pitchFamily="34" charset="0"/>
              </a:rPr>
              <a:t> </a:t>
            </a:r>
            <a:r>
              <a:rPr lang="en-US" sz="1600" dirty="0" err="1">
                <a:latin typeface="Arial" pitchFamily="34" charset="0"/>
              </a:rPr>
              <a:t>एक</a:t>
            </a:r>
            <a:r>
              <a:rPr lang="en-US" sz="1600" dirty="0">
                <a:latin typeface="Arial" pitchFamily="34" charset="0"/>
              </a:rPr>
              <a:t> </a:t>
            </a:r>
            <a:r>
              <a:rPr lang="en-US" sz="1600" dirty="0" err="1">
                <a:latin typeface="Arial" pitchFamily="34" charset="0"/>
              </a:rPr>
              <a:t>पोस्टर</a:t>
            </a:r>
            <a:r>
              <a:rPr lang="en-US" sz="1600" dirty="0">
                <a:latin typeface="Arial" pitchFamily="34" charset="0"/>
              </a:rPr>
              <a:t> </a:t>
            </a:r>
            <a:r>
              <a:rPr lang="en-US" sz="1600" dirty="0" err="1">
                <a:latin typeface="Arial" pitchFamily="34" charset="0"/>
              </a:rPr>
              <a:t>या</a:t>
            </a:r>
            <a:r>
              <a:rPr lang="en-US" sz="1600" dirty="0">
                <a:latin typeface="Arial" pitchFamily="34" charset="0"/>
              </a:rPr>
              <a:t> </a:t>
            </a:r>
            <a:r>
              <a:rPr lang="en-US" sz="1600" dirty="0" err="1">
                <a:latin typeface="Arial" pitchFamily="34" charset="0"/>
              </a:rPr>
              <a:t>लीफलेट</a:t>
            </a:r>
            <a:r>
              <a:rPr lang="en-US" sz="1600" dirty="0">
                <a:latin typeface="Arial" pitchFamily="34" charset="0"/>
              </a:rPr>
              <a:t> </a:t>
            </a:r>
            <a:r>
              <a:rPr lang="en-US" sz="1600" dirty="0" err="1">
                <a:latin typeface="Arial" pitchFamily="34" charset="0"/>
              </a:rPr>
              <a:t>बनाइए</a:t>
            </a:r>
            <a:r>
              <a:rPr lang="en-US" sz="1600" dirty="0">
                <a:latin typeface="Arial" pitchFamily="34" charset="0"/>
              </a:rPr>
              <a:t>। </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54D977B4-6315-0E4C-824F-2EC403439FF5}" type="slidenum">
              <a:rPr lang="en-US" sz="1600" b="1" smtClean="0">
                <a:solidFill>
                  <a:prstClr val="black"/>
                </a:solidFill>
              </a:rPr>
              <a:t>45</a:t>
            </a:fld>
            <a:endParaRPr lang="en-US" sz="1600" b="1" dirty="0">
              <a:solidFill>
                <a:prstClr val="black"/>
              </a:solidFill>
            </a:endParaRPr>
          </a:p>
        </p:txBody>
      </p:sp>
    </p:spTree>
    <p:extLst>
      <p:ext uri="{BB962C8B-B14F-4D97-AF65-F5344CB8AC3E}">
        <p14:creationId xmlns:p14="http://schemas.microsoft.com/office/powerpoint/2010/main" val="28014793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1219200"/>
            <a:ext cx="4114800" cy="5181600"/>
          </a:xfrm>
          <a:prstGeom prst="rect">
            <a:avLst/>
          </a:prstGeom>
          <a:noFill/>
        </p:spPr>
        <p:txBody>
          <a:bodyPr lIns="137160" anchor="ctr"/>
          <a:lstStyle/>
          <a:p>
            <a:pPr marL="236538" indent="-236538" fontAlgn="auto">
              <a:lnSpc>
                <a:spcPct val="130000"/>
              </a:lnSpc>
              <a:spcBef>
                <a:spcPts val="0"/>
              </a:spcBef>
              <a:spcAft>
                <a:spcPts val="0"/>
              </a:spcAft>
              <a:buFont typeface="Arial" pitchFamily="34" charset="0"/>
              <a:buChar char="•"/>
              <a:defRPr/>
            </a:pPr>
            <a:r>
              <a:rPr lang="en-US" sz="2000" dirty="0">
                <a:latin typeface="Calibri"/>
              </a:rPr>
              <a:t>To stand-out amongst many communications, we carefully select the message we communicate, and ensure that the communication is attractive and eye-catching</a:t>
            </a:r>
          </a:p>
          <a:p>
            <a:pPr marL="266700" indent="-266700" fontAlgn="auto">
              <a:lnSpc>
                <a:spcPct val="130000"/>
              </a:lnSpc>
              <a:spcBef>
                <a:spcPts val="0"/>
              </a:spcBef>
              <a:spcAft>
                <a:spcPts val="0"/>
              </a:spcAft>
              <a:buFont typeface="Arial" pitchFamily="34" charset="0"/>
              <a:buChar char="•"/>
              <a:defRPr/>
            </a:pPr>
            <a:r>
              <a:rPr lang="en-US" sz="2000" dirty="0">
                <a:latin typeface="Calibri"/>
              </a:rPr>
              <a:t>It is very important to choose the right communication activity, as these take a lot of time, effort and money</a:t>
            </a:r>
          </a:p>
          <a:p>
            <a:pPr marL="266700" lvl="1" indent="-266700" fontAlgn="auto">
              <a:lnSpc>
                <a:spcPct val="130000"/>
              </a:lnSpc>
              <a:spcBef>
                <a:spcPts val="0"/>
              </a:spcBef>
              <a:spcAft>
                <a:spcPts val="0"/>
              </a:spcAft>
              <a:buFont typeface="Arial" pitchFamily="34" charset="0"/>
              <a:buChar char="•"/>
              <a:defRPr/>
            </a:pPr>
            <a:r>
              <a:rPr lang="en-US" sz="2000" dirty="0">
                <a:latin typeface="Calibri"/>
              </a:rPr>
              <a:t>For a new business, affordability is often the more important criterion</a:t>
            </a:r>
          </a:p>
        </p:txBody>
      </p:sp>
      <p:sp>
        <p:nvSpPr>
          <p:cNvPr id="291850" name="TextBox 5"/>
          <p:cNvSpPr txBox="1">
            <a:spLocks noChangeArrowheads="1"/>
          </p:cNvSpPr>
          <p:nvPr/>
        </p:nvSpPr>
        <p:spPr bwMode="auto">
          <a:xfrm>
            <a:off x="304800" y="373063"/>
            <a:ext cx="4114800" cy="708025"/>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1	</a:t>
            </a:r>
          </a:p>
        </p:txBody>
      </p:sp>
      <p:sp>
        <p:nvSpPr>
          <p:cNvPr id="7" name="Slide Number Placeholder 5"/>
          <p:cNvSpPr>
            <a:spLocks noGrp="1"/>
          </p:cNvSpPr>
          <p:nvPr>
            <p:ph type="sldNum" sz="quarter" idx="10"/>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0BC16449-EC1E-4202-91D6-925208CBB696}" type="slidenum">
              <a:rPr lang="en-US" sz="1600" b="1" smtClean="0">
                <a:solidFill>
                  <a:schemeClr val="tx1"/>
                </a:solidFill>
              </a:rPr>
              <a:pPr algn="ctr" fontAlgn="base">
                <a:spcBef>
                  <a:spcPct val="0"/>
                </a:spcBef>
                <a:spcAft>
                  <a:spcPct val="0"/>
                </a:spcAft>
                <a:defRPr/>
              </a:pPr>
              <a:t>46</a:t>
            </a:fld>
            <a:endParaRPr lang="en-US" sz="1600" b="1" dirty="0">
              <a:solidFill>
                <a:schemeClr val="tx1"/>
              </a:solidFill>
            </a:endParaRPr>
          </a:p>
        </p:txBody>
      </p:sp>
      <p:sp>
        <p:nvSpPr>
          <p:cNvPr id="10" name="TextBox 9"/>
          <p:cNvSpPr txBox="1"/>
          <p:nvPr/>
        </p:nvSpPr>
        <p:spPr>
          <a:xfrm>
            <a:off x="4800600" y="1227137"/>
            <a:ext cx="4114800" cy="5181600"/>
          </a:xfrm>
          <a:prstGeom prst="rect">
            <a:avLst/>
          </a:prstGeom>
          <a:noFill/>
        </p:spPr>
        <p:txBody>
          <a:bodyPr lIns="137160" anchor="ctr"/>
          <a:lstStyle/>
          <a:p>
            <a:pPr marL="236538" indent="-236538" fontAlgn="auto">
              <a:lnSpc>
                <a:spcPct val="130000"/>
              </a:lnSpc>
              <a:spcBef>
                <a:spcPts val="0"/>
              </a:spcBef>
              <a:spcAft>
                <a:spcPts val="0"/>
              </a:spcAft>
              <a:buFont typeface="Arial" pitchFamily="34" charset="0"/>
              <a:buChar char="•"/>
              <a:defRPr/>
            </a:pPr>
            <a:r>
              <a:rPr lang="x-none" sz="2000" dirty="0">
                <a:latin typeface="Calibri"/>
              </a:rPr>
              <a:t>कई संवादों के </a:t>
            </a:r>
            <a:r>
              <a:rPr lang="x-none" sz="2000">
                <a:latin typeface="Calibri"/>
              </a:rPr>
              <a:t>बीच </a:t>
            </a:r>
            <a:r>
              <a:rPr lang="hi-IN" sz="2000" dirty="0">
                <a:latin typeface="Calibri"/>
              </a:rPr>
              <a:t>अलग नजर आने </a:t>
            </a:r>
            <a:r>
              <a:rPr lang="x-none" sz="2000">
                <a:latin typeface="Calibri"/>
              </a:rPr>
              <a:t>के </a:t>
            </a:r>
            <a:r>
              <a:rPr lang="x-none" sz="2000" dirty="0">
                <a:latin typeface="Calibri"/>
              </a:rPr>
              <a:t>लिए, हम ध्यानपूर्वक उस संदेश को चुनते हैं जिसका संचार हम करना चाहते हैं, और यह सुनिश्चित करते हैं कि संवाद आकर्षक और ध्यान खींचने वाला हो</a:t>
            </a:r>
          </a:p>
          <a:p>
            <a:pPr marL="236538" indent="-236538" fontAlgn="auto">
              <a:lnSpc>
                <a:spcPct val="130000"/>
              </a:lnSpc>
              <a:spcBef>
                <a:spcPts val="0"/>
              </a:spcBef>
              <a:spcAft>
                <a:spcPts val="0"/>
              </a:spcAft>
              <a:buFont typeface="Arial" pitchFamily="34" charset="0"/>
              <a:buChar char="•"/>
              <a:defRPr/>
            </a:pPr>
            <a:r>
              <a:rPr lang="x-none" sz="2000" dirty="0">
                <a:latin typeface="Calibri"/>
              </a:rPr>
              <a:t>सही संवाद गतिविधि का चुनाव करना बेहद महत्वपूर्ण है, क्योंकि इसमें काफी समय, मेहनत और पैसा लगता है</a:t>
            </a:r>
          </a:p>
          <a:p>
            <a:pPr marL="236538" indent="-236538" fontAlgn="auto">
              <a:lnSpc>
                <a:spcPct val="130000"/>
              </a:lnSpc>
              <a:spcBef>
                <a:spcPts val="0"/>
              </a:spcBef>
              <a:spcAft>
                <a:spcPts val="0"/>
              </a:spcAft>
              <a:buFont typeface="Arial" pitchFamily="34" charset="0"/>
              <a:buChar char="•"/>
              <a:defRPr/>
            </a:pPr>
            <a:r>
              <a:rPr lang="x-none" sz="2000" dirty="0">
                <a:latin typeface="Calibri"/>
              </a:rPr>
              <a:t>नए व्यापार के लिए, किफायत अक्सर ज्यादा महत्वपूर्ण मापदंड माना जाता है</a:t>
            </a:r>
            <a:endParaRPr lang="en-US" sz="2000" dirty="0">
              <a:latin typeface="Calibri"/>
            </a:endParaRPr>
          </a:p>
        </p:txBody>
      </p:sp>
      <p:sp>
        <p:nvSpPr>
          <p:cNvPr id="11" name="TextBox 5"/>
          <p:cNvSpPr txBox="1">
            <a:spLocks noChangeArrowheads="1"/>
          </p:cNvSpPr>
          <p:nvPr/>
        </p:nvSpPr>
        <p:spPr bwMode="auto">
          <a:xfrm>
            <a:off x="4724400" y="381000"/>
            <a:ext cx="4114800" cy="708025"/>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a:latin typeface="Bradley Hand ITC" pitchFamily="66" charset="0"/>
              </a:rPr>
              <a:t>मुख्य बिंदु</a:t>
            </a:r>
            <a:r>
              <a:rPr lang="hi-IN" sz="4000" dirty="0">
                <a:latin typeface="Bradley Hand ITC" pitchFamily="66" charset="0"/>
              </a:rPr>
              <a:t> </a:t>
            </a:r>
            <a:r>
              <a:rPr lang="x-none" sz="4000">
                <a:latin typeface="Bradley Hand ITC" pitchFamily="66" charset="0"/>
              </a:rPr>
              <a:t>-</a:t>
            </a:r>
            <a:r>
              <a:rPr lang="en-US" sz="4000" dirty="0">
                <a:latin typeface="Bradley Hand ITC" pitchFamily="66" charset="0"/>
              </a:rPr>
              <a:t> 1</a:t>
            </a:r>
          </a:p>
        </p:txBody>
      </p:sp>
    </p:spTree>
    <p:extLst>
      <p:ext uri="{BB962C8B-B14F-4D97-AF65-F5344CB8AC3E}">
        <p14:creationId xmlns:p14="http://schemas.microsoft.com/office/powerpoint/2010/main" val="35882388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1524000"/>
            <a:ext cx="4114800" cy="4953000"/>
          </a:xfrm>
          <a:prstGeom prst="rect">
            <a:avLst/>
          </a:prstGeom>
          <a:noFill/>
        </p:spPr>
        <p:txBody>
          <a:bodyPr lIns="137160" anchor="ctr"/>
          <a:lstStyle/>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fontAlgn="auto">
              <a:spcBef>
                <a:spcPts val="0"/>
              </a:spcBef>
              <a:spcAft>
                <a:spcPts val="200"/>
              </a:spcAft>
              <a:defRPr/>
            </a:pPr>
            <a:r>
              <a:rPr lang="en-US" sz="2400" dirty="0">
                <a:latin typeface="+mn-lt"/>
              </a:rPr>
              <a:t>Three steps for effective communication:</a:t>
            </a:r>
          </a:p>
          <a:p>
            <a:pPr fontAlgn="auto">
              <a:spcBef>
                <a:spcPts val="0"/>
              </a:spcBef>
              <a:spcAft>
                <a:spcPts val="200"/>
              </a:spcAft>
              <a:defRPr/>
            </a:pPr>
            <a:endParaRPr lang="en-US" sz="2400" dirty="0">
              <a:latin typeface="+mn-lt"/>
            </a:endParaRPr>
          </a:p>
          <a:p>
            <a:pPr marL="914400" lvl="1" indent="-457200" fontAlgn="auto">
              <a:spcBef>
                <a:spcPts val="0"/>
              </a:spcBef>
              <a:spcAft>
                <a:spcPts val="200"/>
              </a:spcAft>
              <a:buFont typeface="+mj-lt"/>
              <a:buAutoNum type="arabicPeriod"/>
              <a:defRPr/>
            </a:pPr>
            <a:r>
              <a:rPr lang="en-US" sz="2400" dirty="0">
                <a:latin typeface="+mn-lt"/>
              </a:rPr>
              <a:t>Decide on the objective</a:t>
            </a:r>
          </a:p>
          <a:p>
            <a:pPr marL="914400" lvl="1" indent="-457200" fontAlgn="auto">
              <a:spcBef>
                <a:spcPts val="0"/>
              </a:spcBef>
              <a:spcAft>
                <a:spcPts val="200"/>
              </a:spcAft>
              <a:buFont typeface="+mj-lt"/>
              <a:buAutoNum type="arabicPeriod"/>
              <a:defRPr/>
            </a:pPr>
            <a:r>
              <a:rPr lang="en-US" sz="2400" dirty="0">
                <a:latin typeface="+mn-lt"/>
              </a:rPr>
              <a:t>Understand the target audience and determine the message</a:t>
            </a:r>
          </a:p>
          <a:p>
            <a:pPr marL="914400" lvl="1" indent="-457200" fontAlgn="auto">
              <a:spcBef>
                <a:spcPts val="0"/>
              </a:spcBef>
              <a:spcAft>
                <a:spcPts val="200"/>
              </a:spcAft>
              <a:buFont typeface="+mj-lt"/>
              <a:buAutoNum type="arabicPeriod"/>
              <a:defRPr/>
            </a:pPr>
            <a:r>
              <a:rPr lang="en-US" sz="2400" dirty="0">
                <a:latin typeface="+mn-lt"/>
              </a:rPr>
              <a:t>Design and send the communication</a:t>
            </a:r>
          </a:p>
          <a:p>
            <a:pPr marL="693738" lvl="1"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indent="-236538" fontAlgn="auto">
              <a:spcBef>
                <a:spcPts val="0"/>
              </a:spcBef>
              <a:spcAft>
                <a:spcPts val="200"/>
              </a:spcAft>
              <a:buFont typeface="Arial" pitchFamily="34" charset="0"/>
              <a:buChar char="•"/>
              <a:defRPr/>
            </a:pPr>
            <a:endParaRPr lang="en-US" sz="2400" dirty="0">
              <a:latin typeface="+mn-lt"/>
            </a:endParaRPr>
          </a:p>
        </p:txBody>
      </p:sp>
      <p:sp>
        <p:nvSpPr>
          <p:cNvPr id="5" name="TextBox 4"/>
          <p:cNvSpPr txBox="1"/>
          <p:nvPr/>
        </p:nvSpPr>
        <p:spPr>
          <a:xfrm>
            <a:off x="4572000" y="1524000"/>
            <a:ext cx="4114800" cy="4953000"/>
          </a:xfrm>
          <a:prstGeom prst="rect">
            <a:avLst/>
          </a:prstGeom>
          <a:noFill/>
        </p:spPr>
        <p:txBody>
          <a:bodyPr lIns="137160" anchor="ctr"/>
          <a:lstStyle/>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fontAlgn="auto">
              <a:spcBef>
                <a:spcPts val="0"/>
              </a:spcBef>
              <a:spcAft>
                <a:spcPts val="200"/>
              </a:spcAft>
              <a:defRPr/>
            </a:pPr>
            <a:r>
              <a:rPr lang="x-none" sz="2400" dirty="0">
                <a:latin typeface="+mn-lt"/>
              </a:rPr>
              <a:t>प्रभावी संवाद के लिए तीन चरण निम्न हैं:</a:t>
            </a:r>
            <a:endParaRPr lang="en-US" sz="2400" dirty="0">
              <a:latin typeface="+mn-lt"/>
            </a:endParaRPr>
          </a:p>
          <a:p>
            <a:pPr fontAlgn="auto">
              <a:spcBef>
                <a:spcPts val="0"/>
              </a:spcBef>
              <a:spcAft>
                <a:spcPts val="200"/>
              </a:spcAft>
              <a:defRPr/>
            </a:pPr>
            <a:endParaRPr lang="en-US" sz="2400" dirty="0">
              <a:latin typeface="+mn-lt"/>
            </a:endParaRPr>
          </a:p>
          <a:p>
            <a:pPr marL="914400" lvl="1" indent="-457200" fontAlgn="auto">
              <a:spcBef>
                <a:spcPts val="0"/>
              </a:spcBef>
              <a:spcAft>
                <a:spcPts val="200"/>
              </a:spcAft>
              <a:buFont typeface="+mj-lt"/>
              <a:buAutoNum type="arabicPeriod"/>
              <a:defRPr/>
            </a:pPr>
            <a:r>
              <a:rPr lang="hi-IN" sz="2400" dirty="0">
                <a:latin typeface="+mn-lt"/>
              </a:rPr>
              <a:t>उद्देश्य </a:t>
            </a:r>
            <a:r>
              <a:rPr lang="x-none" sz="2400">
                <a:latin typeface="+mn-lt"/>
              </a:rPr>
              <a:t>को </a:t>
            </a:r>
            <a:r>
              <a:rPr lang="x-none" sz="2400" dirty="0">
                <a:latin typeface="+mn-lt"/>
              </a:rPr>
              <a:t>निर्धारित करना</a:t>
            </a:r>
          </a:p>
          <a:p>
            <a:pPr marL="914400" lvl="1" indent="-457200" fontAlgn="auto">
              <a:spcBef>
                <a:spcPts val="0"/>
              </a:spcBef>
              <a:spcAft>
                <a:spcPts val="200"/>
              </a:spcAft>
              <a:buFont typeface="+mj-lt"/>
              <a:buAutoNum type="arabicPeriod"/>
              <a:defRPr/>
            </a:pPr>
            <a:r>
              <a:rPr lang="x-none" sz="2400">
                <a:latin typeface="+mn-lt"/>
              </a:rPr>
              <a:t>लक्ष्य </a:t>
            </a:r>
            <a:r>
              <a:rPr lang="hi-IN" sz="2400" dirty="0">
                <a:latin typeface="+mn-lt"/>
              </a:rPr>
              <a:t>ग्राहकों</a:t>
            </a:r>
            <a:r>
              <a:rPr lang="x-none" sz="2400">
                <a:latin typeface="+mn-lt"/>
              </a:rPr>
              <a:t> </a:t>
            </a:r>
            <a:r>
              <a:rPr lang="x-none" sz="2400" dirty="0">
                <a:latin typeface="+mn-lt"/>
              </a:rPr>
              <a:t>को समझना और संदेश निर्धारित करना </a:t>
            </a:r>
          </a:p>
          <a:p>
            <a:pPr marL="914400" lvl="1" indent="-457200" fontAlgn="auto">
              <a:spcBef>
                <a:spcPts val="0"/>
              </a:spcBef>
              <a:spcAft>
                <a:spcPts val="200"/>
              </a:spcAft>
              <a:buFont typeface="+mj-lt"/>
              <a:buAutoNum type="arabicPeriod"/>
              <a:defRPr/>
            </a:pPr>
            <a:r>
              <a:rPr lang="x-none" sz="2400" dirty="0">
                <a:latin typeface="+mn-lt"/>
              </a:rPr>
              <a:t>संवाद </a:t>
            </a:r>
            <a:r>
              <a:rPr lang="x-none" sz="2400">
                <a:latin typeface="+mn-lt"/>
              </a:rPr>
              <a:t>को </a:t>
            </a:r>
            <a:r>
              <a:rPr lang="hi-IN" sz="2400" dirty="0">
                <a:latin typeface="+mn-lt"/>
              </a:rPr>
              <a:t>तैयार करना </a:t>
            </a:r>
            <a:r>
              <a:rPr lang="x-none" sz="2400">
                <a:latin typeface="+mn-lt"/>
              </a:rPr>
              <a:t>और </a:t>
            </a:r>
            <a:r>
              <a:rPr lang="x-none" sz="2400" dirty="0">
                <a:latin typeface="+mn-lt"/>
              </a:rPr>
              <a:t>प्रेषित करना </a:t>
            </a: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indent="-236538" fontAlgn="auto">
              <a:spcBef>
                <a:spcPts val="0"/>
              </a:spcBef>
              <a:spcAft>
                <a:spcPts val="200"/>
              </a:spcAft>
              <a:buFont typeface="Arial" pitchFamily="34" charset="0"/>
              <a:buChar char="•"/>
              <a:defRPr/>
            </a:pPr>
            <a:endParaRPr lang="en-US" sz="2400" dirty="0">
              <a:latin typeface="+mn-lt"/>
            </a:endParaRPr>
          </a:p>
        </p:txBody>
      </p:sp>
      <p:sp>
        <p:nvSpPr>
          <p:cNvPr id="4" name="Slide Number Placeholder 5"/>
          <p:cNvSpPr>
            <a:spLocks noGrp="1"/>
          </p:cNvSpPr>
          <p:nvPr>
            <p:ph type="sldNum" sz="quarter" idx="10"/>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0BC16449-EC1E-4202-91D6-925208CBB696}" type="slidenum">
              <a:rPr lang="en-US" sz="1600" b="1" smtClean="0">
                <a:solidFill>
                  <a:schemeClr val="tx1"/>
                </a:solidFill>
              </a:rPr>
              <a:pPr algn="ctr" fontAlgn="base">
                <a:spcBef>
                  <a:spcPct val="0"/>
                </a:spcBef>
                <a:spcAft>
                  <a:spcPct val="0"/>
                </a:spcAft>
                <a:defRPr/>
              </a:pPr>
              <a:t>47</a:t>
            </a:fld>
            <a:endParaRPr lang="en-US" sz="1600" b="1" dirty="0">
              <a:solidFill>
                <a:schemeClr val="tx1"/>
              </a:solidFill>
            </a:endParaRPr>
          </a:p>
        </p:txBody>
      </p:sp>
    </p:spTree>
    <p:extLst>
      <p:ext uri="{BB962C8B-B14F-4D97-AF65-F5344CB8AC3E}">
        <p14:creationId xmlns:p14="http://schemas.microsoft.com/office/powerpoint/2010/main" val="5819927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TextBox 7"/>
          <p:cNvSpPr txBox="1">
            <a:spLocks noChangeArrowheads="1"/>
          </p:cNvSpPr>
          <p:nvPr/>
        </p:nvSpPr>
        <p:spPr bwMode="auto">
          <a:xfrm>
            <a:off x="4711700" y="991850"/>
            <a:ext cx="27559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rPr>
              <a:t>3. </a:t>
            </a:r>
            <a:r>
              <a:rPr lang="en-US" sz="2000" dirty="0">
                <a:latin typeface="Calibri" pitchFamily="34" charset="0"/>
                <a:cs typeface="Arial" pitchFamily="34" charset="0"/>
              </a:rPr>
              <a:t>Design and send the communication </a:t>
            </a:r>
          </a:p>
          <a:p>
            <a:pPr marL="0" indent="0" eaLnBrk="1" hangingPunct="1"/>
            <a:r>
              <a:rPr lang="en-US" sz="2000" dirty="0">
                <a:latin typeface="Calibri" pitchFamily="34" charset="0"/>
                <a:cs typeface="Arial" pitchFamily="34" charset="0"/>
              </a:rPr>
              <a:t>3. </a:t>
            </a:r>
            <a:r>
              <a:rPr lang="x-none" sz="2000" dirty="0">
                <a:latin typeface="Calibri" pitchFamily="34" charset="0"/>
                <a:cs typeface="Arial" pitchFamily="34" charset="0"/>
              </a:rPr>
              <a:t>संवाद </a:t>
            </a:r>
            <a:r>
              <a:rPr lang="x-none" sz="2000">
                <a:latin typeface="Calibri" pitchFamily="34" charset="0"/>
                <a:cs typeface="Arial" pitchFamily="34" charset="0"/>
              </a:rPr>
              <a:t>को </a:t>
            </a:r>
            <a:r>
              <a:rPr lang="hi-IN" sz="2000" dirty="0">
                <a:latin typeface="Calibri" pitchFamily="34" charset="0"/>
                <a:cs typeface="Arial" pitchFamily="34" charset="0"/>
              </a:rPr>
              <a:t>तैयार करना </a:t>
            </a:r>
            <a:r>
              <a:rPr lang="x-none" sz="2000">
                <a:latin typeface="Calibri" pitchFamily="34" charset="0"/>
                <a:cs typeface="Arial" pitchFamily="34" charset="0"/>
              </a:rPr>
              <a:t>और </a:t>
            </a:r>
            <a:r>
              <a:rPr lang="x-none" sz="2000" dirty="0">
                <a:latin typeface="Calibri" pitchFamily="34" charset="0"/>
                <a:cs typeface="Arial" pitchFamily="34" charset="0"/>
              </a:rPr>
              <a:t>प्रेषि‍त करना </a:t>
            </a:r>
            <a:endParaRPr lang="en-US" sz="2000" dirty="0">
              <a:latin typeface="Kruti Dev 010" pitchFamily="2" charset="0"/>
              <a:cs typeface="Arial" pitchFamily="34" charset="0"/>
            </a:endParaRPr>
          </a:p>
        </p:txBody>
      </p:sp>
      <p:sp>
        <p:nvSpPr>
          <p:cNvPr id="279559" name="TextBox 7"/>
          <p:cNvSpPr txBox="1">
            <a:spLocks noChangeArrowheads="1"/>
          </p:cNvSpPr>
          <p:nvPr/>
        </p:nvSpPr>
        <p:spPr bwMode="auto">
          <a:xfrm>
            <a:off x="2819400" y="2819400"/>
            <a:ext cx="34163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cs typeface="Arial" pitchFamily="34" charset="0"/>
              </a:rPr>
              <a:t>2. Understand the target audience and determine the message </a:t>
            </a:r>
          </a:p>
          <a:p>
            <a:pPr marL="0" indent="0" eaLnBrk="1" hangingPunct="1"/>
            <a:r>
              <a:rPr lang="en-US" sz="2000" dirty="0">
                <a:latin typeface="Calibri" pitchFamily="34" charset="0"/>
                <a:cs typeface="Arial" pitchFamily="34" charset="0"/>
              </a:rPr>
              <a:t>2. </a:t>
            </a:r>
            <a:r>
              <a:rPr lang="x-none" sz="2000">
                <a:latin typeface="Calibri" pitchFamily="34" charset="0"/>
                <a:cs typeface="Arial" pitchFamily="34" charset="0"/>
              </a:rPr>
              <a:t>लक्ष्य </a:t>
            </a:r>
            <a:r>
              <a:rPr lang="hi-IN" sz="2000" dirty="0">
                <a:latin typeface="Calibri" pitchFamily="34" charset="0"/>
                <a:cs typeface="Arial" pitchFamily="34" charset="0"/>
              </a:rPr>
              <a:t>ग्राहकों </a:t>
            </a:r>
            <a:r>
              <a:rPr lang="x-none" sz="2000">
                <a:latin typeface="Calibri" pitchFamily="34" charset="0"/>
                <a:cs typeface="Arial" pitchFamily="34" charset="0"/>
              </a:rPr>
              <a:t>को </a:t>
            </a:r>
            <a:r>
              <a:rPr lang="x-none" sz="2000" dirty="0">
                <a:latin typeface="Calibri" pitchFamily="34" charset="0"/>
                <a:cs typeface="Arial" pitchFamily="34" charset="0"/>
              </a:rPr>
              <a:t>समझना और संदेश को निर्धारित करना </a:t>
            </a:r>
            <a:endParaRPr lang="en-US" sz="2000" dirty="0">
              <a:latin typeface="Kruti Dev 010" pitchFamily="2" charset="0"/>
              <a:cs typeface="Arial" pitchFamily="34" charset="0"/>
            </a:endParaRPr>
          </a:p>
        </p:txBody>
      </p:sp>
      <p:sp>
        <p:nvSpPr>
          <p:cNvPr id="279564" name="TextBox 7"/>
          <p:cNvSpPr txBox="1">
            <a:spLocks noChangeArrowheads="1"/>
          </p:cNvSpPr>
          <p:nvPr/>
        </p:nvSpPr>
        <p:spPr bwMode="auto">
          <a:xfrm>
            <a:off x="520700" y="5257800"/>
            <a:ext cx="23749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cs typeface="Arial" pitchFamily="34" charset="0"/>
              </a:rPr>
              <a:t>1. Decide on the objective </a:t>
            </a:r>
          </a:p>
          <a:p>
            <a:pPr marL="0" indent="0" eaLnBrk="1" hangingPunct="1"/>
            <a:r>
              <a:rPr lang="en-US" dirty="0">
                <a:latin typeface="Calibri" pitchFamily="34" charset="0"/>
                <a:cs typeface="Arial" pitchFamily="34" charset="0"/>
              </a:rPr>
              <a:t>1. </a:t>
            </a:r>
            <a:r>
              <a:rPr lang="hi-IN" dirty="0">
                <a:latin typeface="Calibri" pitchFamily="34" charset="0"/>
                <a:cs typeface="Arial" pitchFamily="34" charset="0"/>
              </a:rPr>
              <a:t>उद्देश्य </a:t>
            </a:r>
            <a:r>
              <a:rPr lang="x-none">
                <a:latin typeface="Calibri" pitchFamily="34" charset="0"/>
                <a:cs typeface="Arial" pitchFamily="34" charset="0"/>
              </a:rPr>
              <a:t>निर्धारित </a:t>
            </a:r>
            <a:r>
              <a:rPr lang="x-none" dirty="0">
                <a:latin typeface="Calibri" pitchFamily="34" charset="0"/>
                <a:cs typeface="Arial" pitchFamily="34" charset="0"/>
              </a:rPr>
              <a:t>करना </a:t>
            </a:r>
            <a:endParaRPr lang="en-US" sz="2000" dirty="0">
              <a:latin typeface="Calibri" pitchFamily="34" charset="0"/>
              <a:cs typeface="Arial" pitchFamily="34" charset="0"/>
            </a:endParaRPr>
          </a:p>
        </p:txBody>
      </p:sp>
      <p:sp>
        <p:nvSpPr>
          <p:cNvPr id="19" name="Oval 18"/>
          <p:cNvSpPr/>
          <p:nvPr/>
        </p:nvSpPr>
        <p:spPr>
          <a:xfrm>
            <a:off x="76200" y="4876800"/>
            <a:ext cx="2667000" cy="190500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endParaRPr>
          </a:p>
        </p:txBody>
      </p:sp>
      <p:sp>
        <p:nvSpPr>
          <p:cNvPr id="12" name="Slide Number Placeholder 5"/>
          <p:cNvSpPr>
            <a:spLocks noGrp="1"/>
          </p:cNvSpPr>
          <p:nvPr>
            <p:ph type="sldNum" sz="quarter" idx="10"/>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B637862D-FF43-4FB1-A3E6-0FE0ED6AB69A}" type="slidenum">
              <a:rPr lang="en-US" sz="1600" b="1" smtClean="0">
                <a:solidFill>
                  <a:schemeClr val="tx1"/>
                </a:solidFill>
              </a:rPr>
              <a:pPr algn="ctr" fontAlgn="base">
                <a:spcBef>
                  <a:spcPct val="0"/>
                </a:spcBef>
                <a:spcAft>
                  <a:spcPct val="0"/>
                </a:spcAft>
                <a:defRPr/>
              </a:pPr>
              <a:t>48</a:t>
            </a:fld>
            <a:endParaRPr lang="en-US" sz="1600" b="1" dirty="0">
              <a:solidFill>
                <a:schemeClr val="tx1"/>
              </a:solidFill>
            </a:endParaRPr>
          </a:p>
        </p:txBody>
      </p:sp>
      <p:pic>
        <p:nvPicPr>
          <p:cNvPr id="13"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500" y="1432917"/>
            <a:ext cx="927100" cy="901700"/>
          </a:xfrm>
          <a:prstGeom prst="rect">
            <a:avLst/>
          </a:prstGeom>
          <a:noFill/>
          <a:ln>
            <a:noFill/>
          </a:ln>
          <a:extLst/>
        </p:spPr>
      </p:pic>
      <p:pic>
        <p:nvPicPr>
          <p:cNvPr id="14"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991" y="3276491"/>
            <a:ext cx="927100" cy="901700"/>
          </a:xfrm>
          <a:prstGeom prst="rect">
            <a:avLst/>
          </a:prstGeom>
          <a:noFill/>
          <a:ln>
            <a:noFill/>
          </a:ln>
          <a:extLst/>
        </p:spPr>
      </p:pic>
      <p:pic>
        <p:nvPicPr>
          <p:cNvPr id="15"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5407042"/>
            <a:ext cx="927100" cy="901700"/>
          </a:xfrm>
          <a:prstGeom prst="rect">
            <a:avLst/>
          </a:prstGeom>
          <a:noFill/>
          <a:ln>
            <a:noFill/>
          </a:ln>
          <a:extLst/>
        </p:spPr>
      </p:pic>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मार्केटिंग से जुड़े </a:t>
            </a:r>
            <a:r>
              <a:rPr lang="x-none" sz="2400">
                <a:solidFill>
                  <a:srgbClr val="000000"/>
                </a:solidFill>
                <a:cs typeface="Arial" pitchFamily="34" charset="0"/>
              </a:rPr>
              <a:t>संवाद </a:t>
            </a:r>
            <a:r>
              <a:rPr lang="x-none" sz="2400" dirty="0">
                <a:solidFill>
                  <a:srgbClr val="000000"/>
                </a:solidFill>
                <a:cs typeface="Arial" pitchFamily="34" charset="0"/>
              </a:rPr>
              <a:t>की योजना बनाना </a:t>
            </a:r>
            <a:endParaRPr lang="en-GB" sz="2400" dirty="0">
              <a:solidFill>
                <a:srgbClr val="000000"/>
              </a:solidFill>
              <a:cs typeface="Arial" pitchFamily="34" charset="0"/>
            </a:endParaRPr>
          </a:p>
        </p:txBody>
      </p:sp>
      <p:sp>
        <p:nvSpPr>
          <p:cNvPr id="1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Calibri" pitchFamily="34" charset="0"/>
                <a:cs typeface="Arial" pitchFamily="34" charset="0"/>
              </a:rPr>
              <a:t>Planning a marketing communication</a:t>
            </a:r>
            <a:endParaRPr lang="en-GB" sz="2400" dirty="0">
              <a:solidFill>
                <a:srgbClr val="000000"/>
              </a:solidFill>
              <a:cs typeface="Arial" pitchFamily="34" charset="0"/>
            </a:endParaRPr>
          </a:p>
        </p:txBody>
      </p:sp>
    </p:spTree>
    <p:extLst>
      <p:ext uri="{BB962C8B-B14F-4D97-AF65-F5344CB8AC3E}">
        <p14:creationId xmlns:p14="http://schemas.microsoft.com/office/powerpoint/2010/main" val="65336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9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p:bldP spid="279559" grpId="0"/>
      <p:bldP spid="1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5EB22CC-8E8F-4DE4-85E6-59F7602CC5F5}" type="slidenum">
              <a:rPr lang="en-US" smtClean="0"/>
              <a:pPr>
                <a:defRPr/>
              </a:pPr>
              <a:t>49</a:t>
            </a:fld>
            <a:endParaRPr lang="en-US"/>
          </a:p>
        </p:txBody>
      </p:sp>
      <p:sp>
        <p:nvSpPr>
          <p:cNvPr id="5" name="Content Placeholder 2"/>
          <p:cNvSpPr txBox="1">
            <a:spLocks/>
          </p:cNvSpPr>
          <p:nvPr>
            <p:custDataLst>
              <p:tags r:id="rId1"/>
            </p:custDataLst>
          </p:nvPr>
        </p:nvSpPr>
        <p:spPr bwMode="auto">
          <a:xfrm>
            <a:off x="2286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742950" indent="-285750" eaLnBrk="0" hangingPunct="0">
              <a:spcBef>
                <a:spcPct val="20000"/>
              </a:spcBef>
              <a:buFont typeface="Arial" pitchFamily="34" charset="0"/>
              <a:buChar char="–"/>
              <a:defRPr sz="2800">
                <a:latin typeface="+mn-lt"/>
              </a:defRPr>
            </a:lvl2pPr>
            <a:lvl3pPr marL="1143000" indent="-228600" eaLnBrk="0" hangingPunct="0">
              <a:spcBef>
                <a:spcPct val="20000"/>
              </a:spcBef>
              <a:buFont typeface="Arial" pitchFamily="34" charset="0"/>
              <a:buChar char="•"/>
              <a:defRPr sz="2400">
                <a:latin typeface="+mn-lt"/>
              </a:defRPr>
            </a:lvl3pPr>
            <a:lvl4pPr marL="1600200" indent="-228600" eaLnBrk="0" hangingPunct="0">
              <a:spcBef>
                <a:spcPct val="20000"/>
              </a:spcBef>
              <a:buFont typeface="Arial" pitchFamily="34" charset="0"/>
              <a:buChar char="–"/>
              <a:defRPr sz="2000">
                <a:latin typeface="+mn-lt"/>
              </a:defRPr>
            </a:lvl4pPr>
            <a:lvl5pPr marL="2057400" indent="-228600" eaLnBrk="0" hangingPunct="0">
              <a:spcBef>
                <a:spcPct val="20000"/>
              </a:spcBef>
              <a:buFont typeface="Arial" pitchFamily="34" charset="0"/>
              <a:buChar char="»"/>
              <a:defRPr sz="20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130000"/>
              </a:lnSpc>
            </a:pPr>
            <a:r>
              <a:rPr lang="en-US" sz="1600" dirty="0"/>
              <a:t>Or, “Why are we investing time and money in this communication ?” </a:t>
            </a:r>
          </a:p>
          <a:p>
            <a:pPr>
              <a:lnSpc>
                <a:spcPct val="130000"/>
              </a:lnSpc>
            </a:pPr>
            <a:r>
              <a:rPr lang="en-US" sz="1600" dirty="0"/>
              <a:t>Why did we create posters (or leaflets) for the businesses :</a:t>
            </a:r>
          </a:p>
          <a:p>
            <a:pPr lvl="1">
              <a:lnSpc>
                <a:spcPct val="130000"/>
              </a:lnSpc>
              <a:spcBef>
                <a:spcPts val="0"/>
              </a:spcBef>
              <a:spcAft>
                <a:spcPts val="0"/>
              </a:spcAft>
            </a:pPr>
            <a:r>
              <a:rPr lang="en-IN" sz="1600" dirty="0"/>
              <a:t>To increase sales of cold drinks in May</a:t>
            </a:r>
          </a:p>
          <a:p>
            <a:pPr lvl="1">
              <a:lnSpc>
                <a:spcPct val="130000"/>
              </a:lnSpc>
              <a:spcBef>
                <a:spcPts val="0"/>
              </a:spcBef>
              <a:spcAft>
                <a:spcPts val="0"/>
              </a:spcAft>
            </a:pPr>
            <a:r>
              <a:rPr lang="en-US" sz="1600" dirty="0"/>
              <a:t>To make the school canteen committee aware that pickle is healthier</a:t>
            </a:r>
            <a:endParaRPr lang="en-IN" sz="1600" dirty="0"/>
          </a:p>
          <a:p>
            <a:pPr>
              <a:lnSpc>
                <a:spcPct val="130000"/>
              </a:lnSpc>
            </a:pPr>
            <a:r>
              <a:rPr lang="en-US" sz="1600" dirty="0"/>
              <a:t>Is there anything else you could have done ?</a:t>
            </a:r>
          </a:p>
          <a:p>
            <a:pPr>
              <a:lnSpc>
                <a:spcPct val="130000"/>
              </a:lnSpc>
            </a:pPr>
            <a:r>
              <a:rPr lang="en-US" sz="1600" dirty="0"/>
              <a:t>Notice how different reasons resulted in different communication activities </a:t>
            </a:r>
          </a:p>
          <a:p>
            <a:pPr>
              <a:lnSpc>
                <a:spcPct val="130000"/>
              </a:lnSpc>
            </a:pPr>
            <a:r>
              <a:rPr lang="en-US" sz="1600" dirty="0"/>
              <a:t>The first step in planning communication is to be clear about the ‘objective’</a:t>
            </a:r>
          </a:p>
        </p:txBody>
      </p:sp>
      <p:sp>
        <p:nvSpPr>
          <p:cNvPr id="6" name="Rectangle 5"/>
          <p:cNvSpPr>
            <a:spLocks noChangeArrowheads="1"/>
          </p:cNvSpPr>
          <p:nvPr>
            <p:custDataLst>
              <p:tags r:id="rId2"/>
            </p:custDataLst>
          </p:nvPr>
        </p:nvSpPr>
        <p:spPr bwMode="auto">
          <a:xfrm>
            <a:off x="228600" y="5410200"/>
            <a:ext cx="4267200" cy="12954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en-US" sz="2000" b="1" dirty="0">
                <a:latin typeface="Garamond" pitchFamily="18" charset="0"/>
              </a:rPr>
              <a:t>Key Point:</a:t>
            </a:r>
            <a:r>
              <a:rPr lang="en-US" sz="2000" dirty="0">
                <a:latin typeface="Garamond" pitchFamily="18" charset="0"/>
              </a:rPr>
              <a:t> If the objective of a communication is not clear, we should first spend time thinking about it and deciding the objective.  </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a:solidFill>
                  <a:srgbClr val="000000"/>
                </a:solidFill>
                <a:latin typeface="Arial" charset="0"/>
                <a:cs typeface="Arial" charset="0"/>
              </a:rPr>
              <a:t>‘</a:t>
            </a:r>
            <a:r>
              <a:rPr lang="hi-IN" sz="2400" dirty="0">
                <a:solidFill>
                  <a:srgbClr val="000000"/>
                </a:solidFill>
                <a:latin typeface="Arial" charset="0"/>
                <a:cs typeface="Arial" charset="0"/>
              </a:rPr>
              <a:t>उद्देश्य</a:t>
            </a:r>
            <a:r>
              <a:rPr lang="x-none" sz="2400">
                <a:solidFill>
                  <a:srgbClr val="000000"/>
                </a:solidFill>
                <a:latin typeface="Arial" charset="0"/>
                <a:cs typeface="Arial" charset="0"/>
              </a:rPr>
              <a:t>’ </a:t>
            </a:r>
            <a:r>
              <a:rPr lang="x-none" sz="2400" dirty="0">
                <a:solidFill>
                  <a:srgbClr val="000000"/>
                </a:solidFill>
                <a:latin typeface="Arial" charset="0"/>
                <a:cs typeface="Arial" charset="0"/>
              </a:rPr>
              <a:t>क्यों महत्वपूर्ण है</a:t>
            </a:r>
            <a:r>
              <a:rPr lang="en-US" sz="2400" dirty="0">
                <a:solidFill>
                  <a:srgbClr val="000000"/>
                </a:solidFill>
                <a:latin typeface="Arial" charset="0"/>
                <a:cs typeface="Arial" charset="0"/>
              </a:rPr>
              <a:t>?</a:t>
            </a:r>
            <a:endParaRPr lang="en-GB" sz="2400" dirty="0">
              <a:solidFill>
                <a:srgbClr val="000000"/>
              </a:solidFill>
              <a:cs typeface="Arial" pitchFamily="34" charset="0"/>
            </a:endParaRPr>
          </a:p>
        </p:txBody>
      </p:sp>
      <p:sp>
        <p:nvSpPr>
          <p:cNvPr id="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latin typeface="Arial" charset="0"/>
                <a:cs typeface="Arial" charset="0"/>
              </a:rPr>
              <a:t>Why is the ‘Objective’ important ?</a:t>
            </a:r>
            <a:endParaRPr lang="en-GB" sz="2400" dirty="0">
              <a:solidFill>
                <a:srgbClr val="000000"/>
              </a:solidFill>
              <a:cs typeface="Arial" pitchFamily="34" charset="0"/>
            </a:endParaRPr>
          </a:p>
        </p:txBody>
      </p:sp>
      <p:sp>
        <p:nvSpPr>
          <p:cNvPr id="9" name="Content Placeholder 2"/>
          <p:cNvSpPr txBox="1">
            <a:spLocks/>
          </p:cNvSpPr>
          <p:nvPr>
            <p:custDataLst>
              <p:tags r:id="rId3"/>
            </p:custDataLst>
          </p:nvPr>
        </p:nvSpPr>
        <p:spPr bwMode="auto">
          <a:xfrm>
            <a:off x="4648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742950" indent="-285750" eaLnBrk="0" hangingPunct="0">
              <a:spcBef>
                <a:spcPct val="20000"/>
              </a:spcBef>
              <a:buFont typeface="Arial" pitchFamily="34" charset="0"/>
              <a:buChar char="–"/>
              <a:defRPr sz="2800">
                <a:latin typeface="+mn-lt"/>
              </a:defRPr>
            </a:lvl2pPr>
            <a:lvl3pPr marL="1143000" indent="-228600" eaLnBrk="0" hangingPunct="0">
              <a:spcBef>
                <a:spcPct val="20000"/>
              </a:spcBef>
              <a:buFont typeface="Arial" pitchFamily="34" charset="0"/>
              <a:buChar char="•"/>
              <a:defRPr sz="2400">
                <a:latin typeface="+mn-lt"/>
              </a:defRPr>
            </a:lvl3pPr>
            <a:lvl4pPr marL="1600200" indent="-228600" eaLnBrk="0" hangingPunct="0">
              <a:spcBef>
                <a:spcPct val="20000"/>
              </a:spcBef>
              <a:buFont typeface="Arial" pitchFamily="34" charset="0"/>
              <a:buChar char="–"/>
              <a:defRPr sz="2000">
                <a:latin typeface="+mn-lt"/>
              </a:defRPr>
            </a:lvl4pPr>
            <a:lvl5pPr marL="2057400" indent="-228600" eaLnBrk="0" hangingPunct="0">
              <a:spcBef>
                <a:spcPct val="20000"/>
              </a:spcBef>
              <a:buFont typeface="Arial" pitchFamily="34" charset="0"/>
              <a:buChar char="»"/>
              <a:defRPr sz="20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130000"/>
              </a:lnSpc>
            </a:pPr>
            <a:r>
              <a:rPr lang="x-none" sz="1500" dirty="0"/>
              <a:t>या, हम इस संवाद में समय और पैसों का निवेश क्यों कर रहे हैं</a:t>
            </a:r>
            <a:r>
              <a:rPr lang="en-US" sz="1500" dirty="0"/>
              <a:t>?” </a:t>
            </a:r>
          </a:p>
          <a:p>
            <a:pPr>
              <a:lnSpc>
                <a:spcPct val="130000"/>
              </a:lnSpc>
            </a:pPr>
            <a:r>
              <a:rPr lang="x-none" sz="1500" dirty="0"/>
              <a:t>आपने व्यापार के लिए पोस्टर (</a:t>
            </a:r>
            <a:r>
              <a:rPr lang="x-none" sz="1500"/>
              <a:t>या </a:t>
            </a:r>
            <a:r>
              <a:rPr lang="hi-IN" sz="1500" dirty="0"/>
              <a:t>लीफलेट</a:t>
            </a:r>
            <a:r>
              <a:rPr lang="x-none" sz="1500"/>
              <a:t>) </a:t>
            </a:r>
            <a:r>
              <a:rPr lang="x-none" sz="1500" dirty="0"/>
              <a:t>का निर्माण </a:t>
            </a:r>
            <a:r>
              <a:rPr lang="x-none" sz="1500"/>
              <a:t>क्यों किया</a:t>
            </a:r>
            <a:r>
              <a:rPr lang="hi-IN" sz="1500" dirty="0"/>
              <a:t> है</a:t>
            </a:r>
            <a:r>
              <a:rPr lang="en-US" sz="1500" dirty="0"/>
              <a:t>:</a:t>
            </a:r>
          </a:p>
          <a:p>
            <a:pPr lvl="1">
              <a:lnSpc>
                <a:spcPct val="130000"/>
              </a:lnSpc>
              <a:spcBef>
                <a:spcPts val="0"/>
              </a:spcBef>
              <a:spcAft>
                <a:spcPts val="0"/>
              </a:spcAft>
            </a:pPr>
            <a:r>
              <a:rPr lang="hi-IN" sz="1500" dirty="0"/>
              <a:t>मई </a:t>
            </a:r>
            <a:r>
              <a:rPr lang="x-none" sz="1500"/>
              <a:t>में </a:t>
            </a:r>
            <a:r>
              <a:rPr lang="x-none" sz="1500" dirty="0"/>
              <a:t>कोल्ड ड्रिंक की बिक्री बढ़ाने के लिए </a:t>
            </a:r>
            <a:endParaRPr lang="en-IN" sz="1500" dirty="0"/>
          </a:p>
          <a:p>
            <a:pPr lvl="1">
              <a:lnSpc>
                <a:spcPct val="130000"/>
              </a:lnSpc>
              <a:spcBef>
                <a:spcPts val="0"/>
              </a:spcBef>
              <a:spcAft>
                <a:spcPts val="0"/>
              </a:spcAft>
            </a:pPr>
            <a:r>
              <a:rPr lang="x-none" sz="1500" dirty="0"/>
              <a:t>स्कूल की कैंटीन कमिटी को इस बारे में जागरुक करने के लिए </a:t>
            </a:r>
            <a:r>
              <a:rPr lang="x-none" sz="1500"/>
              <a:t>कि </a:t>
            </a:r>
            <a:r>
              <a:rPr lang="hi-IN" sz="1500" dirty="0"/>
              <a:t>अचार </a:t>
            </a:r>
            <a:r>
              <a:rPr lang="x-none" sz="1500"/>
              <a:t>ज्यादा </a:t>
            </a:r>
            <a:r>
              <a:rPr lang="x-none" sz="1500" dirty="0"/>
              <a:t>सेहतमंद होता है </a:t>
            </a:r>
            <a:endParaRPr lang="en-IN" sz="1500" dirty="0"/>
          </a:p>
          <a:p>
            <a:pPr>
              <a:lnSpc>
                <a:spcPct val="130000"/>
              </a:lnSpc>
            </a:pPr>
            <a:r>
              <a:rPr lang="x-none" sz="1500" dirty="0"/>
              <a:t>क्या कुछ अन्य ऐसा भी है जो आप कर सकते हैं</a:t>
            </a:r>
            <a:r>
              <a:rPr lang="en-US" sz="1500" dirty="0"/>
              <a:t>?</a:t>
            </a:r>
          </a:p>
          <a:p>
            <a:pPr>
              <a:lnSpc>
                <a:spcPct val="130000"/>
              </a:lnSpc>
            </a:pPr>
            <a:r>
              <a:rPr lang="x-none" sz="1500" dirty="0"/>
              <a:t>यह देखिए कि किस प्रकार से अलग-अलग कारणों से अलग-अलग संवाद गतिविधियां की जाती हैं </a:t>
            </a:r>
            <a:r>
              <a:rPr lang="en-US" sz="1500" dirty="0"/>
              <a:t> </a:t>
            </a:r>
          </a:p>
          <a:p>
            <a:pPr>
              <a:lnSpc>
                <a:spcPct val="130000"/>
              </a:lnSpc>
            </a:pPr>
            <a:r>
              <a:rPr lang="x-none" sz="1500" dirty="0"/>
              <a:t>संवाद की योजना बनाने का पहला चरण है ‘लक्ष्य’ को अच्छे से समझना </a:t>
            </a:r>
            <a:endParaRPr lang="en-US" sz="1500" dirty="0"/>
          </a:p>
        </p:txBody>
      </p:sp>
      <p:sp>
        <p:nvSpPr>
          <p:cNvPr id="10" name="Rectangle 9"/>
          <p:cNvSpPr>
            <a:spLocks noChangeArrowheads="1"/>
          </p:cNvSpPr>
          <p:nvPr>
            <p:custDataLst>
              <p:tags r:id="rId4"/>
            </p:custDataLst>
          </p:nvPr>
        </p:nvSpPr>
        <p:spPr bwMode="auto">
          <a:xfrm>
            <a:off x="4648200" y="5410200"/>
            <a:ext cx="4267200" cy="12954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x-none" sz="2000" b="1" dirty="0">
                <a:latin typeface="Garamond" pitchFamily="18" charset="0"/>
              </a:rPr>
              <a:t>मुख्य बिंदु: </a:t>
            </a:r>
            <a:r>
              <a:rPr lang="x-none" sz="2000" dirty="0">
                <a:latin typeface="Garamond" pitchFamily="18" charset="0"/>
              </a:rPr>
              <a:t>यदि संवाद का लक्ष्य स्पष्ट नहीं है, तो हमें सबसे पहले उसे सोचने पर समय लगाना चाहिए और लक्ष्य निर्धारित करना चाहिए </a:t>
            </a:r>
            <a:endParaRPr lang="en-US" sz="2000" dirty="0">
              <a:latin typeface="Garamond" pitchFamily="18"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DDC34E10-2406-CD4E-8D1C-484448403055}" type="slidenum">
              <a:rPr lang="en-US" sz="1600" b="1" smtClean="0">
                <a:solidFill>
                  <a:prstClr val="black"/>
                </a:solidFill>
              </a:rPr>
              <a:t>49</a:t>
            </a:fld>
            <a:endParaRPr lang="en-US" sz="1600" b="1" dirty="0">
              <a:solidFill>
                <a:prstClr val="black"/>
              </a:solidFill>
            </a:endParaRPr>
          </a:p>
        </p:txBody>
      </p:sp>
    </p:spTree>
    <p:extLst>
      <p:ext uri="{BB962C8B-B14F-4D97-AF65-F5344CB8AC3E}">
        <p14:creationId xmlns:p14="http://schemas.microsoft.com/office/powerpoint/2010/main" val="23448927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1-a. Customers of the business - Examples</a:t>
            </a:r>
            <a:endParaRPr lang="en-GB" sz="2400" dirty="0">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000" b="1" dirty="0">
                <a:solidFill>
                  <a:srgbClr val="000000"/>
                </a:solidFill>
                <a:cs typeface="Arial" charset="0"/>
              </a:rPr>
              <a:t>Example of a production business </a:t>
            </a:r>
            <a:r>
              <a:rPr lang="en-IN" sz="2000" dirty="0">
                <a:solidFill>
                  <a:srgbClr val="000000"/>
                </a:solidFill>
                <a:cs typeface="Arial" charset="0"/>
              </a:rPr>
              <a:t>- a small girl comes to Ramu’s Tasty tea shop with her mother. The mother buys and pays for the chocolate but it is for the girl. We call mother “customer”</a:t>
            </a:r>
          </a:p>
          <a:p>
            <a:pPr lvl="1" eaLnBrk="1" hangingPunct="1">
              <a:lnSpc>
                <a:spcPct val="120000"/>
              </a:lnSpc>
              <a:buSzPct val="100000"/>
              <a:buFont typeface="Arial" charset="0"/>
              <a:buChar char="•"/>
            </a:pPr>
            <a:r>
              <a:rPr lang="en-IN" sz="2000" b="1" dirty="0">
                <a:solidFill>
                  <a:srgbClr val="000000"/>
                </a:solidFill>
                <a:cs typeface="Arial" charset="0"/>
              </a:rPr>
              <a:t>Example of a trading business</a:t>
            </a:r>
            <a:r>
              <a:rPr lang="en-IN" sz="2000" dirty="0">
                <a:solidFill>
                  <a:srgbClr val="000000"/>
                </a:solidFill>
                <a:cs typeface="Arial" charset="0"/>
              </a:rPr>
              <a:t> - a small boy with his father comes to Kanku’s General store. The father buys and pays for the notebook but it is for the boy. We call the father the “customer” even though the boy will use the notebook.</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5</a:t>
            </a:fld>
            <a:endParaRPr lang="en-US" sz="1600" b="1" dirty="0">
              <a:solidFill>
                <a:schemeClr val="tx1"/>
              </a:solidFill>
            </a:endParaRPr>
          </a:p>
        </p:txBody>
      </p:sp>
      <p:sp>
        <p:nvSpPr>
          <p:cNvPr id="5" name="Text Box 1"/>
          <p:cNvSpPr txBox="1">
            <a:spLocks noChangeArrowheads="1"/>
          </p:cNvSpPr>
          <p:nvPr/>
        </p:nvSpPr>
        <p:spPr bwMode="auto">
          <a:xfrm>
            <a:off x="4648200" y="163629"/>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hi-IN" sz="2400" dirty="0">
                <a:solidFill>
                  <a:srgbClr val="000000"/>
                </a:solidFill>
                <a:cs typeface="Arial" charset="0"/>
              </a:rPr>
              <a:t>व्यापार </a:t>
            </a:r>
            <a:r>
              <a:rPr lang="x-none" sz="2400">
                <a:solidFill>
                  <a:srgbClr val="000000"/>
                </a:solidFill>
                <a:cs typeface="Arial" charset="0"/>
              </a:rPr>
              <a:t>के ग्राहक </a:t>
            </a:r>
            <a:r>
              <a:rPr lang="hi-IN" sz="2400" dirty="0">
                <a:solidFill>
                  <a:srgbClr val="000000"/>
                </a:solidFill>
                <a:cs typeface="Arial" charset="0"/>
              </a:rPr>
              <a:t>- उदाहरण</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hi-IN" sz="2000" b="1" dirty="0">
                <a:solidFill>
                  <a:srgbClr val="000000"/>
                </a:solidFill>
                <a:cs typeface="Arial" charset="0"/>
              </a:rPr>
              <a:t>उत्पादन व्यापार का उदाहरण - </a:t>
            </a:r>
            <a:r>
              <a:rPr lang="x-none" sz="2000">
                <a:solidFill>
                  <a:srgbClr val="000000"/>
                </a:solidFill>
                <a:cs typeface="Arial" charset="0"/>
              </a:rPr>
              <a:t>उदाहरण के लिए, एक छोटी लड़की अपनी मां के साथ रामू के टेस्टी चाय की दुकान में आती है। उसकी मां एक चॉकलेट खरीदती है और बच्ची को दे देती है। हम मां को ‘ग्राहक’ कहेंगे। </a:t>
            </a:r>
            <a:endParaRPr lang="en-IN" sz="2000" dirty="0">
              <a:solidFill>
                <a:srgbClr val="000000"/>
              </a:solidFill>
              <a:cs typeface="Arial" charset="0"/>
            </a:endParaRPr>
          </a:p>
          <a:p>
            <a:pPr lvl="1" eaLnBrk="1" hangingPunct="1">
              <a:lnSpc>
                <a:spcPct val="120000"/>
              </a:lnSpc>
              <a:buSzPct val="100000"/>
              <a:buFont typeface="Arial" charset="0"/>
              <a:buChar char="•"/>
            </a:pPr>
            <a:r>
              <a:rPr lang="hi-IN" sz="2000" b="1" dirty="0">
                <a:solidFill>
                  <a:srgbClr val="000000"/>
                </a:solidFill>
                <a:cs typeface="Arial" charset="0"/>
              </a:rPr>
              <a:t>क्रय-विक्रय व्यापार का उदाहरण - </a:t>
            </a:r>
            <a:r>
              <a:rPr lang="x-none" sz="2000">
                <a:solidFill>
                  <a:srgbClr val="000000"/>
                </a:solidFill>
                <a:cs typeface="Arial" charset="0"/>
              </a:rPr>
              <a:t>उदाहरण के लिए, एक छो</a:t>
            </a:r>
            <a:r>
              <a:rPr lang="hi-IN" sz="2000" dirty="0">
                <a:solidFill>
                  <a:srgbClr val="000000"/>
                </a:solidFill>
                <a:cs typeface="Arial" charset="0"/>
              </a:rPr>
              <a:t>टा</a:t>
            </a:r>
            <a:r>
              <a:rPr lang="x-none" sz="2000">
                <a:solidFill>
                  <a:srgbClr val="000000"/>
                </a:solidFill>
                <a:cs typeface="Arial" charset="0"/>
              </a:rPr>
              <a:t> लड़</a:t>
            </a:r>
            <a:r>
              <a:rPr lang="hi-IN" sz="2000" dirty="0">
                <a:solidFill>
                  <a:srgbClr val="000000"/>
                </a:solidFill>
                <a:cs typeface="Arial" charset="0"/>
              </a:rPr>
              <a:t>का</a:t>
            </a:r>
            <a:r>
              <a:rPr lang="x-none" sz="2000">
                <a:solidFill>
                  <a:srgbClr val="000000"/>
                </a:solidFill>
                <a:cs typeface="Arial" charset="0"/>
              </a:rPr>
              <a:t> अप</a:t>
            </a:r>
            <a:r>
              <a:rPr lang="hi-IN" sz="2000" dirty="0">
                <a:solidFill>
                  <a:srgbClr val="000000"/>
                </a:solidFill>
                <a:cs typeface="Arial" charset="0"/>
              </a:rPr>
              <a:t>ने पिता</a:t>
            </a:r>
            <a:r>
              <a:rPr lang="x-none" sz="2000">
                <a:solidFill>
                  <a:srgbClr val="000000"/>
                </a:solidFill>
                <a:cs typeface="Arial" charset="0"/>
              </a:rPr>
              <a:t> के साथ </a:t>
            </a:r>
            <a:r>
              <a:rPr lang="hi-IN" sz="2000" dirty="0">
                <a:solidFill>
                  <a:srgbClr val="000000"/>
                </a:solidFill>
                <a:cs typeface="Arial" charset="0"/>
              </a:rPr>
              <a:t>कंकु के किराना दुकान पर आता है</a:t>
            </a:r>
            <a:r>
              <a:rPr lang="x-none" sz="2000">
                <a:solidFill>
                  <a:srgbClr val="000000"/>
                </a:solidFill>
                <a:cs typeface="Arial" charset="0"/>
              </a:rPr>
              <a:t>। उस</a:t>
            </a:r>
            <a:r>
              <a:rPr lang="hi-IN" sz="2000" dirty="0">
                <a:solidFill>
                  <a:srgbClr val="000000"/>
                </a:solidFill>
                <a:cs typeface="Arial" charset="0"/>
              </a:rPr>
              <a:t>के</a:t>
            </a:r>
            <a:r>
              <a:rPr lang="x-none" sz="2000">
                <a:solidFill>
                  <a:srgbClr val="000000"/>
                </a:solidFill>
                <a:cs typeface="Arial" charset="0"/>
              </a:rPr>
              <a:t> </a:t>
            </a:r>
            <a:r>
              <a:rPr lang="hi-IN" sz="2000" dirty="0">
                <a:solidFill>
                  <a:srgbClr val="000000"/>
                </a:solidFill>
                <a:cs typeface="Arial" charset="0"/>
              </a:rPr>
              <a:t>पिता </a:t>
            </a:r>
            <a:r>
              <a:rPr lang="x-none" sz="2000">
                <a:solidFill>
                  <a:srgbClr val="000000"/>
                </a:solidFill>
                <a:cs typeface="Arial" charset="0"/>
              </a:rPr>
              <a:t>एक </a:t>
            </a:r>
            <a:r>
              <a:rPr lang="hi-IN" sz="2000" dirty="0">
                <a:solidFill>
                  <a:srgbClr val="000000"/>
                </a:solidFill>
                <a:cs typeface="Arial" charset="0"/>
              </a:rPr>
              <a:t>नोटबुक / लिखने वाली कॉपी </a:t>
            </a:r>
            <a:r>
              <a:rPr lang="x-none" sz="2000">
                <a:solidFill>
                  <a:srgbClr val="000000"/>
                </a:solidFill>
                <a:cs typeface="Arial" charset="0"/>
              </a:rPr>
              <a:t>खरीद</a:t>
            </a:r>
            <a:r>
              <a:rPr lang="hi-IN" sz="2000" dirty="0">
                <a:solidFill>
                  <a:srgbClr val="000000"/>
                </a:solidFill>
                <a:cs typeface="Arial" charset="0"/>
              </a:rPr>
              <a:t>ते</a:t>
            </a:r>
            <a:r>
              <a:rPr lang="x-none" sz="2000">
                <a:solidFill>
                  <a:srgbClr val="000000"/>
                </a:solidFill>
                <a:cs typeface="Arial" charset="0"/>
              </a:rPr>
              <a:t> है</a:t>
            </a:r>
            <a:r>
              <a:rPr lang="hi-IN" sz="2000" dirty="0">
                <a:solidFill>
                  <a:srgbClr val="000000"/>
                </a:solidFill>
                <a:cs typeface="Arial" charset="0"/>
              </a:rPr>
              <a:t>ं</a:t>
            </a:r>
            <a:r>
              <a:rPr lang="x-none" sz="2000">
                <a:solidFill>
                  <a:srgbClr val="000000"/>
                </a:solidFill>
                <a:cs typeface="Arial" charset="0"/>
              </a:rPr>
              <a:t> </a:t>
            </a:r>
            <a:r>
              <a:rPr lang="hi-IN" sz="2000" dirty="0">
                <a:solidFill>
                  <a:srgbClr val="000000"/>
                </a:solidFill>
                <a:cs typeface="Arial" charset="0"/>
              </a:rPr>
              <a:t>लेकिन वो होता उस लड़के के लिए है। </a:t>
            </a:r>
            <a:r>
              <a:rPr lang="x-none" sz="2000">
                <a:solidFill>
                  <a:srgbClr val="000000"/>
                </a:solidFill>
                <a:cs typeface="Arial" charset="0"/>
              </a:rPr>
              <a:t>हम </a:t>
            </a:r>
            <a:r>
              <a:rPr lang="hi-IN" sz="2000" dirty="0">
                <a:solidFill>
                  <a:srgbClr val="000000"/>
                </a:solidFill>
                <a:cs typeface="Arial" charset="0"/>
              </a:rPr>
              <a:t>पिता</a:t>
            </a:r>
            <a:r>
              <a:rPr lang="x-none" sz="2000">
                <a:solidFill>
                  <a:srgbClr val="000000"/>
                </a:solidFill>
                <a:cs typeface="Arial" charset="0"/>
              </a:rPr>
              <a:t> को ‘ग्राहक’ कहेंगे</a:t>
            </a:r>
            <a:r>
              <a:rPr lang="hi-IN" sz="2000" dirty="0">
                <a:solidFill>
                  <a:srgbClr val="000000"/>
                </a:solidFill>
                <a:cs typeface="Arial" charset="0"/>
              </a:rPr>
              <a:t>, हलांकि उस नोटबुक का इस्तेमाल वो लड़का करेगा। </a:t>
            </a:r>
            <a:endParaRPr lang="en-IN" sz="2000" dirty="0">
              <a:solidFill>
                <a:srgbClr val="000000"/>
              </a:solidFill>
              <a:cs typeface="Arial" charset="0"/>
            </a:endParaRPr>
          </a:p>
        </p:txBody>
      </p:sp>
    </p:spTree>
    <p:extLst>
      <p:ext uri="{BB962C8B-B14F-4D97-AF65-F5344CB8AC3E}">
        <p14:creationId xmlns:p14="http://schemas.microsoft.com/office/powerpoint/2010/main" val="150622021"/>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TextBox 7"/>
          <p:cNvSpPr txBox="1">
            <a:spLocks noChangeArrowheads="1"/>
          </p:cNvSpPr>
          <p:nvPr/>
        </p:nvSpPr>
        <p:spPr bwMode="auto">
          <a:xfrm>
            <a:off x="4711700" y="991850"/>
            <a:ext cx="27559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rPr>
              <a:t>3. </a:t>
            </a:r>
            <a:r>
              <a:rPr lang="en-US" sz="2000" dirty="0">
                <a:latin typeface="Calibri" pitchFamily="34" charset="0"/>
                <a:cs typeface="Arial" pitchFamily="34" charset="0"/>
              </a:rPr>
              <a:t>Design and send the communication </a:t>
            </a:r>
          </a:p>
          <a:p>
            <a:pPr marL="0" indent="0" eaLnBrk="1" hangingPunct="1"/>
            <a:r>
              <a:rPr lang="en-US" sz="2000" dirty="0">
                <a:latin typeface="Calibri" pitchFamily="34" charset="0"/>
                <a:cs typeface="Arial" pitchFamily="34" charset="0"/>
              </a:rPr>
              <a:t>3. </a:t>
            </a:r>
            <a:r>
              <a:rPr lang="x-none" sz="2000">
                <a:latin typeface="Calibri" pitchFamily="34" charset="0"/>
                <a:cs typeface="Arial" pitchFamily="34" charset="0"/>
              </a:rPr>
              <a:t>संवाद </a:t>
            </a:r>
            <a:r>
              <a:rPr lang="hi-IN" sz="2000" dirty="0">
                <a:latin typeface="Calibri" pitchFamily="34" charset="0"/>
                <a:cs typeface="Arial" pitchFamily="34" charset="0"/>
              </a:rPr>
              <a:t>तैयार करना </a:t>
            </a:r>
            <a:r>
              <a:rPr lang="x-none" sz="2000">
                <a:latin typeface="Calibri" pitchFamily="34" charset="0"/>
                <a:cs typeface="Arial" pitchFamily="34" charset="0"/>
              </a:rPr>
              <a:t>और </a:t>
            </a:r>
            <a:r>
              <a:rPr lang="x-none" sz="2000" dirty="0">
                <a:latin typeface="Calibri" pitchFamily="34" charset="0"/>
                <a:cs typeface="Arial" pitchFamily="34" charset="0"/>
              </a:rPr>
              <a:t>प्रेषि‍त करना </a:t>
            </a:r>
            <a:endParaRPr lang="en-US" sz="2000" dirty="0">
              <a:latin typeface="Kruti Dev 010" pitchFamily="2" charset="0"/>
              <a:cs typeface="Arial" pitchFamily="34" charset="0"/>
            </a:endParaRPr>
          </a:p>
        </p:txBody>
      </p:sp>
      <p:sp>
        <p:nvSpPr>
          <p:cNvPr id="279559" name="TextBox 7"/>
          <p:cNvSpPr txBox="1">
            <a:spLocks noChangeArrowheads="1"/>
          </p:cNvSpPr>
          <p:nvPr/>
        </p:nvSpPr>
        <p:spPr bwMode="auto">
          <a:xfrm>
            <a:off x="2819400" y="2819400"/>
            <a:ext cx="34163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cs typeface="Arial" pitchFamily="34" charset="0"/>
              </a:rPr>
              <a:t>2. Understand the target audience and determine the message </a:t>
            </a:r>
          </a:p>
          <a:p>
            <a:pPr marL="0" indent="0" eaLnBrk="1" hangingPunct="1"/>
            <a:r>
              <a:rPr lang="en-US" sz="2000" dirty="0">
                <a:latin typeface="Calibri" pitchFamily="34" charset="0"/>
                <a:cs typeface="Arial" pitchFamily="34" charset="0"/>
              </a:rPr>
              <a:t>2. </a:t>
            </a:r>
            <a:r>
              <a:rPr lang="x-none" sz="2000">
                <a:latin typeface="Calibri" pitchFamily="34" charset="0"/>
                <a:cs typeface="Arial" pitchFamily="34" charset="0"/>
              </a:rPr>
              <a:t>लक्ष्य </a:t>
            </a:r>
            <a:r>
              <a:rPr lang="hi-IN" sz="2000" dirty="0">
                <a:latin typeface="Calibri" pitchFamily="34" charset="0"/>
                <a:cs typeface="Arial" pitchFamily="34" charset="0"/>
              </a:rPr>
              <a:t>ग्राहकों </a:t>
            </a:r>
            <a:r>
              <a:rPr lang="x-none" sz="2000">
                <a:latin typeface="Calibri" pitchFamily="34" charset="0"/>
                <a:cs typeface="Arial" pitchFamily="34" charset="0"/>
              </a:rPr>
              <a:t>को </a:t>
            </a:r>
            <a:r>
              <a:rPr lang="x-none" sz="2000" dirty="0">
                <a:latin typeface="Calibri" pitchFamily="34" charset="0"/>
                <a:cs typeface="Arial" pitchFamily="34" charset="0"/>
              </a:rPr>
              <a:t>समझना और संदेश निर्धारित करना </a:t>
            </a:r>
            <a:endParaRPr lang="en-US" sz="2000" dirty="0">
              <a:latin typeface="Kruti Dev 010" pitchFamily="2" charset="0"/>
              <a:cs typeface="Arial" pitchFamily="34" charset="0"/>
            </a:endParaRPr>
          </a:p>
        </p:txBody>
      </p:sp>
      <p:sp>
        <p:nvSpPr>
          <p:cNvPr id="279564" name="TextBox 7"/>
          <p:cNvSpPr txBox="1">
            <a:spLocks noChangeArrowheads="1"/>
          </p:cNvSpPr>
          <p:nvPr/>
        </p:nvSpPr>
        <p:spPr bwMode="auto">
          <a:xfrm>
            <a:off x="520700" y="5257800"/>
            <a:ext cx="23749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cs typeface="Arial" pitchFamily="34" charset="0"/>
              </a:rPr>
              <a:t>1. Decide on the objective </a:t>
            </a:r>
          </a:p>
          <a:p>
            <a:pPr marL="0" indent="0" eaLnBrk="1" hangingPunct="1"/>
            <a:r>
              <a:rPr lang="en-US" dirty="0">
                <a:latin typeface="Calibri" pitchFamily="34" charset="0"/>
                <a:cs typeface="Arial" pitchFamily="34" charset="0"/>
              </a:rPr>
              <a:t>1. </a:t>
            </a:r>
            <a:r>
              <a:rPr lang="hi-IN" dirty="0">
                <a:latin typeface="Calibri" pitchFamily="34" charset="0"/>
                <a:cs typeface="Arial" pitchFamily="34" charset="0"/>
              </a:rPr>
              <a:t>उद्देश्य </a:t>
            </a:r>
            <a:r>
              <a:rPr lang="x-none">
                <a:latin typeface="Calibri" pitchFamily="34" charset="0"/>
                <a:cs typeface="Arial" pitchFamily="34" charset="0"/>
              </a:rPr>
              <a:t>निर्धारित </a:t>
            </a:r>
            <a:r>
              <a:rPr lang="x-none" dirty="0">
                <a:latin typeface="Calibri" pitchFamily="34" charset="0"/>
                <a:cs typeface="Arial" pitchFamily="34" charset="0"/>
              </a:rPr>
              <a:t>करना </a:t>
            </a:r>
            <a:endParaRPr lang="en-US" sz="2000" dirty="0">
              <a:latin typeface="Calibri" pitchFamily="34" charset="0"/>
              <a:cs typeface="Arial" pitchFamily="34" charset="0"/>
            </a:endParaRPr>
          </a:p>
        </p:txBody>
      </p:sp>
      <p:sp>
        <p:nvSpPr>
          <p:cNvPr id="12" name="Slide Number Placeholder 5"/>
          <p:cNvSpPr>
            <a:spLocks noGrp="1"/>
          </p:cNvSpPr>
          <p:nvPr>
            <p:ph type="sldNum" sz="quarter" idx="10"/>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B637862D-FF43-4FB1-A3E6-0FE0ED6AB69A}" type="slidenum">
              <a:rPr lang="en-US" sz="1600" b="1" smtClean="0">
                <a:solidFill>
                  <a:schemeClr val="tx1"/>
                </a:solidFill>
              </a:rPr>
              <a:pPr algn="ctr" fontAlgn="base">
                <a:spcBef>
                  <a:spcPct val="0"/>
                </a:spcBef>
                <a:spcAft>
                  <a:spcPct val="0"/>
                </a:spcAft>
                <a:defRPr/>
              </a:pPr>
              <a:t>50</a:t>
            </a:fld>
            <a:endParaRPr lang="en-US" sz="1600" b="1" dirty="0">
              <a:solidFill>
                <a:schemeClr val="tx1"/>
              </a:solidFill>
            </a:endParaRPr>
          </a:p>
        </p:txBody>
      </p:sp>
      <p:pic>
        <p:nvPicPr>
          <p:cNvPr id="13"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500" y="1432917"/>
            <a:ext cx="927100" cy="901700"/>
          </a:xfrm>
          <a:prstGeom prst="rect">
            <a:avLst/>
          </a:prstGeom>
          <a:noFill/>
          <a:ln>
            <a:noFill/>
          </a:ln>
          <a:extLst/>
        </p:spPr>
      </p:pic>
      <p:pic>
        <p:nvPicPr>
          <p:cNvPr id="14"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991" y="3276491"/>
            <a:ext cx="927100" cy="901700"/>
          </a:xfrm>
          <a:prstGeom prst="rect">
            <a:avLst/>
          </a:prstGeom>
          <a:noFill/>
          <a:ln>
            <a:noFill/>
          </a:ln>
          <a:extLst/>
        </p:spPr>
      </p:pic>
      <p:pic>
        <p:nvPicPr>
          <p:cNvPr id="15"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5407042"/>
            <a:ext cx="927100" cy="901700"/>
          </a:xfrm>
          <a:prstGeom prst="rect">
            <a:avLst/>
          </a:prstGeom>
          <a:noFill/>
          <a:ln>
            <a:noFill/>
          </a:ln>
          <a:extLst/>
        </p:spPr>
      </p:pic>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मार्केटिंग से जुड़े </a:t>
            </a:r>
            <a:r>
              <a:rPr lang="x-none" sz="2400">
                <a:solidFill>
                  <a:srgbClr val="000000"/>
                </a:solidFill>
                <a:cs typeface="Arial" pitchFamily="34" charset="0"/>
              </a:rPr>
              <a:t>संवाद </a:t>
            </a:r>
            <a:r>
              <a:rPr lang="x-none" sz="2400" dirty="0">
                <a:solidFill>
                  <a:srgbClr val="000000"/>
                </a:solidFill>
                <a:cs typeface="Arial" pitchFamily="34" charset="0"/>
              </a:rPr>
              <a:t>की योजना बनाना </a:t>
            </a:r>
            <a:endParaRPr lang="en-GB" sz="2400" dirty="0">
              <a:solidFill>
                <a:srgbClr val="000000"/>
              </a:solidFill>
              <a:cs typeface="Arial" pitchFamily="34" charset="0"/>
            </a:endParaRPr>
          </a:p>
        </p:txBody>
      </p:sp>
      <p:sp>
        <p:nvSpPr>
          <p:cNvPr id="1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Calibri" pitchFamily="34" charset="0"/>
                <a:cs typeface="Arial" pitchFamily="34" charset="0"/>
              </a:rPr>
              <a:t>Planning a marketing communication</a:t>
            </a:r>
            <a:endParaRPr lang="en-GB" sz="2400" dirty="0">
              <a:solidFill>
                <a:srgbClr val="000000"/>
              </a:solidFill>
              <a:cs typeface="Arial" pitchFamily="34" charset="0"/>
            </a:endParaRPr>
          </a:p>
        </p:txBody>
      </p:sp>
      <p:sp>
        <p:nvSpPr>
          <p:cNvPr id="17" name="Oval 16"/>
          <p:cNvSpPr/>
          <p:nvPr/>
        </p:nvSpPr>
        <p:spPr>
          <a:xfrm>
            <a:off x="2209800" y="2509344"/>
            <a:ext cx="3962400" cy="2519856"/>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endParaRPr>
          </a:p>
        </p:txBody>
      </p:sp>
    </p:spTree>
    <p:extLst>
      <p:ext uri="{BB962C8B-B14F-4D97-AF65-F5344CB8AC3E}">
        <p14:creationId xmlns:p14="http://schemas.microsoft.com/office/powerpoint/2010/main" val="351306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9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p:bldP spid="279559" grpId="0"/>
      <p:bldP spid="1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Understanding the “target audience”</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spcBef>
                <a:spcPct val="20000"/>
              </a:spcBef>
              <a:buFont typeface="Arial" pitchFamily="34" charset="0"/>
              <a:buChar char="•"/>
            </a:pPr>
            <a:r>
              <a:rPr lang="en-US" sz="2000" b="1" u="sng" dirty="0"/>
              <a:t>Target audience </a:t>
            </a:r>
            <a:r>
              <a:rPr lang="en-US" sz="2000" dirty="0"/>
              <a:t>for a communication consists of some or all the </a:t>
            </a:r>
            <a:r>
              <a:rPr lang="en-US" sz="2000" u="sng" dirty="0"/>
              <a:t>target customer types </a:t>
            </a:r>
            <a:r>
              <a:rPr lang="en-US" sz="2000" dirty="0"/>
              <a:t>for a product or service</a:t>
            </a:r>
            <a:endParaRPr lang="en-US" sz="2000" dirty="0">
              <a:solidFill>
                <a:srgbClr val="000000"/>
              </a:solidFill>
              <a:cs typeface="Arial" pitchFamily="34" charset="0"/>
            </a:endParaRPr>
          </a:p>
          <a:p>
            <a:pPr marL="216000" indent="-216000" eaLnBrk="1" hangingPunct="1">
              <a:spcBef>
                <a:spcPct val="20000"/>
              </a:spcBef>
              <a:buFont typeface="Arial" pitchFamily="34" charset="0"/>
              <a:buChar char="•"/>
            </a:pPr>
            <a:r>
              <a:rPr lang="en-US" sz="2000" dirty="0">
                <a:solidFill>
                  <a:srgbClr val="000000"/>
                </a:solidFill>
                <a:cs typeface="Arial" pitchFamily="34" charset="0"/>
              </a:rPr>
              <a:t>If we don’t understand the target audience, we may do one or more of the following :</a:t>
            </a:r>
          </a:p>
          <a:p>
            <a:pPr marL="673200" lvl="3" indent="-216000" eaLnBrk="1" hangingPunct="1">
              <a:spcBef>
                <a:spcPts val="800"/>
              </a:spcBef>
              <a:buFont typeface="+mj-lt"/>
              <a:buAutoNum type="arabicPeriod"/>
            </a:pPr>
            <a:r>
              <a:rPr lang="en-US" dirty="0">
                <a:solidFill>
                  <a:srgbClr val="000000"/>
                </a:solidFill>
                <a:cs typeface="Arial" pitchFamily="34" charset="0"/>
              </a:rPr>
              <a:t>If we use wrong way to communicate:  Potential and existing customers may not notice our communication</a:t>
            </a:r>
          </a:p>
          <a:p>
            <a:pPr marL="673200" lvl="3" indent="-216000" eaLnBrk="1" hangingPunct="1">
              <a:spcBef>
                <a:spcPts val="800"/>
              </a:spcBef>
              <a:buFont typeface="+mj-lt"/>
              <a:buAutoNum type="arabicPeriod"/>
            </a:pPr>
            <a:r>
              <a:rPr lang="en-US" dirty="0">
                <a:solidFill>
                  <a:srgbClr val="000000"/>
                </a:solidFill>
                <a:cs typeface="Arial" pitchFamily="34" charset="0"/>
              </a:rPr>
              <a:t>If we talk about wrong benefit: They may not understand it or be able to relate to it</a:t>
            </a:r>
          </a:p>
          <a:p>
            <a:pPr marL="673200" lvl="3" indent="-216000" eaLnBrk="1" hangingPunct="1">
              <a:spcBef>
                <a:spcPts val="800"/>
              </a:spcBef>
              <a:buFont typeface="+mj-lt"/>
              <a:buAutoNum type="arabicPeriod"/>
            </a:pPr>
            <a:r>
              <a:rPr lang="en-US" dirty="0">
                <a:solidFill>
                  <a:srgbClr val="000000"/>
                </a:solidFill>
                <a:cs typeface="Arial" pitchFamily="34" charset="0"/>
              </a:rPr>
              <a:t>If we use wrong style or design to communicate then they may not like it</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51</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srgbClr val="000000"/>
                </a:solidFill>
                <a:cs typeface="Arial" pitchFamily="34" charset="0"/>
              </a:rPr>
              <a:t>‘टार्गेट ऑडियेंस/ </a:t>
            </a:r>
            <a:r>
              <a:rPr lang="x-none" sz="2400">
                <a:solidFill>
                  <a:srgbClr val="000000"/>
                </a:solidFill>
                <a:cs typeface="Arial" pitchFamily="34" charset="0"/>
              </a:rPr>
              <a:t>लक्ष्य </a:t>
            </a:r>
            <a:r>
              <a:rPr lang="hi-IN" sz="2400" dirty="0">
                <a:solidFill>
                  <a:srgbClr val="000000"/>
                </a:solidFill>
                <a:cs typeface="Arial" pitchFamily="34" charset="0"/>
              </a:rPr>
              <a:t>ग्राहक</a:t>
            </a:r>
            <a:r>
              <a:rPr lang="x-none" sz="2400">
                <a:solidFill>
                  <a:srgbClr val="000000"/>
                </a:solidFill>
                <a:cs typeface="Arial" pitchFamily="34" charset="0"/>
              </a:rPr>
              <a:t>’ </a:t>
            </a:r>
            <a:r>
              <a:rPr lang="x-none" sz="2400" dirty="0">
                <a:solidFill>
                  <a:srgbClr val="000000"/>
                </a:solidFill>
                <a:cs typeface="Arial" pitchFamily="34" charset="0"/>
              </a:rPr>
              <a:t>को समझना </a:t>
            </a:r>
            <a:endParaRPr lang="en-GB" sz="24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14000"/>
              </a:lnSpc>
              <a:spcBef>
                <a:spcPct val="20000"/>
              </a:spcBef>
              <a:buFont typeface="Arial" pitchFamily="34" charset="0"/>
              <a:buChar char="•"/>
            </a:pPr>
            <a:r>
              <a:rPr lang="x-none" dirty="0">
                <a:solidFill>
                  <a:srgbClr val="000000"/>
                </a:solidFill>
                <a:cs typeface="Arial" pitchFamily="34" charset="0"/>
              </a:rPr>
              <a:t>संवाद के लिए </a:t>
            </a:r>
            <a:r>
              <a:rPr lang="x-none" b="1" u="sng">
                <a:solidFill>
                  <a:srgbClr val="000000"/>
                </a:solidFill>
                <a:cs typeface="Arial" pitchFamily="34" charset="0"/>
              </a:rPr>
              <a:t>लक्ष्य </a:t>
            </a:r>
            <a:r>
              <a:rPr lang="hi-IN" b="1" u="sng" dirty="0">
                <a:solidFill>
                  <a:srgbClr val="000000"/>
                </a:solidFill>
                <a:cs typeface="Arial" pitchFamily="34" charset="0"/>
              </a:rPr>
              <a:t>ग्राहकों</a:t>
            </a:r>
            <a:r>
              <a:rPr lang="x-none" b="1">
                <a:solidFill>
                  <a:srgbClr val="000000"/>
                </a:solidFill>
                <a:cs typeface="Arial" pitchFamily="34" charset="0"/>
              </a:rPr>
              <a:t> </a:t>
            </a:r>
            <a:r>
              <a:rPr lang="x-none">
                <a:solidFill>
                  <a:srgbClr val="000000"/>
                </a:solidFill>
                <a:cs typeface="Arial" pitchFamily="34" charset="0"/>
              </a:rPr>
              <a:t>में </a:t>
            </a:r>
            <a:r>
              <a:rPr lang="hi-IN" dirty="0">
                <a:solidFill>
                  <a:srgbClr val="000000"/>
                </a:solidFill>
                <a:cs typeface="Arial" pitchFamily="34" charset="0"/>
              </a:rPr>
              <a:t>उस </a:t>
            </a:r>
            <a:r>
              <a:rPr lang="x-none">
                <a:solidFill>
                  <a:srgbClr val="000000"/>
                </a:solidFill>
                <a:cs typeface="Arial" pitchFamily="34" charset="0"/>
              </a:rPr>
              <a:t>उत्पाद </a:t>
            </a:r>
            <a:r>
              <a:rPr lang="hi-IN" dirty="0">
                <a:solidFill>
                  <a:srgbClr val="000000"/>
                </a:solidFill>
                <a:cs typeface="Arial" pitchFamily="34" charset="0"/>
              </a:rPr>
              <a:t>या सेवा </a:t>
            </a:r>
            <a:r>
              <a:rPr lang="x-none">
                <a:solidFill>
                  <a:srgbClr val="000000"/>
                </a:solidFill>
                <a:cs typeface="Arial" pitchFamily="34" charset="0"/>
              </a:rPr>
              <a:t>के </a:t>
            </a:r>
            <a:r>
              <a:rPr lang="hi-IN" dirty="0">
                <a:solidFill>
                  <a:srgbClr val="000000"/>
                </a:solidFill>
                <a:cs typeface="Arial" pitchFamily="34" charset="0"/>
              </a:rPr>
              <a:t>कुछ या </a:t>
            </a:r>
            <a:r>
              <a:rPr lang="x-none">
                <a:solidFill>
                  <a:srgbClr val="000000"/>
                </a:solidFill>
                <a:cs typeface="Arial" pitchFamily="34" charset="0"/>
              </a:rPr>
              <a:t>सभी </a:t>
            </a:r>
            <a:r>
              <a:rPr lang="x-none" u="sng" dirty="0">
                <a:solidFill>
                  <a:srgbClr val="000000"/>
                </a:solidFill>
                <a:cs typeface="Arial" pitchFamily="34" charset="0"/>
              </a:rPr>
              <a:t>प्रकार के लक्ष्य ग्राहक </a:t>
            </a:r>
            <a:r>
              <a:rPr lang="x-none" dirty="0">
                <a:solidFill>
                  <a:srgbClr val="000000"/>
                </a:solidFill>
                <a:cs typeface="Arial" pitchFamily="34" charset="0"/>
              </a:rPr>
              <a:t>शामिल </a:t>
            </a:r>
            <a:r>
              <a:rPr lang="x-none">
                <a:solidFill>
                  <a:srgbClr val="000000"/>
                </a:solidFill>
                <a:cs typeface="Arial" pitchFamily="34" charset="0"/>
              </a:rPr>
              <a:t>होते हैं</a:t>
            </a:r>
            <a:r>
              <a:rPr lang="hi-IN" dirty="0">
                <a:solidFill>
                  <a:srgbClr val="000000"/>
                </a:solidFill>
                <a:cs typeface="Arial" pitchFamily="34" charset="0"/>
              </a:rPr>
              <a:t> </a:t>
            </a:r>
            <a:endParaRPr lang="en-US" dirty="0">
              <a:solidFill>
                <a:srgbClr val="000000"/>
              </a:solidFill>
              <a:cs typeface="Arial" pitchFamily="34" charset="0"/>
            </a:endParaRPr>
          </a:p>
          <a:p>
            <a:pPr marL="216000" indent="-216000" eaLnBrk="1" hangingPunct="1">
              <a:lnSpc>
                <a:spcPct val="114000"/>
              </a:lnSpc>
              <a:spcBef>
                <a:spcPct val="20000"/>
              </a:spcBef>
              <a:buFont typeface="Arial" pitchFamily="34" charset="0"/>
              <a:buChar char="•"/>
            </a:pPr>
            <a:r>
              <a:rPr lang="x-none">
                <a:solidFill>
                  <a:srgbClr val="000000"/>
                </a:solidFill>
                <a:cs typeface="Arial" pitchFamily="34" charset="0"/>
              </a:rPr>
              <a:t>अगर हम लक्ष्य </a:t>
            </a:r>
            <a:r>
              <a:rPr lang="hi-IN" dirty="0">
                <a:solidFill>
                  <a:srgbClr val="000000"/>
                </a:solidFill>
                <a:cs typeface="Arial" pitchFamily="34" charset="0"/>
              </a:rPr>
              <a:t>ग्राहकों </a:t>
            </a:r>
            <a:r>
              <a:rPr lang="x-none">
                <a:solidFill>
                  <a:srgbClr val="000000"/>
                </a:solidFill>
                <a:cs typeface="Arial" pitchFamily="34" charset="0"/>
              </a:rPr>
              <a:t>को नहीं समझते हैं, तो </a:t>
            </a:r>
            <a:r>
              <a:rPr lang="hi-IN" dirty="0">
                <a:solidFill>
                  <a:srgbClr val="000000"/>
                </a:solidFill>
                <a:cs typeface="Arial" pitchFamily="34" charset="0"/>
              </a:rPr>
              <a:t>हम </a:t>
            </a:r>
            <a:r>
              <a:rPr lang="x-none">
                <a:solidFill>
                  <a:srgbClr val="000000"/>
                </a:solidFill>
                <a:cs typeface="Arial" pitchFamily="34" charset="0"/>
              </a:rPr>
              <a:t>निम्न बा</a:t>
            </a:r>
            <a:r>
              <a:rPr lang="hi-IN" dirty="0">
                <a:solidFill>
                  <a:srgbClr val="000000"/>
                </a:solidFill>
                <a:cs typeface="Arial" pitchFamily="34" charset="0"/>
              </a:rPr>
              <a:t>तों में से कोई एक या उससे अधिक</a:t>
            </a:r>
            <a:r>
              <a:rPr lang="x-none">
                <a:solidFill>
                  <a:srgbClr val="000000"/>
                </a:solidFill>
                <a:cs typeface="Arial" pitchFamily="34" charset="0"/>
              </a:rPr>
              <a:t> </a:t>
            </a:r>
            <a:r>
              <a:rPr lang="hi-IN" dirty="0">
                <a:solidFill>
                  <a:srgbClr val="000000"/>
                </a:solidFill>
                <a:cs typeface="Arial" pitchFamily="34" charset="0"/>
              </a:rPr>
              <a:t>चीज कर </a:t>
            </a:r>
            <a:r>
              <a:rPr lang="x-none">
                <a:solidFill>
                  <a:srgbClr val="000000"/>
                </a:solidFill>
                <a:cs typeface="Arial" pitchFamily="34" charset="0"/>
              </a:rPr>
              <a:t>सक</a:t>
            </a:r>
            <a:r>
              <a:rPr lang="hi-IN" dirty="0">
                <a:solidFill>
                  <a:srgbClr val="000000"/>
                </a:solidFill>
                <a:cs typeface="Arial" pitchFamily="34" charset="0"/>
              </a:rPr>
              <a:t>ते</a:t>
            </a:r>
            <a:r>
              <a:rPr lang="x-none">
                <a:solidFill>
                  <a:srgbClr val="000000"/>
                </a:solidFill>
                <a:cs typeface="Arial" pitchFamily="34" charset="0"/>
              </a:rPr>
              <a:t> हैं</a:t>
            </a:r>
            <a:r>
              <a:rPr lang="en-US" dirty="0">
                <a:solidFill>
                  <a:srgbClr val="000000"/>
                </a:solidFill>
                <a:cs typeface="Arial" pitchFamily="34" charset="0"/>
              </a:rPr>
              <a:t>:</a:t>
            </a:r>
          </a:p>
          <a:p>
            <a:pPr marL="673200" lvl="3" indent="-216000" eaLnBrk="1" hangingPunct="1">
              <a:lnSpc>
                <a:spcPct val="114000"/>
              </a:lnSpc>
              <a:spcBef>
                <a:spcPts val="800"/>
              </a:spcBef>
              <a:buFont typeface="+mj-lt"/>
              <a:buAutoNum type="arabicPeriod"/>
            </a:pPr>
            <a:r>
              <a:rPr lang="hi-IN" sz="1600" dirty="0">
                <a:solidFill>
                  <a:srgbClr val="000000"/>
                </a:solidFill>
                <a:cs typeface="Arial" pitchFamily="34" charset="0"/>
              </a:rPr>
              <a:t>अगर हम संवाद करने के लिए किसी </a:t>
            </a:r>
            <a:r>
              <a:rPr lang="x-none" sz="1600">
                <a:solidFill>
                  <a:srgbClr val="000000"/>
                </a:solidFill>
                <a:cs typeface="Arial" pitchFamily="34" charset="0"/>
              </a:rPr>
              <a:t>गलत </a:t>
            </a:r>
            <a:r>
              <a:rPr lang="hi-IN" sz="1600" dirty="0">
                <a:solidFill>
                  <a:srgbClr val="000000"/>
                </a:solidFill>
                <a:cs typeface="Arial" pitchFamily="34" charset="0"/>
              </a:rPr>
              <a:t>तरीके का प्रयोग करते हैं: हो सकता है कि मौजूदा और संभावित ग्राहक </a:t>
            </a:r>
            <a:r>
              <a:rPr lang="x-none" sz="1600">
                <a:solidFill>
                  <a:srgbClr val="000000"/>
                </a:solidFill>
                <a:cs typeface="Arial" pitchFamily="34" charset="0"/>
              </a:rPr>
              <a:t>हमारे </a:t>
            </a:r>
            <a:r>
              <a:rPr lang="x-none" sz="1600" dirty="0">
                <a:solidFill>
                  <a:srgbClr val="000000"/>
                </a:solidFill>
                <a:cs typeface="Arial" pitchFamily="34" charset="0"/>
              </a:rPr>
              <a:t>संवाद पर ध्यान ही न दे </a:t>
            </a:r>
            <a:endParaRPr lang="en-US" sz="1600" dirty="0">
              <a:solidFill>
                <a:srgbClr val="000000"/>
              </a:solidFill>
              <a:cs typeface="Arial" pitchFamily="34" charset="0"/>
            </a:endParaRPr>
          </a:p>
          <a:p>
            <a:pPr marL="673200" lvl="3" indent="-216000" eaLnBrk="1" hangingPunct="1">
              <a:lnSpc>
                <a:spcPct val="114000"/>
              </a:lnSpc>
              <a:spcBef>
                <a:spcPts val="800"/>
              </a:spcBef>
              <a:buFont typeface="+mj-lt"/>
              <a:buAutoNum type="arabicPeriod"/>
            </a:pPr>
            <a:r>
              <a:rPr lang="hi-IN" sz="1600" dirty="0">
                <a:solidFill>
                  <a:srgbClr val="000000"/>
                </a:solidFill>
                <a:cs typeface="Arial" pitchFamily="34" charset="0"/>
              </a:rPr>
              <a:t>अगर हम किसी </a:t>
            </a:r>
            <a:r>
              <a:rPr lang="x-none" sz="1600">
                <a:solidFill>
                  <a:srgbClr val="000000"/>
                </a:solidFill>
                <a:cs typeface="Arial" pitchFamily="34" charset="0"/>
              </a:rPr>
              <a:t>गलत फायदे</a:t>
            </a:r>
            <a:r>
              <a:rPr lang="hi-IN" sz="1600" dirty="0">
                <a:solidFill>
                  <a:srgbClr val="000000"/>
                </a:solidFill>
                <a:cs typeface="Arial" pitchFamily="34" charset="0"/>
              </a:rPr>
              <a:t> के बारे में बताते हैं</a:t>
            </a:r>
            <a:r>
              <a:rPr lang="x-none" sz="1600">
                <a:solidFill>
                  <a:srgbClr val="000000"/>
                </a:solidFill>
                <a:cs typeface="Arial" pitchFamily="34" charset="0"/>
              </a:rPr>
              <a:t>: </a:t>
            </a:r>
            <a:r>
              <a:rPr lang="x-none" sz="1600" dirty="0">
                <a:solidFill>
                  <a:srgbClr val="000000"/>
                </a:solidFill>
                <a:cs typeface="Arial" pitchFamily="34" charset="0"/>
              </a:rPr>
              <a:t>वे हो सकता है कि इसे </a:t>
            </a:r>
            <a:r>
              <a:rPr lang="x-none" sz="1600">
                <a:solidFill>
                  <a:srgbClr val="000000"/>
                </a:solidFill>
                <a:cs typeface="Arial" pitchFamily="34" charset="0"/>
              </a:rPr>
              <a:t>न समझे</a:t>
            </a:r>
            <a:r>
              <a:rPr lang="hi-IN" sz="1600" dirty="0">
                <a:solidFill>
                  <a:srgbClr val="000000"/>
                </a:solidFill>
                <a:cs typeface="Arial" pitchFamily="34" charset="0"/>
              </a:rPr>
              <a:t>ं</a:t>
            </a:r>
            <a:r>
              <a:rPr lang="x-none" sz="1600">
                <a:solidFill>
                  <a:srgbClr val="000000"/>
                </a:solidFill>
                <a:cs typeface="Arial" pitchFamily="34" charset="0"/>
              </a:rPr>
              <a:t> या इससे </a:t>
            </a:r>
            <a:r>
              <a:rPr lang="hi-IN" sz="1600" dirty="0">
                <a:solidFill>
                  <a:srgbClr val="000000"/>
                </a:solidFill>
                <a:cs typeface="Arial" pitchFamily="34" charset="0"/>
              </a:rPr>
              <a:t>खुद को </a:t>
            </a:r>
            <a:r>
              <a:rPr lang="x-none" sz="1600">
                <a:solidFill>
                  <a:srgbClr val="000000"/>
                </a:solidFill>
                <a:cs typeface="Arial" pitchFamily="34" charset="0"/>
              </a:rPr>
              <a:t>न </a:t>
            </a:r>
            <a:r>
              <a:rPr lang="hi-IN" sz="1600" dirty="0">
                <a:solidFill>
                  <a:srgbClr val="000000"/>
                </a:solidFill>
                <a:cs typeface="Arial" pitchFamily="34" charset="0"/>
              </a:rPr>
              <a:t>जोड़ सकें </a:t>
            </a:r>
            <a:endParaRPr lang="en-US" sz="1600" dirty="0">
              <a:solidFill>
                <a:srgbClr val="000000"/>
              </a:solidFill>
              <a:cs typeface="Arial" pitchFamily="34" charset="0"/>
            </a:endParaRPr>
          </a:p>
          <a:p>
            <a:pPr marL="673200" lvl="3" indent="-216000" eaLnBrk="1" hangingPunct="1">
              <a:lnSpc>
                <a:spcPct val="114000"/>
              </a:lnSpc>
              <a:spcBef>
                <a:spcPts val="800"/>
              </a:spcBef>
              <a:buFont typeface="+mj-lt"/>
              <a:buAutoNum type="arabicPeriod"/>
            </a:pPr>
            <a:r>
              <a:rPr lang="hi-IN" sz="1600" dirty="0">
                <a:solidFill>
                  <a:srgbClr val="000000"/>
                </a:solidFill>
                <a:cs typeface="Arial" pitchFamily="34" charset="0"/>
              </a:rPr>
              <a:t>अगर हम अपनी बात कहने के लिउए किसी </a:t>
            </a:r>
            <a:r>
              <a:rPr lang="x-none" sz="1600">
                <a:solidFill>
                  <a:srgbClr val="000000"/>
                </a:solidFill>
                <a:cs typeface="Arial" pitchFamily="34" charset="0"/>
              </a:rPr>
              <a:t>गलत </a:t>
            </a:r>
            <a:r>
              <a:rPr lang="hi-IN" sz="1600" dirty="0">
                <a:solidFill>
                  <a:srgbClr val="000000"/>
                </a:solidFill>
                <a:cs typeface="Arial" pitchFamily="34" charset="0"/>
              </a:rPr>
              <a:t>शैली </a:t>
            </a:r>
            <a:r>
              <a:rPr lang="x-none" sz="1600">
                <a:solidFill>
                  <a:srgbClr val="000000"/>
                </a:solidFill>
                <a:cs typeface="Arial" pitchFamily="34" charset="0"/>
              </a:rPr>
              <a:t>/</a:t>
            </a:r>
            <a:r>
              <a:rPr lang="hi-IN" sz="1600" dirty="0">
                <a:solidFill>
                  <a:srgbClr val="000000"/>
                </a:solidFill>
                <a:cs typeface="Arial" pitchFamily="34" charset="0"/>
              </a:rPr>
              <a:t> </a:t>
            </a:r>
            <a:r>
              <a:rPr lang="x-none" sz="1600">
                <a:solidFill>
                  <a:srgbClr val="000000"/>
                </a:solidFill>
                <a:cs typeface="Arial" pitchFamily="34" charset="0"/>
              </a:rPr>
              <a:t>डिजाइन</a:t>
            </a:r>
            <a:r>
              <a:rPr lang="hi-IN" sz="1600" dirty="0">
                <a:solidFill>
                  <a:srgbClr val="000000"/>
                </a:solidFill>
                <a:cs typeface="Arial" pitchFamily="34" charset="0"/>
              </a:rPr>
              <a:t> का प्रयोग करते हैं, तो </a:t>
            </a:r>
            <a:r>
              <a:rPr lang="x-none" sz="1600">
                <a:solidFill>
                  <a:srgbClr val="000000"/>
                </a:solidFill>
                <a:cs typeface="Arial" pitchFamily="34" charset="0"/>
              </a:rPr>
              <a:t>हो </a:t>
            </a:r>
            <a:r>
              <a:rPr lang="x-none" sz="1600" dirty="0">
                <a:solidFill>
                  <a:srgbClr val="000000"/>
                </a:solidFill>
                <a:cs typeface="Arial" pitchFamily="34" charset="0"/>
              </a:rPr>
              <a:t>सकता है कि वे इसे पसंद </a:t>
            </a:r>
            <a:r>
              <a:rPr lang="x-none" sz="1600">
                <a:solidFill>
                  <a:srgbClr val="000000"/>
                </a:solidFill>
                <a:cs typeface="Arial" pitchFamily="34" charset="0"/>
              </a:rPr>
              <a:t>न करें</a:t>
            </a:r>
            <a:r>
              <a:rPr lang="hi-IN" sz="1600" dirty="0">
                <a:solidFill>
                  <a:srgbClr val="000000"/>
                </a:solidFill>
                <a:cs typeface="Arial" pitchFamily="34" charset="0"/>
              </a:rPr>
              <a:t> </a:t>
            </a:r>
            <a:endParaRPr lang="en-US" sz="1600" dirty="0">
              <a:solidFill>
                <a:srgbClr val="000000"/>
              </a:solidFill>
              <a:cs typeface="Arial" pitchFamily="34" charset="0"/>
            </a:endParaRPr>
          </a:p>
        </p:txBody>
      </p:sp>
    </p:spTree>
    <p:extLst>
      <p:ext uri="{BB962C8B-B14F-4D97-AF65-F5344CB8AC3E}">
        <p14:creationId xmlns:p14="http://schemas.microsoft.com/office/powerpoint/2010/main" val="27432784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Understanding the “target audience”…..continued</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3689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a:cs typeface="Arial" charset="0"/>
              </a:rPr>
              <a:t>What we need to know about the target audience:</a:t>
            </a:r>
          </a:p>
          <a:p>
            <a:pPr>
              <a:buFont typeface="Arial" panose="020B0604020202020204" pitchFamily="34" charset="0"/>
              <a:buChar char="•"/>
              <a:defRPr/>
            </a:pPr>
            <a:endParaRPr lang="en-US" sz="2000" dirty="0">
              <a:cs typeface="Arial" charset="0"/>
            </a:endParaRPr>
          </a:p>
          <a:p>
            <a:pPr marL="900113" lvl="1" indent="-442913">
              <a:buFont typeface="Arial" pitchFamily="34" charset="0"/>
              <a:buNone/>
              <a:defRPr/>
            </a:pPr>
            <a:r>
              <a:rPr lang="en-US" dirty="0">
                <a:cs typeface="Arial" charset="0"/>
              </a:rPr>
              <a:t>Q1: What are </a:t>
            </a:r>
            <a:r>
              <a:rPr lang="en-US" b="1" dirty="0">
                <a:cs typeface="Arial" charset="0"/>
              </a:rPr>
              <a:t>their essential needs </a:t>
            </a:r>
            <a:r>
              <a:rPr lang="en-US" dirty="0">
                <a:cs typeface="Arial" charset="0"/>
              </a:rPr>
              <a:t>(related to the product or service)</a:t>
            </a:r>
          </a:p>
          <a:p>
            <a:pPr marL="900113" lvl="1" indent="-442913">
              <a:buFont typeface="Arial" pitchFamily="34" charset="0"/>
              <a:buNone/>
              <a:defRPr/>
            </a:pPr>
            <a:r>
              <a:rPr lang="en-US" dirty="0">
                <a:cs typeface="Arial" charset="0"/>
              </a:rPr>
              <a:t>Q2: Whether competition satisfies those needs ? In what way </a:t>
            </a:r>
            <a:r>
              <a:rPr lang="en-US" b="1" dirty="0">
                <a:cs typeface="Arial" charset="0"/>
              </a:rPr>
              <a:t>are we better than competition</a:t>
            </a:r>
            <a:r>
              <a:rPr lang="en-US" dirty="0">
                <a:cs typeface="Arial" charset="0"/>
              </a:rPr>
              <a:t> ?</a:t>
            </a:r>
          </a:p>
          <a:p>
            <a:pPr marL="900113" lvl="1" indent="-442913">
              <a:buFont typeface="Arial" pitchFamily="34" charset="0"/>
              <a:buNone/>
              <a:defRPr/>
            </a:pPr>
            <a:r>
              <a:rPr lang="en-US" dirty="0">
                <a:cs typeface="Arial" charset="0"/>
              </a:rPr>
              <a:t>Q3 : What message is most likely to bring about </a:t>
            </a:r>
            <a:r>
              <a:rPr lang="en-US" b="1" dirty="0">
                <a:cs typeface="Arial" charset="0"/>
              </a:rPr>
              <a:t>the response we want </a:t>
            </a:r>
            <a:r>
              <a:rPr lang="en-US" dirty="0">
                <a:cs typeface="Arial" charset="0"/>
              </a:rPr>
              <a:t>?</a:t>
            </a:r>
          </a:p>
          <a:p>
            <a:pPr>
              <a:defRPr/>
            </a:pPr>
            <a:endParaRPr lang="en-US" sz="2000" dirty="0">
              <a:cs typeface="Arial" charset="0"/>
            </a:endParaRPr>
          </a:p>
          <a:p>
            <a:pPr lvl="2">
              <a:buFont typeface="Arial" charset="0"/>
              <a:buNone/>
              <a:defRPr/>
            </a:pPr>
            <a:endParaRPr lang="en-IN" sz="2000" dirty="0">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52</a:t>
            </a:fld>
            <a:endParaRPr lang="en-US" sz="1600" b="1">
              <a:solidFill>
                <a:prstClr val="black"/>
              </a:solidFill>
            </a:endParaRPr>
          </a:p>
        </p:txBody>
      </p:sp>
      <p:sp>
        <p:nvSpPr>
          <p:cNvPr id="8" name="Rectangle 4"/>
          <p:cNvSpPr>
            <a:spLocks noChangeArrowheads="1"/>
          </p:cNvSpPr>
          <p:nvPr/>
        </p:nvSpPr>
        <p:spPr bwMode="auto">
          <a:xfrm>
            <a:off x="2286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buFont typeface="Arial" pitchFamily="34" charset="0"/>
              <a:buNone/>
            </a:pPr>
            <a:r>
              <a:rPr lang="en-US" sz="2000" b="1" dirty="0">
                <a:latin typeface="Garamond" pitchFamily="18" charset="0"/>
              </a:rPr>
              <a:t>Key Point : </a:t>
            </a:r>
            <a:r>
              <a:rPr lang="en-IN" sz="2000" dirty="0">
                <a:solidFill>
                  <a:srgbClr val="000000"/>
                </a:solidFill>
                <a:latin typeface="Garamond" pitchFamily="18" charset="0"/>
                <a:cs typeface="Arial" pitchFamily="34" charset="0"/>
              </a:rPr>
              <a:t>Most often, people forget about Q2 and Q3. Thinking about how to get the response we want is particularly important</a:t>
            </a:r>
            <a:endParaRPr lang="en-US" sz="2000" dirty="0">
              <a:solidFill>
                <a:srgbClr val="000000"/>
              </a:solidFill>
              <a:latin typeface="Garamond" pitchFamily="18" charset="0"/>
              <a:cs typeface="Arial" pitchFamily="34"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srgbClr val="000000"/>
                </a:solidFill>
                <a:cs typeface="Arial" pitchFamily="34" charset="0"/>
              </a:rPr>
              <a:t>‘</a:t>
            </a:r>
            <a:r>
              <a:rPr lang="x-none" sz="2400">
                <a:solidFill>
                  <a:srgbClr val="000000"/>
                </a:solidFill>
                <a:cs typeface="Arial" pitchFamily="34" charset="0"/>
              </a:rPr>
              <a:t>लक्ष्य </a:t>
            </a:r>
            <a:r>
              <a:rPr lang="hi-IN" sz="2400" dirty="0">
                <a:solidFill>
                  <a:srgbClr val="000000"/>
                </a:solidFill>
                <a:cs typeface="Arial" pitchFamily="34" charset="0"/>
              </a:rPr>
              <a:t>ग्राहक</a:t>
            </a:r>
            <a:r>
              <a:rPr lang="x-none" sz="2400">
                <a:solidFill>
                  <a:srgbClr val="000000"/>
                </a:solidFill>
                <a:cs typeface="Arial" pitchFamily="34" charset="0"/>
              </a:rPr>
              <a:t>’ </a:t>
            </a:r>
            <a:r>
              <a:rPr lang="x-none" sz="2400" dirty="0">
                <a:solidFill>
                  <a:srgbClr val="000000"/>
                </a:solidFill>
                <a:cs typeface="Arial" pitchFamily="34" charset="0"/>
              </a:rPr>
              <a:t>को समझना ... </a:t>
            </a:r>
            <a:r>
              <a:rPr lang="x-none" sz="2400">
                <a:solidFill>
                  <a:srgbClr val="000000"/>
                </a:solidFill>
                <a:cs typeface="Arial" pitchFamily="34" charset="0"/>
              </a:rPr>
              <a:t>जारी </a:t>
            </a:r>
            <a:r>
              <a:rPr lang="hi-IN" sz="2400" dirty="0">
                <a:solidFill>
                  <a:srgbClr val="000000"/>
                </a:solidFill>
                <a:cs typeface="Arial" pitchFamily="34" charset="0"/>
              </a:rPr>
              <a:t>है </a:t>
            </a:r>
            <a:endParaRPr lang="en-GB" sz="24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3689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2000" dirty="0">
                <a:cs typeface="Arial" charset="0"/>
              </a:rPr>
              <a:t>हमें </a:t>
            </a:r>
            <a:r>
              <a:rPr lang="x-none" sz="2000">
                <a:cs typeface="Arial" charset="0"/>
              </a:rPr>
              <a:t>लक्ष्य </a:t>
            </a:r>
            <a:r>
              <a:rPr lang="hi-IN" sz="2000" dirty="0">
                <a:cs typeface="Arial" charset="0"/>
              </a:rPr>
              <a:t>ग्राहकों </a:t>
            </a:r>
            <a:r>
              <a:rPr lang="x-none" sz="2000">
                <a:cs typeface="Arial" charset="0"/>
              </a:rPr>
              <a:t>के </a:t>
            </a:r>
            <a:r>
              <a:rPr lang="x-none" sz="2000" dirty="0">
                <a:cs typeface="Arial" charset="0"/>
              </a:rPr>
              <a:t>बारे में क्या जानने की जरूरत है</a:t>
            </a:r>
            <a:r>
              <a:rPr lang="en-US" sz="2000" dirty="0">
                <a:cs typeface="Arial" charset="0"/>
              </a:rPr>
              <a:t>:</a:t>
            </a:r>
          </a:p>
          <a:p>
            <a:pPr>
              <a:buFont typeface="Arial" panose="020B0604020202020204" pitchFamily="34" charset="0"/>
              <a:buChar char="•"/>
              <a:defRPr/>
            </a:pPr>
            <a:endParaRPr lang="en-US" sz="2000" dirty="0">
              <a:cs typeface="Arial" charset="0"/>
            </a:endParaRPr>
          </a:p>
          <a:p>
            <a:pPr marL="900113" lvl="1" indent="-442913">
              <a:buFont typeface="Arial" pitchFamily="34" charset="0"/>
              <a:buNone/>
              <a:defRPr/>
            </a:pPr>
            <a:r>
              <a:rPr lang="x-none" dirty="0">
                <a:cs typeface="Arial" charset="0"/>
              </a:rPr>
              <a:t>प्र.1: उनकी आवश्यक जरूरतें क्या हैं (उत्पाद या सेवा से संबंधि‍त) </a:t>
            </a:r>
            <a:endParaRPr lang="en-US" dirty="0">
              <a:cs typeface="Arial" charset="0"/>
            </a:endParaRPr>
          </a:p>
          <a:p>
            <a:pPr marL="900113" lvl="1" indent="-442913">
              <a:buFont typeface="Arial" pitchFamily="34" charset="0"/>
              <a:buNone/>
              <a:defRPr/>
            </a:pPr>
            <a:r>
              <a:rPr lang="x-none" dirty="0">
                <a:cs typeface="Arial" charset="0"/>
              </a:rPr>
              <a:t>प्र. 2: क्या प्रतिद्वंद्वी उन जरूरतों को </a:t>
            </a:r>
            <a:r>
              <a:rPr lang="x-none">
                <a:cs typeface="Arial" charset="0"/>
              </a:rPr>
              <a:t>पूरा कर</a:t>
            </a:r>
            <a:r>
              <a:rPr lang="hi-IN" dirty="0">
                <a:cs typeface="Arial" charset="0"/>
              </a:rPr>
              <a:t>ते</a:t>
            </a:r>
            <a:r>
              <a:rPr lang="x-none">
                <a:cs typeface="Arial" charset="0"/>
              </a:rPr>
              <a:t> है</a:t>
            </a:r>
            <a:r>
              <a:rPr lang="hi-IN" dirty="0">
                <a:cs typeface="Arial" charset="0"/>
              </a:rPr>
              <a:t>ं</a:t>
            </a:r>
            <a:r>
              <a:rPr lang="x-none">
                <a:cs typeface="Arial" charset="0"/>
              </a:rPr>
              <a:t>? हम प्रतिद्वंद्वी से किस </a:t>
            </a:r>
            <a:r>
              <a:rPr lang="x-none" dirty="0">
                <a:cs typeface="Arial" charset="0"/>
              </a:rPr>
              <a:t>प्रकार </a:t>
            </a:r>
            <a:r>
              <a:rPr lang="x-none">
                <a:cs typeface="Arial" charset="0"/>
              </a:rPr>
              <a:t>से बेहतर हैं?</a:t>
            </a:r>
            <a:r>
              <a:rPr lang="hi-IN" dirty="0">
                <a:cs typeface="Arial" charset="0"/>
              </a:rPr>
              <a:t> </a:t>
            </a:r>
            <a:endParaRPr lang="en-US" dirty="0">
              <a:cs typeface="Arial" charset="0"/>
            </a:endParaRPr>
          </a:p>
          <a:p>
            <a:pPr marL="900113" lvl="1" indent="-442913">
              <a:buFont typeface="Arial" pitchFamily="34" charset="0"/>
              <a:buNone/>
              <a:defRPr/>
            </a:pPr>
            <a:r>
              <a:rPr lang="x-none" dirty="0">
                <a:cs typeface="Arial" charset="0"/>
              </a:rPr>
              <a:t>प्र. 3: जो प्रतिक्रिया हम चाहते </a:t>
            </a:r>
            <a:r>
              <a:rPr lang="x-none">
                <a:cs typeface="Arial" charset="0"/>
              </a:rPr>
              <a:t>हैं उ</a:t>
            </a:r>
            <a:r>
              <a:rPr lang="hi-IN" dirty="0">
                <a:cs typeface="Arial" charset="0"/>
              </a:rPr>
              <a:t>से </a:t>
            </a:r>
            <a:r>
              <a:rPr lang="x-none">
                <a:cs typeface="Arial" charset="0"/>
              </a:rPr>
              <a:t>कौन </a:t>
            </a:r>
            <a:r>
              <a:rPr lang="x-none" dirty="0">
                <a:cs typeface="Arial" charset="0"/>
              </a:rPr>
              <a:t>सा </a:t>
            </a:r>
            <a:r>
              <a:rPr lang="x-none">
                <a:cs typeface="Arial" charset="0"/>
              </a:rPr>
              <a:t>संदेश </a:t>
            </a:r>
            <a:r>
              <a:rPr lang="hi-IN" dirty="0">
                <a:cs typeface="Arial" charset="0"/>
              </a:rPr>
              <a:t>सबसे ज्यादा ला सकता है?  </a:t>
            </a:r>
            <a:endParaRPr lang="en-US" sz="2000" dirty="0">
              <a:cs typeface="Arial" charset="0"/>
            </a:endParaRPr>
          </a:p>
          <a:p>
            <a:pPr lvl="2">
              <a:buFont typeface="Arial" charset="0"/>
              <a:buNone/>
              <a:defRPr/>
            </a:pPr>
            <a:endParaRPr lang="en-IN" sz="2000" dirty="0">
              <a:cs typeface="Arial" charset="0"/>
            </a:endParaRPr>
          </a:p>
        </p:txBody>
      </p:sp>
      <p:sp>
        <p:nvSpPr>
          <p:cNvPr id="15" name="Rectangle 4"/>
          <p:cNvSpPr>
            <a:spLocks noChangeArrowheads="1"/>
          </p:cNvSpPr>
          <p:nvPr/>
        </p:nvSpPr>
        <p:spPr bwMode="auto">
          <a:xfrm>
            <a:off x="46482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buFont typeface="Arial" pitchFamily="34" charset="0"/>
              <a:buNone/>
            </a:pPr>
            <a:r>
              <a:rPr lang="x-none" sz="2000" b="1" dirty="0">
                <a:latin typeface="Garamond" pitchFamily="18" charset="0"/>
              </a:rPr>
              <a:t>मुख्य बिंदु: </a:t>
            </a:r>
            <a:r>
              <a:rPr lang="x-none" sz="2000" dirty="0">
                <a:latin typeface="Garamond" pitchFamily="18" charset="0"/>
              </a:rPr>
              <a:t>ज्यादातर, लोग प्र2 और प्र3 के बारे में भूल जाते हैं। हम जो प्रतिक्रिया चाहते हैं वह कैसे प्राप्त करें के बारे में </a:t>
            </a:r>
            <a:r>
              <a:rPr lang="x-none" sz="2000">
                <a:latin typeface="Garamond" pitchFamily="18" charset="0"/>
              </a:rPr>
              <a:t>सोचना भी बेहद </a:t>
            </a:r>
            <a:r>
              <a:rPr lang="x-none" sz="2000" dirty="0">
                <a:latin typeface="Garamond" pitchFamily="18" charset="0"/>
              </a:rPr>
              <a:t>महत्वपूर्ण है </a:t>
            </a:r>
            <a:endParaRPr lang="en-US" sz="2000" dirty="0">
              <a:solidFill>
                <a:srgbClr val="000000"/>
              </a:solidFill>
              <a:latin typeface="Garamond" pitchFamily="18" charset="0"/>
              <a:cs typeface="Arial" pitchFamily="34" charset="0"/>
            </a:endParaRPr>
          </a:p>
        </p:txBody>
      </p:sp>
    </p:spTree>
    <p:extLst>
      <p:ext uri="{BB962C8B-B14F-4D97-AF65-F5344CB8AC3E}">
        <p14:creationId xmlns:p14="http://schemas.microsoft.com/office/powerpoint/2010/main" val="31004275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additive="repl">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additive="repl">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TextBox 7"/>
          <p:cNvSpPr txBox="1">
            <a:spLocks noChangeArrowheads="1"/>
          </p:cNvSpPr>
          <p:nvPr/>
        </p:nvSpPr>
        <p:spPr bwMode="auto">
          <a:xfrm>
            <a:off x="4711700" y="991850"/>
            <a:ext cx="27559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rPr>
              <a:t>3. </a:t>
            </a:r>
            <a:r>
              <a:rPr lang="en-US" sz="2000" dirty="0">
                <a:latin typeface="Calibri" pitchFamily="34" charset="0"/>
                <a:cs typeface="Arial" pitchFamily="34" charset="0"/>
              </a:rPr>
              <a:t>Design and send the communication </a:t>
            </a:r>
          </a:p>
          <a:p>
            <a:pPr marL="0" indent="0" eaLnBrk="1" hangingPunct="1"/>
            <a:r>
              <a:rPr lang="en-US" sz="2000" dirty="0">
                <a:latin typeface="Calibri" pitchFamily="34" charset="0"/>
                <a:cs typeface="Arial" pitchFamily="34" charset="0"/>
              </a:rPr>
              <a:t>3. </a:t>
            </a:r>
            <a:r>
              <a:rPr lang="x-none" sz="2000">
                <a:latin typeface="Calibri" pitchFamily="34" charset="0"/>
                <a:cs typeface="Arial" pitchFamily="34" charset="0"/>
              </a:rPr>
              <a:t>संवाद </a:t>
            </a:r>
            <a:r>
              <a:rPr lang="hi-IN" sz="2000" dirty="0">
                <a:latin typeface="Calibri" pitchFamily="34" charset="0"/>
                <a:cs typeface="Arial" pitchFamily="34" charset="0"/>
              </a:rPr>
              <a:t>तैयार करना </a:t>
            </a:r>
            <a:r>
              <a:rPr lang="x-none" sz="2000">
                <a:latin typeface="Calibri" pitchFamily="34" charset="0"/>
                <a:cs typeface="Arial" pitchFamily="34" charset="0"/>
              </a:rPr>
              <a:t>और </a:t>
            </a:r>
            <a:r>
              <a:rPr lang="x-none" sz="2000" dirty="0">
                <a:latin typeface="Calibri" pitchFamily="34" charset="0"/>
                <a:cs typeface="Arial" pitchFamily="34" charset="0"/>
              </a:rPr>
              <a:t>प्रेषि‍त करना </a:t>
            </a:r>
            <a:endParaRPr lang="en-US" sz="2000" dirty="0">
              <a:latin typeface="Kruti Dev 010" pitchFamily="2" charset="0"/>
              <a:cs typeface="Arial" pitchFamily="34" charset="0"/>
            </a:endParaRPr>
          </a:p>
        </p:txBody>
      </p:sp>
      <p:sp>
        <p:nvSpPr>
          <p:cNvPr id="279559" name="TextBox 7"/>
          <p:cNvSpPr txBox="1">
            <a:spLocks noChangeArrowheads="1"/>
          </p:cNvSpPr>
          <p:nvPr/>
        </p:nvSpPr>
        <p:spPr bwMode="auto">
          <a:xfrm>
            <a:off x="2819400" y="2819400"/>
            <a:ext cx="34163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cs typeface="Arial" pitchFamily="34" charset="0"/>
              </a:rPr>
              <a:t>2. Understand the target audience and determine the message </a:t>
            </a:r>
          </a:p>
          <a:p>
            <a:pPr marL="0" indent="0" eaLnBrk="1" hangingPunct="1"/>
            <a:r>
              <a:rPr lang="en-US" sz="2000" dirty="0">
                <a:latin typeface="Calibri" pitchFamily="34" charset="0"/>
                <a:cs typeface="Arial" pitchFamily="34" charset="0"/>
              </a:rPr>
              <a:t>2. </a:t>
            </a:r>
            <a:r>
              <a:rPr lang="x-none" sz="2000">
                <a:latin typeface="Calibri" pitchFamily="34" charset="0"/>
                <a:cs typeface="Arial" pitchFamily="34" charset="0"/>
              </a:rPr>
              <a:t>लक्ष्य </a:t>
            </a:r>
            <a:r>
              <a:rPr lang="hi-IN" sz="2000" dirty="0">
                <a:latin typeface="Calibri" pitchFamily="34" charset="0"/>
                <a:cs typeface="Arial" pitchFamily="34" charset="0"/>
              </a:rPr>
              <a:t>ग्राहकों </a:t>
            </a:r>
            <a:r>
              <a:rPr lang="x-none" sz="2000">
                <a:latin typeface="Calibri" pitchFamily="34" charset="0"/>
                <a:cs typeface="Arial" pitchFamily="34" charset="0"/>
              </a:rPr>
              <a:t>को </a:t>
            </a:r>
            <a:r>
              <a:rPr lang="x-none" sz="2000" dirty="0">
                <a:latin typeface="Calibri" pitchFamily="34" charset="0"/>
                <a:cs typeface="Arial" pitchFamily="34" charset="0"/>
              </a:rPr>
              <a:t>समझना और संदेश निर्धारित करना </a:t>
            </a:r>
            <a:endParaRPr lang="en-US" sz="2000" dirty="0">
              <a:latin typeface="Kruti Dev 010" pitchFamily="2" charset="0"/>
              <a:cs typeface="Arial" pitchFamily="34" charset="0"/>
            </a:endParaRPr>
          </a:p>
        </p:txBody>
      </p:sp>
      <p:sp>
        <p:nvSpPr>
          <p:cNvPr id="279564" name="TextBox 7"/>
          <p:cNvSpPr txBox="1">
            <a:spLocks noChangeArrowheads="1"/>
          </p:cNvSpPr>
          <p:nvPr/>
        </p:nvSpPr>
        <p:spPr bwMode="auto">
          <a:xfrm>
            <a:off x="520700" y="5257800"/>
            <a:ext cx="23749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a:latin typeface="Calibri" pitchFamily="34" charset="0"/>
                <a:cs typeface="Arial" pitchFamily="34" charset="0"/>
              </a:rPr>
              <a:t>1. Decide on the objective </a:t>
            </a:r>
          </a:p>
          <a:p>
            <a:pPr marL="0" indent="0" eaLnBrk="1" hangingPunct="1"/>
            <a:r>
              <a:rPr lang="en-US" dirty="0">
                <a:latin typeface="Calibri" pitchFamily="34" charset="0"/>
                <a:cs typeface="Arial" pitchFamily="34" charset="0"/>
              </a:rPr>
              <a:t>1. </a:t>
            </a:r>
            <a:r>
              <a:rPr lang="hi-IN" dirty="0">
                <a:latin typeface="Calibri" pitchFamily="34" charset="0"/>
                <a:cs typeface="Arial" pitchFamily="34" charset="0"/>
              </a:rPr>
              <a:t>उद्देश्य </a:t>
            </a:r>
            <a:r>
              <a:rPr lang="x-none">
                <a:latin typeface="Calibri" pitchFamily="34" charset="0"/>
                <a:cs typeface="Arial" pitchFamily="34" charset="0"/>
              </a:rPr>
              <a:t>निर्धारित </a:t>
            </a:r>
            <a:r>
              <a:rPr lang="x-none" dirty="0">
                <a:latin typeface="Calibri" pitchFamily="34" charset="0"/>
                <a:cs typeface="Arial" pitchFamily="34" charset="0"/>
              </a:rPr>
              <a:t>करना </a:t>
            </a:r>
            <a:endParaRPr lang="en-US" sz="2000" dirty="0">
              <a:latin typeface="Calibri" pitchFamily="34" charset="0"/>
              <a:cs typeface="Arial" pitchFamily="34" charset="0"/>
            </a:endParaRPr>
          </a:p>
        </p:txBody>
      </p:sp>
      <p:sp>
        <p:nvSpPr>
          <p:cNvPr id="12" name="Slide Number Placeholder 5"/>
          <p:cNvSpPr>
            <a:spLocks noGrp="1"/>
          </p:cNvSpPr>
          <p:nvPr>
            <p:ph type="sldNum" sz="quarter" idx="10"/>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B637862D-FF43-4FB1-A3E6-0FE0ED6AB69A}" type="slidenum">
              <a:rPr lang="en-US" sz="1600" b="1" smtClean="0">
                <a:solidFill>
                  <a:schemeClr val="tx1"/>
                </a:solidFill>
              </a:rPr>
              <a:pPr algn="ctr" fontAlgn="base">
                <a:spcBef>
                  <a:spcPct val="0"/>
                </a:spcBef>
                <a:spcAft>
                  <a:spcPct val="0"/>
                </a:spcAft>
                <a:defRPr/>
              </a:pPr>
              <a:t>53</a:t>
            </a:fld>
            <a:endParaRPr lang="en-US" sz="1600" b="1" dirty="0">
              <a:solidFill>
                <a:schemeClr val="tx1"/>
              </a:solidFill>
            </a:endParaRPr>
          </a:p>
        </p:txBody>
      </p:sp>
      <p:pic>
        <p:nvPicPr>
          <p:cNvPr id="13"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500" y="1432917"/>
            <a:ext cx="927100" cy="901700"/>
          </a:xfrm>
          <a:prstGeom prst="rect">
            <a:avLst/>
          </a:prstGeom>
          <a:noFill/>
          <a:ln>
            <a:noFill/>
          </a:ln>
          <a:extLst/>
        </p:spPr>
      </p:pic>
      <p:pic>
        <p:nvPicPr>
          <p:cNvPr id="14"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991" y="3276491"/>
            <a:ext cx="927100" cy="901700"/>
          </a:xfrm>
          <a:prstGeom prst="rect">
            <a:avLst/>
          </a:prstGeom>
          <a:noFill/>
          <a:ln>
            <a:noFill/>
          </a:ln>
          <a:extLst/>
        </p:spPr>
      </p:pic>
      <p:pic>
        <p:nvPicPr>
          <p:cNvPr id="15"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5407042"/>
            <a:ext cx="927100" cy="901700"/>
          </a:xfrm>
          <a:prstGeom prst="rect">
            <a:avLst/>
          </a:prstGeom>
          <a:noFill/>
          <a:ln>
            <a:noFill/>
          </a:ln>
          <a:extLst/>
        </p:spPr>
      </p:pic>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मार्केटिंग से जुड़े </a:t>
            </a:r>
            <a:r>
              <a:rPr lang="x-none" sz="2400">
                <a:solidFill>
                  <a:srgbClr val="000000"/>
                </a:solidFill>
                <a:cs typeface="Arial" pitchFamily="34" charset="0"/>
              </a:rPr>
              <a:t>संवाद </a:t>
            </a:r>
            <a:r>
              <a:rPr lang="x-none" sz="2400" dirty="0">
                <a:solidFill>
                  <a:srgbClr val="000000"/>
                </a:solidFill>
                <a:cs typeface="Arial" pitchFamily="34" charset="0"/>
              </a:rPr>
              <a:t>की योजना बनाना </a:t>
            </a:r>
            <a:endParaRPr lang="en-GB" sz="2400" dirty="0">
              <a:solidFill>
                <a:srgbClr val="000000"/>
              </a:solidFill>
              <a:cs typeface="Arial" pitchFamily="34" charset="0"/>
            </a:endParaRPr>
          </a:p>
        </p:txBody>
      </p:sp>
      <p:sp>
        <p:nvSpPr>
          <p:cNvPr id="1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Calibri" pitchFamily="34" charset="0"/>
                <a:cs typeface="Arial" pitchFamily="34" charset="0"/>
              </a:rPr>
              <a:t>Planning a marketing communication</a:t>
            </a:r>
            <a:endParaRPr lang="en-GB" sz="2400" dirty="0">
              <a:solidFill>
                <a:srgbClr val="000000"/>
              </a:solidFill>
              <a:cs typeface="Arial" pitchFamily="34" charset="0"/>
            </a:endParaRPr>
          </a:p>
        </p:txBody>
      </p:sp>
      <p:sp>
        <p:nvSpPr>
          <p:cNvPr id="18" name="Oval 17"/>
          <p:cNvSpPr/>
          <p:nvPr/>
        </p:nvSpPr>
        <p:spPr>
          <a:xfrm>
            <a:off x="4191000" y="914400"/>
            <a:ext cx="3409950" cy="152400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endParaRPr>
          </a:p>
        </p:txBody>
      </p:sp>
    </p:spTree>
    <p:extLst>
      <p:ext uri="{BB962C8B-B14F-4D97-AF65-F5344CB8AC3E}">
        <p14:creationId xmlns:p14="http://schemas.microsoft.com/office/powerpoint/2010/main" val="151777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9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p:bldP spid="279559" grpId="0"/>
      <p:bldP spid="1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Decide on Communication Medium</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14000"/>
              </a:lnSpc>
              <a:spcBef>
                <a:spcPct val="20000"/>
              </a:spcBef>
              <a:buFont typeface="Arial" pitchFamily="34" charset="0"/>
              <a:buChar char="•"/>
            </a:pPr>
            <a:r>
              <a:rPr lang="en-IN" sz="2000" dirty="0">
                <a:solidFill>
                  <a:srgbClr val="000000"/>
                </a:solidFill>
                <a:cs typeface="Arial" pitchFamily="34" charset="0"/>
              </a:rPr>
              <a:t>There are many options for conducting any communication :</a:t>
            </a:r>
            <a:endParaRPr lang="en-US" sz="2000" dirty="0">
              <a:solidFill>
                <a:srgbClr val="000000"/>
              </a:solidFill>
              <a:cs typeface="Arial" pitchFamily="34" charset="0"/>
            </a:endParaRP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Demo</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Leaflet </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Poster</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Getting satisfied customers to refer us to others</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Getting locally influential person to recommend product </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Articles in newspapers, etc.</a:t>
            </a:r>
            <a:endParaRPr lang="en-US" b="1" dirty="0">
              <a:solidFill>
                <a:srgbClr val="000000"/>
              </a:solidFill>
              <a:cs typeface="Arial" pitchFamily="34"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54</a:t>
            </a:fld>
            <a:endParaRPr lang="en-US" sz="1600" b="1">
              <a:solidFill>
                <a:prstClr val="black"/>
              </a:solidFill>
            </a:endParaRP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en-US" sz="2000" b="1" dirty="0">
                <a:latin typeface="Garamond" pitchFamily="18" charset="0"/>
              </a:rPr>
              <a:t>Key Point : </a:t>
            </a:r>
            <a:r>
              <a:rPr lang="en-US" sz="2000" dirty="0">
                <a:solidFill>
                  <a:srgbClr val="000000"/>
                </a:solidFill>
                <a:latin typeface="Garamond" pitchFamily="18" charset="0"/>
              </a:rPr>
              <a:t>Each of these takes a lot of effort and costs money. Hence it is very important to choose the right communication activity.</a:t>
            </a:r>
            <a:endParaRPr lang="en-US" sz="2000" dirty="0">
              <a:solidFill>
                <a:srgbClr val="000000"/>
              </a:solidFill>
              <a:latin typeface="Garamond" pitchFamily="18" charset="0"/>
              <a:cs typeface="Arial" pitchFamily="34"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a:t>संवाद </a:t>
            </a:r>
            <a:r>
              <a:rPr lang="hi-IN" sz="2400" dirty="0"/>
              <a:t>के </a:t>
            </a:r>
            <a:r>
              <a:rPr lang="x-none" sz="2400"/>
              <a:t>माध्यम </a:t>
            </a:r>
            <a:r>
              <a:rPr lang="x-none" sz="2400" dirty="0"/>
              <a:t>पर निर्णय लेना</a:t>
            </a:r>
            <a:endParaRPr lang="en-GB" sz="24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14000"/>
              </a:lnSpc>
              <a:spcBef>
                <a:spcPct val="20000"/>
              </a:spcBef>
              <a:buFont typeface="Arial" pitchFamily="34" charset="0"/>
              <a:buChar char="•"/>
            </a:pPr>
            <a:r>
              <a:rPr lang="x-none" dirty="0">
                <a:solidFill>
                  <a:srgbClr val="000000"/>
                </a:solidFill>
                <a:cs typeface="Arial" pitchFamily="34" charset="0"/>
              </a:rPr>
              <a:t>किसी भी संवाद को करने के लिए कई विकल्प उपलब्ध होते हैं:</a:t>
            </a:r>
          </a:p>
          <a:p>
            <a:pPr marL="635000" indent="-457200" eaLnBrk="1" hangingPunct="1">
              <a:lnSpc>
                <a:spcPct val="114000"/>
              </a:lnSpc>
              <a:spcBef>
                <a:spcPct val="20000"/>
              </a:spcBef>
              <a:buFont typeface="+mj-lt"/>
              <a:buAutoNum type="arabicPeriod"/>
            </a:pPr>
            <a:r>
              <a:rPr lang="x-none" dirty="0">
                <a:solidFill>
                  <a:srgbClr val="000000"/>
                </a:solidFill>
                <a:cs typeface="Arial" pitchFamily="34" charset="0"/>
              </a:rPr>
              <a:t>प्रदर्शन/डेमो</a:t>
            </a:r>
          </a:p>
          <a:p>
            <a:pPr marL="635000" indent="-457200" eaLnBrk="1" hangingPunct="1">
              <a:lnSpc>
                <a:spcPct val="114000"/>
              </a:lnSpc>
              <a:spcBef>
                <a:spcPct val="20000"/>
              </a:spcBef>
              <a:buFont typeface="+mj-lt"/>
              <a:buAutoNum type="arabicPeriod"/>
            </a:pPr>
            <a:r>
              <a:rPr lang="x-none" dirty="0">
                <a:solidFill>
                  <a:srgbClr val="000000"/>
                </a:solidFill>
                <a:cs typeface="Arial" pitchFamily="34" charset="0"/>
              </a:rPr>
              <a:t>लीफ़लेट/ सूचना पत्र</a:t>
            </a:r>
          </a:p>
          <a:p>
            <a:pPr marL="635000" indent="-457200" eaLnBrk="1" hangingPunct="1">
              <a:lnSpc>
                <a:spcPct val="114000"/>
              </a:lnSpc>
              <a:spcBef>
                <a:spcPct val="20000"/>
              </a:spcBef>
              <a:buFont typeface="+mj-lt"/>
              <a:buAutoNum type="arabicPeriod"/>
            </a:pPr>
            <a:r>
              <a:rPr lang="x-none" dirty="0">
                <a:solidFill>
                  <a:srgbClr val="000000"/>
                </a:solidFill>
                <a:cs typeface="Arial" pitchFamily="34" charset="0"/>
              </a:rPr>
              <a:t>पोस्टर</a:t>
            </a:r>
          </a:p>
          <a:p>
            <a:pPr marL="635000" indent="-457200" eaLnBrk="1" hangingPunct="1">
              <a:lnSpc>
                <a:spcPct val="114000"/>
              </a:lnSpc>
              <a:spcBef>
                <a:spcPct val="20000"/>
              </a:spcBef>
              <a:buFont typeface="+mj-lt"/>
              <a:buAutoNum type="arabicPeriod"/>
            </a:pPr>
            <a:r>
              <a:rPr lang="x-none" dirty="0">
                <a:solidFill>
                  <a:srgbClr val="000000"/>
                </a:solidFill>
                <a:cs typeface="Arial" pitchFamily="34" charset="0"/>
              </a:rPr>
              <a:t>संतुष्ट ग्राहकों से दूसरे को हमारा हवाला देना</a:t>
            </a:r>
          </a:p>
          <a:p>
            <a:pPr marL="635000" indent="-457200" eaLnBrk="1" hangingPunct="1">
              <a:lnSpc>
                <a:spcPct val="114000"/>
              </a:lnSpc>
              <a:spcBef>
                <a:spcPct val="20000"/>
              </a:spcBef>
              <a:buFont typeface="+mj-lt"/>
              <a:buAutoNum type="arabicPeriod"/>
            </a:pPr>
            <a:r>
              <a:rPr lang="x-none">
                <a:solidFill>
                  <a:srgbClr val="000000"/>
                </a:solidFill>
                <a:cs typeface="Arial" pitchFamily="34" charset="0"/>
              </a:rPr>
              <a:t>स्थानीय </a:t>
            </a:r>
            <a:r>
              <a:rPr lang="hi-IN" dirty="0">
                <a:solidFill>
                  <a:srgbClr val="000000"/>
                </a:solidFill>
                <a:cs typeface="Arial" pitchFamily="34" charset="0"/>
              </a:rPr>
              <a:t>स्तर </a:t>
            </a:r>
            <a:r>
              <a:rPr lang="x-none">
                <a:solidFill>
                  <a:srgbClr val="000000"/>
                </a:solidFill>
                <a:cs typeface="Arial" pitchFamily="34" charset="0"/>
              </a:rPr>
              <a:t>पर</a:t>
            </a:r>
            <a:r>
              <a:rPr lang="hi-IN" dirty="0">
                <a:solidFill>
                  <a:srgbClr val="000000"/>
                </a:solidFill>
                <a:cs typeface="Arial" pitchFamily="34" charset="0"/>
              </a:rPr>
              <a:t> किसी</a:t>
            </a:r>
            <a:r>
              <a:rPr lang="x-none">
                <a:solidFill>
                  <a:srgbClr val="000000"/>
                </a:solidFill>
                <a:cs typeface="Arial" pitchFamily="34" charset="0"/>
              </a:rPr>
              <a:t> </a:t>
            </a:r>
            <a:r>
              <a:rPr lang="x-none" dirty="0">
                <a:solidFill>
                  <a:srgbClr val="000000"/>
                </a:solidFill>
                <a:cs typeface="Arial" pitchFamily="34" charset="0"/>
              </a:rPr>
              <a:t>प्रभावशाली व्यक्ति से उत्पादन </a:t>
            </a:r>
            <a:r>
              <a:rPr lang="x-none">
                <a:solidFill>
                  <a:srgbClr val="000000"/>
                </a:solidFill>
                <a:cs typeface="Arial" pitchFamily="34" charset="0"/>
              </a:rPr>
              <a:t>की </a:t>
            </a:r>
            <a:r>
              <a:rPr lang="hi-IN" dirty="0">
                <a:solidFill>
                  <a:srgbClr val="000000"/>
                </a:solidFill>
                <a:cs typeface="Arial" pitchFamily="34" charset="0"/>
              </a:rPr>
              <a:t>सिफारिश </a:t>
            </a:r>
            <a:r>
              <a:rPr lang="x-none">
                <a:solidFill>
                  <a:srgbClr val="000000"/>
                </a:solidFill>
                <a:cs typeface="Arial" pitchFamily="34" charset="0"/>
              </a:rPr>
              <a:t>करवाना</a:t>
            </a:r>
            <a:endParaRPr lang="x-none" dirty="0">
              <a:solidFill>
                <a:srgbClr val="000000"/>
              </a:solidFill>
              <a:cs typeface="Arial" pitchFamily="34" charset="0"/>
            </a:endParaRPr>
          </a:p>
          <a:p>
            <a:pPr marL="635000" indent="-457200" eaLnBrk="1" hangingPunct="1">
              <a:lnSpc>
                <a:spcPct val="114000"/>
              </a:lnSpc>
              <a:spcBef>
                <a:spcPct val="20000"/>
              </a:spcBef>
              <a:buFont typeface="+mj-lt"/>
              <a:buAutoNum type="arabicPeriod"/>
            </a:pPr>
            <a:r>
              <a:rPr lang="x-none" dirty="0">
                <a:solidFill>
                  <a:srgbClr val="000000"/>
                </a:solidFill>
                <a:cs typeface="Arial" pitchFamily="34" charset="0"/>
              </a:rPr>
              <a:t>समाचार पत्र में लेख, आदि</a:t>
            </a:r>
            <a:endParaRPr lang="en-US" b="1" dirty="0">
              <a:solidFill>
                <a:srgbClr val="000000"/>
              </a:solidFill>
              <a:cs typeface="Arial" pitchFamily="34" charset="0"/>
            </a:endParaRPr>
          </a:p>
        </p:txBody>
      </p:sp>
      <p:sp>
        <p:nvSpPr>
          <p:cNvPr id="15"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x-none" sz="2000" b="1" dirty="0">
                <a:latin typeface="Garamond" pitchFamily="18" charset="0"/>
              </a:rPr>
              <a:t>मुख्य बिंदु: </a:t>
            </a:r>
            <a:r>
              <a:rPr lang="x-none" sz="2000" dirty="0">
                <a:latin typeface="Garamond" pitchFamily="18" charset="0"/>
              </a:rPr>
              <a:t>इनमें से प्रत्येक के उपर काफी मेहनत और धन खर्च होता है। इसलिए सही संवाद गतिविधि को चुनना बेहद महत्वपूर्ण है।</a:t>
            </a:r>
            <a:endParaRPr lang="en-US" sz="2000" dirty="0">
              <a:solidFill>
                <a:srgbClr val="000000"/>
              </a:solidFill>
              <a:latin typeface="Garamond" pitchFamily="18" charset="0"/>
              <a:cs typeface="Arial" pitchFamily="34" charset="0"/>
            </a:endParaRPr>
          </a:p>
        </p:txBody>
      </p:sp>
    </p:spTree>
    <p:extLst>
      <p:ext uri="{BB962C8B-B14F-4D97-AF65-F5344CB8AC3E}">
        <p14:creationId xmlns:p14="http://schemas.microsoft.com/office/powerpoint/2010/main" val="27955269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fill="hold" nodeType="clickEffect">
                                  <p:stCondLst>
                                    <p:cond delay="0"/>
                                  </p:stCondLst>
                                  <p:childTnLst>
                                    <p:set>
                                      <p:cBhvr additive="repl">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Poster / Leaflet - Content checklist</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20000"/>
              </a:lnSpc>
              <a:spcBef>
                <a:spcPct val="20000"/>
              </a:spcBef>
              <a:buFont typeface="Arial" pitchFamily="34" charset="0"/>
              <a:buChar char="•"/>
            </a:pPr>
            <a:r>
              <a:rPr lang="en-IN" sz="2000" dirty="0">
                <a:cs typeface="Arial" pitchFamily="34" charset="0"/>
              </a:rPr>
              <a:t>The message we wish to give to the customers should have four things:</a:t>
            </a:r>
            <a:endParaRPr lang="en-US" sz="2000" dirty="0">
              <a:cs typeface="Arial" pitchFamily="34" charset="0"/>
            </a:endParaRPr>
          </a:p>
          <a:p>
            <a:pPr marL="800100" lvl="3" indent="-342900" eaLnBrk="1" hangingPunct="1">
              <a:lnSpc>
                <a:spcPct val="120000"/>
              </a:lnSpc>
              <a:spcBef>
                <a:spcPts val="800"/>
              </a:spcBef>
              <a:buFont typeface="+mj-lt"/>
              <a:buAutoNum type="arabicPeriod"/>
            </a:pPr>
            <a:r>
              <a:rPr lang="en-IN" dirty="0">
                <a:cs typeface="Arial" pitchFamily="34" charset="0"/>
              </a:rPr>
              <a:t>Most important point</a:t>
            </a:r>
          </a:p>
          <a:p>
            <a:pPr marL="800100" lvl="3" indent="-342900" eaLnBrk="1" hangingPunct="1">
              <a:lnSpc>
                <a:spcPct val="120000"/>
              </a:lnSpc>
              <a:spcBef>
                <a:spcPts val="800"/>
              </a:spcBef>
              <a:buFont typeface="+mj-lt"/>
              <a:buAutoNum type="arabicPeriod"/>
            </a:pPr>
            <a:r>
              <a:rPr lang="en-IN" dirty="0">
                <a:cs typeface="Arial" pitchFamily="34" charset="0"/>
              </a:rPr>
              <a:t>what do you want the target audience to do?</a:t>
            </a:r>
          </a:p>
          <a:p>
            <a:pPr marL="800100" lvl="3" indent="-342900" eaLnBrk="1" hangingPunct="1">
              <a:lnSpc>
                <a:spcPct val="120000"/>
              </a:lnSpc>
              <a:spcBef>
                <a:spcPts val="800"/>
              </a:spcBef>
              <a:buFont typeface="+mj-lt"/>
              <a:buAutoNum type="arabicPeriod"/>
            </a:pPr>
            <a:r>
              <a:rPr lang="en-IN" dirty="0">
                <a:cs typeface="Arial" pitchFamily="34" charset="0"/>
              </a:rPr>
              <a:t>Items required by law (e.g. weight,, expiry date etc.)</a:t>
            </a:r>
          </a:p>
          <a:p>
            <a:pPr marL="800100" lvl="3" indent="-342900" eaLnBrk="1" hangingPunct="1">
              <a:lnSpc>
                <a:spcPct val="120000"/>
              </a:lnSpc>
              <a:spcBef>
                <a:spcPts val="800"/>
              </a:spcBef>
              <a:buFont typeface="+mj-lt"/>
              <a:buAutoNum type="arabicPeriod"/>
            </a:pPr>
            <a:r>
              <a:rPr lang="en-IN" dirty="0">
                <a:cs typeface="Arial" pitchFamily="34" charset="0"/>
              </a:rPr>
              <a:t>Mention who you are, and contact details</a:t>
            </a:r>
            <a:endParaRPr lang="en-US" b="1" dirty="0">
              <a:cs typeface="Arial" pitchFamily="34"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55</a:t>
            </a:fld>
            <a:endParaRPr lang="en-US" sz="1600" b="1">
              <a:solidFill>
                <a:prstClr val="black"/>
              </a:solidFill>
            </a:endParaRP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en-US" sz="2400" b="1" dirty="0">
                <a:latin typeface="Garamond" pitchFamily="18" charset="0"/>
              </a:rPr>
              <a:t>Key Point : </a:t>
            </a:r>
            <a:r>
              <a:rPr lang="en-IN" sz="2400" dirty="0">
                <a:solidFill>
                  <a:srgbClr val="000000"/>
                </a:solidFill>
                <a:latin typeface="Garamond" pitchFamily="18" charset="0"/>
              </a:rPr>
              <a:t>Keep in mind literacy levels of audience while deciding between pictures and words</a:t>
            </a:r>
            <a:endParaRPr lang="en-US" sz="2400" dirty="0">
              <a:solidFill>
                <a:srgbClr val="000000"/>
              </a:solidFill>
              <a:latin typeface="Garamond" pitchFamily="18" charset="0"/>
              <a:cs typeface="Arial" pitchFamily="34"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t>पोस्टर</a:t>
            </a:r>
            <a:r>
              <a:rPr lang="x-none" sz="2400"/>
              <a:t>/ </a:t>
            </a:r>
            <a:r>
              <a:rPr lang="hi-IN" sz="2400" dirty="0"/>
              <a:t>लीफलेट </a:t>
            </a:r>
            <a:r>
              <a:rPr lang="x-none" sz="2400"/>
              <a:t>- </a:t>
            </a:r>
            <a:r>
              <a:rPr lang="x-none" sz="2400" dirty="0"/>
              <a:t>सामग्री की जांच सूची</a:t>
            </a:r>
            <a:endParaRPr lang="en-GB" sz="24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ct val="20000"/>
              </a:spcBef>
              <a:buFont typeface="Arial" pitchFamily="34" charset="0"/>
              <a:buChar char="•"/>
            </a:pPr>
            <a:r>
              <a:rPr lang="hi-IN" sz="2000" dirty="0">
                <a:solidFill>
                  <a:srgbClr val="000000"/>
                </a:solidFill>
                <a:cs typeface="Arial" pitchFamily="34" charset="0"/>
              </a:rPr>
              <a:t>हम ग्राहक को जो </a:t>
            </a:r>
            <a:r>
              <a:rPr lang="x-none" sz="2000">
                <a:solidFill>
                  <a:srgbClr val="000000"/>
                </a:solidFill>
                <a:cs typeface="Arial" pitchFamily="34" charset="0"/>
              </a:rPr>
              <a:t>संदेश </a:t>
            </a:r>
            <a:r>
              <a:rPr lang="hi-IN" sz="2000" dirty="0">
                <a:solidFill>
                  <a:srgbClr val="000000"/>
                </a:solidFill>
                <a:cs typeface="Arial" pitchFamily="34" charset="0"/>
              </a:rPr>
              <a:t>देना चाहते हैं, उसमें चार बातें होनी चाहिए</a:t>
            </a:r>
            <a:r>
              <a:rPr lang="x-none" sz="2000">
                <a:solidFill>
                  <a:srgbClr val="000000"/>
                </a:solidFill>
                <a:cs typeface="Arial" pitchFamily="34" charset="0"/>
              </a:rPr>
              <a:t>:</a:t>
            </a:r>
            <a:endParaRPr lang="x-none" sz="2000" dirty="0">
              <a:solidFill>
                <a:srgbClr val="000000"/>
              </a:solidFill>
              <a:cs typeface="Arial" pitchFamily="34" charset="0"/>
            </a:endParaRPr>
          </a:p>
          <a:p>
            <a:pPr marL="635000" indent="-457200" eaLnBrk="1" hangingPunct="1">
              <a:lnSpc>
                <a:spcPct val="130000"/>
              </a:lnSpc>
              <a:spcBef>
                <a:spcPct val="20000"/>
              </a:spcBef>
              <a:buFont typeface="+mj-lt"/>
              <a:buAutoNum type="arabicPeriod"/>
            </a:pPr>
            <a:r>
              <a:rPr lang="x-none" sz="2000" dirty="0">
                <a:solidFill>
                  <a:srgbClr val="000000"/>
                </a:solidFill>
                <a:cs typeface="Arial" pitchFamily="34" charset="0"/>
              </a:rPr>
              <a:t>सबसे </a:t>
            </a:r>
            <a:r>
              <a:rPr lang="x-none" sz="2000">
                <a:solidFill>
                  <a:srgbClr val="000000"/>
                </a:solidFill>
                <a:cs typeface="Arial" pitchFamily="34" charset="0"/>
              </a:rPr>
              <a:t>महत्वपूर्ण </a:t>
            </a:r>
            <a:r>
              <a:rPr lang="hi-IN" sz="2000" dirty="0">
                <a:solidFill>
                  <a:srgbClr val="000000"/>
                </a:solidFill>
                <a:cs typeface="Arial" pitchFamily="34" charset="0"/>
              </a:rPr>
              <a:t>बात</a:t>
            </a:r>
            <a:endParaRPr lang="x-none" sz="2000" dirty="0">
              <a:solidFill>
                <a:srgbClr val="000000"/>
              </a:solidFill>
              <a:cs typeface="Arial" pitchFamily="34" charset="0"/>
            </a:endParaRPr>
          </a:p>
          <a:p>
            <a:pPr marL="635000" indent="-457200" eaLnBrk="1" hangingPunct="1">
              <a:lnSpc>
                <a:spcPct val="130000"/>
              </a:lnSpc>
              <a:spcBef>
                <a:spcPct val="20000"/>
              </a:spcBef>
              <a:buFont typeface="+mj-lt"/>
              <a:buAutoNum type="arabicPeriod"/>
            </a:pPr>
            <a:r>
              <a:rPr lang="x-none" sz="2000">
                <a:solidFill>
                  <a:srgbClr val="000000"/>
                </a:solidFill>
                <a:cs typeface="Arial" pitchFamily="34" charset="0"/>
              </a:rPr>
              <a:t>लक्ष्य </a:t>
            </a:r>
            <a:r>
              <a:rPr lang="hi-IN" sz="2000" dirty="0">
                <a:solidFill>
                  <a:srgbClr val="000000"/>
                </a:solidFill>
                <a:cs typeface="Arial" pitchFamily="34" charset="0"/>
              </a:rPr>
              <a:t>ग्राहकों </a:t>
            </a:r>
            <a:r>
              <a:rPr lang="x-none" sz="2000">
                <a:solidFill>
                  <a:srgbClr val="000000"/>
                </a:solidFill>
                <a:cs typeface="Arial" pitchFamily="34" charset="0"/>
              </a:rPr>
              <a:t>से </a:t>
            </a:r>
            <a:r>
              <a:rPr lang="x-none" sz="2000" dirty="0">
                <a:solidFill>
                  <a:srgbClr val="000000"/>
                </a:solidFill>
                <a:cs typeface="Arial" pitchFamily="34" charset="0"/>
              </a:rPr>
              <a:t>आप क्या करवाना चाहते </a:t>
            </a:r>
            <a:r>
              <a:rPr lang="x-none" sz="2000">
                <a:solidFill>
                  <a:srgbClr val="000000"/>
                </a:solidFill>
                <a:cs typeface="Arial" pitchFamily="34" charset="0"/>
              </a:rPr>
              <a:t>हैं?</a:t>
            </a:r>
            <a:endParaRPr lang="x-none" sz="2000" dirty="0">
              <a:solidFill>
                <a:srgbClr val="000000"/>
              </a:solidFill>
              <a:cs typeface="Arial" pitchFamily="34" charset="0"/>
            </a:endParaRPr>
          </a:p>
          <a:p>
            <a:pPr marL="635000" indent="-457200" eaLnBrk="1" hangingPunct="1">
              <a:lnSpc>
                <a:spcPct val="130000"/>
              </a:lnSpc>
              <a:spcBef>
                <a:spcPct val="20000"/>
              </a:spcBef>
              <a:buFont typeface="+mj-lt"/>
              <a:buAutoNum type="arabicPeriod"/>
            </a:pPr>
            <a:r>
              <a:rPr lang="x-none" sz="2000" dirty="0">
                <a:solidFill>
                  <a:srgbClr val="000000"/>
                </a:solidFill>
                <a:cs typeface="Arial" pitchFamily="34" charset="0"/>
              </a:rPr>
              <a:t>कानून द्वारा जरूरी वस्तुएं (जैसे</a:t>
            </a:r>
            <a:r>
              <a:rPr lang="x-none" sz="2000">
                <a:solidFill>
                  <a:srgbClr val="000000"/>
                </a:solidFill>
                <a:cs typeface="Arial" pitchFamily="34" charset="0"/>
              </a:rPr>
              <a:t>, </a:t>
            </a:r>
            <a:r>
              <a:rPr lang="hi-IN" sz="2000" dirty="0">
                <a:solidFill>
                  <a:srgbClr val="000000"/>
                </a:solidFill>
                <a:cs typeface="Arial" pitchFamily="34" charset="0"/>
              </a:rPr>
              <a:t>वजन/ भार, एक्सपायरी तिथि </a:t>
            </a:r>
            <a:r>
              <a:rPr lang="x-none" sz="2000">
                <a:solidFill>
                  <a:srgbClr val="000000"/>
                </a:solidFill>
                <a:cs typeface="Arial" pitchFamily="34" charset="0"/>
              </a:rPr>
              <a:t>आदि</a:t>
            </a:r>
            <a:r>
              <a:rPr lang="x-none" sz="2000" dirty="0">
                <a:solidFill>
                  <a:srgbClr val="000000"/>
                </a:solidFill>
                <a:cs typeface="Arial" pitchFamily="34" charset="0"/>
              </a:rPr>
              <a:t>)</a:t>
            </a:r>
          </a:p>
          <a:p>
            <a:pPr marL="635000" indent="-457200" eaLnBrk="1" hangingPunct="1">
              <a:lnSpc>
                <a:spcPct val="130000"/>
              </a:lnSpc>
              <a:spcBef>
                <a:spcPct val="20000"/>
              </a:spcBef>
              <a:buFont typeface="+mj-lt"/>
              <a:buAutoNum type="arabicPeriod"/>
            </a:pPr>
            <a:r>
              <a:rPr lang="x-none" sz="2000" dirty="0">
                <a:solidFill>
                  <a:srgbClr val="000000"/>
                </a:solidFill>
                <a:cs typeface="Arial" pitchFamily="34" charset="0"/>
              </a:rPr>
              <a:t>यह बताना कि आप कौन हैं, और संपर्क करने </a:t>
            </a:r>
            <a:r>
              <a:rPr lang="x-none" sz="2000">
                <a:solidFill>
                  <a:srgbClr val="000000"/>
                </a:solidFill>
                <a:cs typeface="Arial" pitchFamily="34" charset="0"/>
              </a:rPr>
              <a:t>हेतु </a:t>
            </a:r>
            <a:r>
              <a:rPr lang="hi-IN" sz="2000" dirty="0">
                <a:solidFill>
                  <a:srgbClr val="000000"/>
                </a:solidFill>
                <a:cs typeface="Arial" pitchFamily="34" charset="0"/>
              </a:rPr>
              <a:t>संबंधित </a:t>
            </a:r>
            <a:r>
              <a:rPr lang="x-none" sz="2000">
                <a:solidFill>
                  <a:srgbClr val="000000"/>
                </a:solidFill>
                <a:cs typeface="Arial" pitchFamily="34" charset="0"/>
              </a:rPr>
              <a:t>जानकारी </a:t>
            </a:r>
            <a:endParaRPr lang="en-US" b="1" dirty="0">
              <a:solidFill>
                <a:srgbClr val="000000"/>
              </a:solidFill>
              <a:cs typeface="Arial" pitchFamily="34" charset="0"/>
            </a:endParaRPr>
          </a:p>
        </p:txBody>
      </p:sp>
      <p:sp>
        <p:nvSpPr>
          <p:cNvPr id="15"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x-none" sz="2200" b="1" dirty="0">
                <a:latin typeface="Garamond" pitchFamily="18" charset="0"/>
              </a:rPr>
              <a:t>मुख्य बिंदु: </a:t>
            </a:r>
            <a:r>
              <a:rPr lang="x-none" sz="2200" dirty="0">
                <a:latin typeface="Garamond" pitchFamily="18" charset="0"/>
              </a:rPr>
              <a:t>चित्रों और शब्दों का चुनाव करते </a:t>
            </a:r>
            <a:r>
              <a:rPr lang="x-none" sz="2200">
                <a:latin typeface="Garamond" pitchFamily="18" charset="0"/>
              </a:rPr>
              <a:t>समय </a:t>
            </a:r>
            <a:r>
              <a:rPr lang="hi-IN" sz="2200" dirty="0">
                <a:latin typeface="Garamond" pitchFamily="18" charset="0"/>
              </a:rPr>
              <a:t>ग्राहकों </a:t>
            </a:r>
            <a:r>
              <a:rPr lang="x-none" sz="2200">
                <a:latin typeface="Garamond" pitchFamily="18" charset="0"/>
              </a:rPr>
              <a:t>के </a:t>
            </a:r>
            <a:r>
              <a:rPr lang="x-none" sz="2200" dirty="0">
                <a:latin typeface="Garamond" pitchFamily="18" charset="0"/>
              </a:rPr>
              <a:t>शिक्षा के स्तर को भी ध्यान में रखें</a:t>
            </a:r>
            <a:endParaRPr lang="en-US" sz="2200" dirty="0">
              <a:solidFill>
                <a:srgbClr val="000000"/>
              </a:solidFill>
              <a:latin typeface="Garamond" pitchFamily="18" charset="0"/>
              <a:cs typeface="Arial" pitchFamily="34" charset="0"/>
            </a:endParaRPr>
          </a:p>
        </p:txBody>
      </p:sp>
    </p:spTree>
    <p:extLst>
      <p:ext uri="{BB962C8B-B14F-4D97-AF65-F5344CB8AC3E}">
        <p14:creationId xmlns:p14="http://schemas.microsoft.com/office/powerpoint/2010/main" val="41226178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additive="repl">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fill="hold" nodeType="clickEffect">
                                  <p:stCondLst>
                                    <p:cond delay="0"/>
                                  </p:stCondLst>
                                  <p:childTnLst>
                                    <p:set>
                                      <p:cBhvr additive="repl">
                                        <p:cTn id="4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1-a. Customers of the business - Examples</a:t>
            </a:r>
            <a:endParaRPr lang="en-GB" sz="2400" dirty="0">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000" b="1" dirty="0">
                <a:solidFill>
                  <a:srgbClr val="000000"/>
                </a:solidFill>
                <a:cs typeface="Arial" charset="0"/>
              </a:rPr>
              <a:t>Example of a servie business </a:t>
            </a:r>
            <a:r>
              <a:rPr lang="mr-IN" sz="2000" dirty="0">
                <a:solidFill>
                  <a:srgbClr val="000000"/>
                </a:solidFill>
                <a:cs typeface="Arial" charset="0"/>
              </a:rPr>
              <a:t>–</a:t>
            </a:r>
            <a:r>
              <a:rPr lang="en-IN" sz="2000" dirty="0">
                <a:solidFill>
                  <a:srgbClr val="000000"/>
                </a:solidFill>
                <a:cs typeface="Arial" charset="0"/>
              </a:rPr>
              <a:t> a bride visits N</a:t>
            </a:r>
            <a:r>
              <a:rPr lang="en-US" sz="2000" dirty="0">
                <a:solidFill>
                  <a:srgbClr val="000000"/>
                </a:solidFill>
                <a:cs typeface="Arial" charset="0"/>
              </a:rPr>
              <a:t>a</a:t>
            </a:r>
            <a:r>
              <a:rPr lang="en-IN" sz="2000" dirty="0">
                <a:solidFill>
                  <a:srgbClr val="000000"/>
                </a:solidFill>
                <a:cs typeface="Arial" charset="0"/>
              </a:rPr>
              <a:t>mita’s beauty parlor to do her bridal make-up for her wedding. Her mother pays for it. We call the mother the “customer” even though the bride is the one getting the make-up</a:t>
            </a:r>
          </a:p>
          <a:p>
            <a:pPr lvl="1" eaLnBrk="1" hangingPunct="1">
              <a:lnSpc>
                <a:spcPct val="120000"/>
              </a:lnSpc>
              <a:buSzPct val="100000"/>
              <a:buFont typeface="Arial" charset="0"/>
              <a:buChar char="•"/>
            </a:pPr>
            <a:endParaRPr lang="en-IN" sz="2000"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6</a:t>
            </a:fld>
            <a:endParaRPr lang="en-US" sz="1600" b="1" dirty="0">
              <a:solidFill>
                <a:schemeClr val="tx1"/>
              </a:solidFill>
            </a:endParaRPr>
          </a:p>
        </p:txBody>
      </p:sp>
      <p:sp>
        <p:nvSpPr>
          <p:cNvPr id="5" name="Text Box 1"/>
          <p:cNvSpPr txBox="1">
            <a:spLocks noChangeArrowheads="1"/>
          </p:cNvSpPr>
          <p:nvPr/>
        </p:nvSpPr>
        <p:spPr bwMode="auto">
          <a:xfrm>
            <a:off x="4648200" y="163629"/>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आपके ग्राहक और उनकी आवश्यकताएं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hi-IN" sz="2000" b="1" dirty="0">
                <a:solidFill>
                  <a:srgbClr val="000000"/>
                </a:solidFill>
                <a:cs typeface="Arial" charset="0"/>
              </a:rPr>
              <a:t>सेवा व्यापार का उदाहरण - </a:t>
            </a:r>
            <a:r>
              <a:rPr lang="x-none" sz="2000">
                <a:solidFill>
                  <a:srgbClr val="000000"/>
                </a:solidFill>
                <a:cs typeface="Arial" charset="0"/>
              </a:rPr>
              <a:t>उदाहरण के लिए, एक </a:t>
            </a:r>
            <a:r>
              <a:rPr lang="hi-IN" sz="2000" dirty="0">
                <a:solidFill>
                  <a:srgbClr val="000000"/>
                </a:solidFill>
                <a:cs typeface="Arial" charset="0"/>
              </a:rPr>
              <a:t>दुल्हन अपनी शादी का मेक-अप करवाने नमिता के ब्युटी पार्लर आती है। उसकी मां उसका भुगतान करती है। </a:t>
            </a:r>
            <a:r>
              <a:rPr lang="x-none" sz="2000">
                <a:solidFill>
                  <a:srgbClr val="000000"/>
                </a:solidFill>
                <a:cs typeface="Arial" charset="0"/>
              </a:rPr>
              <a:t>हम मां को ‘ग्राहक’ कहेंगे</a:t>
            </a:r>
            <a:r>
              <a:rPr lang="hi-IN" sz="2000" dirty="0">
                <a:solidFill>
                  <a:srgbClr val="000000"/>
                </a:solidFill>
                <a:cs typeface="Arial" charset="0"/>
              </a:rPr>
              <a:t>, हलांकि मेक-अप दुल्हन करा रही है</a:t>
            </a:r>
            <a:r>
              <a:rPr lang="x-none" sz="2000">
                <a:solidFill>
                  <a:srgbClr val="000000"/>
                </a:solidFill>
                <a:cs typeface="Arial" charset="0"/>
              </a:rPr>
              <a:t>। </a:t>
            </a:r>
            <a:endParaRPr lang="en-IN" sz="2000" dirty="0">
              <a:solidFill>
                <a:srgbClr val="000000"/>
              </a:solidFill>
              <a:cs typeface="Arial" charset="0"/>
            </a:endParaRPr>
          </a:p>
          <a:p>
            <a:pPr lvl="1" eaLnBrk="1" hangingPunct="1">
              <a:lnSpc>
                <a:spcPct val="120000"/>
              </a:lnSpc>
              <a:buSzPct val="100000"/>
              <a:buFont typeface="Arial" charset="0"/>
              <a:buChar char="•"/>
            </a:pPr>
            <a:endParaRPr lang="en-IN" sz="2000" dirty="0">
              <a:solidFill>
                <a:srgbClr val="000000"/>
              </a:solidFill>
              <a:cs typeface="Arial" charset="0"/>
            </a:endParaRPr>
          </a:p>
          <a:p>
            <a:pPr lvl="1" eaLnBrk="1" hangingPunct="1">
              <a:lnSpc>
                <a:spcPct val="120000"/>
              </a:lnSpc>
              <a:buSzPct val="100000"/>
              <a:buFont typeface="Arial" charset="0"/>
              <a:buChar char="•"/>
            </a:pPr>
            <a:endParaRPr lang="en-IN" sz="2000" dirty="0">
              <a:solidFill>
                <a:srgbClr val="000000"/>
              </a:solidFill>
              <a:cs typeface="Arial" charset="0"/>
            </a:endParaRPr>
          </a:p>
        </p:txBody>
      </p:sp>
    </p:spTree>
    <p:extLst>
      <p:ext uri="{BB962C8B-B14F-4D97-AF65-F5344CB8AC3E}">
        <p14:creationId xmlns:p14="http://schemas.microsoft.com/office/powerpoint/2010/main" val="197092557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4876800"/>
            <a:ext cx="4267200" cy="8763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IN" b="1" dirty="0">
                <a:latin typeface="Garamond" pitchFamily="18" charset="0"/>
              </a:rPr>
              <a:t>Question:</a:t>
            </a:r>
            <a:r>
              <a:rPr lang="en-IN" dirty="0">
                <a:latin typeface="Garamond" pitchFamily="18" charset="0"/>
              </a:rPr>
              <a:t> Identify the different types of customers for the above factors. Can you name some more factors </a:t>
            </a:r>
            <a:endParaRPr lang="en-US" dirty="0">
              <a:latin typeface="Garamond" pitchFamily="18" charset="0"/>
            </a:endParaRPr>
          </a:p>
        </p:txBody>
      </p:sp>
      <p:sp>
        <p:nvSpPr>
          <p:cNvPr id="6" name="Rectangle 5"/>
          <p:cNvSpPr>
            <a:spLocks noChangeArrowheads="1"/>
          </p:cNvSpPr>
          <p:nvPr/>
        </p:nvSpPr>
        <p:spPr bwMode="auto">
          <a:xfrm>
            <a:off x="228600" y="5829300"/>
            <a:ext cx="4267200" cy="6477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IN" b="1" dirty="0">
                <a:latin typeface="Garamond" pitchFamily="18" charset="0"/>
              </a:rPr>
              <a:t>Key Point:</a:t>
            </a:r>
            <a:r>
              <a:rPr lang="en-IN" dirty="0">
                <a:latin typeface="Garamond" pitchFamily="18" charset="0"/>
              </a:rPr>
              <a:t> Customers of different  types will have different preferences and different needs</a:t>
            </a:r>
            <a:endParaRPr lang="en-US" dirty="0">
              <a:latin typeface="Garamond" pitchFamily="18" charset="0"/>
            </a:endParaRPr>
          </a:p>
        </p:txBody>
      </p:sp>
      <p:sp>
        <p:nvSpPr>
          <p:cNvPr id="7"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ग्राहक के प्रकार </a:t>
            </a:r>
            <a:endParaRPr lang="en-GB" sz="2400" dirty="0">
              <a:solidFill>
                <a:srgbClr val="000000"/>
              </a:solidFill>
              <a:cs typeface="Arial" charset="0"/>
            </a:endParaRPr>
          </a:p>
        </p:txBody>
      </p:sp>
      <p:sp>
        <p:nvSpPr>
          <p:cNvPr id="8" name="Text Box 2"/>
          <p:cNvSpPr txBox="1">
            <a:spLocks noChangeArrowheads="1"/>
          </p:cNvSpPr>
          <p:nvPr/>
        </p:nvSpPr>
        <p:spPr bwMode="auto">
          <a:xfrm>
            <a:off x="4648200" y="1052696"/>
            <a:ext cx="4267200" cy="3747904"/>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sz="2000" dirty="0">
                <a:solidFill>
                  <a:srgbClr val="000000"/>
                </a:solidFill>
                <a:cs typeface="Arial" pitchFamily="34" charset="0"/>
              </a:rPr>
              <a:t>ग्राहकों को कुछ विशेष कारकों/तत्व/फैक्टर  का ध्यान रखते हुए अलग-अलग प्रकारों में विभाजित किया जा सकता है </a:t>
            </a:r>
            <a:endParaRPr lang="en-US" sz="2000" dirty="0">
              <a:solidFill>
                <a:srgbClr val="000000"/>
              </a:solidFill>
              <a:cs typeface="Arial" pitchFamily="34" charset="0"/>
            </a:endParaRPr>
          </a:p>
          <a:p>
            <a:pPr eaLnBrk="1" hangingPunct="1">
              <a:lnSpc>
                <a:spcPct val="114000"/>
              </a:lnSpc>
              <a:buSzPct val="100000"/>
            </a:pPr>
            <a:r>
              <a:rPr lang="x-none" sz="2000" dirty="0">
                <a:solidFill>
                  <a:srgbClr val="000000"/>
                </a:solidFill>
                <a:cs typeface="Arial" pitchFamily="34" charset="0"/>
              </a:rPr>
              <a:t>कुछ सामान्य कारक निम्न हैं जिनका प्रयोग हम कर सकते हैं </a:t>
            </a:r>
            <a:endParaRPr lang="en-US" sz="2000" dirty="0">
              <a:solidFill>
                <a:srgbClr val="000000"/>
              </a:solidFill>
              <a:cs typeface="Arial" pitchFamily="34" charset="0"/>
            </a:endParaRPr>
          </a:p>
          <a:p>
            <a:pPr marL="600075" lvl="2" eaLnBrk="1" hangingPunct="1">
              <a:lnSpc>
                <a:spcPct val="114000"/>
              </a:lnSpc>
              <a:buSzPct val="100000"/>
              <a:buFont typeface="Arial" charset="0"/>
              <a:buChar char="•"/>
            </a:pPr>
            <a:r>
              <a:rPr lang="x-none" sz="1600" dirty="0">
                <a:solidFill>
                  <a:srgbClr val="000000"/>
                </a:solidFill>
                <a:cs typeface="Arial" charset="0"/>
              </a:rPr>
              <a:t>उम्र से (</a:t>
            </a:r>
            <a:r>
              <a:rPr lang="x-none" sz="1600">
                <a:solidFill>
                  <a:srgbClr val="000000"/>
                </a:solidFill>
                <a:cs typeface="Arial" charset="0"/>
              </a:rPr>
              <a:t>यानि </a:t>
            </a:r>
            <a:r>
              <a:rPr lang="hi-IN" sz="1600" dirty="0">
                <a:solidFill>
                  <a:srgbClr val="000000"/>
                </a:solidFill>
                <a:cs typeface="Arial" charset="0"/>
              </a:rPr>
              <a:t>वृद्ध/ बुजुर्ग </a:t>
            </a:r>
            <a:r>
              <a:rPr lang="x-none" sz="1600">
                <a:solidFill>
                  <a:srgbClr val="000000"/>
                </a:solidFill>
                <a:cs typeface="Arial" charset="0"/>
              </a:rPr>
              <a:t>बनाम </a:t>
            </a:r>
            <a:r>
              <a:rPr lang="x-none" sz="1600" dirty="0">
                <a:solidFill>
                  <a:srgbClr val="000000"/>
                </a:solidFill>
                <a:cs typeface="Arial" charset="0"/>
              </a:rPr>
              <a:t>युवा व्यक्ति‍)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a:solidFill>
                  <a:srgbClr val="000000"/>
                </a:solidFill>
                <a:cs typeface="Arial" charset="0"/>
              </a:rPr>
              <a:t>लिंग/जेंडर से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a:solidFill>
                  <a:srgbClr val="000000"/>
                </a:solidFill>
                <a:cs typeface="Arial" charset="0"/>
              </a:rPr>
              <a:t>शि‍क्षा से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a:solidFill>
                  <a:srgbClr val="000000"/>
                </a:solidFill>
                <a:cs typeface="Arial" charset="0"/>
              </a:rPr>
              <a:t>जहां वे रहते हैं, के अनुसार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a:solidFill>
                  <a:srgbClr val="000000"/>
                </a:solidFill>
                <a:cs typeface="Arial" charset="0"/>
              </a:rPr>
              <a:t>जहां वे काम करते हैं, के अनुसार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a:solidFill>
                  <a:srgbClr val="000000"/>
                </a:solidFill>
                <a:cs typeface="Arial" charset="0"/>
              </a:rPr>
              <a:t>आय के स्तर अनुसार </a:t>
            </a:r>
            <a:endParaRPr lang="en-US" sz="1600" dirty="0">
              <a:solidFill>
                <a:srgbClr val="000000"/>
              </a:solidFill>
              <a:cs typeface="Arial" charset="0"/>
            </a:endParaRPr>
          </a:p>
        </p:txBody>
      </p:sp>
      <p:sp>
        <p:nvSpPr>
          <p:cNvPr id="11" name="Text Box 1"/>
          <p:cNvSpPr txBox="1">
            <a:spLocks noChangeArrowheads="1"/>
          </p:cNvSpPr>
          <p:nvPr/>
        </p:nvSpPr>
        <p:spPr bwMode="auto">
          <a:xfrm>
            <a:off x="2286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 Types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52696"/>
            <a:ext cx="4267200" cy="3747904"/>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Customers may be separated into types by considering certain factors</a:t>
            </a:r>
          </a:p>
          <a:p>
            <a:pPr eaLnBrk="1" hangingPunct="1">
              <a:lnSpc>
                <a:spcPct val="120000"/>
              </a:lnSpc>
              <a:buSzPct val="100000"/>
              <a:buFont typeface="Arial" charset="0"/>
              <a:buChar char="•"/>
            </a:pPr>
            <a:r>
              <a:rPr lang="en-US" sz="2000" dirty="0">
                <a:solidFill>
                  <a:srgbClr val="000000"/>
                </a:solidFill>
                <a:cs typeface="Arial" charset="0"/>
              </a:rPr>
              <a:t>Some of the common factors we can use are</a:t>
            </a:r>
          </a:p>
          <a:p>
            <a:pPr marL="600075" lvl="2" eaLnBrk="1" hangingPunct="1">
              <a:lnSpc>
                <a:spcPct val="120000"/>
              </a:lnSpc>
              <a:buSzPct val="100000"/>
              <a:buFont typeface="Arial" charset="0"/>
              <a:buChar char="•"/>
            </a:pPr>
            <a:r>
              <a:rPr lang="en-US" sz="1600" dirty="0">
                <a:solidFill>
                  <a:srgbClr val="000000"/>
                </a:solidFill>
                <a:cs typeface="Arial" charset="0"/>
              </a:rPr>
              <a:t>Age (</a:t>
            </a:r>
            <a:r>
              <a:rPr lang="en-US" sz="1600" dirty="0" err="1">
                <a:solidFill>
                  <a:srgbClr val="000000"/>
                </a:solidFill>
                <a:cs typeface="Arial" charset="0"/>
              </a:rPr>
              <a:t>e.g</a:t>
            </a:r>
            <a:r>
              <a:rPr lang="en-US" sz="1600" dirty="0">
                <a:solidFill>
                  <a:srgbClr val="000000"/>
                </a:solidFill>
                <a:cs typeface="Arial" charset="0"/>
              </a:rPr>
              <a:t> Old person vs young person)</a:t>
            </a:r>
          </a:p>
          <a:p>
            <a:pPr marL="600075" lvl="2" eaLnBrk="1" hangingPunct="1">
              <a:lnSpc>
                <a:spcPct val="120000"/>
              </a:lnSpc>
              <a:buSzPct val="100000"/>
              <a:buFont typeface="Arial" charset="0"/>
              <a:buChar char="•"/>
            </a:pPr>
            <a:r>
              <a:rPr lang="en-US" sz="1600" dirty="0">
                <a:solidFill>
                  <a:srgbClr val="000000"/>
                </a:solidFill>
                <a:cs typeface="Arial" charset="0"/>
              </a:rPr>
              <a:t>Gender</a:t>
            </a:r>
          </a:p>
          <a:p>
            <a:pPr marL="600075" lvl="2" eaLnBrk="1" hangingPunct="1">
              <a:lnSpc>
                <a:spcPct val="120000"/>
              </a:lnSpc>
              <a:buSzPct val="100000"/>
              <a:buFont typeface="Arial" charset="0"/>
              <a:buChar char="•"/>
            </a:pPr>
            <a:r>
              <a:rPr lang="en-US" sz="1600" dirty="0">
                <a:solidFill>
                  <a:srgbClr val="000000"/>
                </a:solidFill>
                <a:cs typeface="Arial" charset="0"/>
              </a:rPr>
              <a:t>Education level</a:t>
            </a:r>
          </a:p>
          <a:p>
            <a:pPr marL="600075" lvl="2" eaLnBrk="1" hangingPunct="1">
              <a:lnSpc>
                <a:spcPct val="120000"/>
              </a:lnSpc>
              <a:buSzPct val="100000"/>
              <a:buFont typeface="Arial" charset="0"/>
              <a:buChar char="•"/>
            </a:pPr>
            <a:r>
              <a:rPr lang="en-US" sz="1600" dirty="0">
                <a:solidFill>
                  <a:srgbClr val="000000"/>
                </a:solidFill>
                <a:cs typeface="Arial" charset="0"/>
              </a:rPr>
              <a:t>Where they live</a:t>
            </a:r>
          </a:p>
          <a:p>
            <a:pPr marL="600075" lvl="2" eaLnBrk="1" hangingPunct="1">
              <a:lnSpc>
                <a:spcPct val="120000"/>
              </a:lnSpc>
              <a:buSzPct val="100000"/>
              <a:buFont typeface="Arial" charset="0"/>
              <a:buChar char="•"/>
            </a:pPr>
            <a:r>
              <a:rPr lang="en-US" sz="1600" dirty="0">
                <a:solidFill>
                  <a:srgbClr val="000000"/>
                </a:solidFill>
                <a:cs typeface="Arial" charset="0"/>
              </a:rPr>
              <a:t>Where they work</a:t>
            </a:r>
          </a:p>
          <a:p>
            <a:pPr marL="600075" lvl="2" eaLnBrk="1" hangingPunct="1">
              <a:lnSpc>
                <a:spcPct val="120000"/>
              </a:lnSpc>
              <a:buSzPct val="100000"/>
              <a:buFont typeface="Arial" charset="0"/>
              <a:buChar char="•"/>
            </a:pPr>
            <a:r>
              <a:rPr lang="en-US" sz="1600" dirty="0">
                <a:solidFill>
                  <a:srgbClr val="000000"/>
                </a:solidFill>
                <a:cs typeface="Arial" charset="0"/>
              </a:rPr>
              <a:t>Income levels</a:t>
            </a:r>
          </a:p>
        </p:txBody>
      </p:sp>
      <p:sp>
        <p:nvSpPr>
          <p:cNvPr id="13" name="Rectangle 12"/>
          <p:cNvSpPr>
            <a:spLocks noChangeArrowheads="1"/>
          </p:cNvSpPr>
          <p:nvPr/>
        </p:nvSpPr>
        <p:spPr bwMode="auto">
          <a:xfrm>
            <a:off x="4648200" y="4875530"/>
            <a:ext cx="4267200" cy="8763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b="1" dirty="0">
                <a:latin typeface="Garamond" pitchFamily="18" charset="0"/>
              </a:rPr>
              <a:t>प्रश्न: </a:t>
            </a:r>
            <a:r>
              <a:rPr lang="x-none" dirty="0">
                <a:latin typeface="Garamond" pitchFamily="18" charset="0"/>
              </a:rPr>
              <a:t>उपरोक्त कारकों के लिए विभिन्न प्रकार के ग्राहकों को पहचानिए। क्या आप कुछ और कारकों का नाम बता सकते हैं। </a:t>
            </a:r>
            <a:endParaRPr lang="en-US" dirty="0">
              <a:latin typeface="Garamond" pitchFamily="18" charset="0"/>
            </a:endParaRPr>
          </a:p>
        </p:txBody>
      </p:sp>
      <p:sp>
        <p:nvSpPr>
          <p:cNvPr id="14" name="Rectangle 13"/>
          <p:cNvSpPr>
            <a:spLocks noChangeArrowheads="1"/>
          </p:cNvSpPr>
          <p:nvPr/>
        </p:nvSpPr>
        <p:spPr bwMode="auto">
          <a:xfrm>
            <a:off x="4648200" y="5828030"/>
            <a:ext cx="4267200" cy="6477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1700" b="1" dirty="0">
                <a:latin typeface="Garamond" pitchFamily="18" charset="0"/>
              </a:rPr>
              <a:t>मुख्य बिंदु: </a:t>
            </a:r>
            <a:r>
              <a:rPr lang="x-none" sz="1700" dirty="0">
                <a:latin typeface="Garamond" pitchFamily="18" charset="0"/>
              </a:rPr>
              <a:t>अलग-अलग प्रकार के ग्राहकों की पसंद और जरूरतें भी अलग-अलग होंगी। </a:t>
            </a:r>
            <a:endParaRPr lang="en-US" sz="1700" dirty="0">
              <a:latin typeface="Garamond" pitchFamily="18" charset="0"/>
            </a:endParaRPr>
          </a:p>
        </p:txBody>
      </p:sp>
      <p:sp>
        <p:nvSpPr>
          <p:cNvPr id="15" name="Slide Number Placeholder 5"/>
          <p:cNvSpPr>
            <a:spLocks noGrp="1"/>
          </p:cNvSpPr>
          <p:nvPr>
            <p:ph type="sldNum" sz="quarter" idx="12"/>
          </p:nvPr>
        </p:nvSpPr>
        <p:spPr>
          <a:xfrm>
            <a:off x="3048000" y="6416675"/>
            <a:ext cx="2895600" cy="365125"/>
          </a:xfrm>
        </p:spPr>
        <p:txBody>
          <a:bodyPr bIns="0" anchor="b" anchorCtr="0"/>
          <a:lstStyle/>
          <a:p>
            <a:pPr algn="ctr">
              <a:defRPr/>
            </a:pPr>
            <a:fld id="{F556FEA2-2CF0-4C4F-A1DF-2F0DA45C28EE}" type="slidenum">
              <a:rPr lang="en-US" sz="1600" b="1" smtClean="0">
                <a:solidFill>
                  <a:schemeClr val="tx1"/>
                </a:solidFill>
              </a:rPr>
              <a:t>7</a:t>
            </a:fld>
            <a:endParaRPr lang="en-US" sz="1600" b="1" dirty="0">
              <a:solidFill>
                <a:schemeClr val="tx1"/>
              </a:solidFill>
            </a:endParaRPr>
          </a:p>
        </p:txBody>
      </p:sp>
    </p:spTree>
    <p:extLst>
      <p:ext uri="{BB962C8B-B14F-4D97-AF65-F5344CB8AC3E}">
        <p14:creationId xmlns:p14="http://schemas.microsoft.com/office/powerpoint/2010/main" val="2789563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8</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dirty="0">
                <a:solidFill>
                  <a:srgbClr val="000000"/>
                </a:solidFill>
                <a:cs typeface="Arial" charset="0"/>
              </a:rPr>
              <a:t>ग्राहकों के </a:t>
            </a:r>
            <a:r>
              <a:rPr lang="x-none" sz="2400">
                <a:solidFill>
                  <a:srgbClr val="000000"/>
                </a:solidFill>
                <a:cs typeface="Arial" charset="0"/>
              </a:rPr>
              <a:t>प्रकार </a:t>
            </a:r>
            <a:r>
              <a:rPr lang="hi-IN" sz="2400" dirty="0">
                <a:solidFill>
                  <a:srgbClr val="000000"/>
                </a:solidFill>
                <a:cs typeface="Arial" charset="0"/>
              </a:rPr>
              <a:t>– उदाहरण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a:solidFill>
                  <a:srgbClr val="000000"/>
                </a:solidFill>
                <a:cs typeface="Arial" pitchFamily="34" charset="0"/>
              </a:rPr>
              <a:t>आमतौर </a:t>
            </a:r>
            <a:r>
              <a:rPr lang="x-none" sz="2000" dirty="0">
                <a:solidFill>
                  <a:srgbClr val="000000"/>
                </a:solidFill>
                <a:cs typeface="Arial" pitchFamily="34" charset="0"/>
              </a:rPr>
              <a:t>पर ग्राहक कई प्रकार के </a:t>
            </a:r>
            <a:r>
              <a:rPr lang="x-none" sz="2000">
                <a:solidFill>
                  <a:srgbClr val="000000"/>
                </a:solidFill>
                <a:cs typeface="Arial" pitchFamily="34" charset="0"/>
              </a:rPr>
              <a:t>होते हैं</a:t>
            </a:r>
            <a:endParaRPr lang="hi-IN" sz="2000" dirty="0">
              <a:solidFill>
                <a:srgbClr val="000000"/>
              </a:solidFill>
              <a:cs typeface="Arial" pitchFamily="34" charset="0"/>
            </a:endParaRPr>
          </a:p>
          <a:p>
            <a:pPr eaLnBrk="1" hangingPunct="1">
              <a:lnSpc>
                <a:spcPct val="120000"/>
              </a:lnSpc>
              <a:spcAft>
                <a:spcPts val="800"/>
              </a:spcAft>
              <a:buSzPct val="100000"/>
              <a:buFont typeface="Arial" charset="0"/>
              <a:buChar char="•"/>
            </a:pPr>
            <a:r>
              <a:rPr lang="x-none" sz="2000">
                <a:solidFill>
                  <a:srgbClr val="000000"/>
                </a:solidFill>
                <a:cs typeface="Arial" pitchFamily="34" charset="0"/>
              </a:rPr>
              <a:t>नमिता के ब्यूटी पार्लर </a:t>
            </a:r>
            <a:r>
              <a:rPr lang="en-US" sz="2000" dirty="0">
                <a:solidFill>
                  <a:srgbClr val="000000"/>
                </a:solidFill>
                <a:cs typeface="Arial" charset="0"/>
              </a:rPr>
              <a:t>(</a:t>
            </a:r>
            <a:r>
              <a:rPr lang="hi-IN" sz="2000" dirty="0">
                <a:solidFill>
                  <a:srgbClr val="000000"/>
                </a:solidFill>
                <a:cs typeface="Arial" charset="0"/>
              </a:rPr>
              <a:t>सेवा व्यापार) </a:t>
            </a:r>
            <a:r>
              <a:rPr lang="x-none" sz="2000">
                <a:solidFill>
                  <a:srgbClr val="000000"/>
                </a:solidFill>
                <a:cs typeface="Arial" pitchFamily="34" charset="0"/>
              </a:rPr>
              <a:t>में निम्न प्रकार के ग्राहक हो सकते हैं</a:t>
            </a:r>
            <a:endParaRPr lang="en-US" sz="2000" dirty="0">
              <a:solidFill>
                <a:srgbClr val="000000"/>
              </a:solidFill>
              <a:cs typeface="Arial" charset="0"/>
            </a:endParaRPr>
          </a:p>
          <a:p>
            <a:pPr marL="342900" lvl="1" indent="-342900" eaLnBrk="1" hangingPunct="1">
              <a:lnSpc>
                <a:spcPct val="120000"/>
              </a:lnSpc>
              <a:buSzPct val="100000"/>
              <a:buFont typeface="+mj-lt"/>
              <a:buAutoNum type="arabicPeriod"/>
            </a:pPr>
            <a:r>
              <a:rPr lang="x-none" sz="2000">
                <a:solidFill>
                  <a:srgbClr val="000000"/>
                </a:solidFill>
                <a:cs typeface="Arial" charset="0"/>
              </a:rPr>
              <a:t>बूढ़े या बुजुर्ग व्यक्ति‍ </a:t>
            </a:r>
            <a:endParaRPr lang="hi-IN" sz="2000" dirty="0">
              <a:solidFill>
                <a:srgbClr val="000000"/>
              </a:solidFill>
              <a:cs typeface="Arial" charset="0"/>
            </a:endParaRPr>
          </a:p>
          <a:p>
            <a:pPr marL="342900" lvl="1" indent="-342900" eaLnBrk="1" hangingPunct="1">
              <a:lnSpc>
                <a:spcPct val="120000"/>
              </a:lnSpc>
              <a:buSzPct val="100000"/>
              <a:buFont typeface="+mj-lt"/>
              <a:buAutoNum type="arabicPeriod"/>
            </a:pPr>
            <a:r>
              <a:rPr lang="x-none" sz="2000">
                <a:solidFill>
                  <a:srgbClr val="000000"/>
                </a:solidFill>
                <a:cs typeface="Arial" charset="0"/>
              </a:rPr>
              <a:t>गृहणि‍यां</a:t>
            </a:r>
            <a:endParaRPr lang="hi-IN" sz="2000" dirty="0">
              <a:solidFill>
                <a:srgbClr val="000000"/>
              </a:solidFill>
              <a:cs typeface="Arial" charset="0"/>
            </a:endParaRPr>
          </a:p>
          <a:p>
            <a:pPr marL="342900" lvl="1" indent="-342900" eaLnBrk="1" hangingPunct="1">
              <a:lnSpc>
                <a:spcPct val="120000"/>
              </a:lnSpc>
              <a:buSzPct val="100000"/>
              <a:buFont typeface="+mj-lt"/>
              <a:buAutoNum type="arabicPeriod"/>
            </a:pPr>
            <a:r>
              <a:rPr lang="x-none" sz="2000">
                <a:solidFill>
                  <a:srgbClr val="000000"/>
                </a:solidFill>
                <a:cs typeface="Arial" charset="0"/>
              </a:rPr>
              <a:t>ब्राइडल/दुल्हन का मेकअप </a:t>
            </a:r>
            <a:endParaRPr lang="en-US" sz="2000" dirty="0">
              <a:solidFill>
                <a:srgbClr val="000000"/>
              </a:solidFill>
              <a:cs typeface="Arial" charset="0"/>
            </a:endParaRPr>
          </a:p>
          <a:p>
            <a:pPr eaLnBrk="1" hangingPunct="1">
              <a:lnSpc>
                <a:spcPct val="120000"/>
              </a:lnSpc>
              <a:spcBef>
                <a:spcPts val="800"/>
              </a:spcBef>
              <a:spcAft>
                <a:spcPts val="800"/>
              </a:spcAft>
              <a:buSzPct val="100000"/>
              <a:buFont typeface="Arial" charset="0"/>
              <a:buChar char="•"/>
            </a:pPr>
            <a:r>
              <a:rPr lang="hi-IN" sz="2000" dirty="0">
                <a:solidFill>
                  <a:srgbClr val="000000"/>
                </a:solidFill>
                <a:cs typeface="Arial" charset="0"/>
              </a:rPr>
              <a:t>लीना के अचार के व्यापार (उत्पादन व्यापार) में निम्न प्रकार के ग्राहक हो सकते हैं</a:t>
            </a:r>
            <a:endParaRPr lang="en-US" sz="2000" dirty="0">
              <a:solidFill>
                <a:srgbClr val="000000"/>
              </a:solidFill>
              <a:cs typeface="Arial" charset="0"/>
            </a:endParaRPr>
          </a:p>
          <a:p>
            <a:pPr marL="342900" indent="-342900" eaLnBrk="1" hangingPunct="1">
              <a:lnSpc>
                <a:spcPct val="120000"/>
              </a:lnSpc>
              <a:buSzPct val="100000"/>
              <a:buFont typeface="+mj-lt"/>
              <a:buAutoNum type="arabicPeriod"/>
            </a:pPr>
            <a:r>
              <a:rPr lang="hi-IN" sz="2000" dirty="0">
                <a:solidFill>
                  <a:srgbClr val="000000"/>
                </a:solidFill>
                <a:cs typeface="Arial" charset="0"/>
              </a:rPr>
              <a:t>स्कुल </a:t>
            </a:r>
            <a:endParaRPr lang="en-US" sz="2000" dirty="0">
              <a:solidFill>
                <a:srgbClr val="000000"/>
              </a:solidFill>
              <a:cs typeface="Arial" charset="0"/>
            </a:endParaRPr>
          </a:p>
          <a:p>
            <a:pPr marL="342900" indent="-342900" eaLnBrk="1" hangingPunct="1">
              <a:lnSpc>
                <a:spcPct val="120000"/>
              </a:lnSpc>
              <a:buSzPct val="100000"/>
              <a:buFont typeface="+mj-lt"/>
              <a:buAutoNum type="arabicPeriod"/>
            </a:pPr>
            <a:r>
              <a:rPr lang="hi-IN" sz="2000" dirty="0">
                <a:solidFill>
                  <a:srgbClr val="000000"/>
                </a:solidFill>
                <a:cs typeface="Arial" charset="0"/>
              </a:rPr>
              <a:t>होटल</a:t>
            </a:r>
            <a:endParaRPr lang="en-US" sz="2000" dirty="0">
              <a:solidFill>
                <a:srgbClr val="000000"/>
              </a:solidFill>
              <a:cs typeface="Arial" charset="0"/>
            </a:endParaRPr>
          </a:p>
          <a:p>
            <a:pPr marL="342900" indent="-342900" eaLnBrk="1" hangingPunct="1">
              <a:lnSpc>
                <a:spcPct val="120000"/>
              </a:lnSpc>
              <a:buSzPct val="100000"/>
              <a:buFont typeface="+mj-lt"/>
              <a:buAutoNum type="arabicPeriod"/>
            </a:pPr>
            <a:r>
              <a:rPr lang="hi-IN" sz="2000" dirty="0">
                <a:solidFill>
                  <a:srgbClr val="000000"/>
                </a:solidFill>
                <a:cs typeface="Arial" charset="0"/>
              </a:rPr>
              <a:t>घर  </a:t>
            </a:r>
            <a:endParaRPr lang="en-US" sz="20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 Types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Customers are often of different types. </a:t>
            </a:r>
            <a:endParaRPr lang="en-US" sz="2000" dirty="0">
              <a:solidFill>
                <a:srgbClr val="000000"/>
              </a:solidFill>
              <a:cs typeface="Arial" charset="0"/>
            </a:endParaRPr>
          </a:p>
          <a:p>
            <a:pPr eaLnBrk="1" hangingPunct="1">
              <a:lnSpc>
                <a:spcPct val="120000"/>
              </a:lnSpc>
              <a:spcAft>
                <a:spcPts val="800"/>
              </a:spcAft>
              <a:buSzPct val="100000"/>
              <a:buFont typeface="Arial" charset="0"/>
              <a:buChar char="•"/>
            </a:pPr>
            <a:r>
              <a:rPr lang="en-US" sz="2000" dirty="0">
                <a:solidFill>
                  <a:srgbClr val="000000"/>
                </a:solidFill>
                <a:cs typeface="Arial" charset="0"/>
              </a:rPr>
              <a:t>Here are possible types of Customers at </a:t>
            </a:r>
            <a:r>
              <a:rPr lang="en-US" sz="2000" dirty="0" err="1">
                <a:solidFill>
                  <a:srgbClr val="000000"/>
                </a:solidFill>
                <a:cs typeface="Arial" charset="0"/>
              </a:rPr>
              <a:t>Namita’s</a:t>
            </a:r>
            <a:r>
              <a:rPr lang="en-US" sz="2000" dirty="0">
                <a:solidFill>
                  <a:srgbClr val="000000"/>
                </a:solidFill>
                <a:cs typeface="Arial" charset="0"/>
              </a:rPr>
              <a:t> Beauty </a:t>
            </a:r>
            <a:r>
              <a:rPr lang="en-US" sz="2000" dirty="0" err="1">
                <a:solidFill>
                  <a:srgbClr val="000000"/>
                </a:solidFill>
                <a:cs typeface="Arial" charset="0"/>
              </a:rPr>
              <a:t>Parlour</a:t>
            </a:r>
            <a:r>
              <a:rPr lang="en-US" sz="2000" dirty="0">
                <a:solidFill>
                  <a:srgbClr val="000000"/>
                </a:solidFill>
                <a:cs typeface="Arial" charset="0"/>
              </a:rPr>
              <a:t> (Service business)</a:t>
            </a:r>
          </a:p>
          <a:p>
            <a:pPr marL="342900" indent="-342900" eaLnBrk="1" hangingPunct="1">
              <a:lnSpc>
                <a:spcPct val="120000"/>
              </a:lnSpc>
              <a:buSzPct val="100000"/>
              <a:buFont typeface="+mj-lt"/>
              <a:buAutoNum type="arabicPeriod"/>
            </a:pPr>
            <a:r>
              <a:rPr lang="en-US" dirty="0">
                <a:solidFill>
                  <a:srgbClr val="000000"/>
                </a:solidFill>
                <a:cs typeface="Arial" charset="0"/>
              </a:rPr>
              <a:t>Old or Aged people</a:t>
            </a:r>
          </a:p>
          <a:p>
            <a:pPr marL="342900" indent="-342900" eaLnBrk="1" hangingPunct="1">
              <a:lnSpc>
                <a:spcPct val="120000"/>
              </a:lnSpc>
              <a:buSzPct val="100000"/>
              <a:buFont typeface="+mj-lt"/>
              <a:buAutoNum type="arabicPeriod"/>
            </a:pPr>
            <a:r>
              <a:rPr lang="en-US" dirty="0">
                <a:solidFill>
                  <a:srgbClr val="000000"/>
                </a:solidFill>
                <a:cs typeface="Arial" charset="0"/>
              </a:rPr>
              <a:t>Housewives</a:t>
            </a:r>
          </a:p>
          <a:p>
            <a:pPr marL="342900" indent="-342900" eaLnBrk="1" hangingPunct="1">
              <a:lnSpc>
                <a:spcPct val="120000"/>
              </a:lnSpc>
              <a:buSzPct val="100000"/>
              <a:buFont typeface="+mj-lt"/>
              <a:buAutoNum type="arabicPeriod"/>
            </a:pPr>
            <a:r>
              <a:rPr lang="en-US" dirty="0">
                <a:solidFill>
                  <a:srgbClr val="000000"/>
                </a:solidFill>
                <a:cs typeface="Arial" charset="0"/>
              </a:rPr>
              <a:t>Bridal makeup</a:t>
            </a:r>
          </a:p>
          <a:p>
            <a:pPr eaLnBrk="1" hangingPunct="1">
              <a:lnSpc>
                <a:spcPct val="120000"/>
              </a:lnSpc>
              <a:spcBef>
                <a:spcPts val="800"/>
              </a:spcBef>
              <a:spcAft>
                <a:spcPts val="800"/>
              </a:spcAft>
              <a:buSzPct val="100000"/>
              <a:buFont typeface="Arial" charset="0"/>
              <a:buChar char="•"/>
            </a:pPr>
            <a:r>
              <a:rPr lang="en-US" sz="2000" dirty="0">
                <a:solidFill>
                  <a:srgbClr val="000000"/>
                </a:solidFill>
                <a:cs typeface="Arial" charset="0"/>
              </a:rPr>
              <a:t>Here are possible types of Customers at </a:t>
            </a:r>
            <a:r>
              <a:rPr lang="en-US" sz="2000" dirty="0" err="1">
                <a:solidFill>
                  <a:srgbClr val="000000"/>
                </a:solidFill>
                <a:cs typeface="Arial" charset="0"/>
              </a:rPr>
              <a:t>Leena’s</a:t>
            </a:r>
            <a:r>
              <a:rPr lang="en-US" sz="2000" dirty="0">
                <a:solidFill>
                  <a:srgbClr val="000000"/>
                </a:solidFill>
                <a:cs typeface="Arial" charset="0"/>
              </a:rPr>
              <a:t> Pickle (Production business)</a:t>
            </a:r>
            <a:endParaRPr lang="en-US" dirty="0">
              <a:solidFill>
                <a:srgbClr val="000000"/>
              </a:solidFill>
              <a:cs typeface="Arial" charset="0"/>
            </a:endParaRPr>
          </a:p>
          <a:p>
            <a:pPr marL="342900" indent="-342900" eaLnBrk="1" hangingPunct="1">
              <a:lnSpc>
                <a:spcPct val="120000"/>
              </a:lnSpc>
              <a:buSzPct val="100000"/>
              <a:buFont typeface="+mj-lt"/>
              <a:buAutoNum type="arabicPeriod"/>
            </a:pPr>
            <a:r>
              <a:rPr lang="en-US" dirty="0">
                <a:solidFill>
                  <a:srgbClr val="000000"/>
                </a:solidFill>
                <a:cs typeface="Arial" charset="0"/>
              </a:rPr>
              <a:t>Schools</a:t>
            </a:r>
          </a:p>
          <a:p>
            <a:pPr marL="342900" indent="-342900" eaLnBrk="1" hangingPunct="1">
              <a:lnSpc>
                <a:spcPct val="120000"/>
              </a:lnSpc>
              <a:buSzPct val="100000"/>
              <a:buFont typeface="+mj-lt"/>
              <a:buAutoNum type="arabicPeriod"/>
            </a:pPr>
            <a:r>
              <a:rPr lang="en-US" dirty="0">
                <a:solidFill>
                  <a:srgbClr val="000000"/>
                </a:solidFill>
                <a:cs typeface="Arial" charset="0"/>
              </a:rPr>
              <a:t>Hotels</a:t>
            </a:r>
          </a:p>
          <a:p>
            <a:pPr marL="342900" indent="-342900" eaLnBrk="1" hangingPunct="1">
              <a:lnSpc>
                <a:spcPct val="120000"/>
              </a:lnSpc>
              <a:buSzPct val="100000"/>
              <a:buFont typeface="+mj-lt"/>
              <a:buAutoNum type="arabicPeriod"/>
            </a:pPr>
            <a:r>
              <a:rPr lang="en-US" dirty="0">
                <a:solidFill>
                  <a:srgbClr val="000000"/>
                </a:solidFill>
                <a:cs typeface="Arial" charset="0"/>
              </a:rPr>
              <a:t>Households</a:t>
            </a:r>
          </a:p>
          <a:p>
            <a:pPr marL="342900" indent="-342900" eaLnBrk="1" hangingPunct="1">
              <a:lnSpc>
                <a:spcPct val="120000"/>
              </a:lnSpc>
              <a:buSzPct val="100000"/>
              <a:buFont typeface="+mj-lt"/>
              <a:buAutoNum type="arabicPeriod"/>
            </a:pPr>
            <a:endParaRPr lang="en-US" dirty="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8</a:t>
            </a:fld>
            <a:endParaRPr lang="en-US" sz="1600" b="1" dirty="0">
              <a:solidFill>
                <a:schemeClr val="tx1"/>
              </a:solidFill>
            </a:endParaRPr>
          </a:p>
        </p:txBody>
      </p:sp>
    </p:spTree>
    <p:extLst>
      <p:ext uri="{BB962C8B-B14F-4D97-AF65-F5344CB8AC3E}">
        <p14:creationId xmlns:p14="http://schemas.microsoft.com/office/powerpoint/2010/main" val="163378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9</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a:t>
            </a:r>
            <a:r>
              <a:rPr lang="x-none" sz="2400">
                <a:solidFill>
                  <a:srgbClr val="000000"/>
                </a:solidFill>
                <a:cs typeface="Arial" charset="0"/>
              </a:rPr>
              <a:t>ग्राहकों के प्रकार </a:t>
            </a:r>
            <a:r>
              <a:rPr lang="hi-IN" sz="2400" dirty="0">
                <a:solidFill>
                  <a:srgbClr val="000000"/>
                </a:solidFill>
                <a:cs typeface="Arial" charset="0"/>
              </a:rPr>
              <a:t>– उदाहरण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indent="0" eaLnBrk="1" hangingPunct="1">
              <a:lnSpc>
                <a:spcPct val="120000"/>
              </a:lnSpc>
              <a:buSzPct val="100000"/>
              <a:buFont typeface="Arial" charset="0"/>
              <a:buChar char="•"/>
              <a:tabLst/>
            </a:pPr>
            <a:r>
              <a:rPr lang="hi-IN" sz="2000" dirty="0">
                <a:solidFill>
                  <a:srgbClr val="000000"/>
                </a:solidFill>
                <a:latin typeface="Arial" pitchFamily="34" charset="0"/>
                <a:cs typeface="Arial" charset="0"/>
              </a:rPr>
              <a:t> </a:t>
            </a:r>
            <a:r>
              <a:rPr lang="hi-IN" sz="2000" dirty="0">
                <a:solidFill>
                  <a:srgbClr val="000000"/>
                </a:solidFill>
                <a:cs typeface="Arial" charset="0"/>
              </a:rPr>
              <a:t>माया के फलों की दुकान (क्रय- विक्रय व्यापार) में निम्न प्रकार के ग्राहक हो सकते हैं</a:t>
            </a:r>
            <a:endParaRPr lang="en-US" sz="2000" dirty="0">
              <a:solidFill>
                <a:srgbClr val="000000"/>
              </a:solidFill>
              <a:cs typeface="Arial" charset="0"/>
            </a:endParaRPr>
          </a:p>
          <a:p>
            <a:pPr marL="0" lvl="0" indent="0" eaLnBrk="1" hangingPunct="1">
              <a:lnSpc>
                <a:spcPct val="120000"/>
              </a:lnSpc>
              <a:buSzPct val="100000"/>
              <a:buFont typeface="Arial" charset="0"/>
              <a:buChar char="•"/>
              <a:tabLst/>
            </a:pPr>
            <a:endParaRPr lang="en-US" sz="2000" dirty="0">
              <a:solidFill>
                <a:srgbClr val="000000"/>
              </a:solidFill>
              <a:latin typeface="Arial" pitchFamily="34" charset="0"/>
              <a:cs typeface="Arial" charset="0"/>
            </a:endParaRPr>
          </a:p>
          <a:p>
            <a:pPr marL="342900" lvl="0" indent="-342900" eaLnBrk="1" hangingPunct="1">
              <a:lnSpc>
                <a:spcPct val="120000"/>
              </a:lnSpc>
              <a:buSzPct val="100000"/>
              <a:buFont typeface="+mj-lt"/>
              <a:buAutoNum type="arabicPeriod"/>
              <a:tabLst/>
            </a:pPr>
            <a:r>
              <a:rPr lang="hi-IN" dirty="0">
                <a:solidFill>
                  <a:srgbClr val="000000"/>
                </a:solidFill>
                <a:cs typeface="Arial" charset="0"/>
              </a:rPr>
              <a:t>स्कुल </a:t>
            </a:r>
            <a:endParaRPr lang="en-US" dirty="0">
              <a:solidFill>
                <a:srgbClr val="000000"/>
              </a:solidFill>
              <a:latin typeface="Arial" pitchFamily="34" charset="0"/>
              <a:cs typeface="Arial" charset="0"/>
            </a:endParaRPr>
          </a:p>
          <a:p>
            <a:pPr marL="342900" lvl="0" indent="-342900" eaLnBrk="1" hangingPunct="1">
              <a:lnSpc>
                <a:spcPct val="120000"/>
              </a:lnSpc>
              <a:buSzPct val="100000"/>
              <a:buFont typeface="+mj-lt"/>
              <a:buAutoNum type="arabicPeriod"/>
              <a:tabLst/>
            </a:pPr>
            <a:r>
              <a:rPr lang="hi-IN" dirty="0">
                <a:solidFill>
                  <a:srgbClr val="000000"/>
                </a:solidFill>
                <a:cs typeface="Arial" charset="0"/>
              </a:rPr>
              <a:t>घर </a:t>
            </a:r>
            <a:endParaRPr lang="en-US" dirty="0">
              <a:solidFill>
                <a:srgbClr val="000000"/>
              </a:solidFill>
              <a:latin typeface="Arial" pitchFamily="34" charset="0"/>
              <a:cs typeface="Arial" charset="0"/>
            </a:endParaRPr>
          </a:p>
          <a:p>
            <a:pPr marL="342900" lvl="0" indent="-342900" eaLnBrk="1" hangingPunct="1">
              <a:lnSpc>
                <a:spcPct val="120000"/>
              </a:lnSpc>
              <a:buSzPct val="100000"/>
              <a:buFont typeface="+mj-lt"/>
              <a:buAutoNum type="arabicPeriod"/>
              <a:tabLst/>
            </a:pPr>
            <a:r>
              <a:rPr lang="hi-IN" dirty="0">
                <a:solidFill>
                  <a:srgbClr val="000000"/>
                </a:solidFill>
                <a:latin typeface="Arial" pitchFamily="34" charset="0"/>
                <a:cs typeface="Arial" charset="0"/>
              </a:rPr>
              <a:t>आते-जाते लोग </a:t>
            </a:r>
            <a:endParaRPr lang="en-US" sz="1600" dirty="0">
              <a:solidFill>
                <a:srgbClr val="000000"/>
              </a:solidFill>
              <a:latin typeface="Arial" pitchFamily="34" charset="0"/>
              <a:cs typeface="Arial" charset="0"/>
            </a:endParaRPr>
          </a:p>
          <a:p>
            <a:pPr marL="0" lvl="1" indent="0" eaLnBrk="1" hangingPunct="1">
              <a:lnSpc>
                <a:spcPct val="114000"/>
              </a:lnSpc>
              <a:buSzPct val="100000"/>
              <a:tabLst/>
            </a:pPr>
            <a:endParaRPr lang="en-US" sz="1600" dirty="0">
              <a:solidFill>
                <a:srgbClr val="000000"/>
              </a:solidFill>
              <a:latin typeface="Arial" pitchFamily="34" charset="0"/>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1-a. Customer Types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Here are possible types of Customers at Maya’s fruit shop (Trading business) </a:t>
            </a:r>
          </a:p>
          <a:p>
            <a:pPr eaLnBrk="1" hangingPunct="1">
              <a:lnSpc>
                <a:spcPct val="120000"/>
              </a:lnSpc>
              <a:buSzPct val="100000"/>
              <a:buFont typeface="Arial" charset="0"/>
              <a:buChar char="•"/>
            </a:pPr>
            <a:endParaRPr lang="en-US" sz="2000" dirty="0">
              <a:solidFill>
                <a:srgbClr val="000000"/>
              </a:solidFill>
              <a:cs typeface="Arial" charset="0"/>
            </a:endParaRPr>
          </a:p>
          <a:p>
            <a:pPr marL="342900" indent="-342900" eaLnBrk="1" hangingPunct="1">
              <a:lnSpc>
                <a:spcPct val="120000"/>
              </a:lnSpc>
              <a:buSzPct val="100000"/>
              <a:buFont typeface="+mj-lt"/>
              <a:buAutoNum type="arabicPeriod"/>
            </a:pPr>
            <a:r>
              <a:rPr lang="en-US" dirty="0">
                <a:solidFill>
                  <a:srgbClr val="000000"/>
                </a:solidFill>
                <a:cs typeface="Arial" charset="0"/>
              </a:rPr>
              <a:t>Schools</a:t>
            </a:r>
          </a:p>
          <a:p>
            <a:pPr marL="342900" indent="-342900" eaLnBrk="1" hangingPunct="1">
              <a:lnSpc>
                <a:spcPct val="120000"/>
              </a:lnSpc>
              <a:buSzPct val="100000"/>
              <a:buFont typeface="+mj-lt"/>
              <a:buAutoNum type="arabicPeriod"/>
            </a:pPr>
            <a:r>
              <a:rPr lang="en-US" dirty="0">
                <a:solidFill>
                  <a:srgbClr val="000000"/>
                </a:solidFill>
                <a:cs typeface="Arial" charset="0"/>
              </a:rPr>
              <a:t>Households</a:t>
            </a:r>
          </a:p>
          <a:p>
            <a:pPr marL="342900" indent="-342900" eaLnBrk="1" hangingPunct="1">
              <a:lnSpc>
                <a:spcPct val="120000"/>
              </a:lnSpc>
              <a:buSzPct val="100000"/>
              <a:buFont typeface="+mj-lt"/>
              <a:buAutoNum type="arabicPeriod"/>
            </a:pPr>
            <a:r>
              <a:rPr lang="en-US" dirty="0">
                <a:solidFill>
                  <a:srgbClr val="000000"/>
                </a:solidFill>
                <a:cs typeface="Arial" charset="0"/>
              </a:rPr>
              <a:t>Passerby</a:t>
            </a:r>
            <a:endParaRPr lang="en-US" sz="1600" dirty="0">
              <a:solidFill>
                <a:srgbClr val="000000"/>
              </a:solidFill>
              <a:cs typeface="Arial" charset="0"/>
            </a:endParaRPr>
          </a:p>
          <a:p>
            <a:pPr marL="0" lvl="1" indent="0" eaLnBrk="1" hangingPunct="1">
              <a:lnSpc>
                <a:spcPct val="114000"/>
              </a:lnSpc>
              <a:buSzPct val="100000"/>
            </a:pPr>
            <a:endParaRPr lang="en-US" sz="1600" dirty="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9</a:t>
            </a:fld>
            <a:endParaRPr lang="en-US" sz="1600" b="1" dirty="0">
              <a:solidFill>
                <a:schemeClr val="tx1"/>
              </a:solidFill>
            </a:endParaRPr>
          </a:p>
        </p:txBody>
      </p:sp>
    </p:spTree>
    <p:extLst>
      <p:ext uri="{BB962C8B-B14F-4D97-AF65-F5344CB8AC3E}">
        <p14:creationId xmlns:p14="http://schemas.microsoft.com/office/powerpoint/2010/main" val="23943312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Fs7LoGNf30G0ulZ90iUvh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Fs7LoGNf30G0ulZ90iUvh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24815</TotalTime>
  <Words>7999</Words>
  <Application>Microsoft Office PowerPoint</Application>
  <PresentationFormat>On-screen Show (4:3)</PresentationFormat>
  <Paragraphs>1011</Paragraphs>
  <Slides>55</Slides>
  <Notes>50</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0</vt:i4>
      </vt:variant>
      <vt:variant>
        <vt:lpstr>Slide Titles</vt:lpstr>
      </vt:variant>
      <vt:variant>
        <vt:i4>55</vt:i4>
      </vt:variant>
    </vt:vector>
  </HeadingPairs>
  <TitlesOfParts>
    <vt:vector size="70" baseType="lpstr">
      <vt:lpstr>MS Gothic</vt:lpstr>
      <vt:lpstr>SimSun</vt:lpstr>
      <vt:lpstr>AnjaliNewLipi</vt:lpstr>
      <vt:lpstr>Arial</vt:lpstr>
      <vt:lpstr>Bradley Hand ITC</vt:lpstr>
      <vt:lpstr>Calibri</vt:lpstr>
      <vt:lpstr>Garamond</vt:lpstr>
      <vt:lpstr>Kruti Dev 010</vt:lpstr>
      <vt:lpstr>Liberation Serif</vt:lpstr>
      <vt:lpstr>Mangal</vt:lpstr>
      <vt:lpstr>Shruti</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Arup Ghosh Dastidar</cp:lastModifiedBy>
  <cp:revision>780</cp:revision>
  <cp:lastPrinted>2016-02-14T16:44:18Z</cp:lastPrinted>
  <dcterms:created xsi:type="dcterms:W3CDTF">2011-03-10T04:24:51Z</dcterms:created>
  <dcterms:modified xsi:type="dcterms:W3CDTF">2018-08-15T23:19:05Z</dcterms:modified>
</cp:coreProperties>
</file>