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34" r:id="rId1"/>
    <p:sldMasterId id="2147485046" r:id="rId2"/>
  </p:sldMasterIdLst>
  <p:notesMasterIdLst>
    <p:notesMasterId r:id="rId35"/>
  </p:notesMasterIdLst>
  <p:sldIdLst>
    <p:sldId id="2309" r:id="rId3"/>
    <p:sldId id="2326" r:id="rId4"/>
    <p:sldId id="2325" r:id="rId5"/>
    <p:sldId id="2282" r:id="rId6"/>
    <p:sldId id="2283" r:id="rId7"/>
    <p:sldId id="2330" r:id="rId8"/>
    <p:sldId id="2281" r:id="rId9"/>
    <p:sldId id="2285" r:id="rId10"/>
    <p:sldId id="2286" r:id="rId11"/>
    <p:sldId id="2287" r:id="rId12"/>
    <p:sldId id="2288" r:id="rId13"/>
    <p:sldId id="2310" r:id="rId14"/>
    <p:sldId id="2311" r:id="rId15"/>
    <p:sldId id="2312" r:id="rId16"/>
    <p:sldId id="2313" r:id="rId17"/>
    <p:sldId id="2324" r:id="rId18"/>
    <p:sldId id="2331" r:id="rId19"/>
    <p:sldId id="2314" r:id="rId20"/>
    <p:sldId id="2315" r:id="rId21"/>
    <p:sldId id="2316" r:id="rId22"/>
    <p:sldId id="2317" r:id="rId23"/>
    <p:sldId id="2318" r:id="rId24"/>
    <p:sldId id="2319" r:id="rId25"/>
    <p:sldId id="2320" r:id="rId26"/>
    <p:sldId id="2323" r:id="rId27"/>
    <p:sldId id="2332" r:id="rId28"/>
    <p:sldId id="2302" r:id="rId29"/>
    <p:sldId id="2303" r:id="rId30"/>
    <p:sldId id="2306" r:id="rId31"/>
    <p:sldId id="2307" r:id="rId32"/>
    <p:sldId id="2304" r:id="rId33"/>
    <p:sldId id="2308" r:id="rId3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93632" autoAdjust="0"/>
  </p:normalViewPr>
  <p:slideViewPr>
    <p:cSldViewPr>
      <p:cViewPr varScale="1">
        <p:scale>
          <a:sx n="86" d="100"/>
          <a:sy n="86" d="100"/>
        </p:scale>
        <p:origin x="-9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9C7E114-6F50-448F-852D-C8260DD42019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451C2F5-D6AC-4974-A542-270CB7FCE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72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950D9D-8DBD-42A7-B5C1-591752C7172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33123" name="Text Box 1"/>
          <p:cNvSpPr txBox="1">
            <a:spLocks noChangeArrowheads="1"/>
          </p:cNvSpPr>
          <p:nvPr/>
        </p:nvSpPr>
        <p:spPr bwMode="auto">
          <a:xfrm>
            <a:off x="1177926" y="685800"/>
            <a:ext cx="4500563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312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87389" y="4344988"/>
            <a:ext cx="5481637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ts val="388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smtClean="0"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0958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Same as the price of other neem soaps. But then she also has to accept that fewer customers will buy.</a:t>
            </a:r>
          </a:p>
          <a:p>
            <a:r>
              <a:rPr lang="en-US" altLang="en-US" dirty="0" smtClean="0"/>
              <a:t>If consider Lux as competition, price low, may not recover costs.</a:t>
            </a:r>
            <a:endParaRPr lang="en-IN" altLang="en-US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674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E7AC8-63A1-4BF2-BC7F-B54FDE302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511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759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E7AC8-63A1-4BF2-BC7F-B54FDE302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3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Affordability (for customer), and profitability (for business)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9920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07C789-6F6D-4F15-BCA7-DEDB4ADD9AE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mr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0284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17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E7AC8-63A1-4BF2-BC7F-B54FDE302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0701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22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Affordable to Neem soap users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689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mtClean="0"/>
              <a:t>Note : FC </a:t>
            </a:r>
            <a:r>
              <a:rPr lang="en-IN" dirty="0" smtClean="0"/>
              <a:t>+ VC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3990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07C789-6F6D-4F15-BCA7-DEDB4ADD9AE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mr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706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GB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26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3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63600"/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94622C-201D-43AA-ACE3-7442667819A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6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5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63600"/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758117-65DD-4429-A913-090E01CCA07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486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6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63600"/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1DEB55-AD1F-4A26-B619-0163DB849D0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202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63600"/>
            <a:r>
              <a:rPr lang="en-IN" smtClean="0"/>
              <a:t>Mention : maintain a record of discounts and free items, it is a cost</a:t>
            </a:r>
          </a:p>
          <a:p>
            <a:pPr defTabSz="863600"/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C33B40-4C40-4516-8607-DA5CD7C5FB4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5875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43755E-6652-4990-9FED-CEA9FF98561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76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EAC602-BEAF-4009-ADCD-DA84BFB1DD6D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  <p:sp>
        <p:nvSpPr>
          <p:cNvPr id="151555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5155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151557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EB4D1D6-B74E-4929-B2ED-69BC75B493B2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3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377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7E7615-DD1C-4ED2-84DE-A57E7C3914C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22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7E7615-DD1C-4ED2-84DE-A57E7C3914C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21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6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N" dirty="0"/>
              <a:t>To start with, have a discussion on pricing experiences. Not necessary to have a slide for that. </a:t>
            </a:r>
            <a:endParaRPr lang="en-IN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BC3D23-6ACA-4C7A-ABDB-1843755AD83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65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E7AC8-63A1-4BF2-BC7F-B54FDE302B2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781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Same as the price of other neem soaps. But then she also has to accept that fewer customers will buy.</a:t>
            </a:r>
          </a:p>
          <a:p>
            <a:r>
              <a:rPr lang="en-US" altLang="en-US" dirty="0" smtClean="0"/>
              <a:t>If consider Lux as competition, price low, may not recover costs.</a:t>
            </a:r>
            <a:endParaRPr lang="en-IN" altLang="en-US" dirty="0" smtClean="0"/>
          </a:p>
          <a:p>
            <a:endParaRPr lang="en-IN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AF56D0-44AF-469E-8F43-06DEABC70DF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81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15E8-E52C-4F2C-81D8-6BB2A2E782CA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5AC38-0C32-45F8-A532-3618C6155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7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3CDE-8F05-45DC-BA11-2AD4697ABC8B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D3C9-5C08-46C6-B5CE-D09A8984F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71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466CC-FBA2-4DF7-BDC6-5C094781921B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E608-B5DB-43DF-B7E1-160BEAACF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26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D6973-9951-40BC-BED6-373A36DAB70F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5AC38-0C32-45F8-A532-3618C6155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71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5933-EB45-4B79-800F-1D84E7393907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F52E-C08B-4B36-A30A-0AF68DBE7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DCD14-A15D-422A-91E9-E674C927F794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29994-F3C2-48EA-8110-C48D8C974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53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62D1-D55B-4173-88BE-C8FCD6A75C17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6AC1-9941-4538-B445-2871A5CC0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01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AD321-582A-431E-8176-F23B43A19C86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25943-80B3-43B6-AFCA-CD091AF41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29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2BDEA-9058-4DFF-8773-8998694538E9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D56F-E0B4-4438-B37C-28BB03494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97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37634-89D4-4ECB-9145-482BED2944EF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0" y="6345331"/>
            <a:ext cx="2133600" cy="365125"/>
          </a:xfr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E10E0DC-D530-4A68-839E-6EE637D685B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492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BDC28-C352-4E9B-945D-76EF3D5D82AF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9B8A-C0AD-4BAD-96D4-54D38D173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5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1499-B0F3-4E42-94D6-83F56E2E622C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F52E-C08B-4B36-A30A-0AF68DBE7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61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6E37A-1C59-49B2-9D60-C81379FF045D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8318-2013-4E5F-9204-9E4A18B02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07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B58EF-0AB3-4A0A-8052-D800EFB84E71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D3C9-5C08-46C6-B5CE-D09A8984F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447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875D2-8C5E-4BDF-9371-B7DF230B047A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E608-B5DB-43DF-B7E1-160BEAACF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21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C0531-AE81-473F-A133-13BFD7CFB185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29994-F3C2-48EA-8110-C48D8C974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1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7ACD-B235-49BC-882E-5E0B99E5935D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6AC1-9941-4538-B445-2871A5CC0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6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EB50-A818-4D5F-A5ED-DA460EBFBA13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25943-80B3-43B6-AFCA-CD091AF41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6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74CCF-1D0E-4998-864A-E26CD91062E1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D56F-E0B4-4438-B37C-28BB03494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9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2E4E8-B2EB-4A08-A13C-D9C65DB4A37F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0E0DC-D530-4A68-839E-6EE637D68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3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C63C-FB66-4BAF-AE77-8059FA44EE70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9B8A-C0AD-4BAD-96D4-54D38D173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52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B060D-695F-4258-998F-22F10BF8FBFC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8318-2013-4E5F-9204-9E4A18B02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8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6634E4A-59E5-41C9-B007-4830A5823891}" type="datetimeFigureOut">
              <a:rPr lang="en-US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7601BEC-B439-41AE-B0BA-1BC5F11DC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9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35" r:id="rId1"/>
    <p:sldLayoutId id="2147485036" r:id="rId2"/>
    <p:sldLayoutId id="2147485037" r:id="rId3"/>
    <p:sldLayoutId id="2147485038" r:id="rId4"/>
    <p:sldLayoutId id="2147485039" r:id="rId5"/>
    <p:sldLayoutId id="2147485040" r:id="rId6"/>
    <p:sldLayoutId id="2147485041" r:id="rId7"/>
    <p:sldLayoutId id="2147485042" r:id="rId8"/>
    <p:sldLayoutId id="2147485043" r:id="rId9"/>
    <p:sldLayoutId id="2147485044" r:id="rId10"/>
    <p:sldLayoutId id="21474850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3B2ACC67-2D9F-4839-A986-7ADC1F7F034F}" type="datetime1">
              <a:rPr lang="en-US" smtClean="0"/>
              <a:pPr>
                <a:defRPr/>
              </a:pPr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7601BEC-B439-41AE-B0BA-1BC5F11DC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47" r:id="rId1"/>
    <p:sldLayoutId id="2147485048" r:id="rId2"/>
    <p:sldLayoutId id="2147485049" r:id="rId3"/>
    <p:sldLayoutId id="2147485050" r:id="rId4"/>
    <p:sldLayoutId id="2147485051" r:id="rId5"/>
    <p:sldLayoutId id="2147485052" r:id="rId6"/>
    <p:sldLayoutId id="2147485053" r:id="rId7"/>
    <p:sldLayoutId id="2147485054" r:id="rId8"/>
    <p:sldLayoutId id="2147485055" r:id="rId9"/>
    <p:sldLayoutId id="2147485056" r:id="rId10"/>
    <p:sldLayoutId id="2147485057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2.wmf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2.wmf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2.wmf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2.wmf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2.wmf"/><Relationship Id="rId4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2.wmf"/><Relationship Id="rId4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notesSlide" Target="../notesSlides/notesSlide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oleObject" Target="../embeddings/oleObject2.bin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3600" dirty="0" smtClean="0">
                <a:solidFill>
                  <a:prstClr val="black"/>
                </a:solidFill>
                <a:latin typeface="Arial"/>
                <a:cs typeface="Arial"/>
              </a:rPr>
              <a:t>Pricing Products and Services</a:t>
            </a:r>
            <a:endParaRPr lang="en-IN" sz="3200" b="1" u="sng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/>
            <a:fld id="{30892CEB-72AA-47FF-A663-9ADBD2B09B9F}" type="slidenum">
              <a:rPr lang="en-US" sz="1600" b="1">
                <a:solidFill>
                  <a:prstClr val="black"/>
                </a:solidFill>
              </a:rPr>
              <a:pPr algn="ctr"/>
              <a:t>1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6482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en-GB" sz="2200" dirty="0">
              <a:solidFill>
                <a:prstClr val="black"/>
              </a:solidFill>
              <a:latin typeface="Kruti Dev 010" pitchFamily="2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006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x-none" sz="3600" dirty="0" smtClean="0">
                <a:solidFill>
                  <a:prstClr val="black"/>
                </a:solidFill>
                <a:latin typeface="Arial"/>
                <a:cs typeface="Arial"/>
              </a:rPr>
              <a:t>उत्पादों और सेवाओं का मूल्य निर्धारण</a:t>
            </a:r>
            <a:endParaRPr lang="en-IN" sz="3200" b="1" u="sng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0921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4BD2E4E2-CBFA-48E3-9EE5-18843C6C2C48}" type="slidenum">
              <a:rPr lang="en-US" sz="1600" b="1">
                <a:solidFill>
                  <a:prstClr val="black"/>
                </a:solidFill>
              </a:rPr>
              <a:pPr algn="ctr"/>
              <a:t>10</a:t>
            </a:fld>
            <a:endParaRPr lang="en-US" sz="1600" b="1">
              <a:solidFill>
                <a:prstClr val="black"/>
              </a:solidFill>
            </a:endParaRPr>
          </a:p>
        </p:txBody>
      </p:sp>
      <p:graphicFrame>
        <p:nvGraphicFramePr>
          <p:cNvPr id="40004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597515"/>
              </p:ext>
            </p:extLst>
          </p:nvPr>
        </p:nvGraphicFramePr>
        <p:xfrm>
          <a:off x="76200" y="1219200"/>
          <a:ext cx="8974138" cy="4154679"/>
        </p:xfrm>
        <a:graphic>
          <a:graphicData uri="http://schemas.openxmlformats.org/drawingml/2006/table">
            <a:tbl>
              <a:tblPr/>
              <a:tblGrid>
                <a:gridCol w="1498178"/>
                <a:gridCol w="1773658"/>
                <a:gridCol w="962144"/>
                <a:gridCol w="1302763"/>
                <a:gridCol w="2030891"/>
                <a:gridCol w="1406504"/>
              </a:tblGrid>
              <a:tr h="11432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 of soaps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and Product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Retail Price for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same weight (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MRP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साबुन के वर्ग 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ब्रांड और उत्पाद 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समान वजन के लिए फुटकर मूल्य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x-non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एमआरपी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  <a:tr h="457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Neem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Gandhi Ashram Neem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45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नीम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गांधी आश्रम नीम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45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35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Margo Neem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30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मार्गो नीम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30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5768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 herbal or handmade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Gulnar Coconut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63</a:t>
                      </a: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अन्य हर्बल या हैंडमेड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गुलनार कोकोनट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63</a:t>
                      </a: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35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Krishna Eco Soaps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60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कृष्णा इको सोप्स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60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5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National brands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Lux Rose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राष्ट्रीय ब्रांड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लक्स रोज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35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Lux regular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लक्स रेग्युलर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457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 brand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Raj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mahal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स्थानीय ब्रांड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राज महल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5711902"/>
            <a:ext cx="4267200" cy="6858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>
                <a:latin typeface="Garamond" pitchFamily="18" charset="0"/>
              </a:rPr>
              <a:t>Question:  </a:t>
            </a:r>
            <a:r>
              <a:rPr lang="en-US" altLang="en-US" sz="2000" dirty="0">
                <a:latin typeface="Garamond" pitchFamily="18" charset="0"/>
              </a:rPr>
              <a:t>Which soaps should Anjali compare her soap to?</a:t>
            </a:r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latin typeface="Arial" charset="0"/>
                <a:cs typeface="Arial" charset="0"/>
              </a:rPr>
              <a:t>1. </a:t>
            </a:r>
            <a:r>
              <a:rPr lang="x-none" altLang="en-US" sz="2400" dirty="0" smtClean="0">
                <a:latin typeface="Arial" charset="0"/>
                <a:cs typeface="Arial" charset="0"/>
              </a:rPr>
              <a:t>प्रतिद्वंद्विता पहचानना और मूल्य पता करना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152400" y="152400"/>
            <a:ext cx="4267200" cy="8382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latin typeface="Arial" charset="0"/>
                <a:cs typeface="Arial" charset="0"/>
              </a:rPr>
              <a:t>1. </a:t>
            </a:r>
            <a:r>
              <a:rPr lang="en-US" altLang="en-US" sz="2400" dirty="0" smtClean="0">
                <a:latin typeface="Arial" charset="0"/>
                <a:cs typeface="Arial" charset="0"/>
              </a:rPr>
              <a:t>Identifying competitors </a:t>
            </a:r>
            <a:r>
              <a:rPr lang="en-US" altLang="en-US" sz="2400" dirty="0">
                <a:latin typeface="Arial" charset="0"/>
                <a:cs typeface="Arial" charset="0"/>
              </a:rPr>
              <a:t>and finding out </a:t>
            </a:r>
            <a:r>
              <a:rPr lang="en-US" altLang="en-US" sz="2400" dirty="0" smtClean="0">
                <a:latin typeface="Arial" charset="0"/>
                <a:cs typeface="Arial" charset="0"/>
              </a:rPr>
              <a:t>their prices 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48200" y="5715000"/>
            <a:ext cx="4267200" cy="6858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b="1" dirty="0" smtClean="0">
                <a:latin typeface="Garamond" pitchFamily="18" charset="0"/>
              </a:rPr>
              <a:t>प्रश्न: </a:t>
            </a:r>
            <a:r>
              <a:rPr lang="x-none" altLang="en-US" sz="2000" dirty="0" smtClean="0">
                <a:latin typeface="Garamond" pitchFamily="18" charset="0"/>
              </a:rPr>
              <a:t>किन साबुनों से अंजलि को अपनी साबुन की तुलना करनी चाहिए</a:t>
            </a:r>
            <a:r>
              <a:rPr lang="en-US" altLang="en-US" sz="2000" dirty="0" smtClean="0">
                <a:latin typeface="Garamond" pitchFamily="18" charset="0"/>
              </a:rPr>
              <a:t> ?</a:t>
            </a:r>
            <a:endParaRPr lang="en-US" altLang="en-US" sz="2000" dirty="0">
              <a:latin typeface="Garamond" pitchFamily="18" charset="0"/>
            </a:endParaRPr>
          </a:p>
        </p:txBody>
      </p:sp>
      <p:pic>
        <p:nvPicPr>
          <p:cNvPr id="89148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741738" y="3032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399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CE73-C035-4B16-BE41-8F34A80FA2B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90118" name="Picture 3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646363" y="4479730"/>
            <a:ext cx="1335437" cy="838200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pic>
        <p:nvPicPr>
          <p:cNvPr id="90119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4270375" y="4470685"/>
            <a:ext cx="1444625" cy="847245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pic>
        <p:nvPicPr>
          <p:cNvPr id="90120" name="Picture 6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5999163" y="4479730"/>
            <a:ext cx="1196211" cy="838200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pic>
        <p:nvPicPr>
          <p:cNvPr id="90121" name="Picture 1"/>
          <p:cNvPicPr>
            <a:picLocks noChangeAspect="1" noChangeArrowheads="1"/>
          </p:cNvPicPr>
          <p:nvPr/>
        </p:nvPicPr>
        <p:blipFill rotWithShape="1">
          <a:blip r:embed="rId6">
            <a:extLst/>
          </a:blip>
          <a:srcRect b="46775"/>
          <a:stretch/>
        </p:blipFill>
        <p:spPr bwMode="auto">
          <a:xfrm>
            <a:off x="7467599" y="4479730"/>
            <a:ext cx="1111871" cy="838200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pic>
        <p:nvPicPr>
          <p:cNvPr id="90122" name="Picture 3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650875" y="4419600"/>
            <a:ext cx="1787525" cy="898330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Arial" charset="0"/>
                <a:cs typeface="Arial" charset="0"/>
              </a:rPr>
              <a:t>1. </a:t>
            </a:r>
            <a:r>
              <a:rPr lang="x-none" altLang="en-US" sz="2000" dirty="0" smtClean="0">
                <a:latin typeface="Arial" charset="0"/>
                <a:cs typeface="Arial" charset="0"/>
              </a:rPr>
              <a:t>प्रतिद्वंद्विता पहचानना और मूल्य पता करना... जारी </a:t>
            </a:r>
            <a:endParaRPr lang="mr-IN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67200" cy="32321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r>
              <a:rPr lang="x-none" sz="2000" dirty="0" smtClean="0"/>
              <a:t>ग्राहकों के दृ​ष्टिकोण से, किस प्रकार के साबुन अंजलि की नीम साबुन की प्रतियोगिता करेगी?</a:t>
            </a:r>
          </a:p>
          <a:p>
            <a:pPr marL="635000">
              <a:buFont typeface="Arial" pitchFamily="34" charset="0"/>
              <a:buChar char="•"/>
              <a:defRPr/>
            </a:pPr>
            <a:r>
              <a:rPr lang="x-none" sz="2000" dirty="0" smtClean="0"/>
              <a:t>सिर्फ अन्य नीम साबुन</a:t>
            </a:r>
          </a:p>
          <a:p>
            <a:pPr marL="635000">
              <a:buFont typeface="Arial" pitchFamily="34" charset="0"/>
              <a:buChar char="•"/>
              <a:defRPr/>
            </a:pPr>
            <a:r>
              <a:rPr lang="x-none" sz="2000" dirty="0" smtClean="0"/>
              <a:t>अन्य हर्बल साबुन जैसे कि हल्दी, शहद, खस की साबुन</a:t>
            </a:r>
          </a:p>
          <a:p>
            <a:pPr marL="635000">
              <a:buFont typeface="Arial" pitchFamily="34" charset="0"/>
              <a:buChar char="•"/>
              <a:defRPr/>
            </a:pPr>
            <a:r>
              <a:rPr lang="x-none" sz="2000" dirty="0" smtClean="0"/>
              <a:t>सभी राष्ट्रीय ब्रांड जैसे कि लक्स, रेक्सोना आदि।</a:t>
            </a:r>
          </a:p>
          <a:p>
            <a:pPr marL="635000">
              <a:buFont typeface="Arial" pitchFamily="34" charset="0"/>
              <a:buChar char="•"/>
              <a:defRPr/>
            </a:pPr>
            <a:r>
              <a:rPr lang="x-none" sz="2000" dirty="0" smtClean="0"/>
              <a:t>हाइजिन / स्वच्छता साबुन जैसे कि लाइफबॉय, डेटॉल आदि</a:t>
            </a:r>
            <a:endParaRPr lang="en-GB" sz="2200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648200" y="5410200"/>
            <a:ext cx="4267200" cy="13716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x-none" altLang="en-US" sz="1900" b="1" dirty="0" smtClean="0">
                <a:latin typeface="Garamond" pitchFamily="18" charset="0"/>
              </a:rPr>
              <a:t>मुख्य बिंदु:</a:t>
            </a:r>
            <a:r>
              <a:rPr lang="x-none" altLang="en-US" sz="1900" dirty="0" smtClean="0">
                <a:latin typeface="Garamond" pitchFamily="18" charset="0"/>
              </a:rPr>
              <a:t> बाजार मूल्य की जांच करते हुए, एक व्यापार को यह पता होना चाहिए कि उसके प्रतिद्वंद्वी कौन हैं (कंपनी का नाम और उत्पाद का प्रकार दोनों)</a:t>
            </a:r>
            <a:endParaRPr lang="en-US" altLang="en-US" sz="1900" dirty="0">
              <a:latin typeface="Garamond" pitchFamily="18" charset="0"/>
            </a:endParaRPr>
          </a:p>
        </p:txBody>
      </p:sp>
      <p:sp>
        <p:nvSpPr>
          <p:cNvPr id="17" name="Text Box 1"/>
          <p:cNvSpPr txBox="1">
            <a:spLocks noChangeArrowheads="1"/>
          </p:cNvSpPr>
          <p:nvPr/>
        </p:nvSpPr>
        <p:spPr bwMode="auto">
          <a:xfrm>
            <a:off x="152400" y="152400"/>
            <a:ext cx="4267200" cy="8382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Arial" charset="0"/>
                <a:cs typeface="Arial" charset="0"/>
              </a:rPr>
              <a:t>1. </a:t>
            </a:r>
            <a:r>
              <a:rPr lang="en-US" altLang="en-US" sz="2000" dirty="0" smtClean="0">
                <a:latin typeface="Arial" charset="0"/>
                <a:cs typeface="Arial" charset="0"/>
              </a:rPr>
              <a:t>Identifying competitors </a:t>
            </a:r>
            <a:r>
              <a:rPr lang="en-US" altLang="en-US" sz="2000" dirty="0">
                <a:latin typeface="Arial" charset="0"/>
                <a:cs typeface="Arial" charset="0"/>
              </a:rPr>
              <a:t>and finding out </a:t>
            </a:r>
            <a:r>
              <a:rPr lang="en-US" altLang="en-US" sz="2000" dirty="0" smtClean="0">
                <a:latin typeface="Arial" charset="0"/>
                <a:cs typeface="Arial" charset="0"/>
              </a:rPr>
              <a:t>their prices </a:t>
            </a:r>
            <a:r>
              <a:rPr lang="en-US" altLang="en-US" sz="2000" dirty="0">
                <a:latin typeface="Arial" charset="0"/>
                <a:cs typeface="Arial" charset="0"/>
              </a:rPr>
              <a:t>… continued</a:t>
            </a:r>
            <a:endParaRPr lang="mr-IN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52400" y="1035050"/>
            <a:ext cx="4267200" cy="32321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r>
              <a:rPr lang="en-US" sz="2000" dirty="0"/>
              <a:t>From a customers’ perspective, what kinds of soaps will Anjali’s neem soap compete with?</a:t>
            </a:r>
          </a:p>
          <a:p>
            <a:pPr marL="834300" lvl="2" indent="-342900">
              <a:buFont typeface="+mj-lt"/>
              <a:buAutoNum type="arabicPeriod"/>
              <a:defRPr/>
            </a:pPr>
            <a:r>
              <a:rPr lang="en-US" dirty="0"/>
              <a:t>Only other neem soaps</a:t>
            </a:r>
          </a:p>
          <a:p>
            <a:pPr marL="834300" lvl="2" indent="-342900">
              <a:buFont typeface="+mj-lt"/>
              <a:buAutoNum type="arabicPeriod"/>
              <a:defRPr/>
            </a:pPr>
            <a:r>
              <a:rPr lang="en-US" dirty="0"/>
              <a:t>Other herbal soaps such as turmeric, honey, </a:t>
            </a:r>
            <a:r>
              <a:rPr lang="en-US" dirty="0" err="1"/>
              <a:t>khus</a:t>
            </a:r>
            <a:r>
              <a:rPr lang="en-US" dirty="0"/>
              <a:t> soaps</a:t>
            </a:r>
          </a:p>
          <a:p>
            <a:pPr marL="834300" lvl="2" indent="-342900">
              <a:buFont typeface="+mj-lt"/>
              <a:buAutoNum type="arabicPeriod"/>
              <a:defRPr/>
            </a:pPr>
            <a:r>
              <a:rPr lang="en-US" dirty="0"/>
              <a:t>All national brands such as Lux, Rexona, etc.</a:t>
            </a:r>
          </a:p>
          <a:p>
            <a:pPr marL="834300" lvl="2" indent="-342900">
              <a:buFont typeface="+mj-lt"/>
              <a:buAutoNum type="arabicPeriod"/>
              <a:defRPr/>
            </a:pPr>
            <a:r>
              <a:rPr lang="en-US" dirty="0"/>
              <a:t>Hygiene soaps such as </a:t>
            </a:r>
            <a:r>
              <a:rPr lang="en-US" dirty="0" smtClean="0"/>
              <a:t>Lifebuoy, </a:t>
            </a:r>
            <a:r>
              <a:rPr lang="en-US" dirty="0"/>
              <a:t>Dettol, etc</a:t>
            </a:r>
            <a:r>
              <a:rPr lang="en-US" dirty="0" smtClean="0"/>
              <a:t>.</a:t>
            </a:r>
            <a:endParaRPr lang="en-GB" sz="2200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5410200"/>
            <a:ext cx="4267200" cy="13716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000" b="1" dirty="0">
                <a:latin typeface="Garamond" pitchFamily="18" charset="0"/>
              </a:rPr>
              <a:t>Key Point:  </a:t>
            </a:r>
            <a:r>
              <a:rPr lang="en-US" altLang="en-US" sz="2000" dirty="0">
                <a:latin typeface="Garamond" pitchFamily="18" charset="0"/>
              </a:rPr>
              <a:t>When checking market price, a business must know who its competitors are (both the company name and type of product)</a:t>
            </a: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34290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fld id="{2CDB382A-CC36-5546-BA8F-EAD3A75FD4C5}" type="slidenum">
              <a:rPr lang="en-US" sz="1600" b="1" smtClean="0">
                <a:solidFill>
                  <a:prstClr val="black"/>
                </a:solidFill>
              </a:rPr>
              <a:t>11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43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344488" y="274638"/>
            <a:ext cx="4075112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Remember the steps? – We have completed the first one</a:t>
            </a:r>
            <a:endParaRPr lang="en-GB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600200"/>
            <a:ext cx="4075112" cy="342900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Find out prices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of similar products (or services) which are typically bought by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target customer 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Check whether target customers consider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product (or service) to be better, same or worse than competitors’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43E20BCE-774D-487B-BCFC-B9EAEAA997DA}" type="slidenum">
              <a:rPr lang="en-US" sz="1600" b="1">
                <a:solidFill>
                  <a:prstClr val="black"/>
                </a:solidFill>
              </a:rPr>
              <a:pPr algn="ctr"/>
              <a:t>12</a:t>
            </a:fld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4343400" y="16764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876800" y="274638"/>
            <a:ext cx="4075112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चरण याद रखिए? हमने पहला चरण पूरा कर लिया है</a:t>
            </a:r>
            <a:endParaRPr lang="en-GB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876800" y="1600200"/>
            <a:ext cx="4075112" cy="3429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latin typeface="Garamond" panose="02020404030301010803" pitchFamily="18" charset="0"/>
              </a:rPr>
              <a:t>मिलते-जुलते उत्पादों (या सेवाओं) का मूल्य पता करना जो कि आपके लक्ष्य ग्राहकों द्वारा सामान्य तौर पर खरीदे जाते हैं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</a:pPr>
            <a:r>
              <a:rPr lang="x-none" sz="2000" dirty="0" smtClean="0"/>
              <a:t>यह जांचिए कि आपके लक्ष्य ग्राहक आपके उत्पाद (या सेवाओं) को प्रतिद्वंद्वियों से बेहतर, उतना ही अच्छा या खराब क्या पाते हैं</a:t>
            </a: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152400" y="18288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331166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39624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2.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Compare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quality from customer perspective  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08076"/>
            <a:ext cx="3962400" cy="361334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Anjali shows her soap to 5 people who usually buy </a:t>
            </a:r>
            <a:r>
              <a:rPr lang="en-US" sz="1800" dirty="0" err="1">
                <a:solidFill>
                  <a:srgbClr val="000000"/>
                </a:solidFill>
                <a:latin typeface="Arial" charset="0"/>
                <a:cs typeface="Arial" charset="0"/>
              </a:rPr>
              <a:t>neem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 soaps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The 5 people tell her that her soap is similar in quality to Gandhi Ashram neem, but they usually never buy it because it is too expensive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Her soap is also similar to Margo neem, but her soap’s shape and packaging is not so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nice</a:t>
            </a: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16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941763" y="3794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4876800"/>
            <a:ext cx="3962400" cy="1600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>
                <a:solidFill>
                  <a:prstClr val="black"/>
                </a:solidFill>
                <a:latin typeface="Garamond" pitchFamily="18" charset="0"/>
              </a:rPr>
              <a:t>Question:  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Should price of Anjali’s soap be similar to Gandhi Ashram (</a:t>
            </a:r>
            <a:r>
              <a:rPr lang="en-US" altLang="en-US" sz="2000" dirty="0" err="1">
                <a:solidFill>
                  <a:prstClr val="black"/>
                </a:solidFill>
                <a:latin typeface="Garamond" pitchFamily="18" charset="0"/>
              </a:rPr>
              <a:t>Rs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. 45) or Margo soap (</a:t>
            </a:r>
            <a:r>
              <a:rPr lang="en-US" altLang="en-US" sz="2000" dirty="0" err="1">
                <a:solidFill>
                  <a:prstClr val="black"/>
                </a:solidFill>
                <a:latin typeface="Garamond" pitchFamily="18" charset="0"/>
              </a:rPr>
              <a:t>Rs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. 30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)?</a:t>
            </a:r>
          </a:p>
          <a:p>
            <a:pPr algn="ctr"/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  <a:p>
            <a:pPr algn="ctr"/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What price should Anjali set ? 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13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724400" y="271463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2. </a:t>
            </a: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ग्राहक के दृष्टिकोण से गुणवत्ता की तुलना करना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724400" y="1108076"/>
            <a:ext cx="3962400" cy="361334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अं​जलि 5 ऐसे लोगों को अपनी साबुन दिखाती है तो आमतौर पर नीम साबुन का प्रयोग करते हैं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पांचों लोग उसे यह बताते हैं कि उसके साबुन की गुणवत्ता गांधी आश्रम नीम के समान ही हैं, लेकिन वे आमतौर पर यह नहीं खरीदते क्योंकि यह बेहद महंगी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उसकी साबुन मार्गो नीम के समान भी है, लेकिन उसके साबुन का आकार और पैकिंग उतनी अच्छी नहीं है </a:t>
            </a: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24400" y="4876800"/>
            <a:ext cx="3962400" cy="1600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1600" b="1" dirty="0" smtClean="0">
                <a:solidFill>
                  <a:prstClr val="black"/>
                </a:solidFill>
                <a:latin typeface="Garamond" pitchFamily="18" charset="0"/>
              </a:rPr>
              <a:t>प्रश्न: </a:t>
            </a:r>
            <a:r>
              <a:rPr lang="x-none" altLang="en-US" sz="1600" dirty="0" smtClean="0">
                <a:solidFill>
                  <a:prstClr val="black"/>
                </a:solidFill>
                <a:latin typeface="Garamond" pitchFamily="18" charset="0"/>
              </a:rPr>
              <a:t>क्या अंजलि को अपनी साबुन की कीमत गांधी आश्रम (45 रु.) के समान रखनी चाहिए या फिर मार्गो सोप (30 रु.) की तरह?</a:t>
            </a:r>
          </a:p>
          <a:p>
            <a:pPr algn="ctr"/>
            <a:r>
              <a:rPr lang="x-none" altLang="en-US" sz="1600" dirty="0" smtClean="0">
                <a:solidFill>
                  <a:prstClr val="black"/>
                </a:solidFill>
                <a:latin typeface="Garamond" pitchFamily="18" charset="0"/>
              </a:rPr>
              <a:t>अंजलि को क्या मूल्य निर्धारित करना चाहिए?</a:t>
            </a:r>
            <a:endParaRPr lang="en-US" altLang="en-US" sz="16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30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199"/>
            <a:ext cx="4267200" cy="5502275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Find out prices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of similar products (or services) which are typically bought by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target customers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Check whether target customers consider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product (or service) to be better, same or worse than competitors’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Select a price for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product (or service) relative to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competitor’s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product:</a:t>
            </a:r>
          </a:p>
          <a:p>
            <a:pPr marL="800100" lvl="1" indent="-342900"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Higher than competition if customers believe your product/service is </a:t>
            </a:r>
            <a:r>
              <a:rPr lang="en-US" sz="1600" dirty="0" smtClean="0">
                <a:latin typeface="Arial" charset="0"/>
                <a:cs typeface="+mn-cs"/>
              </a:rPr>
              <a:t>better </a:t>
            </a:r>
            <a:r>
              <a:rPr lang="en-US" sz="1600" b="1" dirty="0" smtClean="0">
                <a:latin typeface="Arial" charset="0"/>
                <a:cs typeface="+mn-cs"/>
              </a:rPr>
              <a:t>or</a:t>
            </a:r>
            <a:endParaRPr lang="en-US" sz="1600" b="1" dirty="0">
              <a:latin typeface="Arial" charset="0"/>
              <a:cs typeface="+mn-cs"/>
            </a:endParaRPr>
          </a:p>
          <a:p>
            <a:pPr marL="800100" lvl="1" indent="-342900"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Lower than competition if customers believe your product/service is </a:t>
            </a:r>
            <a:r>
              <a:rPr lang="en-US" sz="1600" dirty="0" smtClean="0">
                <a:latin typeface="Arial" charset="0"/>
                <a:cs typeface="+mn-cs"/>
              </a:rPr>
              <a:t>worse </a:t>
            </a:r>
            <a:r>
              <a:rPr lang="en-US" sz="1600" b="1" dirty="0" smtClean="0">
                <a:latin typeface="Arial" charset="0"/>
                <a:cs typeface="+mn-cs"/>
              </a:rPr>
              <a:t>or</a:t>
            </a:r>
            <a:endParaRPr lang="en-US" sz="1600" b="1" dirty="0">
              <a:latin typeface="Arial" charset="0"/>
              <a:cs typeface="+mn-cs"/>
            </a:endParaRPr>
          </a:p>
          <a:p>
            <a:pPr marL="800100" lvl="1" indent="-342900"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Equal to competition if customers believe it’s the </a:t>
            </a:r>
            <a:r>
              <a:rPr lang="en-US" sz="1600" dirty="0" smtClean="0">
                <a:latin typeface="Arial" charset="0"/>
                <a:cs typeface="+mn-cs"/>
              </a:rPr>
              <a:t>same</a:t>
            </a:r>
            <a:endParaRPr lang="en-US" sz="1600" dirty="0">
              <a:latin typeface="Arial" charset="0"/>
              <a:cs typeface="+mn-cs"/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IN" sz="2400" dirty="0" smtClean="0">
                <a:solidFill>
                  <a:srgbClr val="000000"/>
                </a:solidFill>
                <a:cs typeface="Arial" charset="0"/>
              </a:rPr>
              <a:t>Steps for setting the price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4378325" y="14478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4378325" y="26670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14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14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800600" y="1219199"/>
            <a:ext cx="4267200" cy="550227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मिलते-जुलते उत्पादों (या सेवाओं) का मूल्य पता करना जो कि आपके लक्ष्य ग्राहकों द्वारा सामान्य तौर पर खरीदे जाते हैं 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यह जांचिए कि आपके लक्ष्य ग्राहक आपके उत्पाद (या सेवाओं) को प्रतिद्वंद्वियों से बेहतर, उतना ही अच्छा या खराब क्या पाते हैं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प्रतिद्वंद्वियों के उत्पाद के समान अपने उत्पाद का मूल्य चुनिए:</a:t>
            </a:r>
          </a:p>
          <a:p>
            <a:pPr marL="6350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प्रतिद्वंद्वियों के उत्पाद/सेवा से ज्यादा कीमत यदि ग्राहकों को लगता है कि आपका उत्पाद/सेवा बेहतर है</a:t>
            </a:r>
          </a:p>
          <a:p>
            <a:pPr marL="6350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अगर ग्राहकों को लगता है कि आपके उत्पाद/सेवाएं प्रतिद्वंद्वी से खराब है तो कम कीमत</a:t>
            </a:r>
          </a:p>
          <a:p>
            <a:pPr marL="6350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अगर ग्राहकों को लगता है कि आपके उत्पाद/सेवाएं प्रतिद्वंद्वी के बराबर ही है तो समान ही रखिए</a:t>
            </a: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4800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 smtClean="0">
                <a:solidFill>
                  <a:srgbClr val="000000"/>
                </a:solidFill>
                <a:cs typeface="Arial" charset="0"/>
              </a:rPr>
              <a:t>मूल्य निर्धारित करने के चरण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33130" y="16002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33130" y="2986881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105482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40386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3. Set a price</a:t>
            </a:r>
            <a:endParaRPr lang="en-GB" altLang="en-US" sz="24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60475"/>
            <a:ext cx="3962400" cy="2016125"/>
          </a:xfr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Anjali completes the first two steps. She then decides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that the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price at which she will sell the soap should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be </a:t>
            </a:r>
            <a:r>
              <a:rPr lang="en-US" sz="18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. 25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800100" lvl="1" indent="-342900"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1600" dirty="0">
              <a:latin typeface="Arial" charset="0"/>
              <a:cs typeface="+mn-cs"/>
            </a:endParaRP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3528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08B1D403-0942-40B2-833F-10E30D9043FB}" type="slidenum">
              <a:rPr lang="en-US" sz="1600" b="1">
                <a:solidFill>
                  <a:prstClr val="black"/>
                </a:solidFill>
              </a:rPr>
              <a:pPr algn="ctr"/>
              <a:t>15</a:t>
            </a:fld>
            <a:endParaRPr lang="en-US" sz="1600" b="1">
              <a:solidFill>
                <a:prstClr val="black"/>
              </a:solidFill>
            </a:endParaRPr>
          </a:p>
        </p:txBody>
      </p:sp>
      <p:pic>
        <p:nvPicPr>
          <p:cNvPr id="93188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633828">
            <a:off x="3941763" y="3794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3352800"/>
            <a:ext cx="3962400" cy="13716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>
                <a:solidFill>
                  <a:prstClr val="black"/>
                </a:solidFill>
                <a:latin typeface="Garamond" pitchFamily="18" charset="0"/>
              </a:rPr>
              <a:t>Question:  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Is this a good idea? </a:t>
            </a:r>
          </a:p>
          <a:p>
            <a:pPr algn="ctr"/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Why or why not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?</a:t>
            </a:r>
          </a:p>
          <a:p>
            <a:pPr algn="ctr"/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What all should Anjali think about 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93194" name="Title 1"/>
          <p:cNvSpPr>
            <a:spLocks/>
          </p:cNvSpPr>
          <p:nvPr/>
        </p:nvSpPr>
        <p:spPr bwMode="auto">
          <a:xfrm>
            <a:off x="5029200" y="304800"/>
            <a:ext cx="3810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en-GB" altLang="en-US" sz="2800" dirty="0">
              <a:solidFill>
                <a:prstClr val="black"/>
              </a:solidFill>
              <a:latin typeface="Kruti Dev 010" pitchFamily="2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648200" y="271463"/>
            <a:ext cx="40386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3. </a:t>
            </a: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मूल्य निर्धारित करना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648200" y="1260475"/>
            <a:ext cx="3962400" cy="201612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अंजलि अपने पहले दो चरण पूरे कर लेती है। फिर वह निर्धारित करती है कि वह अपनी साबुन 25 रुपए के दर पर बेचेगी।</a:t>
            </a: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48200" y="3352800"/>
            <a:ext cx="3962400" cy="13716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प्रश्न: </a:t>
            </a:r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क्या यह अच्छा विचार है?</a:t>
            </a:r>
          </a:p>
          <a:p>
            <a:pPr algn="ctr"/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क्यों या क्यों नहीं?</a:t>
            </a:r>
          </a:p>
          <a:p>
            <a:pPr algn="ctr"/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अंजलि को और क्या विचार करना चाहिए?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4876800"/>
            <a:ext cx="3962400" cy="13716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Key point: 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Although we have seen an example for setting the price of a product, the same steps apply for setting the price of a service as well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4893325"/>
            <a:ext cx="3962400" cy="13716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hi-IN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मुख्य बिंदु: </a:t>
            </a:r>
            <a:r>
              <a:rPr lang="hi-IN" altLang="en-US" sz="2000" dirty="0" smtClean="0">
                <a:solidFill>
                  <a:prstClr val="black"/>
                </a:solidFill>
                <a:latin typeface="Garamond" pitchFamily="18" charset="0"/>
              </a:rPr>
              <a:t>हलांकि हमने उत्पाद के मूल्य निर्धारण का एक उदाहरण देखा है, सेवाओं के मूल्य निर्धारण के भी वोही चरण हैं।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00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1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21771" y="-15875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28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81000" y="304800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r>
              <a:rPr lang="en-US" sz="4000" dirty="0">
                <a:solidFill>
                  <a:prstClr val="white"/>
                </a:solidFill>
                <a:latin typeface="Bradley Hand ITC" pitchFamily="66" charset="0"/>
              </a:rPr>
              <a:t>Key </a:t>
            </a:r>
            <a:r>
              <a:rPr lang="en-US" sz="4000" dirty="0" smtClean="0">
                <a:solidFill>
                  <a:prstClr val="white"/>
                </a:solidFill>
                <a:latin typeface="Bradley Hand ITC" pitchFamily="66" charset="0"/>
              </a:rPr>
              <a:t>points</a:t>
            </a:r>
            <a:endParaRPr lang="x-none" sz="4000" dirty="0">
              <a:solidFill>
                <a:prstClr val="white"/>
              </a:solidFill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1012686"/>
            <a:ext cx="4114800" cy="54864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Steps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for setting a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price for a product or service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: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Find out prices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of similar products (or services) which are typically bought by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target customer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Check whether target customers consider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product (or service) to be better, same or worse than competitors’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Select a price for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product relative to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competitor’s product or service:</a:t>
            </a:r>
            <a:endParaRPr lang="en-US" dirty="0">
              <a:solidFill>
                <a:prstClr val="white"/>
              </a:solidFill>
              <a:latin typeface="Garamond" panose="02020404030301010803" pitchFamily="18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Higher than competition if customers believe your product/service is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better </a:t>
            </a:r>
            <a:r>
              <a:rPr lang="en-US" b="1" dirty="0" smtClean="0">
                <a:solidFill>
                  <a:prstClr val="white"/>
                </a:solidFill>
                <a:latin typeface="Garamond" panose="02020404030301010803" pitchFamily="18" charset="0"/>
              </a:rPr>
              <a:t>or</a:t>
            </a:r>
            <a:endParaRPr lang="en-US" b="1" dirty="0">
              <a:solidFill>
                <a:prstClr val="white"/>
              </a:solidFill>
              <a:latin typeface="Garamond" panose="02020404030301010803" pitchFamily="18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Lower than competition if customers believe your product/service is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worse </a:t>
            </a:r>
            <a:r>
              <a:rPr lang="en-US" b="1" dirty="0" smtClean="0">
                <a:solidFill>
                  <a:prstClr val="white"/>
                </a:solidFill>
                <a:latin typeface="Garamond" panose="02020404030301010803" pitchFamily="18" charset="0"/>
              </a:rPr>
              <a:t>or</a:t>
            </a:r>
            <a:endParaRPr lang="en-US" b="1" dirty="0">
              <a:solidFill>
                <a:prstClr val="white"/>
              </a:solidFill>
              <a:latin typeface="Garamond" panose="02020404030301010803" pitchFamily="18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Equal to competition if customers believe it’s the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same</a:t>
            </a:r>
            <a:endParaRPr lang="en-US" dirty="0">
              <a:solidFill>
                <a:prstClr val="white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0156F295-7426-4FD1-B3E9-54AA597B8576}" type="slidenum">
              <a:rPr lang="en-US" sz="1600" b="1" smtClean="0">
                <a:solidFill>
                  <a:prstClr val="white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mr-IN" sz="1600" b="1" dirty="0" smtClean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990600"/>
            <a:ext cx="4114800" cy="54864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 marL="457200" indent="-457200">
              <a:lnSpc>
                <a:spcPct val="12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hi-IN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किसी उत्पाद या सेवा के </a:t>
            </a:r>
            <a:r>
              <a:rPr lang="x-none" sz="1500" smtClean="0">
                <a:solidFill>
                  <a:schemeClr val="bg1"/>
                </a:solidFill>
                <a:latin typeface="Arial" charset="0"/>
                <a:cs typeface="Arial" charset="0"/>
              </a:rPr>
              <a:t>मूल्य </a:t>
            </a: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निर्धारित करने के चरण: </a:t>
            </a:r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मिलते-जुलते उत्पादों (या सेवाओं) का मूल्य पता करना जो कि आपके लक्ष्य ग्राहकों द्वारा सामान्य तौर पर खरीदे जाते हैं </a:t>
            </a:r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यह जांचिए कि आपके लक्ष्य ग्राहक आपके उत्पाद (या सेवाओं) को प्रतिद्वंद्वियों से बेहतर, उतना ही अच्छा या खराब क्या पाते हैं</a:t>
            </a:r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प्रतिद्वंद्वियों के उत्पाद के समान अपने उत्पाद का मूल्य चुनिए:</a:t>
            </a:r>
          </a:p>
          <a:p>
            <a:pPr marL="635000" indent="-457200">
              <a:lnSpc>
                <a:spcPct val="120000"/>
              </a:lnSpc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प्रतिद्वंद्वियों के उत्पाद/सेवा से ज्यादा कीमत यदि ग्राहकों को लगता है कि आपका उत्पाद/सेवा बेहतर है</a:t>
            </a:r>
          </a:p>
          <a:p>
            <a:pPr marL="635000" indent="-457200">
              <a:lnSpc>
                <a:spcPct val="120000"/>
              </a:lnSpc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अगर ग्राहकों को लगता है कि आपके उत्पाद/सेवाएं प्रतिद्वंद्वी से खराब है तो कम कीमत</a:t>
            </a:r>
          </a:p>
          <a:p>
            <a:pPr marL="635000" indent="-457200">
              <a:lnSpc>
                <a:spcPct val="120000"/>
              </a:lnSpc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अगर ग्राहकों को लगता है कि आपके उत्पाद/सेवाएं प्रतिद्वंद्वी के बराबर ही है तो समान ही रखिए</a:t>
            </a: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4724400" y="304800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r>
              <a:rPr lang="x-none" sz="4000" dirty="0" smtClean="0">
                <a:solidFill>
                  <a:prstClr val="white"/>
                </a:solidFill>
                <a:latin typeface="Bradley Hand ITC" pitchFamily="66" charset="0"/>
              </a:rPr>
              <a:t>मुख्य बिंदु </a:t>
            </a:r>
            <a:endParaRPr lang="x-none" sz="4000" dirty="0">
              <a:solidFill>
                <a:prstClr val="white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37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17</a:t>
            </a:fld>
            <a:endParaRPr lang="en-US" sz="1600" b="1" smtClean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39280" y="19050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Definition of terms used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Steps in pricing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Verifying the price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 smtClean="0"/>
              <a:t>Discounts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 smtClean="0"/>
              <a:t>लक्ष्य</a:t>
            </a:r>
            <a:endParaRPr lang="en-GB" sz="2400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33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7244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इस्तेमाल किए शब्दों की परिभाषा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मूल्य निर्धारण से जुड़े चरण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मूल्य की जांच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छूट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03558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344488" y="274638"/>
            <a:ext cx="41910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Checklist for verifying pricing</a:t>
            </a:r>
            <a:endParaRPr lang="en-GB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143000"/>
            <a:ext cx="4191000" cy="5486400"/>
          </a:xfr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/>
          <a:lstStyle/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Affordability (for customers)</a:t>
            </a:r>
          </a:p>
          <a:p>
            <a:pPr marL="800100" lvl="1" indent="-342900">
              <a:lnSpc>
                <a:spcPct val="130000"/>
              </a:lnSpc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Can </a:t>
            </a:r>
            <a:r>
              <a:rPr lang="en-US" sz="1600" dirty="0" smtClean="0">
                <a:latin typeface="Arial" charset="0"/>
                <a:cs typeface="+mn-cs"/>
              </a:rPr>
              <a:t>our </a:t>
            </a:r>
            <a:r>
              <a:rPr lang="en-US" sz="1600" dirty="0">
                <a:latin typeface="Arial" charset="0"/>
                <a:cs typeface="+mn-cs"/>
              </a:rPr>
              <a:t>customers afford to pay so much ? </a:t>
            </a:r>
          </a:p>
          <a:p>
            <a:pPr marL="800100" lvl="1" indent="-342900">
              <a:lnSpc>
                <a:spcPct val="130000"/>
              </a:lnSpc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Can they do so occasionally or on a regular basis ? This has an implication on how much </a:t>
            </a:r>
            <a:r>
              <a:rPr lang="en-US" sz="1600" dirty="0" smtClean="0">
                <a:latin typeface="Arial" charset="0"/>
                <a:cs typeface="+mn-cs"/>
              </a:rPr>
              <a:t>we can </a:t>
            </a:r>
            <a:r>
              <a:rPr lang="en-US" sz="1600" dirty="0">
                <a:latin typeface="Arial" charset="0"/>
                <a:cs typeface="+mn-cs"/>
              </a:rPr>
              <a:t>sell every month and the sustainability of </a:t>
            </a:r>
            <a:r>
              <a:rPr lang="en-US" sz="1600" dirty="0" smtClean="0">
                <a:latin typeface="Arial" charset="0"/>
                <a:cs typeface="+mn-cs"/>
              </a:rPr>
              <a:t>our </a:t>
            </a:r>
            <a:r>
              <a:rPr lang="en-US" sz="1600" dirty="0">
                <a:latin typeface="Arial" charset="0"/>
                <a:cs typeface="+mn-cs"/>
              </a:rPr>
              <a:t>business</a:t>
            </a:r>
          </a:p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Profitability (of the business)</a:t>
            </a:r>
          </a:p>
          <a:p>
            <a:pPr marL="800100" lvl="1" indent="-342900">
              <a:lnSpc>
                <a:spcPct val="130000"/>
              </a:lnSpc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At the price </a:t>
            </a:r>
            <a:r>
              <a:rPr lang="en-US" sz="1600" dirty="0" smtClean="0">
                <a:latin typeface="Arial" charset="0"/>
                <a:cs typeface="+mn-cs"/>
              </a:rPr>
              <a:t>we have set</a:t>
            </a:r>
            <a:r>
              <a:rPr lang="en-US" sz="1600" dirty="0">
                <a:latin typeface="Arial" charset="0"/>
                <a:cs typeface="+mn-cs"/>
              </a:rPr>
              <a:t>, </a:t>
            </a:r>
            <a:r>
              <a:rPr lang="en-US" sz="1600" dirty="0" smtClean="0">
                <a:latin typeface="Arial" charset="0"/>
                <a:cs typeface="+mn-cs"/>
              </a:rPr>
              <a:t>we must check </a:t>
            </a:r>
            <a:r>
              <a:rPr lang="en-US" sz="1600" dirty="0">
                <a:latin typeface="Arial" charset="0"/>
                <a:cs typeface="+mn-cs"/>
              </a:rPr>
              <a:t>profits of </a:t>
            </a:r>
            <a:r>
              <a:rPr lang="en-US" sz="1600" dirty="0" smtClean="0">
                <a:latin typeface="Arial" charset="0"/>
                <a:cs typeface="+mn-cs"/>
              </a:rPr>
              <a:t>our </a:t>
            </a:r>
            <a:r>
              <a:rPr lang="en-US" sz="1600" dirty="0">
                <a:latin typeface="Arial" charset="0"/>
                <a:cs typeface="+mn-cs"/>
              </a:rPr>
              <a:t>business </a:t>
            </a:r>
          </a:p>
          <a:p>
            <a:pPr marL="800100" lvl="1" indent="-342900">
              <a:lnSpc>
                <a:spcPct val="130000"/>
              </a:lnSpc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If </a:t>
            </a:r>
            <a:r>
              <a:rPr lang="en-US" sz="1600" dirty="0" smtClean="0">
                <a:latin typeface="Arial" charset="0"/>
                <a:cs typeface="+mn-cs"/>
              </a:rPr>
              <a:t>profits </a:t>
            </a:r>
            <a:r>
              <a:rPr lang="en-US" sz="1600" dirty="0">
                <a:latin typeface="Arial" charset="0"/>
                <a:cs typeface="+mn-cs"/>
              </a:rPr>
              <a:t>are </a:t>
            </a:r>
            <a:r>
              <a:rPr lang="en-US" sz="1600" dirty="0" smtClean="0">
                <a:latin typeface="Arial" charset="0"/>
                <a:cs typeface="+mn-cs"/>
              </a:rPr>
              <a:t>low or have losses:</a:t>
            </a:r>
            <a:endParaRPr lang="en-US" sz="1600" dirty="0">
              <a:latin typeface="Arial" charset="0"/>
              <a:cs typeface="+mn-cs"/>
            </a:endParaRPr>
          </a:p>
          <a:p>
            <a:pPr marL="1314450" lvl="2" indent="-400050">
              <a:lnSpc>
                <a:spcPct val="130000"/>
              </a:lnSpc>
              <a:spcBef>
                <a:spcPct val="0"/>
              </a:spcBef>
              <a:buFont typeface="+mj-lt"/>
              <a:buAutoNum type="roman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400" dirty="0" smtClean="0">
                <a:latin typeface="Arial" charset="0"/>
                <a:cs typeface="+mn-cs"/>
              </a:rPr>
              <a:t>Reduce </a:t>
            </a:r>
            <a:r>
              <a:rPr lang="en-US" sz="1400" dirty="0">
                <a:latin typeface="Arial" charset="0"/>
                <a:cs typeface="+mn-cs"/>
              </a:rPr>
              <a:t>cost of </a:t>
            </a:r>
            <a:r>
              <a:rPr lang="en-US" sz="1400" dirty="0" smtClean="0">
                <a:latin typeface="Arial" charset="0"/>
                <a:cs typeface="+mn-cs"/>
              </a:rPr>
              <a:t>product/service </a:t>
            </a:r>
            <a:r>
              <a:rPr lang="en-US" sz="1400" b="1" dirty="0" smtClean="0">
                <a:latin typeface="Arial" charset="0"/>
                <a:cs typeface="+mn-cs"/>
              </a:rPr>
              <a:t>or</a:t>
            </a:r>
          </a:p>
          <a:p>
            <a:pPr marL="1314450" lvl="2" indent="-400050">
              <a:lnSpc>
                <a:spcPct val="130000"/>
              </a:lnSpc>
              <a:spcBef>
                <a:spcPct val="0"/>
              </a:spcBef>
              <a:buFont typeface="+mj-lt"/>
              <a:buAutoNum type="roman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400" dirty="0" smtClean="0">
                <a:latin typeface="Arial" charset="0"/>
                <a:cs typeface="+mn-cs"/>
              </a:rPr>
              <a:t>increase </a:t>
            </a:r>
            <a:r>
              <a:rPr lang="en-US" sz="1400" dirty="0">
                <a:latin typeface="Arial" charset="0"/>
                <a:cs typeface="+mn-cs"/>
              </a:rPr>
              <a:t>price and improve  </a:t>
            </a:r>
            <a:r>
              <a:rPr lang="en-US" sz="1400" dirty="0" smtClean="0">
                <a:latin typeface="Arial" charset="0"/>
                <a:cs typeface="+mn-cs"/>
              </a:rPr>
              <a:t>product/service quality</a:t>
            </a:r>
            <a:endParaRPr lang="en-US" sz="1600" dirty="0">
              <a:latin typeface="Arial" charset="0"/>
              <a:cs typeface="+mn-cs"/>
            </a:endParaRPr>
          </a:p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If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we change product/service quality or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price, repeat steps 1 to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5814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43E20BCE-774D-487B-BCFC-B9EAEAA997DA}" type="slidenum">
              <a:rPr lang="en-US" sz="1600" b="1">
                <a:solidFill>
                  <a:prstClr val="black"/>
                </a:solidFill>
              </a:rPr>
              <a:pPr algn="ctr"/>
              <a:t>18</a:t>
            </a:fld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800600" y="274638"/>
            <a:ext cx="41910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मूल्य की जांच करने की जांचसूची </a:t>
            </a:r>
            <a:endParaRPr lang="en-GB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800600" y="1143000"/>
            <a:ext cx="4191000" cy="5486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None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1. वहनीयता/खरीदने </a:t>
            </a:r>
            <a:r>
              <a:rPr lang="x-none" sz="1800" smtClean="0">
                <a:solidFill>
                  <a:srgbClr val="000000"/>
                </a:solidFill>
                <a:latin typeface="Arial" charset="0"/>
                <a:cs typeface="Arial" charset="0"/>
              </a:rPr>
              <a:t>में </a:t>
            </a:r>
            <a:r>
              <a:rPr lang="x-none" sz="1800" smtClean="0">
                <a:solidFill>
                  <a:srgbClr val="000000"/>
                </a:solidFill>
                <a:latin typeface="Arial" charset="0"/>
                <a:cs typeface="Arial" charset="0"/>
              </a:rPr>
              <a:t>किफ़ायती</a:t>
            </a:r>
            <a:r>
              <a:rPr lang="hi-IN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होना </a:t>
            </a:r>
            <a:r>
              <a:rPr lang="x-none" sz="180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(ग्राहकों के लिए)</a:t>
            </a:r>
          </a:p>
          <a:p>
            <a:pPr marL="6858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क्या आपके ग्राहक इतने पैसों का भुगतान कर सकते हैं?</a:t>
            </a:r>
          </a:p>
          <a:p>
            <a:pPr marL="6858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क्या वे यह कभी—कभी या नियमित तौर पर कर सकते हैं? आप हर महीने कितना बेच सकते हैं और आपके व्यापार की स्थिरता का यह एक संकेत है</a:t>
            </a:r>
          </a:p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None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2. लाभप्रदता (व्यापार का )</a:t>
            </a:r>
          </a:p>
          <a:p>
            <a:pPr marL="7493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जो मूल्य आपने निर्धारित किया है, उस पर अपने व्यापार का लाभ जांचिए</a:t>
            </a:r>
          </a:p>
          <a:p>
            <a:pPr marL="7493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यदि लाभ कम या घाटा हो रहा है, तो</a:t>
            </a:r>
          </a:p>
          <a:p>
            <a:pPr marL="10287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roman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या तो उत्पाद की लागत घटा दीजिए</a:t>
            </a:r>
          </a:p>
          <a:p>
            <a:pPr marL="10287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roman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या फिर मूल्य बढ़ा दीजिए और उत्पाद के गुण/गुणवत्ता को बेहतर कर दीजिए</a:t>
            </a:r>
          </a:p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None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3. अगर आप उत्पाद के गुण या मूल्य बदलते हैं, तो चरण 1 से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को दोहराइए</a:t>
            </a: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94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209514" y="228600"/>
            <a:ext cx="4133886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Checking Affordability – through retailers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514" y="1219200"/>
            <a:ext cx="4133886" cy="4526151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Anjali wonders about various ways to check affordability, and thinks of speaking to a retailer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Kanku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(A 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  <a:cs typeface="Arial" charset="0"/>
              </a:rPr>
              <a:t>kirana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 shop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owner)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tells Anjali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 few things:</a:t>
            </a:r>
          </a:p>
          <a:p>
            <a:pPr marL="85725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No 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one buys the soaps which cost more than 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. 50 </a:t>
            </a:r>
          </a:p>
          <a:p>
            <a:pPr marL="85725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Sometimes people buy Gandhi Ashram neem (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. 45) </a:t>
            </a:r>
          </a:p>
          <a:p>
            <a:pPr marL="85725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Among neem soaps, Margo neem (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. 30) sells the best</a:t>
            </a:r>
          </a:p>
          <a:p>
            <a:pPr marL="85725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Most people prefer buying 10-15 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.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soaps</a:t>
            </a:r>
            <a:endParaRPr lang="en-GB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2292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741738" y="3032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itle 1"/>
          <p:cNvSpPr>
            <a:spLocks/>
          </p:cNvSpPr>
          <p:nvPr/>
        </p:nvSpPr>
        <p:spPr bwMode="auto">
          <a:xfrm>
            <a:off x="5029200" y="304800"/>
            <a:ext cx="3810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en-GB" altLang="en-US" sz="2800" dirty="0">
              <a:solidFill>
                <a:prstClr val="black"/>
              </a:solidFill>
              <a:latin typeface="Kruti Dev 010" pitchFamily="2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9514" y="5867400"/>
            <a:ext cx="4152971" cy="838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Discussion:  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Is her soap affordable to customers ? 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19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4648200" y="228600"/>
            <a:ext cx="4133886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वहनीयता जांचना—  विक्रेताओं के माध्यम से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648200" y="1219200"/>
            <a:ext cx="4133886" cy="452615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अंजलि वहनीयता जांचने के विभिन्न तरीके देखती है, और विक्रेताओं से बात करने के बारे में सोचती है 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एक किराना दुकान का मालिक अंजलि को बताता है कि कोई भी व्यक्ति 50 रुपए से ज्यादा कीमत की साबुन नहीं खरीदता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कभी—कभी लोग गांधी आश्रम नीम (45 रु.) खरीदते हैं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नीम की साबुनों में, मार्गो नीम (30 रु.) सबसे ज्यादा बिकती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ज्यादातर लोग 10—15 रुपए तक की साबुन खरीदना पसंद करते हैं</a:t>
            </a:r>
            <a:endParaRPr lang="en-GB" sz="1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48200" y="5867400"/>
            <a:ext cx="4152971" cy="838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चर्चा: </a:t>
            </a:r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क्या उसकी साबुन ग्राहकों के लिए वहनीय है?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30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</a:t>
            </a:fld>
            <a:endParaRPr lang="en-US" sz="1600" b="1" smtClean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65466" y="11430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Definition of terms used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Steps in pricing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Verifying the price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 smtClean="0"/>
              <a:t>Discounts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 smtClean="0"/>
              <a:t>लक्ष्य</a:t>
            </a:r>
            <a:endParaRPr lang="en-GB" sz="24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 smtClean="0"/>
              <a:t>इस्तेमाल किए शब्दों की परिभाषा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 smtClean="0"/>
              <a:t>मूल्य निर्धारण से जुड़े चरण </a:t>
            </a:r>
            <a:endParaRPr lang="en-US" sz="2000" dirty="0" smtClean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 smtClean="0"/>
              <a:t>मूल्य की जांच </a:t>
            </a:r>
            <a:endParaRPr lang="en-US" sz="2000" dirty="0" smtClean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 smtClean="0"/>
              <a:t>छूट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073597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190429" y="228600"/>
            <a:ext cx="4152971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Checking Affordability – from customers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29" y="1143000"/>
            <a:ext cx="4152971" cy="441960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Anjali also speaks to a few Neem soap users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They also tell her that they rarely purchase Gandhi Ashram Neem because it is too expensive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But they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often buy Margo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Neem</a:t>
            </a: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People who buy Lux or </a:t>
            </a:r>
            <a:r>
              <a:rPr lang="en-US" sz="20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Menaka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never buy Neem soaps because they find them too expensive</a:t>
            </a:r>
          </a:p>
        </p:txBody>
      </p:sp>
      <p:pic>
        <p:nvPicPr>
          <p:cNvPr id="12292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741738" y="3032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itle 1"/>
          <p:cNvSpPr>
            <a:spLocks/>
          </p:cNvSpPr>
          <p:nvPr/>
        </p:nvSpPr>
        <p:spPr bwMode="auto">
          <a:xfrm>
            <a:off x="5029200" y="304800"/>
            <a:ext cx="3810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en-GB" altLang="en-US" dirty="0">
              <a:solidFill>
                <a:prstClr val="black"/>
              </a:solidFill>
              <a:latin typeface="Kruti Dev 010" pitchFamily="2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0429" y="5715000"/>
            <a:ext cx="4152971" cy="838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Discussion:  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Is her soap affordable to customers ? 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20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4610029" y="228600"/>
            <a:ext cx="4152971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वहनीयता जांचना – ग्राहकों से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610029" y="1143000"/>
            <a:ext cx="4152971" cy="4419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अंजलि कुछ नीम साबुन के उपयोगकर्ताओं से भी बात करती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वे लोग भी उसे </a:t>
            </a:r>
            <a:r>
              <a:rPr lang="x-none" sz="2000" smtClean="0">
                <a:solidFill>
                  <a:srgbClr val="000000"/>
                </a:solidFill>
                <a:latin typeface="Arial" charset="0"/>
                <a:cs typeface="Arial" charset="0"/>
              </a:rPr>
              <a:t>यह </a:t>
            </a:r>
            <a:r>
              <a:rPr lang="x-none" sz="2000" smtClean="0">
                <a:solidFill>
                  <a:srgbClr val="000000"/>
                </a:solidFill>
                <a:latin typeface="Arial" charset="0"/>
                <a:cs typeface="Arial" charset="0"/>
              </a:rPr>
              <a:t>बता</a:t>
            </a:r>
            <a:r>
              <a:rPr lang="hi-IN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ते</a:t>
            </a:r>
            <a:r>
              <a:rPr lang="x-none" sz="200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हैं कि वे कभी—कभार ही गांधी आश्रम नीम खरीदते हैं क्योंकि वह बेहद महंगी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हालांकि वे प्राय: मार्गो नीम खरीदते हैं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वे लोग जो लक्स या मेनका खरीदते हैं, वे कभी भी नीम की साबुन नहीं खरीदते क्योंकि उन्हें लगता है कि ये काफी महंगी हैं</a:t>
            </a: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10029" y="5715000"/>
            <a:ext cx="4152971" cy="838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चर्चा: </a:t>
            </a:r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क्या उसकी साबुन ग्राहकों के लिए वहनीय है?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0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39624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Checking Profitability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36675"/>
            <a:ext cx="3962400" cy="452774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Anjali checks the profits her business would make at this price</a:t>
            </a:r>
          </a:p>
          <a:p>
            <a:pPr lvl="1"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latin typeface="Arial" charset="0"/>
                <a:cs typeface="+mn-cs"/>
              </a:rPr>
              <a:t>She includes all costs </a:t>
            </a:r>
            <a:r>
              <a:rPr lang="en-US" sz="2000" dirty="0" smtClean="0">
                <a:latin typeface="Arial" charset="0"/>
                <a:cs typeface="+mn-cs"/>
              </a:rPr>
              <a:t>of the </a:t>
            </a:r>
            <a:r>
              <a:rPr lang="en-US" sz="2000" dirty="0">
                <a:latin typeface="Arial" charset="0"/>
                <a:cs typeface="+mn-cs"/>
              </a:rPr>
              <a:t>business </a:t>
            </a:r>
            <a:r>
              <a:rPr lang="en-US" sz="2000" dirty="0" smtClean="0">
                <a:latin typeface="Arial" charset="0"/>
                <a:cs typeface="+mn-cs"/>
              </a:rPr>
              <a:t>while calculating the profits</a:t>
            </a:r>
            <a:endParaRPr lang="en-US" sz="2000" dirty="0">
              <a:latin typeface="Arial" charset="0"/>
              <a:cs typeface="+mn-cs"/>
            </a:endParaRPr>
          </a:p>
          <a:p>
            <a:pPr lvl="1"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dirty="0">
              <a:latin typeface="Arial" charset="0"/>
              <a:cs typeface="+mn-cs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At this price, Anjali calculates that her profits will be 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. 4,500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But her target was 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. 5,000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dirty="0">
              <a:latin typeface="Arial" charset="0"/>
              <a:cs typeface="+mn-cs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94212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941763" y="3794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6019800"/>
            <a:ext cx="3962400" cy="7239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Discussion:  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What can she do?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21</a:t>
            </a:fld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648200" y="309563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लाभप्रदता जांचना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648200" y="1374775"/>
            <a:ext cx="3962400" cy="452774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अंजलि जांचती है कि इस मूल्य पर उसका व्यापार कितना लाभ कमाएगा</a:t>
            </a:r>
          </a:p>
          <a:p>
            <a:pPr marL="520700" indent="-2286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5207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वह इस​की गणना करते समय व्यापार द्वारा किए जाने वाले सभी खर्चों को शामिल करती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x-none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इस मूल्य पर, अंजलि गणना करती है कि उसका लाभ 4,500 रुपए होगा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x-none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लेकिन उसका लक्ष्य 5,000 रुपए था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48200" y="6057900"/>
            <a:ext cx="3962400" cy="7239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चर्चा: वह क्या कर सकती है 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62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41910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What if for the set price, profits are not enough?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81000" y="1143000"/>
            <a:ext cx="4191000" cy="5181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Sometimes a business may set the price correctly by following the steps we have seen. But that is not sufficient.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The business must check what profits it is making at that price.</a:t>
            </a:r>
          </a:p>
          <a:p>
            <a:pPr marL="342900" lvl="1" indent="-342900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If profits are low or have losses:</a:t>
            </a:r>
          </a:p>
          <a:p>
            <a:pPr marL="914400" lvl="1" indent="-400050">
              <a:lnSpc>
                <a:spcPct val="140000"/>
              </a:lnSpc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prstClr val="black"/>
                </a:solidFill>
                <a:latin typeface="Arial" charset="0"/>
              </a:rPr>
              <a:t>Reduce cost of product, </a:t>
            </a:r>
            <a:r>
              <a:rPr lang="en-US" sz="1800" b="1" dirty="0" smtClean="0">
                <a:solidFill>
                  <a:prstClr val="black"/>
                </a:solidFill>
                <a:latin typeface="Arial" charset="0"/>
              </a:rPr>
              <a:t>or</a:t>
            </a:r>
          </a:p>
          <a:p>
            <a:pPr marL="914400" lvl="1" indent="-400050">
              <a:lnSpc>
                <a:spcPct val="140000"/>
              </a:lnSpc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prstClr val="black"/>
                </a:solidFill>
                <a:latin typeface="Arial" charset="0"/>
              </a:rPr>
              <a:t>Increase price and improve  product/service quality</a:t>
            </a:r>
            <a:endParaRPr lang="en-US" sz="2000" dirty="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14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22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724400" y="271463"/>
            <a:ext cx="41910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क्या हो यदि </a:t>
            </a:r>
            <a:r>
              <a:rPr lang="x-none" altLang="en-US" sz="2400" smtClean="0">
                <a:solidFill>
                  <a:srgbClr val="000000"/>
                </a:solidFill>
                <a:latin typeface="Arial" charset="0"/>
                <a:cs typeface="Arial" charset="0"/>
              </a:rPr>
              <a:t>निर्धारित </a:t>
            </a:r>
            <a:r>
              <a:rPr lang="x-none" altLang="en-US" sz="2400" smtClean="0">
                <a:solidFill>
                  <a:srgbClr val="000000"/>
                </a:solidFill>
                <a:latin typeface="Arial" charset="0"/>
                <a:cs typeface="Arial" charset="0"/>
              </a:rPr>
              <a:t>मूल्य</a:t>
            </a:r>
            <a:r>
              <a:rPr lang="hi-IN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पर</a:t>
            </a:r>
            <a:r>
              <a:rPr lang="x-none" altLang="en-US" sz="240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लाभ पर्याप्त न हो?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724400" y="1143000"/>
            <a:ext cx="4191000" cy="5181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कई बार एक व्यापार सही मूल्य निर्धारित कर सकता है उन चरणों का अनुसरण करते हुए जो हमने देखे हैं। लेकिन यह पर्याप्त नहीं होता है।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व्यापार को यह जरूर जांचना चाहिए कि वह उस मूल्य पर कितना लाभ कमा रहा है।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यदि लाभ कम है या घाटा हुआ है:</a:t>
            </a:r>
          </a:p>
          <a:p>
            <a:pPr marL="685800" indent="-457200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या तो उत्पाद की </a:t>
            </a:r>
            <a:r>
              <a:rPr lang="x-none" sz="1800" smtClean="0">
                <a:solidFill>
                  <a:srgbClr val="000000"/>
                </a:solidFill>
                <a:latin typeface="Arial" charset="0"/>
                <a:cs typeface="Arial" charset="0"/>
              </a:rPr>
              <a:t>लागत </a:t>
            </a:r>
            <a:r>
              <a:rPr lang="hi-IN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कम की</a:t>
            </a:r>
            <a:r>
              <a:rPr lang="x-none" sz="1800" smtClean="0">
                <a:solidFill>
                  <a:srgbClr val="000000"/>
                </a:solidFill>
                <a:latin typeface="Arial" charset="0"/>
                <a:cs typeface="Arial" charset="0"/>
              </a:rPr>
              <a:t>जिए</a:t>
            </a:r>
            <a:endParaRPr lang="x-none" sz="18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685800" indent="-457200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या फिर मूल्य बढ़ा दीजिए और </a:t>
            </a:r>
            <a:r>
              <a:rPr lang="x-none" sz="1800" smtClean="0">
                <a:solidFill>
                  <a:srgbClr val="000000"/>
                </a:solidFill>
                <a:latin typeface="Arial" charset="0"/>
                <a:cs typeface="Arial" charset="0"/>
              </a:rPr>
              <a:t>उत्पाद </a:t>
            </a:r>
            <a:r>
              <a:rPr lang="hi-IN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या सेवा </a:t>
            </a:r>
            <a:r>
              <a:rPr lang="x-none" sz="1800" smtClean="0">
                <a:solidFill>
                  <a:srgbClr val="000000"/>
                </a:solidFill>
                <a:latin typeface="Arial" charset="0"/>
                <a:cs typeface="Arial" charset="0"/>
              </a:rPr>
              <a:t>के </a:t>
            </a: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गुण/गुणवत्ता को बेहतर कर दीजिए</a:t>
            </a:r>
            <a:endParaRPr lang="en-US" sz="1800" dirty="0" smtClean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7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41910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Reduce costs to increase profits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02861"/>
            <a:ext cx="4191000" cy="5274139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Since Anjali’s profits are not enough, she decides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to check if she can reduce production costs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She notices that she can reduce cost by reducing waste of raw materials and by using paper packaging instead of plastic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This allows her profits to rise to </a:t>
            </a:r>
            <a:r>
              <a:rPr lang="en-US" sz="18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.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5,000 which is her target profits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While she will meet the target by reducing the cost, she could have chosen another way too</a:t>
            </a:r>
            <a:endParaRPr lang="en-US" sz="2400" dirty="0">
              <a:latin typeface="Arial" charset="0"/>
              <a:cs typeface="+mn-cs"/>
            </a:endParaRP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95236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14326">
            <a:off x="3941763" y="3794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576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23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800600" y="271463"/>
            <a:ext cx="41910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लाभ बढ़ाने के लिए खर्च घटाना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800600" y="1202861"/>
            <a:ext cx="4191000" cy="527413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चूंकि अंजलि का लाभ पर्याप्त नहीं है,तो वह यह जांचने का निर्णय लेती है कि क्या वह उत्पादन की लागत को कम कर सकती है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उसे यह पता चलता है कि वह कच्चे माल की बर्बादी को कम करके और प्लास्टिक की जगह कागज की पैकिंग का प्रयोग करके खर्च घटा सकती है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इससे उसका फायदा बढ़कर 5,000 रुपए पर पहुंच जाता है जो उसका लक्ष्य है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जबकि वह लागत को घटाकर लक्ष्य प्राप्त करेगी, यह दूसरे तरीके से भी ऐसा कर सकती थी</a:t>
            </a: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1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39624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Increasing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price to increase profits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3962400" cy="541020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1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In some cases,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we will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be able to improve the quality of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product and charge a higher price</a:t>
            </a:r>
          </a:p>
          <a:p>
            <a:pPr marL="200025" indent="-200025" eaLnBrk="1" hangingPunct="1">
              <a:lnSpc>
                <a:spcPct val="11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This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is very difficult to do, especially to convince customers that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product is of good quality</a:t>
            </a:r>
          </a:p>
          <a:p>
            <a:pPr marL="200025" indent="-200025" eaLnBrk="1" hangingPunct="1">
              <a:lnSpc>
                <a:spcPct val="11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Therefore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it is usually better to focus on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reducing cost to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reach the desired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profits</a:t>
            </a:r>
          </a:p>
          <a:p>
            <a:pPr marL="200025" indent="-200025" eaLnBrk="1" hangingPunct="1">
              <a:lnSpc>
                <a:spcPct val="11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There is also a danger that if we increase prices too much, the customers will buy products/service from competitors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96260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66285">
            <a:off x="3633935" y="143359"/>
            <a:ext cx="927100" cy="75160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24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648200" y="271463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लाभ बढ़ाने के लिए मूल्य बढ़ाना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648200" y="1219200"/>
            <a:ext cx="39624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कुछ स्थितियों में, आप अपने उत्पाद की गुणवत्ता को बेहतर करने और मूल्य बढ़ाने में सक्षम हो पाएंगे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ऐसा करना काफी कठिन है, खासतौर पर ग्राहकों को राजी करना कि आपके उत्पाद की गुणवत्ता अच्छी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इसलिए इच्छित लाभप्रदता को प्राप्त करने के लिए लागत/खर्च घटाने पर ध्यान देना आमतौर पर बेहतर होता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यहां एक खतरा यह भी होता है कि यदि आपने बहुत ज्यादा मूल्य बढ़ा दिया, तो ग्राहक आपका उत्पाद छोड़ देगा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2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21771" y="0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28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81000" y="304800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r>
              <a:rPr lang="en-US" sz="4000" dirty="0">
                <a:solidFill>
                  <a:prstClr val="white"/>
                </a:solidFill>
                <a:latin typeface="Bradley Hand ITC" pitchFamily="66" charset="0"/>
              </a:rPr>
              <a:t>Key </a:t>
            </a:r>
            <a:r>
              <a:rPr lang="en-US" sz="4000" dirty="0" smtClean="0">
                <a:solidFill>
                  <a:prstClr val="white"/>
                </a:solidFill>
                <a:latin typeface="Bradley Hand ITC" pitchFamily="66" charset="0"/>
              </a:rPr>
              <a:t>points</a:t>
            </a:r>
            <a:endParaRPr lang="x-none" sz="4000" dirty="0">
              <a:solidFill>
                <a:prstClr val="white"/>
              </a:solidFill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012686"/>
            <a:ext cx="4267200" cy="5311913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Checklist for verifying pricing :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Affordability (for customers)</a:t>
            </a:r>
          </a:p>
          <a:p>
            <a:pPr marL="860425" lvl="1" indent="-342900">
              <a:spcBef>
                <a:spcPts val="600"/>
              </a:spcBef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Can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customers afford to pay so much ? </a:t>
            </a:r>
          </a:p>
          <a:p>
            <a:pPr marL="860425" lvl="1" indent="-342900">
              <a:spcBef>
                <a:spcPts val="600"/>
              </a:spcBef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Can they do so occasionally or on a regular basis ? This has an implication on how much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we can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sell every month and the sustainability of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business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Profits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(of the business)</a:t>
            </a:r>
          </a:p>
          <a:p>
            <a:pPr marL="860425" lvl="1" indent="-342900">
              <a:spcBef>
                <a:spcPts val="600"/>
              </a:spcBef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At the price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we have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set, check profits of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business </a:t>
            </a:r>
          </a:p>
          <a:p>
            <a:pPr marL="860425" lvl="1" indent="-342900">
              <a:spcBef>
                <a:spcPts val="600"/>
              </a:spcBef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If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profits are negative or too low:</a:t>
            </a:r>
          </a:p>
          <a:p>
            <a:pPr lvl="2"/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 a)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Reduce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cost of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product/service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or,</a:t>
            </a:r>
            <a:b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</a:b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 b)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Increase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price and improve 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product/service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quality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FFFF00"/>
                </a:solidFill>
                <a:latin typeface="Garamond" panose="02020404030301010803" pitchFamily="18" charset="0"/>
              </a:rPr>
              <a:t>If you changed product features or price, repeat steps </a:t>
            </a:r>
            <a:r>
              <a:rPr lang="en-US" sz="1600" dirty="0" smtClean="0">
                <a:solidFill>
                  <a:srgbClr val="FFFF00"/>
                </a:solidFill>
                <a:latin typeface="Garamond" panose="02020404030301010803" pitchFamily="18" charset="0"/>
              </a:rPr>
              <a:t>1 </a:t>
            </a:r>
            <a:r>
              <a:rPr lang="en-US" sz="1600" dirty="0">
                <a:solidFill>
                  <a:srgbClr val="FFFF00"/>
                </a:solidFill>
                <a:latin typeface="Garamond" panose="02020404030301010803" pitchFamily="18" charset="0"/>
              </a:rPr>
              <a:t>to </a:t>
            </a:r>
            <a:r>
              <a:rPr lang="en-US" sz="1600" dirty="0" smtClean="0">
                <a:solidFill>
                  <a:srgbClr val="FFFF00"/>
                </a:solidFill>
                <a:latin typeface="Garamond" panose="02020404030301010803" pitchFamily="18" charset="0"/>
              </a:rPr>
              <a:t>2</a:t>
            </a:r>
            <a:endParaRPr lang="en-US" sz="1600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0156F295-7426-4FD1-B3E9-54AA597B8576}" type="slidenum">
              <a:rPr lang="en-US" sz="1600" b="1" smtClean="0">
                <a:solidFill>
                  <a:prstClr val="white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mr-IN" sz="1600" b="1" dirty="0" smtClean="0">
              <a:solidFill>
                <a:prstClr val="white"/>
              </a:solidFill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724400" y="304800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x-none" sz="4000">
                <a:solidFill>
                  <a:schemeClr val="bg1"/>
                </a:solidFill>
                <a:latin typeface="Bradley Hand ITC" pitchFamily="66" charset="0"/>
              </a:rPr>
              <a:t>मुख्य बिंदु</a:t>
            </a:r>
            <a:endParaRPr lang="en-US" sz="4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24400" y="1012686"/>
            <a:ext cx="4267200" cy="5311913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600"/>
              </a:spcBef>
            </a:pPr>
            <a:r>
              <a:rPr lang="x-none" sz="1400" dirty="0" smtClean="0">
                <a:solidFill>
                  <a:schemeClr val="bg1"/>
                </a:solidFill>
                <a:latin typeface="Garamond" panose="02020404030301010803" pitchFamily="18" charset="0"/>
              </a:rPr>
              <a:t>मूल्य की जांच करने के लिए जांचसूची/चेकलिस्ट:</a:t>
            </a:r>
            <a:r>
              <a:rPr lang="en-US" sz="1400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endParaRPr lang="en-US" sz="14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457200" indent="-457200">
              <a:lnSpc>
                <a:spcPct val="130000"/>
              </a:lnSpc>
              <a:buSzPct val="100000"/>
              <a:buFont typeface="+mj-lt"/>
              <a:buAutoNum type="alphaU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वहनीयता/खरीदने की क्षमता (ग्राहकों के लिए)</a:t>
            </a:r>
          </a:p>
          <a:p>
            <a:pPr marL="6858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क्या आपके ग्राहक इतने पैसों का भुगतान कर सकते हैं?</a:t>
            </a:r>
          </a:p>
          <a:p>
            <a:pPr marL="6858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क्या वे यह कभी—कभी या नियमित तौर पर कर सकते हैं? आप हर महीने कितना बेच सकते हैं और आपके व्यापार की स्थिरता का यह एक संकेत है</a:t>
            </a:r>
          </a:p>
          <a:p>
            <a:pPr marL="457200" indent="-4572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B. </a:t>
            </a: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लाभप्रदता (व्यापार का )</a:t>
            </a:r>
          </a:p>
          <a:p>
            <a:pPr marL="749300" indent="-4572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जो मूल्य आपने निर्धारित किया है, उस पर अपने व्यापार का लाभ जांचिए</a:t>
            </a:r>
          </a:p>
          <a:p>
            <a:pPr marL="749300" indent="-4572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यदि लाभ कम या घाटा हो रहा है, तो</a:t>
            </a:r>
          </a:p>
          <a:p>
            <a:pPr marL="1028700" indent="-457200">
              <a:lnSpc>
                <a:spcPct val="130000"/>
              </a:lnSpc>
              <a:buSzPct val="100000"/>
              <a:buFont typeface="+mj-lt"/>
              <a:buAutoNum type="alphaLcParenR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या तो उत्पाद की </a:t>
            </a:r>
            <a:r>
              <a:rPr lang="x-none" sz="1400" smtClean="0">
                <a:solidFill>
                  <a:schemeClr val="bg1"/>
                </a:solidFill>
                <a:latin typeface="Arial" charset="0"/>
                <a:cs typeface="Arial" charset="0"/>
              </a:rPr>
              <a:t>लागत </a:t>
            </a:r>
            <a:r>
              <a:rPr lang="hi-IN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कम </a:t>
            </a:r>
            <a:r>
              <a:rPr lang="x-none" sz="1400" smtClean="0">
                <a:solidFill>
                  <a:schemeClr val="bg1"/>
                </a:solidFill>
                <a:latin typeface="Arial" charset="0"/>
                <a:cs typeface="Arial" charset="0"/>
              </a:rPr>
              <a:t>दीजिए</a:t>
            </a:r>
            <a:endParaRPr lang="x-none" sz="14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1028700" indent="-457200">
              <a:lnSpc>
                <a:spcPct val="130000"/>
              </a:lnSpc>
              <a:buSzPct val="100000"/>
              <a:buFont typeface="+mj-lt"/>
              <a:buAutoNum type="alphaLcParenR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या फिर मूल्य बढ़ा दीजिए और </a:t>
            </a:r>
            <a:r>
              <a:rPr lang="x-none" sz="1400" smtClean="0">
                <a:solidFill>
                  <a:schemeClr val="bg1"/>
                </a:solidFill>
                <a:latin typeface="Arial" charset="0"/>
                <a:cs typeface="Arial" charset="0"/>
              </a:rPr>
              <a:t>उत्पाद </a:t>
            </a:r>
            <a:r>
              <a:rPr lang="hi-IN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या सेवा </a:t>
            </a:r>
            <a:r>
              <a:rPr lang="x-none" sz="1400" smtClean="0">
                <a:solidFill>
                  <a:schemeClr val="bg1"/>
                </a:solidFill>
                <a:latin typeface="Arial" charset="0"/>
                <a:cs typeface="Arial" charset="0"/>
              </a:rPr>
              <a:t>के </a:t>
            </a: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गुण/गुणवत्ता को बेहतर कर दीजिए</a:t>
            </a:r>
          </a:p>
          <a:p>
            <a:pPr marL="457200" indent="-4572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C.</a:t>
            </a: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अगर आप उत्पाद के गुण या मूल्य बदलते हैं, तो चरण 1 से 3 को दोहराइए</a:t>
            </a:r>
            <a:endParaRPr lang="en-US" sz="14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16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26</a:t>
            </a:fld>
            <a:endParaRPr lang="en-US" sz="1600" b="1" smtClean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39280" y="2335212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Definition of terms used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Steps in pricing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Verifying the price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 smtClean="0"/>
              <a:t>Discounts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 smtClean="0"/>
              <a:t>लक्ष्य</a:t>
            </a:r>
            <a:endParaRPr lang="en-GB" sz="2400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33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-76200" y="19843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इस्तेमाल किए शब्दों की परिभाषा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मूल्य निर्धारण से जुड़े चरण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मूल्य की जांच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छूट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7523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D88EA1-2B7C-4D13-97F2-DD3624D5E1FA}" type="slidenum">
              <a:rPr lang="en-US" sz="1600" b="1">
                <a:solidFill>
                  <a:prstClr val="black"/>
                </a:solidFill>
              </a:rPr>
              <a:pPr algn="ctr"/>
              <a:t>27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9" name="Wave 8"/>
          <p:cNvSpPr/>
          <p:nvPr/>
        </p:nvSpPr>
        <p:spPr>
          <a:xfrm>
            <a:off x="4648200" y="5334000"/>
            <a:ext cx="4038600" cy="1193800"/>
          </a:xfrm>
          <a:prstGeom prst="wave">
            <a:avLst/>
          </a:prstGeom>
          <a:solidFill>
            <a:srgbClr val="F6A8E7"/>
          </a:solidFill>
          <a:ln>
            <a:solidFill>
              <a:srgbClr val="F6A8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x-none" dirty="0" smtClean="0">
                <a:solidFill>
                  <a:schemeClr val="tx1"/>
                </a:solidFill>
              </a:rPr>
              <a:t>हर पैक पर 5 रु. की छूट। ऑफर सीमित... स्टॉक खत्म होने तक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648200" y="274638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परिभाषा: छूट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8200" y="1295400"/>
            <a:ext cx="3962400" cy="3937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solidFill>
                  <a:schemeClr val="dk1"/>
                </a:solidFill>
              </a:rPr>
              <a:t>छूट का अर्थ है अस्थाई तौर पर मूल्य घटाना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solidFill>
                  <a:schemeClr val="dk1"/>
                </a:solidFill>
              </a:rPr>
              <a:t>एक व्यापार को कुछ ही समयावधि के लिए छूट का प्रयोग करना चाहिए</a:t>
            </a:r>
          </a:p>
          <a:p>
            <a:pPr marL="688975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solidFill>
                  <a:schemeClr val="dk1"/>
                </a:solidFill>
              </a:rPr>
              <a:t>दीर्घकालिक छूट मूल्य घटाने के समान ही हो जाते हैं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solidFill>
                  <a:schemeClr val="dk1"/>
                </a:solidFill>
              </a:rPr>
              <a:t>उदाहरण के लिए:</a:t>
            </a:r>
          </a:p>
          <a:p>
            <a:pPr marL="914400" indent="-457200" eaLnBrk="1" hangingPunct="1">
              <a:buFont typeface="+mj-lt"/>
              <a:buAutoNum type="arabicPeriod"/>
              <a:defRPr/>
            </a:pPr>
            <a:r>
              <a:rPr lang="x-none" dirty="0" smtClean="0">
                <a:solidFill>
                  <a:schemeClr val="dk1"/>
                </a:solidFill>
              </a:rPr>
              <a:t>दीवाली की सेल में छूट</a:t>
            </a:r>
          </a:p>
          <a:p>
            <a:pPr marL="914400" indent="-457200" eaLnBrk="1" hangingPunct="1">
              <a:buFont typeface="+mj-lt"/>
              <a:buAutoNum type="arabicPeriod"/>
              <a:defRPr/>
            </a:pPr>
            <a:r>
              <a:rPr lang="x-none" dirty="0" smtClean="0">
                <a:solidFill>
                  <a:schemeClr val="dk1"/>
                </a:solidFill>
              </a:rPr>
              <a:t>नियमित ग्राहकों को छूट</a:t>
            </a:r>
          </a:p>
          <a:p>
            <a:pPr marL="914400" indent="-457200" eaLnBrk="1" hangingPunct="1">
              <a:buFont typeface="+mj-lt"/>
              <a:buAutoNum type="arabicPeriod"/>
              <a:defRPr/>
            </a:pPr>
            <a:r>
              <a:rPr lang="x-none" dirty="0" smtClean="0">
                <a:solidFill>
                  <a:schemeClr val="dk1"/>
                </a:solidFill>
              </a:rPr>
              <a:t>'सिर्फ 31 अक्टूबर तक — 25</a:t>
            </a:r>
            <a:r>
              <a:rPr lang="en-US" dirty="0" smtClean="0"/>
              <a:t>%</a:t>
            </a:r>
            <a:r>
              <a:rPr lang="x-none" dirty="0" smtClean="0">
                <a:solidFill>
                  <a:schemeClr val="dk1"/>
                </a:solidFill>
              </a:rPr>
              <a:t> छूट'</a:t>
            </a:r>
            <a:endParaRPr lang="en-US" dirty="0"/>
          </a:p>
        </p:txBody>
      </p:sp>
      <p:sp>
        <p:nvSpPr>
          <p:cNvPr id="13" name="Wave 12"/>
          <p:cNvSpPr/>
          <p:nvPr/>
        </p:nvSpPr>
        <p:spPr>
          <a:xfrm>
            <a:off x="457200" y="5359400"/>
            <a:ext cx="4038600" cy="1193800"/>
          </a:xfrm>
          <a:prstGeom prst="wave">
            <a:avLst/>
          </a:prstGeom>
          <a:solidFill>
            <a:srgbClr val="F6A8E7"/>
          </a:solidFill>
          <a:ln>
            <a:solidFill>
              <a:srgbClr val="F6A8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chemeClr val="tx1"/>
                </a:solidFill>
              </a:rPr>
              <a:t>Rs</a:t>
            </a:r>
            <a:r>
              <a:rPr lang="en-US" sz="2000" dirty="0">
                <a:solidFill>
                  <a:schemeClr val="tx1"/>
                </a:solidFill>
              </a:rPr>
              <a:t>. 5 off on every pack. </a:t>
            </a:r>
            <a:r>
              <a:rPr lang="en-US" dirty="0">
                <a:solidFill>
                  <a:schemeClr val="tx1"/>
                </a:solidFill>
              </a:rPr>
              <a:t>Offer limited…till stocks last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57200" y="300038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Definition: Discounts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320800"/>
            <a:ext cx="3962400" cy="3937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dk1"/>
                </a:solidFill>
              </a:rPr>
              <a:t>Discounts are </a:t>
            </a:r>
            <a:r>
              <a:rPr lang="en-US" sz="2000" u="sng" dirty="0">
                <a:solidFill>
                  <a:schemeClr val="dk1"/>
                </a:solidFill>
              </a:rPr>
              <a:t>temporary</a:t>
            </a:r>
            <a:r>
              <a:rPr lang="en-US" sz="2000" dirty="0">
                <a:solidFill>
                  <a:schemeClr val="dk1"/>
                </a:solidFill>
              </a:rPr>
              <a:t> reductions in price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cs typeface="Arial" charset="0"/>
              </a:rPr>
              <a:t>A business should use discounts for short periods of time only</a:t>
            </a:r>
            <a:endParaRPr lang="en-US" sz="900" dirty="0"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Long-term discounts become like price reductions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Examples : 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dirty="0"/>
              <a:t>Discount for Diwali sale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dirty="0"/>
              <a:t>Discount for regular customers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dirty="0"/>
              <a:t>“Only till Oct 31 – 25% off”</a:t>
            </a:r>
          </a:p>
        </p:txBody>
      </p:sp>
    </p:spTree>
    <p:extLst>
      <p:ext uri="{BB962C8B-B14F-4D97-AF65-F5344CB8AC3E}">
        <p14:creationId xmlns:p14="http://schemas.microsoft.com/office/powerpoint/2010/main" val="120099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BF1AACF8-A139-42A4-9AEC-1AD9C08ACAFD}" type="slidenum">
              <a:rPr lang="en-US" sz="1600" b="1">
                <a:solidFill>
                  <a:prstClr val="black"/>
                </a:solidFill>
              </a:rPr>
              <a:pPr algn="ctr"/>
              <a:t>28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648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smtClean="0">
                <a:solidFill>
                  <a:srgbClr val="000000"/>
                </a:solidFill>
                <a:latin typeface="Arial" charset="0"/>
                <a:cs typeface="Arial" charset="0"/>
              </a:rPr>
              <a:t>छूट और मुफ्त वस्तुएं: कब उपयोग करें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8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आय में अल्प—कालिक वृद्धि </a:t>
            </a:r>
            <a:r>
              <a:rPr lang="x-none" sz="2000" smtClean="0">
                <a:cs typeface="Arial" charset="0"/>
              </a:rPr>
              <a:t>के </a:t>
            </a:r>
            <a:r>
              <a:rPr lang="x-none" sz="2000" smtClean="0">
                <a:cs typeface="Arial" charset="0"/>
              </a:rPr>
              <a:t>लिए</a:t>
            </a:r>
            <a:r>
              <a:rPr lang="hi-IN" sz="2000" dirty="0" smtClean="0">
                <a:cs typeface="Arial" charset="0"/>
              </a:rPr>
              <a:t> हम छूट दे सकते हैं </a:t>
            </a:r>
            <a:endParaRPr lang="x-none" sz="2000" dirty="0" smtClean="0">
              <a:cs typeface="Arial" charset="0"/>
            </a:endParaRP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त्योहारों के दौरान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खत्म या खराब होने वाली वस्तुओं पर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उन वस्तुओं पर जो कि फैशन से बाहर, पुरानी या मौसमी (जैसे स्वेटर्स) हैं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अधिक स्टॉक को बेचने के लिए (कार्यशील पूंजी निकालना)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ग्राहक को नए </a:t>
            </a:r>
            <a:r>
              <a:rPr lang="x-none" sz="2000" smtClean="0">
                <a:cs typeface="Arial" charset="0"/>
              </a:rPr>
              <a:t>उत्पादों </a:t>
            </a:r>
            <a:r>
              <a:rPr lang="hi-IN" sz="2000" dirty="0" smtClean="0">
                <a:cs typeface="Arial" charset="0"/>
              </a:rPr>
              <a:t>या सेवाओं </a:t>
            </a:r>
            <a:r>
              <a:rPr lang="x-none" sz="2000" smtClean="0">
                <a:cs typeface="Arial" charset="0"/>
              </a:rPr>
              <a:t>को </a:t>
            </a:r>
            <a:r>
              <a:rPr lang="x-none" sz="2000" dirty="0" smtClean="0">
                <a:cs typeface="Arial" charset="0"/>
              </a:rPr>
              <a:t>आजमाने के लिए प्रेरित करने </a:t>
            </a:r>
            <a:r>
              <a:rPr lang="x-none" sz="2000" smtClean="0">
                <a:cs typeface="Arial" charset="0"/>
              </a:rPr>
              <a:t>के </a:t>
            </a:r>
            <a:r>
              <a:rPr lang="x-none" sz="2000" smtClean="0">
                <a:cs typeface="Arial" charset="0"/>
              </a:rPr>
              <a:t>लिए</a:t>
            </a:r>
            <a:endParaRPr lang="x-none" sz="2000" dirty="0" smtClean="0">
              <a:cs typeface="Arial" charset="0"/>
            </a:endParaRP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नया व्यापार आरंभ करने पर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नया </a:t>
            </a:r>
            <a:r>
              <a:rPr lang="x-none" smtClean="0">
                <a:cs typeface="Arial" charset="0"/>
              </a:rPr>
              <a:t>उत्पाद </a:t>
            </a:r>
            <a:r>
              <a:rPr lang="hi-IN" dirty="0" smtClean="0">
                <a:cs typeface="Arial" charset="0"/>
              </a:rPr>
              <a:t>या सेवा </a:t>
            </a:r>
            <a:r>
              <a:rPr lang="x-none" smtClean="0">
                <a:cs typeface="Arial" charset="0"/>
              </a:rPr>
              <a:t>आरंभ </a:t>
            </a:r>
            <a:r>
              <a:rPr lang="x-none" dirty="0" smtClean="0">
                <a:cs typeface="Arial" charset="0"/>
              </a:rPr>
              <a:t>करने पर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hi-IN" sz="2000" dirty="0" smtClean="0">
                <a:cs typeface="Arial" charset="0"/>
              </a:rPr>
              <a:t>कभी-कभी हम पुराने </a:t>
            </a:r>
            <a:r>
              <a:rPr lang="x-none" sz="2000" smtClean="0">
                <a:cs typeface="Arial" charset="0"/>
              </a:rPr>
              <a:t>ग्राहकों </a:t>
            </a:r>
            <a:r>
              <a:rPr lang="x-none" sz="2000" dirty="0" smtClean="0">
                <a:cs typeface="Arial" charset="0"/>
              </a:rPr>
              <a:t>को खुश करने </a:t>
            </a:r>
            <a:r>
              <a:rPr lang="x-none" sz="2000" smtClean="0">
                <a:cs typeface="Arial" charset="0"/>
              </a:rPr>
              <a:t>के </a:t>
            </a:r>
            <a:r>
              <a:rPr lang="x-none" sz="2000" smtClean="0">
                <a:cs typeface="Arial" charset="0"/>
              </a:rPr>
              <a:t>लिए</a:t>
            </a:r>
            <a:r>
              <a:rPr lang="hi-IN" sz="2000" dirty="0" smtClean="0">
                <a:cs typeface="Arial" charset="0"/>
              </a:rPr>
              <a:t> छूट दे सकते हैं </a:t>
            </a:r>
            <a:endParaRPr lang="en-US" dirty="0">
              <a:cs typeface="Arial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57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IN" sz="2400" dirty="0">
                <a:solidFill>
                  <a:srgbClr val="000000"/>
                </a:solidFill>
                <a:latin typeface="Arial" charset="0"/>
                <a:cs typeface="Arial" charset="0"/>
              </a:rPr>
              <a:t>Discounts and free items:  When to use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25" dirty="0">
                <a:cs typeface="Arial" charset="0"/>
              </a:rPr>
              <a:t>For short-term increase in </a:t>
            </a:r>
            <a:r>
              <a:rPr lang="en-US" sz="1625" dirty="0" smtClean="0">
                <a:cs typeface="Arial" charset="0"/>
              </a:rPr>
              <a:t>revenue we can offer discounts</a:t>
            </a:r>
            <a:endParaRPr lang="en-US" sz="1625" dirty="0">
              <a:cs typeface="Arial" charset="0"/>
            </a:endParaRPr>
          </a:p>
          <a:p>
            <a:pPr marL="800100" lvl="1" indent="-342900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25" dirty="0">
                <a:cs typeface="Arial" charset="0"/>
              </a:rPr>
              <a:t>During festival seasons</a:t>
            </a:r>
          </a:p>
          <a:p>
            <a:pPr marL="800100" lvl="1" indent="-342900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25" dirty="0">
                <a:cs typeface="Arial" charset="0"/>
              </a:rPr>
              <a:t>On items about to expire or spoil</a:t>
            </a:r>
          </a:p>
          <a:p>
            <a:pPr marL="800100" lvl="1" indent="-342900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25" dirty="0">
                <a:cs typeface="Arial" charset="0"/>
              </a:rPr>
              <a:t>On items that are </a:t>
            </a:r>
            <a:r>
              <a:rPr lang="en-US" sz="1625" dirty="0" err="1">
                <a:cs typeface="Arial" charset="0"/>
              </a:rPr>
              <a:t>out-of</a:t>
            </a:r>
            <a:r>
              <a:rPr lang="en-US" sz="1625" dirty="0">
                <a:cs typeface="Arial" charset="0"/>
              </a:rPr>
              <a:t>–fashion, old or seasonal (sweaters)</a:t>
            </a:r>
          </a:p>
          <a:p>
            <a:pPr marL="800100" lvl="1" indent="-342900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25" dirty="0">
                <a:cs typeface="Arial" charset="0"/>
              </a:rPr>
              <a:t>To sell excess stock (release working capital)</a:t>
            </a:r>
          </a:p>
          <a:p>
            <a:pPr marL="342900" indent="-34290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25" dirty="0" smtClean="0">
                <a:cs typeface="Arial" charset="0"/>
              </a:rPr>
              <a:t>We can also offer discounts to </a:t>
            </a:r>
            <a:r>
              <a:rPr lang="en-US" sz="1625" dirty="0">
                <a:cs typeface="Arial" charset="0"/>
              </a:rPr>
              <a:t>get customers to try new </a:t>
            </a:r>
            <a:r>
              <a:rPr lang="en-US" sz="1625" dirty="0" smtClean="0">
                <a:cs typeface="Arial" charset="0"/>
              </a:rPr>
              <a:t>products or services or when we start a new business</a:t>
            </a:r>
          </a:p>
          <a:p>
            <a:pPr marL="342900" indent="-34290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25" dirty="0" smtClean="0">
                <a:cs typeface="Arial" charset="0"/>
              </a:rPr>
              <a:t>Sometimes we can offer discounts to </a:t>
            </a:r>
            <a:r>
              <a:rPr lang="en-US" sz="1625" dirty="0">
                <a:cs typeface="Arial" charset="0"/>
              </a:rPr>
              <a:t>make long-time customers feel </a:t>
            </a:r>
            <a:r>
              <a:rPr lang="en-US" sz="1625" dirty="0" smtClean="0">
                <a:cs typeface="Arial" charset="0"/>
              </a:rPr>
              <a:t>happy</a:t>
            </a:r>
            <a:endParaRPr lang="en-US" sz="1625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80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302075EE-EAAF-4274-97C3-CA9F06D0555B}" type="slidenum">
              <a:rPr lang="en-US" sz="1600" b="1">
                <a:solidFill>
                  <a:prstClr val="black"/>
                </a:solidFill>
              </a:rPr>
              <a:pPr algn="ctr"/>
              <a:t>29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648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छूट बनाम मुफ्त वस्तुएं 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 smtClean="0">
                <a:latin typeface="Arial" charset="0"/>
                <a:cs typeface="Arial" charset="0"/>
              </a:rPr>
              <a:t>Discounts versus Free items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7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Usually it is better to give extra quantity free instead of discount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Example</a:t>
            </a:r>
            <a:r>
              <a:rPr lang="en-US" dirty="0">
                <a:cs typeface="Arial" charset="0"/>
              </a:rPr>
              <a:t>: 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Kanku’s</a:t>
            </a:r>
            <a:r>
              <a:rPr lang="en-US" dirty="0" smtClean="0"/>
              <a:t> </a:t>
            </a:r>
            <a:r>
              <a:rPr lang="en-US" dirty="0"/>
              <a:t>general store </a:t>
            </a:r>
            <a:r>
              <a:rPr lang="en-US" dirty="0" smtClean="0"/>
              <a:t>buys </a:t>
            </a:r>
            <a:r>
              <a:rPr lang="en-US" dirty="0" err="1"/>
              <a:t>Neema</a:t>
            </a:r>
            <a:r>
              <a:rPr lang="en-US" dirty="0"/>
              <a:t> soap </a:t>
            </a:r>
            <a:r>
              <a:rPr lang="en-US" dirty="0" smtClean="0"/>
              <a:t>for </a:t>
            </a:r>
            <a:r>
              <a:rPr lang="en-US" dirty="0" err="1"/>
              <a:t>Rs</a:t>
            </a:r>
            <a:r>
              <a:rPr lang="en-US" dirty="0"/>
              <a:t>. </a:t>
            </a:r>
            <a:r>
              <a:rPr lang="en-US" dirty="0" smtClean="0"/>
              <a:t>9 and </a:t>
            </a:r>
            <a:r>
              <a:rPr lang="en-US" dirty="0"/>
              <a:t>sells </a:t>
            </a:r>
            <a:r>
              <a:rPr lang="en-US" dirty="0" smtClean="0"/>
              <a:t>for </a:t>
            </a:r>
            <a:r>
              <a:rPr lang="en-US" dirty="0" err="1"/>
              <a:t>Rs</a:t>
            </a:r>
            <a:r>
              <a:rPr lang="en-US" dirty="0"/>
              <a:t>. 12, 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err="1" smtClean="0">
                <a:cs typeface="Arial" charset="0"/>
              </a:rPr>
              <a:t>Kanku</a:t>
            </a:r>
            <a:r>
              <a:rPr lang="en-US" dirty="0" smtClean="0">
                <a:cs typeface="Arial" charset="0"/>
              </a:rPr>
              <a:t> wants </a:t>
            </a:r>
            <a:r>
              <a:rPr lang="en-US" dirty="0">
                <a:cs typeface="Arial" charset="0"/>
              </a:rPr>
              <a:t>to decide between a </a:t>
            </a:r>
            <a:r>
              <a:rPr lang="en-US" dirty="0" err="1">
                <a:cs typeface="Arial" charset="0"/>
              </a:rPr>
              <a:t>Rs</a:t>
            </a:r>
            <a:r>
              <a:rPr lang="en-US" dirty="0">
                <a:cs typeface="Arial" charset="0"/>
              </a:rPr>
              <a:t>. 2 discount and a free shampoo sachet free worth </a:t>
            </a:r>
            <a:r>
              <a:rPr lang="en-US" dirty="0" err="1">
                <a:cs typeface="Arial" charset="0"/>
              </a:rPr>
              <a:t>Rs</a:t>
            </a:r>
            <a:r>
              <a:rPr lang="en-US" dirty="0">
                <a:cs typeface="Arial" charset="0"/>
              </a:rPr>
              <a:t>. 2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The shop-keeper bought sachets in bulk for </a:t>
            </a:r>
            <a:r>
              <a:rPr lang="en-US" dirty="0" err="1">
                <a:cs typeface="Arial" charset="0"/>
              </a:rPr>
              <a:t>Rs</a:t>
            </a:r>
            <a:r>
              <a:rPr lang="en-US" dirty="0">
                <a:cs typeface="Arial" charset="0"/>
              </a:rPr>
              <a:t>. 1.60 each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What </a:t>
            </a:r>
            <a:r>
              <a:rPr lang="en-US" dirty="0">
                <a:cs typeface="Arial" charset="0"/>
              </a:rPr>
              <a:t>should the shopkeeper do?</a:t>
            </a: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8002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hi-IN" dirty="0" smtClean="0">
                <a:cs typeface="Arial" charset="0"/>
              </a:rPr>
              <a:t>आमतौर पर छूट के स्थान पर अतिरिक्त मात्रा में देना ज्यादा बेहतर होता है </a:t>
            </a:r>
            <a:r>
              <a:rPr lang="hi-IN" dirty="0" smtClean="0">
                <a:cs typeface="Arial" charset="0"/>
              </a:rPr>
              <a:t> </a:t>
            </a:r>
            <a:endParaRPr lang="en-US" dirty="0">
              <a:cs typeface="Arial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hi-IN" dirty="0" smtClean="0">
                <a:cs typeface="Arial" charset="0"/>
              </a:rPr>
              <a:t>उदाहरण के लिए </a:t>
            </a:r>
            <a:r>
              <a:rPr lang="en-US" dirty="0" smtClean="0">
                <a:cs typeface="Arial" charset="0"/>
              </a:rPr>
              <a:t>: </a:t>
            </a:r>
            <a:endParaRPr lang="en-US" dirty="0">
              <a:cs typeface="Arial" charset="0"/>
            </a:endParaRP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hi-IN" dirty="0" smtClean="0"/>
              <a:t>कंकु जनरल स्टोर नीमा साबुन को </a:t>
            </a:r>
            <a:r>
              <a:rPr lang="en-US" dirty="0" smtClean="0"/>
              <a:t>9 </a:t>
            </a:r>
            <a:r>
              <a:rPr lang="hi-IN" dirty="0" smtClean="0"/>
              <a:t>रुपए में खरीदता है और </a:t>
            </a:r>
            <a:r>
              <a:rPr lang="en-US" dirty="0" smtClean="0"/>
              <a:t>12</a:t>
            </a:r>
            <a:r>
              <a:rPr lang="hi-IN" dirty="0" smtClean="0"/>
              <a:t> रुपए में बेचता है </a:t>
            </a:r>
            <a:r>
              <a:rPr lang="en-US" dirty="0" smtClean="0"/>
              <a:t> </a:t>
            </a:r>
            <a:endParaRPr lang="en-US" dirty="0"/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hi-IN" dirty="0" smtClean="0">
                <a:cs typeface="Arial" charset="0"/>
              </a:rPr>
              <a:t>कंकु को फैसला करना है कि वो </a:t>
            </a:r>
            <a:r>
              <a:rPr lang="en-US" dirty="0" smtClean="0">
                <a:cs typeface="Arial" charset="0"/>
              </a:rPr>
              <a:t>2</a:t>
            </a:r>
            <a:r>
              <a:rPr lang="hi-IN" dirty="0" smtClean="0">
                <a:cs typeface="Arial" charset="0"/>
              </a:rPr>
              <a:t> रुपए की छूट दे या </a:t>
            </a:r>
            <a:r>
              <a:rPr lang="en-US" dirty="0" smtClean="0">
                <a:cs typeface="Arial" charset="0"/>
              </a:rPr>
              <a:t>2</a:t>
            </a:r>
            <a:r>
              <a:rPr lang="hi-IN" dirty="0" smtClean="0">
                <a:cs typeface="Arial" charset="0"/>
              </a:rPr>
              <a:t> रुपए के मुल्य का शैम्पु का सैशा दे</a:t>
            </a:r>
            <a:endParaRPr lang="en-US" dirty="0">
              <a:cs typeface="Arial" charset="0"/>
            </a:endParaRP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hi-IN" dirty="0" smtClean="0">
                <a:cs typeface="Arial" charset="0"/>
              </a:rPr>
              <a:t>दुकानदार ने सैशे को थोक में </a:t>
            </a:r>
            <a:r>
              <a:rPr lang="en-US" dirty="0" smtClean="0">
                <a:cs typeface="Arial" charset="0"/>
              </a:rPr>
              <a:t>1.60</a:t>
            </a:r>
            <a:r>
              <a:rPr lang="hi-IN" dirty="0" smtClean="0">
                <a:cs typeface="Arial" charset="0"/>
              </a:rPr>
              <a:t> रुपए प्रति में खरीदा</a:t>
            </a:r>
            <a:endParaRPr lang="en-US" dirty="0">
              <a:cs typeface="Arial" charset="0"/>
            </a:endParaRP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hi-IN" dirty="0" smtClean="0">
                <a:cs typeface="Arial" charset="0"/>
              </a:rPr>
              <a:t>दुकानदार को क्या करना चाहिए? </a:t>
            </a: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8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40213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Business viability – Five factors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40213" cy="35369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There are 5 aspects which are key to the viability of the business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52400" y="4648200"/>
            <a:ext cx="4343400" cy="1905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IN" sz="2000" dirty="0" smtClean="0">
                <a:solidFill>
                  <a:srgbClr val="000000"/>
                </a:solidFill>
                <a:latin typeface="Garamond" pitchFamily="18" charset="0"/>
              </a:rPr>
              <a:t>Costs decide the prices of our products and services. Prices, in turn, decide our profits. In this module, we will look at how to price our products and </a:t>
            </a:r>
            <a:r>
              <a:rPr lang="en-IN" sz="2000" dirty="0">
                <a:solidFill>
                  <a:srgbClr val="000000"/>
                </a:solidFill>
                <a:latin typeface="Garamond" pitchFamily="18" charset="0"/>
              </a:rPr>
              <a:t>services. These factors are applicable for production, trading and services.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3400" y="1905000"/>
            <a:ext cx="3505200" cy="2565400"/>
            <a:chOff x="1338600" y="3225600"/>
            <a:chExt cx="3274022" cy="2565579"/>
          </a:xfrm>
        </p:grpSpPr>
        <p:sp>
          <p:nvSpPr>
            <p:cNvPr id="11" name="Rectangle 10"/>
            <p:cNvSpPr/>
            <p:nvPr/>
          </p:nvSpPr>
          <p:spPr>
            <a:xfrm>
              <a:off x="1338600" y="3225600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1. Customers &amp; Competitors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38600" y="3759037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2. Capabilities</a:t>
              </a:r>
              <a:endParaRPr lang="en-US" sz="2000" b="1" u="sng" dirty="0">
                <a:solidFill>
                  <a:srgbClr val="C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38600" y="4292474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3. Cost </a:t>
              </a:r>
              <a:r>
                <a:rPr lang="en-US" sz="2000" dirty="0">
                  <a:solidFill>
                    <a:schemeClr val="tx1"/>
                  </a:solidFill>
                </a:rPr>
                <a:t>and </a:t>
              </a:r>
              <a:r>
                <a:rPr lang="en-US" sz="2000" dirty="0" smtClean="0">
                  <a:solidFill>
                    <a:schemeClr val="tx1"/>
                  </a:solidFill>
                </a:rPr>
                <a:t>Profits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38600" y="4825912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4. Capital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38600" y="5359349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5. Environment of the business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D4E9F27F-99D4-4143-8420-5CAD55FFBA71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</a:t>
            </a:fld>
            <a:endParaRPr lang="en-US" sz="1600" b="1" smtClean="0">
              <a:solidFill>
                <a:schemeClr val="tx1"/>
              </a:solidFill>
            </a:endParaRPr>
          </a:p>
        </p:txBody>
      </p:sp>
      <p:sp>
        <p:nvSpPr>
          <p:cNvPr id="27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40213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 smtClean="0">
                <a:solidFill>
                  <a:srgbClr val="000000"/>
                </a:solidFill>
                <a:cs typeface="Arial" charset="0"/>
              </a:rPr>
              <a:t>व्यापार की लाभप्रदता/ व्यवहारिकता — पांच कारक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40213" cy="35369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 smtClean="0">
                <a:solidFill>
                  <a:srgbClr val="000000"/>
                </a:solidFill>
                <a:cs typeface="Arial" charset="0"/>
              </a:rPr>
              <a:t>व्यापार की लाभप्रदता के लिए 5 पहलू महत्वपूर्ण हैं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31" name="Group 24"/>
          <p:cNvGrpSpPr>
            <a:grpSpLocks/>
          </p:cNvGrpSpPr>
          <p:nvPr/>
        </p:nvGrpSpPr>
        <p:grpSpPr bwMode="auto">
          <a:xfrm>
            <a:off x="4953000" y="1905000"/>
            <a:ext cx="3505200" cy="2565400"/>
            <a:chOff x="1338600" y="3225600"/>
            <a:chExt cx="3274022" cy="2565579"/>
          </a:xfrm>
        </p:grpSpPr>
        <p:sp>
          <p:nvSpPr>
            <p:cNvPr id="38" name="Rectangle 37"/>
            <p:cNvSpPr/>
            <p:nvPr/>
          </p:nvSpPr>
          <p:spPr>
            <a:xfrm>
              <a:off x="1338600" y="3225600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1. </a:t>
              </a:r>
              <a:r>
                <a:rPr lang="x-none" sz="2000" dirty="0" smtClean="0">
                  <a:solidFill>
                    <a:schemeClr val="tx1"/>
                  </a:solidFill>
                </a:rPr>
                <a:t>ग्राहक और प्रतिद्वंद्वी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338600" y="3759037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2. </a:t>
              </a:r>
              <a:r>
                <a:rPr lang="x-none" sz="2000" dirty="0" smtClean="0">
                  <a:solidFill>
                    <a:schemeClr val="tx1"/>
                  </a:solidFill>
                </a:rPr>
                <a:t>क्षमता </a:t>
              </a:r>
              <a:endParaRPr lang="en-US" sz="2000" b="1" u="sng" dirty="0">
                <a:solidFill>
                  <a:srgbClr val="C00000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338600" y="4292474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3. </a:t>
              </a:r>
              <a:r>
                <a:rPr lang="x-none" sz="2000" dirty="0" smtClean="0">
                  <a:solidFill>
                    <a:schemeClr val="tx1"/>
                  </a:solidFill>
                </a:rPr>
                <a:t>लागत और लाभ 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38600" y="4825912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4. </a:t>
              </a:r>
              <a:r>
                <a:rPr lang="x-none" sz="2000" dirty="0" smtClean="0">
                  <a:solidFill>
                    <a:schemeClr val="tx1"/>
                  </a:solidFill>
                </a:rPr>
                <a:t>पूंजी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38600" y="5359349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5. </a:t>
              </a:r>
              <a:r>
                <a:rPr lang="x-none" sz="2000" dirty="0" smtClean="0">
                  <a:solidFill>
                    <a:schemeClr val="tx1"/>
                  </a:solidFill>
                </a:rPr>
                <a:t>व्यापार का वातावरण 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294187" y="1905000"/>
            <a:ext cx="506413" cy="2576513"/>
            <a:chOff x="533400" y="3206750"/>
            <a:chExt cx="505968" cy="2576342"/>
          </a:xfrm>
        </p:grpSpPr>
        <p:sp>
          <p:nvSpPr>
            <p:cNvPr id="17" name="Oval 16"/>
            <p:cNvSpPr>
              <a:spLocks noChangeAspect="1"/>
            </p:cNvSpPr>
            <p:nvPr/>
          </p:nvSpPr>
          <p:spPr bwMode="auto">
            <a:xfrm>
              <a:off x="533400" y="3206750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 bwMode="auto">
            <a:xfrm>
              <a:off x="533400" y="3740115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 bwMode="auto">
            <a:xfrm>
              <a:off x="533400" y="4273479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 bwMode="auto">
            <a:xfrm>
              <a:off x="533400" y="4806844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 bwMode="auto">
            <a:xfrm>
              <a:off x="533400" y="5340208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</p:grp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4572000" y="4648200"/>
            <a:ext cx="4343400" cy="1905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hi-IN" sz="2000" dirty="0" smtClean="0">
                <a:solidFill>
                  <a:srgbClr val="000000"/>
                </a:solidFill>
                <a:latin typeface="Garamond" pitchFamily="18" charset="0"/>
              </a:rPr>
              <a:t>लागत हमारे उत्पादों एवं सेवाओं के मूल्य का निर्धारण करती है। मूल्य हमारे लाभ का निर्धारण करते हैं। इस भाग में, हम ये देखेंगे कि </a:t>
            </a:r>
            <a:r>
              <a:rPr lang="hi-IN" sz="2000" dirty="0">
                <a:solidFill>
                  <a:srgbClr val="000000"/>
                </a:solidFill>
                <a:latin typeface="Garamond" pitchFamily="18" charset="0"/>
              </a:rPr>
              <a:t>हम अपने उत्पादों एवं सेवाओं के मूल्य का </a:t>
            </a:r>
            <a:r>
              <a:rPr lang="hi-IN" sz="2000" dirty="0" smtClean="0">
                <a:solidFill>
                  <a:srgbClr val="000000"/>
                </a:solidFill>
                <a:latin typeface="Garamond" pitchFamily="18" charset="0"/>
              </a:rPr>
              <a:t>निर्धारण कैसे करें। यह पहलू उत्पादन, क्रय-विक्रय एवं सेवाओं पर लागू होते हैं। </a:t>
            </a:r>
            <a:endParaRPr lang="en-IN" sz="2000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2780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3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35EA8B6-63F9-4DEB-B345-4DF0F346AD57}" type="slidenum">
              <a:rPr lang="en-US" sz="1600" b="1">
                <a:solidFill>
                  <a:prstClr val="black"/>
                </a:solidFill>
              </a:rPr>
              <a:pPr algn="ctr"/>
              <a:t>30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648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छूट बनाम मुफ्त वस्तुएं </a:t>
            </a:r>
            <a:r>
              <a:rPr lang="x-none" sz="2400" smtClean="0">
                <a:solidFill>
                  <a:srgbClr val="000000"/>
                </a:solidFill>
                <a:latin typeface="Arial" charset="0"/>
                <a:cs typeface="Arial" charset="0"/>
              </a:rPr>
              <a:t>(</a:t>
            </a:r>
            <a:r>
              <a:rPr lang="x-none" sz="2400" smtClean="0">
                <a:solidFill>
                  <a:srgbClr val="000000"/>
                </a:solidFill>
                <a:latin typeface="Arial" charset="0"/>
                <a:cs typeface="Arial" charset="0"/>
              </a:rPr>
              <a:t>जारी</a:t>
            </a:r>
            <a:r>
              <a:rPr lang="hi-IN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है</a:t>
            </a:r>
            <a:r>
              <a:rPr lang="x-none" sz="2400" smtClean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8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दुकानदार के दृष्टिकोण से:</a:t>
            </a:r>
          </a:p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प्रति </a:t>
            </a:r>
            <a:r>
              <a:rPr lang="x-none" sz="2000" smtClean="0">
                <a:cs typeface="Arial" charset="0"/>
              </a:rPr>
              <a:t>साबुन </a:t>
            </a:r>
            <a:r>
              <a:rPr lang="hi-IN" sz="2000" dirty="0" smtClean="0">
                <a:cs typeface="Arial" charset="0"/>
              </a:rPr>
              <a:t>की टिकिया </a:t>
            </a:r>
            <a:r>
              <a:rPr lang="x-none" sz="2000" smtClean="0">
                <a:cs typeface="Arial" charset="0"/>
              </a:rPr>
              <a:t>पर </a:t>
            </a:r>
            <a:r>
              <a:rPr lang="x-none" sz="2000" dirty="0" smtClean="0">
                <a:cs typeface="Arial" charset="0"/>
              </a:rPr>
              <a:t>लाभ, यदि वह 2 रु. छूट देता है</a:t>
            </a:r>
          </a:p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= मूल्य — छूट = 12 —2 —9 = </a:t>
            </a:r>
            <a:r>
              <a:rPr lang="x-none" sz="2000" b="1" u="sng" dirty="0" smtClean="0">
                <a:cs typeface="Arial" charset="0"/>
              </a:rPr>
              <a:t>1</a:t>
            </a:r>
          </a:p>
          <a:p>
            <a:pPr marL="0" indent="0">
              <a:buFont typeface="Arial" charset="0"/>
              <a:buNone/>
              <a:defRPr/>
            </a:pPr>
            <a:endParaRPr lang="x-none" sz="2000" dirty="0" smtClean="0"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प्रति </a:t>
            </a:r>
            <a:r>
              <a:rPr lang="x-none" sz="2000" smtClean="0">
                <a:cs typeface="Arial" charset="0"/>
              </a:rPr>
              <a:t>साबुन </a:t>
            </a:r>
            <a:r>
              <a:rPr lang="hi-IN" sz="2000" dirty="0" smtClean="0">
                <a:cs typeface="Arial" charset="0"/>
              </a:rPr>
              <a:t>की टिकिया </a:t>
            </a:r>
            <a:r>
              <a:rPr lang="x-none" sz="2000" smtClean="0">
                <a:cs typeface="Arial" charset="0"/>
              </a:rPr>
              <a:t>पर </a:t>
            </a:r>
            <a:r>
              <a:rPr lang="x-none" sz="2000" dirty="0" smtClean="0">
                <a:cs typeface="Arial" charset="0"/>
              </a:rPr>
              <a:t>लाभ, यदि वह 2 रु. एमआरपी </a:t>
            </a:r>
            <a:r>
              <a:rPr lang="x-none" sz="2000" smtClean="0">
                <a:cs typeface="Arial" charset="0"/>
              </a:rPr>
              <a:t>का </a:t>
            </a:r>
            <a:r>
              <a:rPr lang="x-none" sz="2000" smtClean="0">
                <a:cs typeface="Arial" charset="0"/>
              </a:rPr>
              <a:t>पाउ</a:t>
            </a:r>
            <a:r>
              <a:rPr lang="hi-IN" sz="2000" dirty="0" smtClean="0">
                <a:cs typeface="Arial" charset="0"/>
              </a:rPr>
              <a:t>च</a:t>
            </a:r>
            <a:r>
              <a:rPr lang="x-none" sz="2000" smtClean="0">
                <a:cs typeface="Arial" charset="0"/>
              </a:rPr>
              <a:t> </a:t>
            </a:r>
            <a:r>
              <a:rPr lang="x-none" sz="2000" dirty="0" smtClean="0">
                <a:cs typeface="Arial" charset="0"/>
              </a:rPr>
              <a:t>मुफ्त देता है</a:t>
            </a:r>
          </a:p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= मूल्य — छूट = 12 — 9 — 1.6 </a:t>
            </a:r>
            <a:r>
              <a:rPr lang="x-none" sz="2000" smtClean="0">
                <a:cs typeface="Arial" charset="0"/>
              </a:rPr>
              <a:t>= </a:t>
            </a:r>
            <a:r>
              <a:rPr lang="x-none" sz="2000" b="1" u="sng" smtClean="0">
                <a:cs typeface="Arial" charset="0"/>
              </a:rPr>
              <a:t>1.4</a:t>
            </a:r>
            <a:endParaRPr lang="hi-IN" sz="2000" b="1" u="sng" dirty="0" smtClean="0"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endParaRPr lang="hi-IN" sz="2000" b="1" u="sng" dirty="0"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hi-IN" sz="2000" dirty="0" smtClean="0">
                <a:cs typeface="Arial" charset="0"/>
              </a:rPr>
              <a:t>अगर वो कोई चीज मुफ्त में दे, तो प्रति साबुन उसका लाभ </a:t>
            </a:r>
            <a:r>
              <a:rPr lang="en-US" sz="2000" dirty="0">
                <a:cs typeface="Arial" charset="0"/>
              </a:rPr>
              <a:t>1.4 </a:t>
            </a:r>
            <a:r>
              <a:rPr lang="hi-IN" sz="2000" dirty="0" smtClean="0">
                <a:cs typeface="Arial" charset="0"/>
              </a:rPr>
              <a:t>रुपए प्रति साबुन है जो </a:t>
            </a:r>
            <a:r>
              <a:rPr lang="en-US" sz="2000" dirty="0" smtClean="0">
                <a:cs typeface="Arial" charset="0"/>
              </a:rPr>
              <a:t>1</a:t>
            </a:r>
            <a:r>
              <a:rPr lang="hi-IN" sz="2000" dirty="0" smtClean="0">
                <a:cs typeface="Arial" charset="0"/>
              </a:rPr>
              <a:t> रुपए के लाभ से अधिक है अगर वो छूट देता है। इसलिए कोई चीज मुफ्त देना ज्यादा सही है। </a:t>
            </a:r>
            <a:endParaRPr lang="en-US" sz="2000" dirty="0">
              <a:cs typeface="Arial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810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 smtClean="0">
                <a:latin typeface="Arial" charset="0"/>
                <a:cs typeface="Arial" charset="0"/>
              </a:rPr>
              <a:t>Discounts versus Free items (Continued)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cs typeface="Arial" charset="0"/>
              </a:rPr>
              <a:t>From </a:t>
            </a:r>
            <a:r>
              <a:rPr lang="en-US" sz="2000" dirty="0">
                <a:cs typeface="Arial" charset="0"/>
              </a:rPr>
              <a:t>shopkeeper perspective: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2000" dirty="0">
                <a:cs typeface="Arial" charset="0"/>
              </a:rPr>
              <a:t>Profit per bar of soap, if </a:t>
            </a:r>
            <a:r>
              <a:rPr lang="en-US" sz="2000" dirty="0" smtClean="0">
                <a:cs typeface="Arial" charset="0"/>
              </a:rPr>
              <a:t>she </a:t>
            </a:r>
            <a:r>
              <a:rPr lang="en-US" sz="2000" dirty="0">
                <a:cs typeface="Arial" charset="0"/>
              </a:rPr>
              <a:t>gives a discount of </a:t>
            </a:r>
            <a:r>
              <a:rPr lang="en-US" sz="2000" dirty="0" err="1">
                <a:cs typeface="Arial" charset="0"/>
              </a:rPr>
              <a:t>Rs</a:t>
            </a:r>
            <a:r>
              <a:rPr lang="en-US" sz="2000" dirty="0">
                <a:cs typeface="Arial" charset="0"/>
              </a:rPr>
              <a:t>. 2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2000" dirty="0">
                <a:cs typeface="Arial" charset="0"/>
              </a:rPr>
              <a:t>= Price – Cost = 12 – 2 – 9 = </a:t>
            </a:r>
            <a:r>
              <a:rPr lang="en-US" sz="2000" b="1" u="sng" dirty="0">
                <a:cs typeface="Arial" charset="0"/>
              </a:rPr>
              <a:t>1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000" dirty="0"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2000" dirty="0">
                <a:cs typeface="Arial" charset="0"/>
              </a:rPr>
              <a:t>Profit per bar of soap, if </a:t>
            </a:r>
            <a:r>
              <a:rPr lang="en-US" sz="2000" dirty="0" smtClean="0">
                <a:cs typeface="Arial" charset="0"/>
              </a:rPr>
              <a:t>she </a:t>
            </a:r>
            <a:r>
              <a:rPr lang="en-US" sz="2000" dirty="0">
                <a:cs typeface="Arial" charset="0"/>
              </a:rPr>
              <a:t>gives a free sachet with MRP of </a:t>
            </a:r>
            <a:r>
              <a:rPr lang="en-US" sz="2000" dirty="0" err="1">
                <a:cs typeface="Arial" charset="0"/>
              </a:rPr>
              <a:t>Rs</a:t>
            </a:r>
            <a:r>
              <a:rPr lang="en-US" sz="2000" dirty="0">
                <a:cs typeface="Arial" charset="0"/>
              </a:rPr>
              <a:t>. 2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2000" dirty="0">
                <a:cs typeface="Arial" charset="0"/>
              </a:rPr>
              <a:t>= Price – Cost = 12 – 9 – 1.6 = </a:t>
            </a:r>
            <a:r>
              <a:rPr lang="en-US" sz="2000" b="1" u="sng" dirty="0" smtClean="0">
                <a:cs typeface="Arial" charset="0"/>
              </a:rPr>
              <a:t>1.4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000" dirty="0"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sz="2000" dirty="0" smtClean="0">
                <a:cs typeface="Arial" charset="0"/>
              </a:rPr>
              <a:t>If she gives a free item, her profits is </a:t>
            </a:r>
            <a:r>
              <a:rPr lang="en-US" sz="2000" dirty="0" err="1" smtClean="0">
                <a:cs typeface="Arial" charset="0"/>
              </a:rPr>
              <a:t>Rs</a:t>
            </a:r>
            <a:r>
              <a:rPr lang="en-US" sz="2000" dirty="0" smtClean="0">
                <a:cs typeface="Arial" charset="0"/>
              </a:rPr>
              <a:t>. 1.4 per soap which is higher than the profit of </a:t>
            </a:r>
            <a:r>
              <a:rPr lang="en-US" sz="2000" dirty="0" err="1" smtClean="0">
                <a:cs typeface="Arial" charset="0"/>
              </a:rPr>
              <a:t>Rs</a:t>
            </a:r>
            <a:r>
              <a:rPr lang="en-US" sz="2000" dirty="0" smtClean="0">
                <a:cs typeface="Arial" charset="0"/>
              </a:rPr>
              <a:t>. 1 in case she gives a discount. Hence she should offer a free item.</a:t>
            </a:r>
            <a:endParaRPr lang="en-US" sz="2000" dirty="0"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2000" dirty="0"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20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0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FB44850F-3116-48F7-82C8-9BBDF92BCC96}" type="slidenum">
              <a:rPr lang="en-US" sz="1600" b="1">
                <a:solidFill>
                  <a:prstClr val="black"/>
                </a:solidFill>
              </a:rPr>
              <a:pPr algn="ctr"/>
              <a:t>31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648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latin typeface="Arial" charset="0"/>
                <a:cs typeface="Arial" charset="0"/>
              </a:rPr>
              <a:t>छूट और मुफ्त वस्तुएं: कितना दिया जाए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8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आदर्श रूप से, छूट या मुफ्त वस्तु ऐसी होनी चाहिए जिसे देने के बाद भी व्यापार को लाभ हो</a:t>
            </a:r>
          </a:p>
          <a:p>
            <a:pPr marL="635000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हालांकि, कई बार दुकानें लागत से कम में बेचती हैं</a:t>
            </a:r>
          </a:p>
          <a:p>
            <a:pPr marL="908050" indent="-3238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उदाहरण के लिए, यदि सब्जियां खराब होने वाली हैं</a:t>
            </a:r>
          </a:p>
          <a:p>
            <a:pPr marL="908050" indent="-3238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उदाहरण के लिए, यदि दुकान नए फैशन के लिए जगह बनाने हेतु पुरानी या फैशन से बाहर वस्तुएं बेचना चाहती हो</a:t>
            </a:r>
          </a:p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नोट: व्यापार को छूट और मुफ्त वस्तुओं का एक दस्तावेज रखना चाहिए, यह भी एक लागत/खर्च है</a:t>
            </a:r>
            <a:endParaRPr lang="en-US" dirty="0">
              <a:cs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>
                <a:latin typeface="Arial" charset="0"/>
                <a:cs typeface="Arial" charset="0"/>
              </a:rPr>
              <a:t>Discounts and free items:  How much to give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000" dirty="0">
                <a:cs typeface="Arial" charset="0"/>
              </a:rPr>
              <a:t>Ideally discount or free </a:t>
            </a:r>
            <a:r>
              <a:rPr lang="en-US" sz="2000" dirty="0" smtClean="0">
                <a:cs typeface="Arial" charset="0"/>
              </a:rPr>
              <a:t>items should </a:t>
            </a:r>
            <a:r>
              <a:rPr lang="en-US" sz="2000" dirty="0">
                <a:cs typeface="Arial" charset="0"/>
              </a:rPr>
              <a:t>be such that business still makes a profit</a:t>
            </a:r>
          </a:p>
          <a:p>
            <a:pPr marL="324000" lvl="2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cs typeface="Arial" charset="0"/>
              </a:rPr>
              <a:t>But sometimes </a:t>
            </a:r>
            <a:r>
              <a:rPr lang="en-US" sz="2000" dirty="0">
                <a:cs typeface="Arial" charset="0"/>
              </a:rPr>
              <a:t>shops sell below </a:t>
            </a:r>
            <a:r>
              <a:rPr lang="en-US" sz="2000" dirty="0" smtClean="0">
                <a:cs typeface="Arial" charset="0"/>
              </a:rPr>
              <a:t>cost. For example:</a:t>
            </a:r>
            <a:endParaRPr lang="en-US" sz="2000" dirty="0">
              <a:cs typeface="Arial" charset="0"/>
            </a:endParaRPr>
          </a:p>
          <a:p>
            <a:pPr marL="1257300" lvl="4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dirty="0" smtClean="0">
                <a:cs typeface="Arial" charset="0"/>
              </a:rPr>
              <a:t>If </a:t>
            </a:r>
            <a:r>
              <a:rPr lang="en-US" dirty="0">
                <a:cs typeface="Arial" charset="0"/>
              </a:rPr>
              <a:t>vegetables are about to spoil</a:t>
            </a:r>
          </a:p>
          <a:p>
            <a:pPr marL="1257300" lvl="4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dirty="0" smtClean="0">
                <a:cs typeface="Arial" charset="0"/>
              </a:rPr>
              <a:t>If </a:t>
            </a:r>
            <a:r>
              <a:rPr lang="en-US" dirty="0">
                <a:cs typeface="Arial" charset="0"/>
              </a:rPr>
              <a:t>shop wants to sell old or out-of-fashion items to make space for new fashions</a:t>
            </a:r>
          </a:p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dirty="0" smtClean="0">
              <a:cs typeface="Arial" charset="0"/>
            </a:endParaRPr>
          </a:p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Note </a:t>
            </a:r>
            <a:r>
              <a:rPr lang="en-US" dirty="0">
                <a:cs typeface="Arial" charset="0"/>
              </a:rPr>
              <a:t>: The business should maintain a record of discounts and free items, it is a </a:t>
            </a:r>
            <a:r>
              <a:rPr lang="en-US" dirty="0" smtClean="0">
                <a:cs typeface="Arial" charset="0"/>
              </a:rPr>
              <a:t>cost for the business.</a:t>
            </a: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15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4" name="TextBox 5"/>
          <p:cNvSpPr txBox="1">
            <a:spLocks noChangeArrowheads="1"/>
          </p:cNvSpPr>
          <p:nvPr/>
        </p:nvSpPr>
        <p:spPr bwMode="auto">
          <a:xfrm>
            <a:off x="762000" y="525463"/>
            <a:ext cx="3505200" cy="70802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4000" dirty="0">
                <a:latin typeface="Bradley Hand ITC" pitchFamily="66" charset="0"/>
              </a:rPr>
              <a:t>Key Points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1600198"/>
            <a:ext cx="3733800" cy="4648201"/>
          </a:xfrm>
          <a:prstGeom prst="rect">
            <a:avLst/>
          </a:prstGeom>
          <a:noFill/>
        </p:spPr>
        <p:txBody>
          <a:bodyPr lIns="137160" anchor="ctr"/>
          <a:lstStyle/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Discounts should be used for short periods of time, to avoid them becoming permanent</a:t>
            </a:r>
          </a:p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  <a:cs typeface="Arial" charset="0"/>
              </a:rPr>
              <a:t>Ideally discount or free amount should be such that business still makes a profit</a:t>
            </a:r>
          </a:p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Generally it is better for a business to give free items instead of discounts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14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DFA9E1E5-CF38-4019-AC18-C398988AD621}" type="slidenum">
              <a:rPr lang="en-US" sz="1600" b="1">
                <a:solidFill>
                  <a:prstClr val="black"/>
                </a:solidFill>
              </a:rPr>
              <a:pPr algn="ctr"/>
              <a:t>32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953000" y="533400"/>
            <a:ext cx="3505200" cy="70802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x-none" sz="4000" dirty="0" smtClean="0">
                <a:latin typeface="Bradley Hand ITC" pitchFamily="66" charset="0"/>
              </a:rPr>
              <a:t>मुख्य बिंदु</a:t>
            </a:r>
            <a:endParaRPr lang="en-US" sz="4000" dirty="0">
              <a:latin typeface="Bradley Hand ITC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1608135"/>
            <a:ext cx="3733800" cy="4648201"/>
          </a:xfrm>
          <a:prstGeom prst="rect">
            <a:avLst/>
          </a:prstGeom>
          <a:noFill/>
        </p:spPr>
        <p:txBody>
          <a:bodyPr lIns="137160" anchor="ctr"/>
          <a:lstStyle/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x-none" sz="2400" dirty="0" smtClean="0">
                <a:latin typeface="+mj-lt"/>
              </a:rPr>
              <a:t>छूट का प्रयोग कुछ समय के लिए किया जाना चाहिए, ताकि वह स्थाई न हो सके</a:t>
            </a:r>
          </a:p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x-none" sz="2400" dirty="0" smtClean="0">
                <a:latin typeface="+mj-lt"/>
              </a:rPr>
              <a:t>आदर्श रूप से, छूट या मुफ्त वस्तु ऐसी होनी चाहिए जिसे देने के बाद भी व्यापार को लाभ हो</a:t>
            </a:r>
          </a:p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x-none" sz="2400" smtClean="0">
                <a:latin typeface="+mj-lt"/>
              </a:rPr>
              <a:t>आमतौर पर छूट के स्थान पर ज्यादा मात्रा में मुफ्त वस्तु देना बेहतर होता है</a:t>
            </a:r>
            <a:endParaRPr lang="x-none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933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808" name="AutoShape 56"/>
          <p:cNvGraphicFramePr>
            <a:graphicFrameLocks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204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AutoShape 22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533400" y="76200"/>
            <a:ext cx="381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  <a:cs typeface="+mn-cs"/>
              </a:rPr>
              <a:t>Terminology</a:t>
            </a:r>
          </a:p>
        </p:txBody>
      </p:sp>
      <p:sp>
        <p:nvSpPr>
          <p:cNvPr id="9" name="Text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14400"/>
            <a:ext cx="411148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377950" indent="-1377950">
              <a:defRPr/>
            </a:pPr>
            <a:r>
              <a:rPr lang="en-US" sz="2400" dirty="0">
                <a:latin typeface="+mn-lt"/>
                <a:cs typeface="+mn-cs"/>
              </a:rPr>
              <a:t>PRICE = 	Amount of money a customer has to pay for the product or </a:t>
            </a:r>
            <a:r>
              <a:rPr lang="en-US" sz="2400" dirty="0" smtClean="0">
                <a:latin typeface="+mn-lt"/>
                <a:cs typeface="+mn-cs"/>
              </a:rPr>
              <a:t>service which we are selling</a:t>
            </a:r>
            <a:endParaRPr lang="en-US" sz="2400" dirty="0">
              <a:latin typeface="+mn-lt"/>
              <a:cs typeface="+mn-cs"/>
            </a:endParaRPr>
          </a:p>
          <a:p>
            <a:pPr marL="1377950" indent="-1377950">
              <a:defRPr/>
            </a:pPr>
            <a:endParaRPr lang="en-US" sz="2400" dirty="0">
              <a:latin typeface="+mn-lt"/>
              <a:cs typeface="+mn-cs"/>
            </a:endParaRPr>
          </a:p>
          <a:p>
            <a:pPr marL="1377950" indent="-1377950">
              <a:defRPr/>
            </a:pPr>
            <a:r>
              <a:rPr lang="en-US" sz="2400" dirty="0">
                <a:latin typeface="+mn-lt"/>
                <a:cs typeface="+mn-cs"/>
              </a:rPr>
              <a:t>COST = 	Amount of money it takes to </a:t>
            </a:r>
            <a:r>
              <a:rPr lang="en-US" sz="2400" dirty="0" smtClean="0">
                <a:latin typeface="+mn-lt"/>
                <a:cs typeface="+mn-cs"/>
              </a:rPr>
              <a:t>buy or make the </a:t>
            </a:r>
            <a:r>
              <a:rPr lang="en-US" sz="2400" dirty="0">
                <a:latin typeface="+mn-lt"/>
                <a:cs typeface="+mn-cs"/>
              </a:rPr>
              <a:t>product or </a:t>
            </a:r>
            <a:r>
              <a:rPr lang="en-US" sz="2400" dirty="0" smtClean="0">
                <a:latin typeface="+mn-lt"/>
                <a:cs typeface="+mn-cs"/>
              </a:rPr>
              <a:t>service</a:t>
            </a: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724400" y="76200"/>
            <a:ext cx="381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x-none" sz="3200" dirty="0" smtClean="0">
                <a:latin typeface="+mn-lt"/>
                <a:cs typeface="+mn-cs"/>
              </a:rPr>
              <a:t>शब्दावली </a:t>
            </a:r>
            <a:endParaRPr lang="en-US" sz="3200" dirty="0">
              <a:latin typeface="+mn-lt"/>
              <a:cs typeface="+mn-cs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724400" y="914400"/>
            <a:ext cx="3810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7950" indent="-1377950">
              <a:defRPr/>
            </a:pPr>
            <a:r>
              <a:rPr lang="x-none" sz="2400" dirty="0" smtClean="0">
                <a:latin typeface="+mn-lt"/>
                <a:cs typeface="+mn-cs"/>
              </a:rPr>
              <a:t>मूल्य</a:t>
            </a:r>
            <a:r>
              <a:rPr lang="en-US" sz="2400" dirty="0" smtClean="0">
                <a:latin typeface="+mn-lt"/>
                <a:cs typeface="+mn-cs"/>
              </a:rPr>
              <a:t> </a:t>
            </a:r>
            <a:r>
              <a:rPr lang="en-US" sz="2400" dirty="0">
                <a:latin typeface="+mn-lt"/>
                <a:cs typeface="+mn-cs"/>
              </a:rPr>
              <a:t>= 	</a:t>
            </a:r>
            <a:r>
              <a:rPr lang="x-none" sz="2400" smtClean="0">
                <a:latin typeface="+mn-lt"/>
              </a:rPr>
              <a:t>वह </a:t>
            </a:r>
            <a:r>
              <a:rPr lang="x-none" sz="2400" smtClean="0">
                <a:latin typeface="+mn-lt"/>
              </a:rPr>
              <a:t>धन</a:t>
            </a:r>
            <a:r>
              <a:rPr lang="hi-IN" sz="2400" dirty="0" smtClean="0">
                <a:latin typeface="+mn-lt"/>
              </a:rPr>
              <a:t>राशि</a:t>
            </a:r>
            <a:r>
              <a:rPr lang="x-none" sz="2400" smtClean="0">
                <a:latin typeface="+mn-lt"/>
              </a:rPr>
              <a:t> </a:t>
            </a:r>
            <a:r>
              <a:rPr lang="x-none" sz="2400" dirty="0" smtClean="0">
                <a:latin typeface="+mn-lt"/>
              </a:rPr>
              <a:t>जिसका भुगतान ग्राहक </a:t>
            </a:r>
            <a:r>
              <a:rPr lang="x-none" sz="2400" smtClean="0">
                <a:latin typeface="+mn-lt"/>
              </a:rPr>
              <a:t>को </a:t>
            </a:r>
            <a:r>
              <a:rPr lang="hi-IN" sz="2400" dirty="0" smtClean="0">
                <a:latin typeface="+mn-lt"/>
              </a:rPr>
              <a:t>उस </a:t>
            </a:r>
            <a:r>
              <a:rPr lang="x-none" sz="2400" smtClean="0">
                <a:latin typeface="+mn-lt"/>
              </a:rPr>
              <a:t> </a:t>
            </a:r>
            <a:r>
              <a:rPr lang="x-none" sz="2400" dirty="0" smtClean="0">
                <a:latin typeface="+mn-lt"/>
              </a:rPr>
              <a:t>उत्पाद या सेवा के लिए </a:t>
            </a:r>
            <a:r>
              <a:rPr lang="x-none" sz="2400" smtClean="0">
                <a:latin typeface="+mn-lt"/>
              </a:rPr>
              <a:t>करना </a:t>
            </a:r>
            <a:r>
              <a:rPr lang="x-none" sz="2400" smtClean="0">
                <a:latin typeface="+mn-lt"/>
              </a:rPr>
              <a:t>है</a:t>
            </a:r>
            <a:r>
              <a:rPr lang="hi-IN" sz="2400" dirty="0" smtClean="0">
                <a:latin typeface="+mn-lt"/>
              </a:rPr>
              <a:t> जो हम बेच रहे हैं</a:t>
            </a:r>
          </a:p>
          <a:p>
            <a:pPr marL="1377950" indent="-1377950">
              <a:defRPr/>
            </a:pPr>
            <a:endParaRPr lang="en-US" sz="2400" dirty="0">
              <a:latin typeface="+mn-lt"/>
              <a:cs typeface="+mn-cs"/>
            </a:endParaRPr>
          </a:p>
          <a:p>
            <a:pPr marL="1377950" indent="-1377950">
              <a:defRPr/>
            </a:pPr>
            <a:r>
              <a:rPr lang="x-none" sz="2400" dirty="0" smtClean="0">
                <a:latin typeface="+mn-lt"/>
                <a:cs typeface="+mn-cs"/>
              </a:rPr>
              <a:t>लागत</a:t>
            </a:r>
            <a:r>
              <a:rPr lang="en-US" sz="2400" dirty="0" smtClean="0">
                <a:latin typeface="+mn-lt"/>
                <a:cs typeface="+mn-cs"/>
              </a:rPr>
              <a:t> </a:t>
            </a:r>
            <a:r>
              <a:rPr lang="en-US" sz="2400" dirty="0">
                <a:latin typeface="+mn-lt"/>
                <a:cs typeface="+mn-cs"/>
              </a:rPr>
              <a:t>= 	</a:t>
            </a:r>
            <a:r>
              <a:rPr lang="x-none" sz="2400" dirty="0" smtClean="0">
                <a:latin typeface="+mn-lt"/>
              </a:rPr>
              <a:t> </a:t>
            </a:r>
            <a:r>
              <a:rPr lang="x-none" sz="2400" smtClean="0">
                <a:latin typeface="+mn-lt"/>
              </a:rPr>
              <a:t>वह </a:t>
            </a:r>
            <a:r>
              <a:rPr lang="x-none" sz="2400" smtClean="0">
                <a:latin typeface="+mn-lt"/>
              </a:rPr>
              <a:t>धन</a:t>
            </a:r>
            <a:r>
              <a:rPr lang="hi-IN" sz="2400" dirty="0" smtClean="0"/>
              <a:t>राशि</a:t>
            </a:r>
            <a:r>
              <a:rPr lang="x-none" sz="2400" smtClean="0">
                <a:latin typeface="+mn-lt"/>
              </a:rPr>
              <a:t> </a:t>
            </a:r>
            <a:r>
              <a:rPr lang="x-none" sz="2400" dirty="0" smtClean="0">
                <a:latin typeface="+mn-lt"/>
              </a:rPr>
              <a:t>जो उत्पाद या सेवा का निर्माण करने में खर्च होता है</a:t>
            </a: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83CC149B-B79F-664D-AC92-98A1064A860F}" type="slidenum">
              <a:rPr lang="en-US" sz="1600" b="1" smtClean="0">
                <a:solidFill>
                  <a:prstClr val="black"/>
                </a:solidFill>
              </a:rPr>
              <a:t>4</a:t>
            </a:fld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72002" y="4983540"/>
            <a:ext cx="39560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  <a:cs typeface="+mn-cs"/>
              </a:rPr>
              <a:t>All businesses have to decide the price at which to sell their products or </a:t>
            </a:r>
            <a:r>
              <a:rPr lang="en-US" sz="2400" dirty="0" smtClean="0">
                <a:latin typeface="+mn-lt"/>
                <a:cs typeface="+mn-cs"/>
              </a:rPr>
              <a:t>services. This is called “</a:t>
            </a:r>
            <a:r>
              <a:rPr lang="en-US" sz="2400" b="1" dirty="0" smtClean="0">
                <a:latin typeface="+mn-lt"/>
                <a:cs typeface="+mn-cs"/>
              </a:rPr>
              <a:t>pricing</a:t>
            </a:r>
            <a:r>
              <a:rPr lang="en-US" sz="2400" dirty="0" smtClean="0">
                <a:latin typeface="+mn-lt"/>
                <a:cs typeface="+mn-cs"/>
              </a:rPr>
              <a:t>”</a:t>
            </a: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5105400" y="4808987"/>
            <a:ext cx="3581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x-none" sz="2400" dirty="0" smtClean="0">
                <a:latin typeface="+mn-lt"/>
              </a:rPr>
              <a:t>सभी व्यापारों को वह कीमत तय करनी होती है जिस पर वे अपने उत्पाद या सेवाएं बेचेंगे। इसे 'मूल्य निर्धारण' कहा जाता है।</a:t>
            </a:r>
            <a:endParaRPr lang="en-US" sz="24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91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808" name="AutoShape 56"/>
          <p:cNvGraphicFramePr>
            <a:graphicFrameLocks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228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AutoShape 22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533400" y="457200"/>
            <a:ext cx="381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  <a:cs typeface="+mn-cs"/>
              </a:rPr>
              <a:t>Terminology</a:t>
            </a:r>
          </a:p>
        </p:txBody>
      </p:sp>
      <p:sp>
        <p:nvSpPr>
          <p:cNvPr id="9" name="Text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941513"/>
            <a:ext cx="7848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377950" indent="-1377950">
              <a:defRPr/>
            </a:pPr>
            <a:r>
              <a:rPr lang="en-US" sz="2400" dirty="0" smtClean="0">
                <a:latin typeface="+mj-lt"/>
              </a:rPr>
              <a:t>Profit  </a:t>
            </a:r>
            <a:r>
              <a:rPr lang="en-US" sz="2400" dirty="0">
                <a:latin typeface="+mj-lt"/>
              </a:rPr>
              <a:t>= </a:t>
            </a:r>
            <a:r>
              <a:rPr lang="en-US" sz="2400" dirty="0" smtClean="0">
                <a:latin typeface="+mj-lt"/>
              </a:rPr>
              <a:t> Revenues (Sales) – Total Costs</a:t>
            </a:r>
            <a:endParaRPr lang="en-US" sz="2400" dirty="0">
              <a:latin typeface="+mj-lt"/>
            </a:endParaRPr>
          </a:p>
          <a:p>
            <a:pPr marL="1377950" indent="-1377950">
              <a:defRPr/>
            </a:pPr>
            <a:endParaRPr lang="en-US" sz="2400" dirty="0">
              <a:latin typeface="+mj-lt"/>
            </a:endParaRPr>
          </a:p>
          <a:p>
            <a:pPr marL="1377950" indent="-1377950">
              <a:defRPr/>
            </a:pPr>
            <a:r>
              <a:rPr lang="en-GB" sz="2400" dirty="0" smtClean="0">
                <a:latin typeface="+mj-lt"/>
              </a:rPr>
              <a:t>Revenue </a:t>
            </a:r>
            <a:r>
              <a:rPr lang="en-GB" sz="2400" dirty="0">
                <a:latin typeface="+mj-lt"/>
              </a:rPr>
              <a:t>is </a:t>
            </a:r>
            <a:r>
              <a:rPr lang="en-GB" sz="2400" dirty="0" smtClean="0">
                <a:latin typeface="+mj-lt"/>
              </a:rPr>
              <a:t>the money </a:t>
            </a:r>
            <a:r>
              <a:rPr lang="en-GB" sz="2400" dirty="0">
                <a:latin typeface="+mj-lt"/>
              </a:rPr>
              <a:t>earned by the business by selling its products or services</a:t>
            </a:r>
            <a:endParaRPr lang="en-GB" sz="2400" b="1" u="sng" dirty="0">
              <a:latin typeface="+mj-lt"/>
            </a:endParaRPr>
          </a:p>
          <a:p>
            <a:pPr marL="1377950" indent="-1377950">
              <a:defRPr/>
            </a:pPr>
            <a:endParaRPr lang="en-US" sz="2400" dirty="0" smtClean="0">
              <a:latin typeface="+mj-lt"/>
            </a:endParaRPr>
          </a:p>
          <a:p>
            <a:pPr marL="1377950" indent="-1377950">
              <a:defRPr/>
            </a:pPr>
            <a:endParaRPr lang="en-US" sz="24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67400" y="378828"/>
            <a:ext cx="1475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x-none" sz="2800" dirty="0" smtClean="0"/>
              <a:t>शब्दावली</a:t>
            </a:r>
            <a:endParaRPr lang="en-US" sz="2800" dirty="0"/>
          </a:p>
        </p:txBody>
      </p:sp>
      <p:sp>
        <p:nvSpPr>
          <p:cNvPr id="10" name="Text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4168676"/>
            <a:ext cx="7848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377950" indent="-1377950">
              <a:defRPr/>
            </a:pPr>
            <a:endParaRPr lang="x-none" sz="2400" dirty="0" smtClean="0">
              <a:latin typeface="+mj-lt"/>
            </a:endParaRPr>
          </a:p>
          <a:p>
            <a:pPr marL="1377950" indent="-1377950">
              <a:defRPr/>
            </a:pPr>
            <a:r>
              <a:rPr lang="x-none" sz="2400" dirty="0" smtClean="0">
                <a:latin typeface="+mj-lt"/>
              </a:rPr>
              <a:t>लाभ = आय (बिक्री) </a:t>
            </a:r>
            <a:r>
              <a:rPr lang="x-none" sz="2400" smtClean="0">
                <a:latin typeface="+mj-lt"/>
              </a:rPr>
              <a:t>— </a:t>
            </a:r>
            <a:r>
              <a:rPr lang="x-none" sz="2400" smtClean="0">
                <a:latin typeface="+mj-lt"/>
              </a:rPr>
              <a:t>कु</a:t>
            </a:r>
            <a:r>
              <a:rPr lang="hi-IN" sz="2400" dirty="0" smtClean="0">
                <a:latin typeface="+mj-lt"/>
              </a:rPr>
              <a:t>ल</a:t>
            </a:r>
            <a:r>
              <a:rPr lang="x-none" sz="2400" smtClean="0">
                <a:latin typeface="+mj-lt"/>
              </a:rPr>
              <a:t> </a:t>
            </a:r>
            <a:r>
              <a:rPr lang="x-none" sz="2400" dirty="0" smtClean="0">
                <a:latin typeface="+mj-lt"/>
              </a:rPr>
              <a:t>लागत</a:t>
            </a:r>
          </a:p>
          <a:p>
            <a:pPr marL="1377950" indent="-1377950">
              <a:defRPr/>
            </a:pPr>
            <a:endParaRPr lang="x-none" sz="2400" dirty="0" smtClean="0">
              <a:latin typeface="+mj-lt"/>
            </a:endParaRPr>
          </a:p>
          <a:p>
            <a:pPr marL="1377950" indent="-1377950">
              <a:defRPr/>
            </a:pPr>
            <a:r>
              <a:rPr lang="x-none" sz="2400" dirty="0" smtClean="0">
                <a:latin typeface="+mj-lt"/>
              </a:rPr>
              <a:t>आय </a:t>
            </a:r>
            <a:r>
              <a:rPr lang="x-none" sz="2400" smtClean="0">
                <a:latin typeface="+mj-lt"/>
              </a:rPr>
              <a:t>वह </a:t>
            </a:r>
            <a:r>
              <a:rPr lang="x-none" sz="2400" smtClean="0">
                <a:latin typeface="+mj-lt"/>
              </a:rPr>
              <a:t>धन</a:t>
            </a:r>
            <a:r>
              <a:rPr lang="hi-IN" sz="2400" dirty="0" smtClean="0">
                <a:latin typeface="+mj-lt"/>
              </a:rPr>
              <a:t>राशि</a:t>
            </a:r>
            <a:r>
              <a:rPr lang="x-none" sz="2400" smtClean="0">
                <a:latin typeface="+mj-lt"/>
              </a:rPr>
              <a:t> हो</a:t>
            </a:r>
            <a:r>
              <a:rPr lang="hi-IN" sz="2400" dirty="0" smtClean="0">
                <a:latin typeface="+mj-lt"/>
              </a:rPr>
              <a:t>ती</a:t>
            </a:r>
            <a:r>
              <a:rPr lang="x-none" sz="2400" smtClean="0">
                <a:latin typeface="+mj-lt"/>
              </a:rPr>
              <a:t> </a:t>
            </a:r>
            <a:r>
              <a:rPr lang="x-none" sz="2400" dirty="0" smtClean="0">
                <a:latin typeface="+mj-lt"/>
              </a:rPr>
              <a:t>है जो व्यापार अपने उत्पाद या सेवाएं बेचकर कमाता है</a:t>
            </a:r>
            <a:endParaRPr lang="en-US" sz="2400" dirty="0">
              <a:latin typeface="+mj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F1420F96-9E71-A24E-8C68-9A51E176FA00}" type="slidenum">
              <a:rPr lang="en-US" sz="1600" b="1" smtClean="0">
                <a:solidFill>
                  <a:prstClr val="black"/>
                </a:solidFill>
              </a:rPr>
              <a:t>5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7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6</a:t>
            </a:fld>
            <a:endParaRPr lang="en-US" sz="1600" b="1" dirty="0" smtClean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76200" y="15240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Definition of terms used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Steps in pricing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Verifying the price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 smtClean="0"/>
              <a:t>Discounts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 smtClean="0"/>
              <a:t>लक्ष्य</a:t>
            </a:r>
            <a:endParaRPr lang="en-GB" sz="2400" dirty="0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68958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इस्तेमाल किए शब्दों की परिभाषा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मूल्य निर्धारण से जुड़े चरण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मूल्य की जांच 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hi-IN" sz="2000" dirty="0"/>
              <a:t>छूट </a:t>
            </a:r>
            <a:r>
              <a:rPr lang="hi-IN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6018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7"/>
          <p:cNvSpPr txBox="1">
            <a:spLocks noChangeArrowheads="1"/>
          </p:cNvSpPr>
          <p:nvPr/>
        </p:nvSpPr>
        <p:spPr bwMode="auto">
          <a:xfrm>
            <a:off x="190500" y="1560512"/>
            <a:ext cx="42291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000" dirty="0"/>
              <a:t>While setting </a:t>
            </a:r>
            <a:r>
              <a:rPr lang="en-US" sz="2000" dirty="0" smtClean="0"/>
              <a:t>price for its products or services, </a:t>
            </a:r>
            <a:r>
              <a:rPr lang="en-US" sz="2000" dirty="0"/>
              <a:t>businesses need to consider three things </a:t>
            </a:r>
            <a:r>
              <a:rPr lang="en-US" sz="2000" dirty="0" smtClean="0"/>
              <a:t>:</a:t>
            </a:r>
          </a:p>
          <a:p>
            <a:pPr>
              <a:spcBef>
                <a:spcPts val="600"/>
              </a:spcBef>
              <a:defRPr/>
            </a:pPr>
            <a:endParaRPr lang="en-US" sz="2000" dirty="0"/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sz="2000" dirty="0"/>
              <a:t>Competitor prices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sz="2000" dirty="0"/>
              <a:t>Affordability (for customer)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sz="2000" dirty="0"/>
              <a:t>Target Profit (for business)</a:t>
            </a:r>
          </a:p>
          <a:p>
            <a:pPr>
              <a:spcBef>
                <a:spcPts val="600"/>
              </a:spcBef>
              <a:defRPr/>
            </a:pPr>
            <a:endParaRPr lang="en-US" sz="2000" dirty="0" smtClean="0"/>
          </a:p>
          <a:p>
            <a:pPr>
              <a:spcBef>
                <a:spcPts val="600"/>
              </a:spcBef>
              <a:defRPr/>
            </a:pPr>
            <a:r>
              <a:rPr lang="en-US" sz="2000" dirty="0" smtClean="0"/>
              <a:t>In </a:t>
            </a:r>
            <a:r>
              <a:rPr lang="en-US" sz="2000" dirty="0"/>
              <a:t>this session, we will learn the steps for setting prices</a:t>
            </a:r>
            <a:endParaRPr lang="en-US" dirty="0"/>
          </a:p>
        </p:txBody>
      </p:sp>
      <p:pic>
        <p:nvPicPr>
          <p:cNvPr id="2" name="Picture 6" descr="C:\Documents and Settings\richa_govil\My Documents\My Pictures\Microsoft Clip Organizer\j043441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3700" y="762000"/>
            <a:ext cx="81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381500" y="1596767"/>
            <a:ext cx="42291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x-none" dirty="0" smtClean="0"/>
              <a:t>मूल्य निर्धारित करते समय, व्यापारों को तीन बातों पर विचार करने की जरूरत होती है: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x-none" dirty="0" smtClean="0"/>
              <a:t>प्रतिद्वंद्वियों का मूल्य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x-none" dirty="0" smtClean="0"/>
              <a:t>वहनीय/खरीदने के </a:t>
            </a:r>
            <a:r>
              <a:rPr lang="x-none" smtClean="0"/>
              <a:t>लिए </a:t>
            </a:r>
            <a:r>
              <a:rPr lang="x-none"/>
              <a:t>मूल्य </a:t>
            </a:r>
            <a:r>
              <a:rPr lang="hi-IN" dirty="0" smtClean="0"/>
              <a:t>का </a:t>
            </a:r>
            <a:r>
              <a:rPr lang="x-none" smtClean="0"/>
              <a:t>किफ़ायती </a:t>
            </a:r>
            <a:r>
              <a:rPr lang="hi-IN" dirty="0" smtClean="0"/>
              <a:t>होना </a:t>
            </a:r>
            <a:r>
              <a:rPr lang="x-none" smtClean="0"/>
              <a:t>(</a:t>
            </a:r>
            <a:r>
              <a:rPr lang="x-none" smtClean="0"/>
              <a:t>ग्राहकों </a:t>
            </a:r>
            <a:r>
              <a:rPr lang="x-none" dirty="0" smtClean="0"/>
              <a:t>के लिए)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hi-IN" dirty="0" smtClean="0"/>
              <a:t>लक्षित</a:t>
            </a:r>
            <a:r>
              <a:rPr lang="x-none" smtClean="0"/>
              <a:t> </a:t>
            </a:r>
            <a:r>
              <a:rPr lang="x-none" dirty="0" smtClean="0"/>
              <a:t>लाभ (व्यापार के लिए)</a:t>
            </a:r>
          </a:p>
          <a:p>
            <a:pPr>
              <a:spcBef>
                <a:spcPts val="600"/>
              </a:spcBef>
              <a:defRPr/>
            </a:pPr>
            <a:r>
              <a:rPr lang="x-none" dirty="0" smtClean="0"/>
              <a:t>इस सत्र में, हम मूल्य निर्धारित करने के चरणों को सीखेंगे।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7</a:t>
            </a:fld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58253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1400" y="6400800"/>
            <a:ext cx="2133600" cy="365125"/>
          </a:xfrm>
        </p:spPr>
        <p:txBody>
          <a:bodyPr/>
          <a:lstStyle/>
          <a:p>
            <a:pPr>
              <a:defRPr/>
            </a:pPr>
            <a:fld id="{43E20BCE-774D-487B-BCFC-B9EAEAA997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610100" y="6096000"/>
            <a:ext cx="4305300" cy="6858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/>
            <a:r>
              <a:rPr lang="x-none" altLang="en-US" sz="1400" dirty="0" smtClean="0">
                <a:latin typeface="Garamond" panose="02020404030301010803" pitchFamily="18" charset="0"/>
              </a:rPr>
              <a:t>फिर, जांचसूची/चेक—लिस्ट का प्रयोग करके यह जांच लें कि जो मूल्य आपने निर्धारित किया है वह उपयुक्त और मुमकिन है</a:t>
            </a:r>
            <a:endParaRPr lang="en-IN" altLang="en-US" sz="1400" dirty="0">
              <a:latin typeface="Garamond" panose="02020404030301010803" pitchFamily="18" charset="0"/>
            </a:endParaRPr>
          </a:p>
        </p:txBody>
      </p:sp>
      <p:sp>
        <p:nvSpPr>
          <p:cNvPr id="15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 smtClean="0">
                <a:solidFill>
                  <a:prstClr val="black"/>
                </a:solidFill>
              </a:rPr>
              <a:t>What is involved in pricing products and services?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49085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dirty="0" smtClean="0">
                <a:cs typeface="Arial" panose="020B0604020202020204" pitchFamily="34" charset="0"/>
              </a:rPr>
              <a:t>Find out prices </a:t>
            </a:r>
            <a:r>
              <a:rPr lang="en-US" dirty="0">
                <a:cs typeface="Arial" panose="020B0604020202020204" pitchFamily="34" charset="0"/>
              </a:rPr>
              <a:t>of similar products (or services) which are typically bought by </a:t>
            </a:r>
            <a:r>
              <a:rPr lang="en-US" dirty="0" smtClean="0">
                <a:cs typeface="Arial" panose="020B0604020202020204" pitchFamily="34" charset="0"/>
              </a:rPr>
              <a:t>our </a:t>
            </a:r>
            <a:r>
              <a:rPr lang="en-US" dirty="0">
                <a:cs typeface="Arial" panose="020B0604020202020204" pitchFamily="34" charset="0"/>
              </a:rPr>
              <a:t>target customers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Check </a:t>
            </a:r>
            <a:r>
              <a:rPr lang="en-US" dirty="0" smtClean="0">
                <a:cs typeface="Arial" panose="020B0604020202020204" pitchFamily="34" charset="0"/>
              </a:rPr>
              <a:t>if </a:t>
            </a:r>
            <a:r>
              <a:rPr lang="en-US" dirty="0">
                <a:cs typeface="Arial" panose="020B0604020202020204" pitchFamily="34" charset="0"/>
              </a:rPr>
              <a:t>target customers consider </a:t>
            </a:r>
            <a:r>
              <a:rPr lang="en-US" dirty="0" smtClean="0">
                <a:cs typeface="Arial" panose="020B0604020202020204" pitchFamily="34" charset="0"/>
              </a:rPr>
              <a:t>our </a:t>
            </a:r>
            <a:r>
              <a:rPr lang="en-US" dirty="0">
                <a:cs typeface="Arial" panose="020B0604020202020204" pitchFamily="34" charset="0"/>
              </a:rPr>
              <a:t>product (or service) to be better, same or worse than competitors’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Select a price for </a:t>
            </a:r>
            <a:r>
              <a:rPr lang="en-US" dirty="0" smtClean="0">
                <a:cs typeface="Arial" panose="020B0604020202020204" pitchFamily="34" charset="0"/>
              </a:rPr>
              <a:t>our </a:t>
            </a:r>
            <a:r>
              <a:rPr lang="en-US" dirty="0">
                <a:cs typeface="Arial" panose="020B0604020202020204" pitchFamily="34" charset="0"/>
              </a:rPr>
              <a:t>product </a:t>
            </a:r>
            <a:r>
              <a:rPr lang="en-US" dirty="0" smtClean="0">
                <a:cs typeface="Arial" panose="020B0604020202020204" pitchFamily="34" charset="0"/>
              </a:rPr>
              <a:t>(or service) relative </a:t>
            </a:r>
            <a:r>
              <a:rPr lang="en-US" dirty="0">
                <a:cs typeface="Arial" panose="020B0604020202020204" pitchFamily="34" charset="0"/>
              </a:rPr>
              <a:t>to </a:t>
            </a:r>
            <a:r>
              <a:rPr lang="en-US" dirty="0" smtClean="0">
                <a:cs typeface="Arial" panose="020B0604020202020204" pitchFamily="34" charset="0"/>
              </a:rPr>
              <a:t>competitor’s product (or service):</a:t>
            </a:r>
            <a:endParaRPr lang="en-US" dirty="0">
              <a:cs typeface="Arial" panose="020B0604020202020204" pitchFamily="34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cs typeface="Arial" panose="020B0604020202020204" pitchFamily="34" charset="0"/>
              </a:rPr>
              <a:t>Higher than competition if customers believe your product/service is </a:t>
            </a:r>
            <a:r>
              <a:rPr lang="en-US" sz="1600" dirty="0" smtClean="0">
                <a:cs typeface="Arial" panose="020B0604020202020204" pitchFamily="34" charset="0"/>
              </a:rPr>
              <a:t>better </a:t>
            </a:r>
            <a:r>
              <a:rPr lang="en-US" sz="1600" b="1" dirty="0" smtClean="0">
                <a:cs typeface="Arial" panose="020B0604020202020204" pitchFamily="34" charset="0"/>
              </a:rPr>
              <a:t>or</a:t>
            </a:r>
            <a:endParaRPr lang="en-US" sz="1600" b="1" dirty="0">
              <a:cs typeface="Arial" panose="020B0604020202020204" pitchFamily="34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cs typeface="Arial" panose="020B0604020202020204" pitchFamily="34" charset="0"/>
              </a:rPr>
              <a:t>Lower than competition if customers believe your product/service is </a:t>
            </a:r>
            <a:r>
              <a:rPr lang="en-US" sz="1600" dirty="0" smtClean="0">
                <a:cs typeface="Arial" panose="020B0604020202020204" pitchFamily="34" charset="0"/>
              </a:rPr>
              <a:t>worse </a:t>
            </a:r>
            <a:r>
              <a:rPr lang="en-US" sz="1600" b="1" dirty="0" smtClean="0">
                <a:cs typeface="Arial" panose="020B0604020202020204" pitchFamily="34" charset="0"/>
              </a:rPr>
              <a:t>or</a:t>
            </a:r>
            <a:endParaRPr lang="en-US" sz="1600" b="1" dirty="0">
              <a:cs typeface="Arial" panose="020B0604020202020204" pitchFamily="34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cs typeface="Arial" panose="020B0604020202020204" pitchFamily="34" charset="0"/>
              </a:rPr>
              <a:t>Equal to competition if customers believe it’s the </a:t>
            </a:r>
            <a:r>
              <a:rPr lang="en-US" sz="1600" dirty="0" smtClean="0">
                <a:cs typeface="Arial" panose="020B0604020202020204" pitchFamily="34" charset="0"/>
              </a:rPr>
              <a:t>same</a:t>
            </a:r>
            <a:endParaRPr lang="en-US" sz="1600" dirty="0"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90500" y="6096000"/>
            <a:ext cx="4305300" cy="6858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/>
            <a:r>
              <a:rPr lang="en-IN" altLang="en-US" sz="1800" dirty="0">
                <a:latin typeface="Garamond" panose="02020404030301010803" pitchFamily="18" charset="0"/>
              </a:rPr>
              <a:t>Then, verify that the price you’ve set is appropriate and viable by using the check-list</a:t>
            </a:r>
          </a:p>
        </p:txBody>
      </p:sp>
      <p:sp>
        <p:nvSpPr>
          <p:cNvPr id="18" name="Slide Number Placeholder 3"/>
          <p:cNvSpPr txBox="1">
            <a:spLocks/>
          </p:cNvSpPr>
          <p:nvPr/>
        </p:nvSpPr>
        <p:spPr>
          <a:xfrm>
            <a:off x="34290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fld id="{7561B77F-24A2-8242-9CD6-257E774A1A8D}" type="slidenum">
              <a:rPr lang="en-US" sz="1600" b="1" smtClean="0">
                <a:solidFill>
                  <a:prstClr val="black"/>
                </a:solidFill>
              </a:rPr>
              <a:t>8</a:t>
            </a:fld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 err="1" smtClean="0">
                <a:solidFill>
                  <a:prstClr val="black"/>
                </a:solidFill>
              </a:rPr>
              <a:t>उत्पा</a:t>
            </a:r>
            <a:r>
              <a:rPr lang="hi-IN" sz="2400" dirty="0" smtClean="0">
                <a:solidFill>
                  <a:prstClr val="black"/>
                </a:solidFill>
              </a:rPr>
              <a:t>दों एवं सेवाओं के मूल्य निर्धारण में क्या-क्या शामिल है?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67200" cy="49085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hi-IN" dirty="0" smtClean="0">
                <a:cs typeface="Arial" panose="020B0604020202020204" pitchFamily="34" charset="0"/>
              </a:rPr>
              <a:t>मिलते-जुलते उत्पादों (या सेवाओं) की कीमत पता करें जिसे आमतौर पर हमारे लक्षित ग्राहक खरीदते हैं। </a:t>
            </a:r>
            <a:endParaRPr lang="en-US" dirty="0"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hi-IN" dirty="0" smtClean="0">
                <a:cs typeface="Arial" panose="020B0604020202020204" pitchFamily="34" charset="0"/>
              </a:rPr>
              <a:t>इस बात की जांच करें कि क्या लक्षित ग्राहक </a:t>
            </a:r>
            <a:r>
              <a:rPr lang="hi-IN" dirty="0">
                <a:cs typeface="Arial" panose="020B0604020202020204" pitchFamily="34" charset="0"/>
              </a:rPr>
              <a:t>हमारे उत्पादों (या सेवाओं) </a:t>
            </a:r>
            <a:r>
              <a:rPr lang="hi-IN" dirty="0" smtClean="0">
                <a:cs typeface="Arial" panose="020B0604020202020204" pitchFamily="34" charset="0"/>
              </a:rPr>
              <a:t>को हमारे प्रतिद्वंदियों से बेहतर या खराब मानते हैं या वैसा ही मानते हैं</a:t>
            </a:r>
            <a:endParaRPr lang="en-US" dirty="0"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hi-IN" dirty="0" smtClean="0">
                <a:cs typeface="Arial" panose="020B0604020202020204" pitchFamily="34" charset="0"/>
              </a:rPr>
              <a:t>प्रतिद्वंदियों के </a:t>
            </a:r>
            <a:r>
              <a:rPr lang="hi-IN" dirty="0">
                <a:cs typeface="Arial" panose="020B0604020202020204" pitchFamily="34" charset="0"/>
              </a:rPr>
              <a:t>उत्पादों (या सेवाओं</a:t>
            </a:r>
            <a:r>
              <a:rPr lang="hi-IN" dirty="0" smtClean="0">
                <a:cs typeface="Arial" panose="020B0604020202020204" pitchFamily="34" charset="0"/>
              </a:rPr>
              <a:t>) के मुकाबले हमारे </a:t>
            </a:r>
            <a:r>
              <a:rPr lang="hi-IN" dirty="0" smtClean="0">
                <a:cs typeface="Arial" panose="020B0604020202020204" pitchFamily="34" charset="0"/>
              </a:rPr>
              <a:t>उत्पाद (या सेवाओं) के लिए मूल्य का चयन करें:</a:t>
            </a:r>
            <a:endParaRPr lang="en-US" dirty="0">
              <a:cs typeface="Arial" panose="020B0604020202020204" pitchFamily="34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hi-IN" sz="1600" dirty="0" smtClean="0">
                <a:cs typeface="Arial" panose="020B0604020202020204" pitchFamily="34" charset="0"/>
              </a:rPr>
              <a:t>प्रतिद्वंदियों से अधिक अगर ग्राहकों को लगता है कि आपके उत्पाद/ सेवा बेहतर हैं या </a:t>
            </a:r>
            <a:endParaRPr lang="en-US" sz="1600" b="1" dirty="0">
              <a:cs typeface="Arial" panose="020B0604020202020204" pitchFamily="34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hi-IN" sz="1600" dirty="0">
                <a:cs typeface="Arial" panose="020B0604020202020204" pitchFamily="34" charset="0"/>
              </a:rPr>
              <a:t>प्रतिद्वंदियों से </a:t>
            </a:r>
            <a:r>
              <a:rPr lang="hi-IN" sz="1600" dirty="0" smtClean="0">
                <a:cs typeface="Arial" panose="020B0604020202020204" pitchFamily="34" charset="0"/>
              </a:rPr>
              <a:t>कम अगर </a:t>
            </a:r>
            <a:r>
              <a:rPr lang="hi-IN" sz="1600" dirty="0">
                <a:cs typeface="Arial" panose="020B0604020202020204" pitchFamily="34" charset="0"/>
              </a:rPr>
              <a:t>ग्राहकों को लगता है कि आपके उत्पाद/ सेवा </a:t>
            </a:r>
            <a:r>
              <a:rPr lang="hi-IN" sz="1600" dirty="0" smtClean="0">
                <a:cs typeface="Arial" panose="020B0604020202020204" pitchFamily="34" charset="0"/>
              </a:rPr>
              <a:t>खराब हैं </a:t>
            </a:r>
            <a:r>
              <a:rPr lang="hi-IN" sz="1600" dirty="0">
                <a:cs typeface="Arial" panose="020B0604020202020204" pitchFamily="34" charset="0"/>
              </a:rPr>
              <a:t>या </a:t>
            </a:r>
            <a:endParaRPr lang="en-US" sz="1600" b="1" dirty="0">
              <a:cs typeface="Arial" panose="020B0604020202020204" pitchFamily="34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hi-IN" sz="1600" dirty="0">
                <a:cs typeface="Arial" panose="020B0604020202020204" pitchFamily="34" charset="0"/>
              </a:rPr>
              <a:t>प्रतिद्वंदियों </a:t>
            </a:r>
            <a:r>
              <a:rPr lang="hi-IN" sz="1600" dirty="0" smtClean="0">
                <a:cs typeface="Arial" panose="020B0604020202020204" pitchFamily="34" charset="0"/>
              </a:rPr>
              <a:t>के बराबर अगर </a:t>
            </a:r>
            <a:r>
              <a:rPr lang="hi-IN" sz="1600" dirty="0">
                <a:cs typeface="Arial" panose="020B0604020202020204" pitchFamily="34" charset="0"/>
              </a:rPr>
              <a:t>ग्राहकों को लगता है कि </a:t>
            </a:r>
            <a:r>
              <a:rPr lang="hi-IN" sz="1600" dirty="0" smtClean="0">
                <a:cs typeface="Arial" panose="020B0604020202020204" pitchFamily="34" charset="0"/>
              </a:rPr>
              <a:t>ये वैसा ही है</a:t>
            </a:r>
            <a:endParaRPr lang="en-US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40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33828">
            <a:off x="3741738" y="3032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x-none" sz="2400" dirty="0" smtClean="0">
                <a:solidFill>
                  <a:srgbClr val="000000"/>
                </a:solidFill>
                <a:cs typeface="Arial" pitchFamily="34" charset="0"/>
              </a:rPr>
              <a:t>उदाहरण- नीम साबुन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67200" cy="41465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endParaRPr lang="x-none" sz="20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x-none" sz="2000" dirty="0" smtClean="0"/>
              <a:t>अंजलि ने एक छोटा व्यापार ​आरंभ किया है जो नीम साबुन बनाता है</a:t>
            </a:r>
          </a:p>
          <a:p>
            <a:pPr>
              <a:buFont typeface="Arial" pitchFamily="34" charset="0"/>
              <a:buChar char="•"/>
              <a:defRPr/>
            </a:pPr>
            <a:endParaRPr lang="x-none" sz="20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x-none" sz="2000" dirty="0" smtClean="0"/>
              <a:t>वह नहीं जानती कि नीम के साबुन को किस कीमत पर बेचा जाए?</a:t>
            </a:r>
          </a:p>
          <a:p>
            <a:pPr>
              <a:buFont typeface="Arial" pitchFamily="34" charset="0"/>
              <a:buChar char="•"/>
              <a:defRPr/>
            </a:pPr>
            <a:endParaRPr lang="x-none" sz="20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x-none" sz="2000" dirty="0" smtClean="0"/>
              <a:t>प्रश्न: अंजलि को क्या करना चाहिए?</a:t>
            </a:r>
            <a:endParaRPr lang="en-GB" sz="22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648200" y="5226050"/>
            <a:ext cx="4267200" cy="155575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spcBef>
                <a:spcPts val="600"/>
              </a:spcBef>
              <a:buNone/>
              <a:defRPr/>
            </a:pPr>
            <a:r>
              <a:rPr lang="x-none" sz="2000" b="1" dirty="0" smtClean="0">
                <a:latin typeface="Garamond" panose="02020404030301010803" pitchFamily="18" charset="0"/>
              </a:rPr>
              <a:t>मूल्य निर्धारित करने के चरण:</a:t>
            </a:r>
            <a:r>
              <a:rPr lang="en-US" sz="2000" b="1" dirty="0" smtClean="0">
                <a:latin typeface="Garamond" panose="02020404030301010803" pitchFamily="18" charset="0"/>
              </a:rPr>
              <a:t> </a:t>
            </a:r>
            <a:endParaRPr lang="en-US" sz="2000" b="1" dirty="0">
              <a:latin typeface="Garamond" panose="02020404030301010803" pitchFamily="18" charset="0"/>
            </a:endParaRPr>
          </a:p>
          <a:p>
            <a:pPr>
              <a:spcBef>
                <a:spcPts val="600"/>
              </a:spcBef>
              <a:buFont typeface="+mj-lt"/>
              <a:buAutoNum type="arabicPeriod"/>
              <a:defRPr/>
            </a:pPr>
            <a:r>
              <a:rPr lang="x-none" sz="2000" dirty="0" smtClean="0">
                <a:latin typeface="Garamond" panose="02020404030301010803" pitchFamily="18" charset="0"/>
              </a:rPr>
              <a:t>मिलते- जुलते उत्पादों (या सेवाओं) का मूल्य पता करना जो कि आपके लक्ष्य ग्राहकों द्वारा सामान्य तौर पर खरीदे जाते हैं</a:t>
            </a:r>
          </a:p>
          <a:p>
            <a:pPr>
              <a:spcBef>
                <a:spcPts val="600"/>
              </a:spcBef>
              <a:buFont typeface="+mj-lt"/>
              <a:buAutoNum type="arabicPeriod"/>
              <a:defRPr/>
            </a:pP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latin typeface="Arial" charset="0"/>
                <a:cs typeface="Arial" charset="0"/>
              </a:rPr>
              <a:t>Example: Neem Soaps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41465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r>
              <a:rPr lang="en-US" sz="2000" dirty="0"/>
              <a:t>Anjali owns a small business which makes neem soaps </a:t>
            </a:r>
          </a:p>
          <a:p>
            <a:pPr>
              <a:buFont typeface="Arial" pitchFamily="34" charset="0"/>
              <a:buChar char="•"/>
              <a:defRPr/>
            </a:pP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/>
              <a:t>She does not know what price to sell the neem soaps for?</a:t>
            </a:r>
          </a:p>
          <a:p>
            <a:pPr>
              <a:buFont typeface="Arial" pitchFamily="34" charset="0"/>
              <a:buChar char="•"/>
              <a:defRPr/>
            </a:pP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/>
              <a:t>Question: What should Anjali do?</a:t>
            </a:r>
          </a:p>
          <a:p>
            <a:pPr lvl="1">
              <a:buFont typeface="Arial" pitchFamily="34" charset="0"/>
              <a:buChar char="–"/>
              <a:defRPr/>
            </a:pPr>
            <a:endParaRPr lang="en-US" dirty="0"/>
          </a:p>
          <a:p>
            <a:pPr>
              <a:buFont typeface="Arial" pitchFamily="34" charset="0"/>
              <a:buChar char="•"/>
              <a:defRPr/>
            </a:pPr>
            <a:endParaRPr lang="en-GB" sz="2200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28600" y="5226050"/>
            <a:ext cx="4267200" cy="155575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spcBef>
                <a:spcPts val="600"/>
              </a:spcBef>
              <a:buNone/>
              <a:defRPr/>
            </a:pPr>
            <a:r>
              <a:rPr lang="en-US" sz="2000" b="1" dirty="0">
                <a:latin typeface="Garamond" panose="02020404030301010803" pitchFamily="18" charset="0"/>
              </a:rPr>
              <a:t>Steps for setting Price : </a:t>
            </a:r>
          </a:p>
          <a:p>
            <a:pPr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sz="2000" dirty="0" smtClean="0">
                <a:latin typeface="Garamond" panose="02020404030301010803" pitchFamily="18" charset="0"/>
              </a:rPr>
              <a:t>Find out prices </a:t>
            </a:r>
            <a:r>
              <a:rPr lang="en-US" sz="2000" dirty="0">
                <a:latin typeface="Garamond" panose="02020404030301010803" pitchFamily="18" charset="0"/>
              </a:rPr>
              <a:t>of similar products (or services) which are typically bought by your target </a:t>
            </a:r>
            <a:r>
              <a:rPr lang="en-US" sz="2000" dirty="0" smtClean="0">
                <a:latin typeface="Garamond" panose="02020404030301010803" pitchFamily="18" charset="0"/>
              </a:rPr>
              <a:t>customers</a:t>
            </a: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CD2FA05E-AB4E-444A-820D-0522857ACF95}" type="slidenum">
              <a:rPr lang="en-US" sz="1600" b="1" smtClean="0">
                <a:solidFill>
                  <a:prstClr val="black"/>
                </a:solidFill>
              </a:rPr>
              <a:t>9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9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PSScgotIkucTFcJ5Ck4t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PSScgotIkucTFcJ5Ck4t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PSScgotIkucTFcJ5Ck4t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PSScgotIkucTFcJ5Ck4t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heme/theme1.xml><?xml version="1.0" encoding="utf-8"?>
<a:theme xmlns:a="http://schemas.openxmlformats.org/drawingml/2006/main" name="3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18535</TotalTime>
  <Words>4647</Words>
  <Application>Microsoft Office PowerPoint</Application>
  <PresentationFormat>On-screen Show (4:3)</PresentationFormat>
  <Paragraphs>551</Paragraphs>
  <Slides>32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33_Office Theme</vt:lpstr>
      <vt:lpstr>34_Office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Remember the steps? – We have completed the first one</vt:lpstr>
      <vt:lpstr>2. Compare quality from customer perspective  </vt:lpstr>
      <vt:lpstr>PowerPoint Presentation</vt:lpstr>
      <vt:lpstr>3. Set a price</vt:lpstr>
      <vt:lpstr>PowerPoint Presentation</vt:lpstr>
      <vt:lpstr>PowerPoint Presentation</vt:lpstr>
      <vt:lpstr>Checklist for verifying pricing</vt:lpstr>
      <vt:lpstr>Checking Affordability – through retailers</vt:lpstr>
      <vt:lpstr>Checking Affordability – from customers</vt:lpstr>
      <vt:lpstr>Checking Profitability</vt:lpstr>
      <vt:lpstr>What if for the set price, profits are not enough?</vt:lpstr>
      <vt:lpstr>Reduce costs to increase profits</vt:lpstr>
      <vt:lpstr>Increasing price to increase profits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lucky</dc:creator>
  <cp:lastModifiedBy>newcent</cp:lastModifiedBy>
  <cp:revision>606</cp:revision>
  <cp:lastPrinted>2016-01-13T04:01:47Z</cp:lastPrinted>
  <dcterms:created xsi:type="dcterms:W3CDTF">2011-03-10T04:24:51Z</dcterms:created>
  <dcterms:modified xsi:type="dcterms:W3CDTF">2017-08-06T12:23:59Z</dcterms:modified>
</cp:coreProperties>
</file>