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tags/tag1.xml" ContentType="application/vnd.openxmlformats-officedocument.presentationml.tags+xml"/>
  <Override PartName="/ppt/notesSlides/notesSlide30.xml" ContentType="application/vnd.openxmlformats-officedocument.presentationml.notesSlide+xml"/>
  <Override PartName="/ppt/tags/tag2.xml" ContentType="application/vnd.openxmlformats-officedocument.presentationml.tags+xml"/>
  <Override PartName="/ppt/notesSlides/notesSlide31.xml" ContentType="application/vnd.openxmlformats-officedocument.presentationml.notesSlide+xml"/>
  <Override PartName="/ppt/tags/tag3.xml" ContentType="application/vnd.openxmlformats-officedocument.presentationml.tags+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5034" r:id="rId1"/>
  </p:sldMasterIdLst>
  <p:notesMasterIdLst>
    <p:notesMasterId r:id="rId49"/>
  </p:notesMasterIdLst>
  <p:sldIdLst>
    <p:sldId id="2378" r:id="rId2"/>
    <p:sldId id="2389" r:id="rId3"/>
    <p:sldId id="1565" r:id="rId4"/>
    <p:sldId id="2406" r:id="rId5"/>
    <p:sldId id="2474" r:id="rId6"/>
    <p:sldId id="2408" r:id="rId7"/>
    <p:sldId id="2409" r:id="rId8"/>
    <p:sldId id="2454" r:id="rId9"/>
    <p:sldId id="2455" r:id="rId10"/>
    <p:sldId id="2475" r:id="rId11"/>
    <p:sldId id="2463" r:id="rId12"/>
    <p:sldId id="2412" r:id="rId13"/>
    <p:sldId id="2456" r:id="rId14"/>
    <p:sldId id="2457" r:id="rId15"/>
    <p:sldId id="2407" r:id="rId16"/>
    <p:sldId id="2414" r:id="rId17"/>
    <p:sldId id="2458" r:id="rId18"/>
    <p:sldId id="2459" r:id="rId19"/>
    <p:sldId id="2462" r:id="rId20"/>
    <p:sldId id="2429" r:id="rId21"/>
    <p:sldId id="2461" r:id="rId22"/>
    <p:sldId id="2418" r:id="rId23"/>
    <p:sldId id="2478" r:id="rId24"/>
    <p:sldId id="2476" r:id="rId25"/>
    <p:sldId id="2464" r:id="rId26"/>
    <p:sldId id="2469" r:id="rId27"/>
    <p:sldId id="2468" r:id="rId28"/>
    <p:sldId id="2434" r:id="rId29"/>
    <p:sldId id="2467" r:id="rId30"/>
    <p:sldId id="2425" r:id="rId31"/>
    <p:sldId id="2422" r:id="rId32"/>
    <p:sldId id="2426" r:id="rId33"/>
    <p:sldId id="2428" r:id="rId34"/>
    <p:sldId id="2427" r:id="rId35"/>
    <p:sldId id="2453" r:id="rId36"/>
    <p:sldId id="2452" r:id="rId37"/>
    <p:sldId id="2477" r:id="rId38"/>
    <p:sldId id="2470" r:id="rId39"/>
    <p:sldId id="1609" r:id="rId40"/>
    <p:sldId id="1610" r:id="rId41"/>
    <p:sldId id="2471" r:id="rId42"/>
    <p:sldId id="2472" r:id="rId43"/>
    <p:sldId id="2473" r:id="rId44"/>
    <p:sldId id="2371" r:id="rId45"/>
    <p:sldId id="1613" r:id="rId46"/>
    <p:sldId id="1614" r:id="rId47"/>
    <p:sldId id="1615" r:id="rId48"/>
  </p:sldIdLst>
  <p:sldSz cx="9144000" cy="6858000" type="screen4x3"/>
  <p:notesSz cx="7315200" cy="9601200"/>
  <p:defaultTex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96" autoAdjust="0"/>
    <p:restoredTop sz="93632" autoAdjust="0"/>
  </p:normalViewPr>
  <p:slideViewPr>
    <p:cSldViewPr>
      <p:cViewPr varScale="1">
        <p:scale>
          <a:sx n="92" d="100"/>
          <a:sy n="92" d="100"/>
        </p:scale>
        <p:origin x="-834" y="-102"/>
      </p:cViewPr>
      <p:guideLst>
        <p:guide orient="horz" pos="2160"/>
        <p:guide pos="2880"/>
      </p:guideLst>
    </p:cSldViewPr>
  </p:slideViewPr>
  <p:notesTextViewPr>
    <p:cViewPr>
      <p:scale>
        <a:sx n="100" d="100"/>
        <a:sy n="100" d="100"/>
      </p:scale>
      <p:origin x="0" y="0"/>
    </p:cViewPr>
  </p:notesTextViewPr>
  <p:sorterViewPr>
    <p:cViewPr>
      <p:scale>
        <a:sx n="197" d="100"/>
        <a:sy n="197" d="100"/>
      </p:scale>
      <p:origin x="0" y="2304"/>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NULL"/></Relationships>
</file>

<file path=ppt/drawings/_rels/vmlDrawing2.vml.rels><?xml version="1.0" encoding="UTF-8" standalone="yes"?>
<Relationships xmlns="http://schemas.openxmlformats.org/package/2006/relationships"><Relationship Id="rId1" Type="http://schemas.openxmlformats.org/officeDocument/2006/relationships/image" Target="NULL"/></Relationships>
</file>

<file path=ppt/drawings/_rels/vmlDrawing3.vml.rels><?xml version="1.0" encoding="UTF-8" standalone="yes"?>
<Relationships xmlns="http://schemas.openxmlformats.org/package/2006/relationships"><Relationship Id="rId1" Type="http://schemas.openxmlformats.org/officeDocument/2006/relationships/image" Target="NUL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61" tIns="48331" rIns="96661" bIns="48331" rtlCol="0"/>
          <a:lstStyle>
            <a:lvl1pPr algn="l" fontAlgn="auto">
              <a:spcBef>
                <a:spcPts val="0"/>
              </a:spcBef>
              <a:spcAft>
                <a:spcPts val="0"/>
              </a:spcAft>
              <a:defRPr sz="1300">
                <a:latin typeface="+mn-lt"/>
              </a:defRPr>
            </a:lvl1pPr>
          </a:lstStyle>
          <a:p>
            <a:pPr>
              <a:defRPr/>
            </a:pPr>
            <a:endParaRPr lang="en-US"/>
          </a:p>
        </p:txBody>
      </p:sp>
      <p:sp>
        <p:nvSpPr>
          <p:cNvPr id="3" name="Date Placeholder 2"/>
          <p:cNvSpPr>
            <a:spLocks noGrp="1"/>
          </p:cNvSpPr>
          <p:nvPr>
            <p:ph type="dt" idx="1"/>
          </p:nvPr>
        </p:nvSpPr>
        <p:spPr>
          <a:xfrm>
            <a:off x="4143587" y="0"/>
            <a:ext cx="3169920" cy="480060"/>
          </a:xfrm>
          <a:prstGeom prst="rect">
            <a:avLst/>
          </a:prstGeom>
        </p:spPr>
        <p:txBody>
          <a:bodyPr vert="horz" lIns="96661" tIns="48331" rIns="96661" bIns="48331" rtlCol="0"/>
          <a:lstStyle>
            <a:lvl1pPr algn="r" fontAlgn="auto">
              <a:spcBef>
                <a:spcPts val="0"/>
              </a:spcBef>
              <a:spcAft>
                <a:spcPts val="0"/>
              </a:spcAft>
              <a:defRPr sz="1300">
                <a:latin typeface="+mn-lt"/>
              </a:defRPr>
            </a:lvl1pPr>
          </a:lstStyle>
          <a:p>
            <a:pPr>
              <a:defRPr/>
            </a:pPr>
            <a:fld id="{E9C7E114-6F50-448F-852D-C8260DD42019}" type="datetimeFigureOut">
              <a:rPr lang="en-US"/>
              <a:pPr>
                <a:defRPr/>
              </a:pPr>
              <a:t>8/10/2017</a:t>
            </a:fld>
            <a:endParaRPr lang="en-US"/>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61" tIns="48331" rIns="96661" bIns="48331" rtlCol="0" anchor="ctr"/>
          <a:lstStyle/>
          <a:p>
            <a:pPr lvl="0"/>
            <a:endParaRPr lang="en-US" noProof="0"/>
          </a:p>
        </p:txBody>
      </p:sp>
      <p:sp>
        <p:nvSpPr>
          <p:cNvPr id="5" name="Notes Placeholder 4"/>
          <p:cNvSpPr>
            <a:spLocks noGrp="1"/>
          </p:cNvSpPr>
          <p:nvPr>
            <p:ph type="body" sz="quarter" idx="3"/>
          </p:nvPr>
        </p:nvSpPr>
        <p:spPr>
          <a:xfrm>
            <a:off x="731520" y="4560570"/>
            <a:ext cx="5852160" cy="4320540"/>
          </a:xfrm>
          <a:prstGeom prst="rect">
            <a:avLst/>
          </a:prstGeom>
        </p:spPr>
        <p:txBody>
          <a:bodyPr vert="horz" lIns="96661" tIns="48331" rIns="96661" bIns="48331"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9119474"/>
            <a:ext cx="3169920" cy="480060"/>
          </a:xfrm>
          <a:prstGeom prst="rect">
            <a:avLst/>
          </a:prstGeom>
        </p:spPr>
        <p:txBody>
          <a:bodyPr vert="horz" lIns="96661" tIns="48331" rIns="96661" bIns="48331" rtlCol="0" anchor="b"/>
          <a:lstStyle>
            <a:lvl1pPr algn="l" fontAlgn="auto">
              <a:spcBef>
                <a:spcPts val="0"/>
              </a:spcBef>
              <a:spcAft>
                <a:spcPts val="0"/>
              </a:spcAft>
              <a:defRPr sz="1300">
                <a:latin typeface="+mn-lt"/>
              </a:defRPr>
            </a:lvl1pPr>
          </a:lstStyle>
          <a:p>
            <a:pPr>
              <a:defRPr/>
            </a:pPr>
            <a:endParaRPr lang="en-US"/>
          </a:p>
        </p:txBody>
      </p:sp>
      <p:sp>
        <p:nvSpPr>
          <p:cNvPr id="7" name="Slide Number Placeholder 6"/>
          <p:cNvSpPr>
            <a:spLocks noGrp="1"/>
          </p:cNvSpPr>
          <p:nvPr>
            <p:ph type="sldNum" sz="quarter" idx="5"/>
          </p:nvPr>
        </p:nvSpPr>
        <p:spPr>
          <a:xfrm>
            <a:off x="4143587" y="9119474"/>
            <a:ext cx="3169920" cy="480060"/>
          </a:xfrm>
          <a:prstGeom prst="rect">
            <a:avLst/>
          </a:prstGeom>
        </p:spPr>
        <p:txBody>
          <a:bodyPr vert="horz" lIns="96661" tIns="48331" rIns="96661" bIns="48331" rtlCol="0" anchor="b"/>
          <a:lstStyle>
            <a:lvl1pPr algn="r" fontAlgn="auto">
              <a:spcBef>
                <a:spcPts val="0"/>
              </a:spcBef>
              <a:spcAft>
                <a:spcPts val="0"/>
              </a:spcAft>
              <a:defRPr sz="1300">
                <a:latin typeface="+mn-lt"/>
              </a:defRPr>
            </a:lvl1pPr>
          </a:lstStyle>
          <a:p>
            <a:pPr>
              <a:defRPr/>
            </a:pPr>
            <a:fld id="{7451C2F5-D6AC-4974-A542-270CB7FCE506}" type="slidenum">
              <a:rPr lang="en-US"/>
              <a:pPr>
                <a:defRPr/>
              </a:pPr>
              <a:t>‹#›</a:t>
            </a:fld>
            <a:endParaRPr lang="en-US"/>
          </a:p>
        </p:txBody>
      </p:sp>
    </p:spTree>
    <p:extLst>
      <p:ext uri="{BB962C8B-B14F-4D97-AF65-F5344CB8AC3E}">
        <p14:creationId xmlns:p14="http://schemas.microsoft.com/office/powerpoint/2010/main" val="22807226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1202"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fld id="{50950D9D-8DBD-42A7-B5C1-591752C7172D}" type="slidenum">
              <a:rPr lang="en-GB">
                <a:solidFill>
                  <a:prstClr val="black"/>
                </a:solidFill>
              </a:rPr>
              <a:pPr/>
              <a:t>1</a:t>
            </a:fld>
            <a:endParaRPr lang="en-GB">
              <a:solidFill>
                <a:prstClr val="black"/>
              </a:solidFill>
            </a:endParaRPr>
          </a:p>
        </p:txBody>
      </p:sp>
      <p:sp>
        <p:nvSpPr>
          <p:cNvPr id="133123" name="Text Box 1"/>
          <p:cNvSpPr txBox="1">
            <a:spLocks noChangeArrowheads="1"/>
          </p:cNvSpPr>
          <p:nvPr/>
        </p:nvSpPr>
        <p:spPr bwMode="auto">
          <a:xfrm>
            <a:off x="1177926" y="685800"/>
            <a:ext cx="4500563" cy="3429000"/>
          </a:xfrm>
          <a:prstGeom prst="rect">
            <a:avLst/>
          </a:prstGeom>
          <a:solidFill>
            <a:srgbClr val="FFFFFF"/>
          </a:solidFill>
          <a:ln w="9360">
            <a:solidFill>
              <a:srgbClr val="000000"/>
            </a:solidFill>
            <a:miter lim="800000"/>
            <a:headEnd/>
            <a:tailEnd/>
          </a:ln>
        </p:spPr>
        <p:txBody>
          <a:bodyPr wrap="none" lIns="80151" tIns="40074" rIns="80151" bIns="40074"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IN">
              <a:solidFill>
                <a:prstClr val="black"/>
              </a:solidFill>
              <a:latin typeface="Calibri" pitchFamily="34" charset="0"/>
            </a:endParaRPr>
          </a:p>
        </p:txBody>
      </p:sp>
      <p:sp>
        <p:nvSpPr>
          <p:cNvPr id="133124" name="Text Box 2"/>
          <p:cNvSpPr>
            <a:spLocks noGrp="1" noChangeArrowheads="1"/>
          </p:cNvSpPr>
          <p:nvPr>
            <p:ph type="body"/>
          </p:nvPr>
        </p:nvSpPr>
        <p:spPr bwMode="auto">
          <a:xfrm>
            <a:off x="687389" y="4344988"/>
            <a:ext cx="5481637" cy="41116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numCol="1" anchor="t" anchorCtr="0" compatLnSpc="1">
            <a:prstTxWarp prst="textNoShape">
              <a:avLst/>
            </a:prstTxWarp>
          </a:bodyPr>
          <a:lstStyle/>
          <a:p>
            <a:pPr>
              <a:lnSpc>
                <a:spcPct val="95000"/>
              </a:lnSpc>
              <a:spcBef>
                <a:spcPts val="388"/>
              </a:spcBef>
              <a:tabLst>
                <a:tab pos="0" algn="l"/>
                <a:tab pos="390490" algn="l"/>
                <a:tab pos="784155" algn="l"/>
                <a:tab pos="1177820" algn="l"/>
                <a:tab pos="1571485" algn="l"/>
                <a:tab pos="1965150" algn="l"/>
                <a:tab pos="2358814" algn="l"/>
                <a:tab pos="2754067" algn="l"/>
                <a:tab pos="3147733" algn="l"/>
                <a:tab pos="3541398" algn="l"/>
                <a:tab pos="3931888" algn="l"/>
                <a:tab pos="4328727" algn="l"/>
                <a:tab pos="4720804" algn="l"/>
                <a:tab pos="5114469" algn="l"/>
                <a:tab pos="5511309" algn="l"/>
                <a:tab pos="5901799" algn="l"/>
                <a:tab pos="6295464" algn="l"/>
                <a:tab pos="6689129" algn="l"/>
                <a:tab pos="7084381" algn="l"/>
                <a:tab pos="7478047" algn="l"/>
                <a:tab pos="7871712" algn="l"/>
              </a:tabLst>
            </a:pPr>
            <a:endParaRPr lang="en-GB">
              <a:ea typeface="MS Gothic" pitchFamily="49" charset="-128"/>
            </a:endParaRPr>
          </a:p>
        </p:txBody>
      </p:sp>
    </p:spTree>
    <p:extLst>
      <p:ext uri="{BB962C8B-B14F-4D97-AF65-F5344CB8AC3E}">
        <p14:creationId xmlns:p14="http://schemas.microsoft.com/office/powerpoint/2010/main" val="23458344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25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225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b="1" dirty="0"/>
              <a:t>The use of this diagram is only to explain the concepts.</a:t>
            </a:r>
          </a:p>
          <a:p>
            <a:endParaRPr lang="en-US" dirty="0"/>
          </a:p>
          <a:p>
            <a:r>
              <a:rPr lang="en-US" dirty="0"/>
              <a:t>The Gray box indicates the areas we are interested in. </a:t>
            </a:r>
          </a:p>
          <a:p>
            <a:endParaRPr lang="en-US" dirty="0"/>
          </a:p>
          <a:p>
            <a:r>
              <a:rPr lang="en-US" dirty="0"/>
              <a:t>Mention to them that the </a:t>
            </a:r>
            <a:r>
              <a:rPr lang="en-US" dirty="0" err="1"/>
              <a:t>colour</a:t>
            </a:r>
            <a:r>
              <a:rPr lang="en-US" dirty="0"/>
              <a:t> scheme appears later in slides.</a:t>
            </a:r>
          </a:p>
          <a:p>
            <a:pPr>
              <a:buFontTx/>
              <a:buChar char="•"/>
            </a:pPr>
            <a:r>
              <a:rPr lang="en-US" dirty="0"/>
              <a:t> Blue for Purchasing</a:t>
            </a:r>
          </a:p>
          <a:p>
            <a:pPr>
              <a:buFontTx/>
              <a:buChar char="•"/>
            </a:pPr>
            <a:r>
              <a:rPr lang="en-US" dirty="0"/>
              <a:t> Cream for Production </a:t>
            </a:r>
          </a:p>
          <a:p>
            <a:pPr>
              <a:buFontTx/>
              <a:buChar char="•"/>
            </a:pPr>
            <a:r>
              <a:rPr lang="en-US" dirty="0"/>
              <a:t> Orange for Distribution</a:t>
            </a:r>
          </a:p>
        </p:txBody>
      </p:sp>
      <p:sp>
        <p:nvSpPr>
          <p:cNvPr id="4" name="Slide Number Placeholder 3"/>
          <p:cNvSpPr>
            <a:spLocks noGrp="1"/>
          </p:cNvSpPr>
          <p:nvPr>
            <p:ph type="sldNum" sz="quarter" idx="5"/>
          </p:nvPr>
        </p:nvSpPr>
        <p:spPr/>
        <p:txBody>
          <a:bodyPr/>
          <a:lstStyle/>
          <a:p>
            <a:pPr>
              <a:defRPr/>
            </a:pPr>
            <a:fld id="{D8E45364-2987-4F2E-A7F8-78A28D46200B}" type="slidenum">
              <a:rPr lang="en-US">
                <a:solidFill>
                  <a:prstClr val="black"/>
                </a:solidFill>
              </a:rPr>
              <a:pPr>
                <a:defRPr/>
              </a:pPr>
              <a:t>10</a:t>
            </a:fld>
            <a:endParaRPr lang="en-US">
              <a:solidFill>
                <a:prstClr val="black"/>
              </a:solidFill>
            </a:endParaRPr>
          </a:p>
        </p:txBody>
      </p:sp>
    </p:spTree>
    <p:extLst>
      <p:ext uri="{BB962C8B-B14F-4D97-AF65-F5344CB8AC3E}">
        <p14:creationId xmlns:p14="http://schemas.microsoft.com/office/powerpoint/2010/main" val="328071677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2466"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fld id="{FCA0BBE2-58C0-4F28-B32B-4E6DF13926B1}" type="slidenum">
              <a:rPr lang="en-GB" smtClean="0">
                <a:solidFill>
                  <a:prstClr val="black"/>
                </a:solidFill>
              </a:rPr>
              <a:pPr>
                <a:defRPr/>
              </a:pPr>
              <a:t>11</a:t>
            </a:fld>
            <a:endParaRPr lang="mr-IN">
              <a:solidFill>
                <a:prstClr val="black"/>
              </a:solidFill>
            </a:endParaRPr>
          </a:p>
        </p:txBody>
      </p:sp>
      <p:sp>
        <p:nvSpPr>
          <p:cNvPr id="590851" name="Text Box 1"/>
          <p:cNvSpPr txBox="1">
            <a:spLocks noChangeArrowheads="1"/>
          </p:cNvSpPr>
          <p:nvPr/>
        </p:nvSpPr>
        <p:spPr bwMode="auto">
          <a:xfrm>
            <a:off x="1217507" y="648415"/>
            <a:ext cx="4644813" cy="3232070"/>
          </a:xfrm>
          <a:prstGeom prst="rect">
            <a:avLst/>
          </a:prstGeom>
          <a:solidFill>
            <a:srgbClr val="FFFFFF"/>
          </a:solidFill>
          <a:ln w="9360">
            <a:solidFill>
              <a:srgbClr val="000000"/>
            </a:solidFill>
            <a:miter lim="800000"/>
            <a:headEnd/>
            <a:tailEnd/>
          </a:ln>
        </p:spPr>
        <p:txBody>
          <a:bodyPr wrap="none" lIns="84728" tIns="42362" rIns="84728" bIns="42362"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IN">
              <a:solidFill>
                <a:srgbClr val="000000"/>
              </a:solidFill>
              <a:latin typeface="Calibri" pitchFamily="34" charset="0"/>
            </a:endParaRPr>
          </a:p>
        </p:txBody>
      </p:sp>
      <p:sp>
        <p:nvSpPr>
          <p:cNvPr id="590852" name="Text Box 2"/>
          <p:cNvSpPr>
            <a:spLocks noGrp="1" noChangeArrowheads="1"/>
          </p:cNvSpPr>
          <p:nvPr>
            <p:ph type="body"/>
          </p:nvPr>
        </p:nvSpPr>
        <p:spPr bwMode="auto">
          <a:xfrm>
            <a:off x="707813" y="4095512"/>
            <a:ext cx="5664201" cy="387881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9730" tIns="44699" rIns="89730" bIns="44699" numCol="1" anchor="t" anchorCtr="0" compatLnSpc="1">
            <a:prstTxWarp prst="textNoShape">
              <a:avLst/>
            </a:prstTxWarp>
          </a:bodyPr>
          <a:lstStyle/>
          <a:p>
            <a:pPr eaLnBrk="1" hangingPunct="1">
              <a:lnSpc>
                <a:spcPct val="102000"/>
              </a:lnSpc>
              <a:spcBef>
                <a:spcPct val="0"/>
              </a:spcBef>
              <a:tabLst>
                <a:tab pos="0" algn="l"/>
                <a:tab pos="412787" algn="l"/>
                <a:tab pos="828930" algn="l"/>
                <a:tab pos="1245074" algn="l"/>
                <a:tab pos="1661217" algn="l"/>
                <a:tab pos="2077360" algn="l"/>
                <a:tab pos="2493502" algn="l"/>
                <a:tab pos="2911324" algn="l"/>
                <a:tab pos="3327469" algn="l"/>
                <a:tab pos="3743612" algn="l"/>
                <a:tab pos="4156399" algn="l"/>
                <a:tab pos="4575897" algn="l"/>
                <a:tab pos="4990362" algn="l"/>
                <a:tab pos="5406505" algn="l"/>
                <a:tab pos="5826005" algn="l"/>
                <a:tab pos="6238792" algn="l"/>
                <a:tab pos="6654935" algn="l"/>
                <a:tab pos="7071078" algn="l"/>
                <a:tab pos="7488899" algn="l"/>
                <a:tab pos="7905043" algn="l"/>
                <a:tab pos="8321187" algn="l"/>
              </a:tabLst>
            </a:pPr>
            <a:endParaRPr lang="en-GB">
              <a:ea typeface="MS Gothic" pitchFamily="49" charset="-128"/>
            </a:endParaRPr>
          </a:p>
        </p:txBody>
      </p:sp>
      <p:sp>
        <p:nvSpPr>
          <p:cNvPr id="590853" name="Text Box 3"/>
          <p:cNvSpPr txBox="1">
            <a:spLocks noChangeArrowheads="1"/>
          </p:cNvSpPr>
          <p:nvPr/>
        </p:nvSpPr>
        <p:spPr bwMode="auto">
          <a:xfrm>
            <a:off x="4009815" y="8189357"/>
            <a:ext cx="3066627" cy="431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9730" tIns="44699" rIns="89730" bIns="44699" anchor="b"/>
          <a:lstStyle>
            <a:lvl1pPr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1pPr>
            <a:lvl2pPr marL="742950" indent="-28575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2pPr>
            <a:lvl3pPr marL="11430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3pPr>
            <a:lvl4pPr marL="16002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4pPr>
            <a:lvl5pPr marL="20574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9pPr>
          </a:lstStyle>
          <a:p>
            <a:pPr algn="r" eaLnBrk="1" hangingPunct="1"/>
            <a:fld id="{F2131AC1-DD33-4C83-849D-6522641BABC7}" type="slidenum">
              <a:rPr lang="en-GB" sz="1300">
                <a:solidFill>
                  <a:srgbClr val="000000"/>
                </a:solidFill>
                <a:latin typeface="Calibri" pitchFamily="34" charset="0"/>
              </a:rPr>
              <a:pPr algn="r" eaLnBrk="1" hangingPunct="1"/>
              <a:t>11</a:t>
            </a:fld>
            <a:endParaRPr lang="mr-IN" sz="1300">
              <a:solidFill>
                <a:srgbClr val="000000"/>
              </a:solidFill>
              <a:latin typeface="Calibri" pitchFamily="34" charset="0"/>
            </a:endParaRPr>
          </a:p>
        </p:txBody>
      </p:sp>
    </p:spTree>
    <p:extLst>
      <p:ext uri="{BB962C8B-B14F-4D97-AF65-F5344CB8AC3E}">
        <p14:creationId xmlns:p14="http://schemas.microsoft.com/office/powerpoint/2010/main" val="298940604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01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601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b="1" dirty="0"/>
              <a:t>The use of this diagram is only to explain the concepts.</a:t>
            </a:r>
          </a:p>
          <a:p>
            <a:endParaRPr lang="en-US" dirty="0"/>
          </a:p>
          <a:p>
            <a:r>
              <a:rPr lang="en-US" dirty="0"/>
              <a:t>The Gray box indicates the areas we are interested in. </a:t>
            </a:r>
          </a:p>
          <a:p>
            <a:endParaRPr lang="en-US" dirty="0"/>
          </a:p>
          <a:p>
            <a:r>
              <a:rPr lang="en-US" dirty="0"/>
              <a:t>Mention to them that the </a:t>
            </a:r>
            <a:r>
              <a:rPr lang="en-US" dirty="0" err="1"/>
              <a:t>colour</a:t>
            </a:r>
            <a:r>
              <a:rPr lang="en-US" dirty="0"/>
              <a:t> scheme appears later in slides.</a:t>
            </a:r>
          </a:p>
          <a:p>
            <a:pPr>
              <a:buFontTx/>
              <a:buChar char="•"/>
            </a:pPr>
            <a:r>
              <a:rPr lang="en-US" dirty="0"/>
              <a:t> Blue for Purchasing</a:t>
            </a:r>
          </a:p>
          <a:p>
            <a:pPr>
              <a:buFontTx/>
              <a:buChar char="•"/>
            </a:pPr>
            <a:r>
              <a:rPr lang="en-US" dirty="0"/>
              <a:t> Cream for Production </a:t>
            </a:r>
          </a:p>
          <a:p>
            <a:pPr>
              <a:buFontTx/>
              <a:buChar char="•"/>
            </a:pPr>
            <a:r>
              <a:rPr lang="en-US" dirty="0"/>
              <a:t> Orange for Distribution</a:t>
            </a:r>
          </a:p>
        </p:txBody>
      </p:sp>
      <p:sp>
        <p:nvSpPr>
          <p:cNvPr id="4" name="Slide Number Placeholder 3"/>
          <p:cNvSpPr>
            <a:spLocks noGrp="1"/>
          </p:cNvSpPr>
          <p:nvPr>
            <p:ph type="sldNum" sz="quarter" idx="5"/>
          </p:nvPr>
        </p:nvSpPr>
        <p:spPr/>
        <p:txBody>
          <a:bodyPr/>
          <a:lstStyle/>
          <a:p>
            <a:pPr>
              <a:defRPr/>
            </a:pPr>
            <a:fld id="{38E32365-E337-4B2F-AC2C-F67C6687C313}" type="slidenum">
              <a:rPr lang="en-US">
                <a:solidFill>
                  <a:prstClr val="black"/>
                </a:solidFill>
              </a:rPr>
              <a:pPr>
                <a:defRPr/>
              </a:pPr>
              <a:t>12</a:t>
            </a:fld>
            <a:endParaRPr lang="en-US">
              <a:solidFill>
                <a:prstClr val="black"/>
              </a:solidFill>
            </a:endParaRPr>
          </a:p>
        </p:txBody>
      </p:sp>
    </p:spTree>
    <p:extLst>
      <p:ext uri="{BB962C8B-B14F-4D97-AF65-F5344CB8AC3E}">
        <p14:creationId xmlns:p14="http://schemas.microsoft.com/office/powerpoint/2010/main" val="161671751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2466"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fld id="{FCA0BBE2-58C0-4F28-B32B-4E6DF13926B1}" type="slidenum">
              <a:rPr lang="en-GB" smtClean="0">
                <a:solidFill>
                  <a:prstClr val="black"/>
                </a:solidFill>
              </a:rPr>
              <a:pPr>
                <a:defRPr/>
              </a:pPr>
              <a:t>13</a:t>
            </a:fld>
            <a:endParaRPr lang="mr-IN">
              <a:solidFill>
                <a:prstClr val="black"/>
              </a:solidFill>
            </a:endParaRPr>
          </a:p>
        </p:txBody>
      </p:sp>
      <p:sp>
        <p:nvSpPr>
          <p:cNvPr id="590851" name="Text Box 1"/>
          <p:cNvSpPr txBox="1">
            <a:spLocks noChangeArrowheads="1"/>
          </p:cNvSpPr>
          <p:nvPr/>
        </p:nvSpPr>
        <p:spPr bwMode="auto">
          <a:xfrm>
            <a:off x="1217507" y="648415"/>
            <a:ext cx="4644813" cy="3232070"/>
          </a:xfrm>
          <a:prstGeom prst="rect">
            <a:avLst/>
          </a:prstGeom>
          <a:solidFill>
            <a:srgbClr val="FFFFFF"/>
          </a:solidFill>
          <a:ln w="9360">
            <a:solidFill>
              <a:srgbClr val="000000"/>
            </a:solidFill>
            <a:miter lim="800000"/>
            <a:headEnd/>
            <a:tailEnd/>
          </a:ln>
        </p:spPr>
        <p:txBody>
          <a:bodyPr wrap="none" lIns="84728" tIns="42362" rIns="84728" bIns="42362"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IN">
              <a:solidFill>
                <a:srgbClr val="000000"/>
              </a:solidFill>
              <a:latin typeface="Calibri" pitchFamily="34" charset="0"/>
            </a:endParaRPr>
          </a:p>
        </p:txBody>
      </p:sp>
      <p:sp>
        <p:nvSpPr>
          <p:cNvPr id="590852" name="Text Box 2"/>
          <p:cNvSpPr>
            <a:spLocks noGrp="1" noChangeArrowheads="1"/>
          </p:cNvSpPr>
          <p:nvPr>
            <p:ph type="body"/>
          </p:nvPr>
        </p:nvSpPr>
        <p:spPr bwMode="auto">
          <a:xfrm>
            <a:off x="707813" y="4095512"/>
            <a:ext cx="5664201" cy="387881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9730" tIns="44699" rIns="89730" bIns="44699" numCol="1" anchor="t" anchorCtr="0" compatLnSpc="1">
            <a:prstTxWarp prst="textNoShape">
              <a:avLst/>
            </a:prstTxWarp>
          </a:bodyPr>
          <a:lstStyle/>
          <a:p>
            <a:pPr eaLnBrk="1" hangingPunct="1">
              <a:lnSpc>
                <a:spcPct val="102000"/>
              </a:lnSpc>
              <a:spcBef>
                <a:spcPct val="0"/>
              </a:spcBef>
              <a:tabLst>
                <a:tab pos="0" algn="l"/>
                <a:tab pos="412787" algn="l"/>
                <a:tab pos="828930" algn="l"/>
                <a:tab pos="1245074" algn="l"/>
                <a:tab pos="1661217" algn="l"/>
                <a:tab pos="2077360" algn="l"/>
                <a:tab pos="2493502" algn="l"/>
                <a:tab pos="2911324" algn="l"/>
                <a:tab pos="3327469" algn="l"/>
                <a:tab pos="3743612" algn="l"/>
                <a:tab pos="4156399" algn="l"/>
                <a:tab pos="4575897" algn="l"/>
                <a:tab pos="4990362" algn="l"/>
                <a:tab pos="5406505" algn="l"/>
                <a:tab pos="5826005" algn="l"/>
                <a:tab pos="6238792" algn="l"/>
                <a:tab pos="6654935" algn="l"/>
                <a:tab pos="7071078" algn="l"/>
                <a:tab pos="7488899" algn="l"/>
                <a:tab pos="7905043" algn="l"/>
                <a:tab pos="8321187" algn="l"/>
              </a:tabLst>
            </a:pPr>
            <a:endParaRPr lang="en-GB">
              <a:ea typeface="MS Gothic" pitchFamily="49" charset="-128"/>
            </a:endParaRPr>
          </a:p>
        </p:txBody>
      </p:sp>
      <p:sp>
        <p:nvSpPr>
          <p:cNvPr id="590853" name="Text Box 3"/>
          <p:cNvSpPr txBox="1">
            <a:spLocks noChangeArrowheads="1"/>
          </p:cNvSpPr>
          <p:nvPr/>
        </p:nvSpPr>
        <p:spPr bwMode="auto">
          <a:xfrm>
            <a:off x="4009815" y="8189357"/>
            <a:ext cx="3066627" cy="431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9730" tIns="44699" rIns="89730" bIns="44699" anchor="b"/>
          <a:lstStyle>
            <a:lvl1pPr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1pPr>
            <a:lvl2pPr marL="742950" indent="-28575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2pPr>
            <a:lvl3pPr marL="11430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3pPr>
            <a:lvl4pPr marL="16002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4pPr>
            <a:lvl5pPr marL="20574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9pPr>
          </a:lstStyle>
          <a:p>
            <a:pPr algn="r" eaLnBrk="1" hangingPunct="1"/>
            <a:fld id="{F2131AC1-DD33-4C83-849D-6522641BABC7}" type="slidenum">
              <a:rPr lang="en-GB" sz="1300">
                <a:solidFill>
                  <a:srgbClr val="000000"/>
                </a:solidFill>
                <a:latin typeface="Calibri" pitchFamily="34" charset="0"/>
              </a:rPr>
              <a:pPr algn="r" eaLnBrk="1" hangingPunct="1"/>
              <a:t>13</a:t>
            </a:fld>
            <a:endParaRPr lang="mr-IN" sz="1300">
              <a:solidFill>
                <a:srgbClr val="000000"/>
              </a:solidFill>
              <a:latin typeface="Calibri" pitchFamily="34" charset="0"/>
            </a:endParaRPr>
          </a:p>
        </p:txBody>
      </p:sp>
    </p:spTree>
    <p:extLst>
      <p:ext uri="{BB962C8B-B14F-4D97-AF65-F5344CB8AC3E}">
        <p14:creationId xmlns:p14="http://schemas.microsoft.com/office/powerpoint/2010/main" val="298940604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2466"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fld id="{FCA0BBE2-58C0-4F28-B32B-4E6DF13926B1}" type="slidenum">
              <a:rPr lang="en-GB" smtClean="0">
                <a:solidFill>
                  <a:prstClr val="black"/>
                </a:solidFill>
              </a:rPr>
              <a:pPr>
                <a:defRPr/>
              </a:pPr>
              <a:t>14</a:t>
            </a:fld>
            <a:endParaRPr lang="mr-IN">
              <a:solidFill>
                <a:prstClr val="black"/>
              </a:solidFill>
            </a:endParaRPr>
          </a:p>
        </p:txBody>
      </p:sp>
      <p:sp>
        <p:nvSpPr>
          <p:cNvPr id="590851" name="Text Box 1"/>
          <p:cNvSpPr txBox="1">
            <a:spLocks noChangeArrowheads="1"/>
          </p:cNvSpPr>
          <p:nvPr/>
        </p:nvSpPr>
        <p:spPr bwMode="auto">
          <a:xfrm>
            <a:off x="1217507" y="648415"/>
            <a:ext cx="4644813" cy="3232070"/>
          </a:xfrm>
          <a:prstGeom prst="rect">
            <a:avLst/>
          </a:prstGeom>
          <a:solidFill>
            <a:srgbClr val="FFFFFF"/>
          </a:solidFill>
          <a:ln w="9360">
            <a:solidFill>
              <a:srgbClr val="000000"/>
            </a:solidFill>
            <a:miter lim="800000"/>
            <a:headEnd/>
            <a:tailEnd/>
          </a:ln>
        </p:spPr>
        <p:txBody>
          <a:bodyPr wrap="none" lIns="84728" tIns="42362" rIns="84728" bIns="42362"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IN">
              <a:solidFill>
                <a:srgbClr val="000000"/>
              </a:solidFill>
              <a:latin typeface="Calibri" pitchFamily="34" charset="0"/>
            </a:endParaRPr>
          </a:p>
        </p:txBody>
      </p:sp>
      <p:sp>
        <p:nvSpPr>
          <p:cNvPr id="590852" name="Text Box 2"/>
          <p:cNvSpPr>
            <a:spLocks noGrp="1" noChangeArrowheads="1"/>
          </p:cNvSpPr>
          <p:nvPr>
            <p:ph type="body"/>
          </p:nvPr>
        </p:nvSpPr>
        <p:spPr bwMode="auto">
          <a:xfrm>
            <a:off x="707813" y="4095512"/>
            <a:ext cx="5664201" cy="387881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9730" tIns="44699" rIns="89730" bIns="44699" numCol="1" anchor="t" anchorCtr="0" compatLnSpc="1">
            <a:prstTxWarp prst="textNoShape">
              <a:avLst/>
            </a:prstTxWarp>
          </a:bodyPr>
          <a:lstStyle/>
          <a:p>
            <a:pPr eaLnBrk="1" hangingPunct="1">
              <a:lnSpc>
                <a:spcPct val="102000"/>
              </a:lnSpc>
              <a:spcBef>
                <a:spcPct val="0"/>
              </a:spcBef>
              <a:tabLst>
                <a:tab pos="0" algn="l"/>
                <a:tab pos="412787" algn="l"/>
                <a:tab pos="828930" algn="l"/>
                <a:tab pos="1245074" algn="l"/>
                <a:tab pos="1661217" algn="l"/>
                <a:tab pos="2077360" algn="l"/>
                <a:tab pos="2493502" algn="l"/>
                <a:tab pos="2911324" algn="l"/>
                <a:tab pos="3327469" algn="l"/>
                <a:tab pos="3743612" algn="l"/>
                <a:tab pos="4156399" algn="l"/>
                <a:tab pos="4575897" algn="l"/>
                <a:tab pos="4990362" algn="l"/>
                <a:tab pos="5406505" algn="l"/>
                <a:tab pos="5826005" algn="l"/>
                <a:tab pos="6238792" algn="l"/>
                <a:tab pos="6654935" algn="l"/>
                <a:tab pos="7071078" algn="l"/>
                <a:tab pos="7488899" algn="l"/>
                <a:tab pos="7905043" algn="l"/>
                <a:tab pos="8321187" algn="l"/>
              </a:tabLst>
            </a:pPr>
            <a:endParaRPr lang="en-GB">
              <a:ea typeface="MS Gothic" pitchFamily="49" charset="-128"/>
            </a:endParaRPr>
          </a:p>
        </p:txBody>
      </p:sp>
      <p:sp>
        <p:nvSpPr>
          <p:cNvPr id="590853" name="Text Box 3"/>
          <p:cNvSpPr txBox="1">
            <a:spLocks noChangeArrowheads="1"/>
          </p:cNvSpPr>
          <p:nvPr/>
        </p:nvSpPr>
        <p:spPr bwMode="auto">
          <a:xfrm>
            <a:off x="4009815" y="8189357"/>
            <a:ext cx="3066627" cy="431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9730" tIns="44699" rIns="89730" bIns="44699" anchor="b"/>
          <a:lstStyle>
            <a:lvl1pPr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1pPr>
            <a:lvl2pPr marL="742950" indent="-28575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2pPr>
            <a:lvl3pPr marL="11430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3pPr>
            <a:lvl4pPr marL="16002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4pPr>
            <a:lvl5pPr marL="20574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9pPr>
          </a:lstStyle>
          <a:p>
            <a:pPr algn="r" eaLnBrk="1" hangingPunct="1"/>
            <a:fld id="{F2131AC1-DD33-4C83-849D-6522641BABC7}" type="slidenum">
              <a:rPr lang="en-GB" sz="1300">
                <a:solidFill>
                  <a:srgbClr val="000000"/>
                </a:solidFill>
                <a:latin typeface="Calibri" pitchFamily="34" charset="0"/>
              </a:rPr>
              <a:pPr algn="r" eaLnBrk="1" hangingPunct="1"/>
              <a:t>14</a:t>
            </a:fld>
            <a:endParaRPr lang="mr-IN" sz="1300">
              <a:solidFill>
                <a:srgbClr val="000000"/>
              </a:solidFill>
              <a:latin typeface="Calibri" pitchFamily="34" charset="0"/>
            </a:endParaRPr>
          </a:p>
        </p:txBody>
      </p:sp>
    </p:spTree>
    <p:extLst>
      <p:ext uri="{BB962C8B-B14F-4D97-AF65-F5344CB8AC3E}">
        <p14:creationId xmlns:p14="http://schemas.microsoft.com/office/powerpoint/2010/main" val="298940604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83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IN" altLang="en-US"/>
          </a:p>
        </p:txBody>
      </p:sp>
      <p:sp>
        <p:nvSpPr>
          <p:cNvPr id="983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Arial" panose="020B0604020202020204" pitchFamily="34" charset="0"/>
                <a:cs typeface="Arial" panose="020B0604020202020204" pitchFamily="34" charset="0"/>
              </a:defRPr>
            </a:lvl1pPr>
            <a:lvl2pPr marL="742950" indent="-285750">
              <a:defRPr sz="1200">
                <a:solidFill>
                  <a:schemeClr val="tx1"/>
                </a:solidFill>
                <a:latin typeface="Arial" panose="020B0604020202020204" pitchFamily="34" charset="0"/>
                <a:cs typeface="Arial" panose="020B0604020202020204" pitchFamily="34" charset="0"/>
              </a:defRPr>
            </a:lvl2pPr>
            <a:lvl3pPr marL="1143000" indent="-228600">
              <a:defRPr sz="1200">
                <a:solidFill>
                  <a:schemeClr val="tx1"/>
                </a:solidFill>
                <a:latin typeface="Arial" panose="020B0604020202020204" pitchFamily="34" charset="0"/>
                <a:cs typeface="Arial" panose="020B0604020202020204" pitchFamily="34" charset="0"/>
              </a:defRPr>
            </a:lvl3pPr>
            <a:lvl4pPr marL="1600200" indent="-228600">
              <a:defRPr sz="1200">
                <a:solidFill>
                  <a:schemeClr val="tx1"/>
                </a:solidFill>
                <a:latin typeface="Arial" panose="020B0604020202020204" pitchFamily="34" charset="0"/>
                <a:cs typeface="Arial" panose="020B0604020202020204" pitchFamily="34" charset="0"/>
              </a:defRPr>
            </a:lvl4pPr>
            <a:lvl5pPr marL="2057400" indent="-228600">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9pPr>
          </a:lstStyle>
          <a:p>
            <a:fld id="{B4F35F4A-A4D0-4B36-8698-6B5E0F0B94A9}" type="slidenum">
              <a:rPr lang="en-US" altLang="en-US" sz="1300">
                <a:latin typeface="Calibri" panose="020F0502020204030204" pitchFamily="34" charset="0"/>
              </a:rPr>
              <a:pPr/>
              <a:t>15</a:t>
            </a:fld>
            <a:endParaRPr lang="en-US" altLang="en-US" sz="1300">
              <a:latin typeface="Calibri" panose="020F0502020204030204" pitchFamily="34" charset="0"/>
            </a:endParaRPr>
          </a:p>
        </p:txBody>
      </p:sp>
    </p:spTree>
    <p:extLst>
      <p:ext uri="{BB962C8B-B14F-4D97-AF65-F5344CB8AC3E}">
        <p14:creationId xmlns:p14="http://schemas.microsoft.com/office/powerpoint/2010/main" val="296682071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13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IN" altLang="en-US"/>
          </a:p>
        </p:txBody>
      </p:sp>
      <p:sp>
        <p:nvSpPr>
          <p:cNvPr id="1013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Arial" panose="020B0604020202020204" pitchFamily="34" charset="0"/>
                <a:cs typeface="Arial" panose="020B0604020202020204" pitchFamily="34" charset="0"/>
              </a:defRPr>
            </a:lvl1pPr>
            <a:lvl2pPr marL="742950" indent="-285750">
              <a:defRPr sz="1200">
                <a:solidFill>
                  <a:schemeClr val="tx1"/>
                </a:solidFill>
                <a:latin typeface="Arial" panose="020B0604020202020204" pitchFamily="34" charset="0"/>
                <a:cs typeface="Arial" panose="020B0604020202020204" pitchFamily="34" charset="0"/>
              </a:defRPr>
            </a:lvl2pPr>
            <a:lvl3pPr marL="1143000" indent="-228600">
              <a:defRPr sz="1200">
                <a:solidFill>
                  <a:schemeClr val="tx1"/>
                </a:solidFill>
                <a:latin typeface="Arial" panose="020B0604020202020204" pitchFamily="34" charset="0"/>
                <a:cs typeface="Arial" panose="020B0604020202020204" pitchFamily="34" charset="0"/>
              </a:defRPr>
            </a:lvl3pPr>
            <a:lvl4pPr marL="1600200" indent="-228600">
              <a:defRPr sz="1200">
                <a:solidFill>
                  <a:schemeClr val="tx1"/>
                </a:solidFill>
                <a:latin typeface="Arial" panose="020B0604020202020204" pitchFamily="34" charset="0"/>
                <a:cs typeface="Arial" panose="020B0604020202020204" pitchFamily="34" charset="0"/>
              </a:defRPr>
            </a:lvl4pPr>
            <a:lvl5pPr marL="2057400" indent="-228600">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9pPr>
          </a:lstStyle>
          <a:p>
            <a:fld id="{35D8A955-6BEE-4AF0-841D-B600B76CFDD2}" type="slidenum">
              <a:rPr lang="en-US" altLang="en-US" sz="1300">
                <a:latin typeface="Calibri" panose="020F0502020204030204" pitchFamily="34" charset="0"/>
              </a:rPr>
              <a:pPr/>
              <a:t>16</a:t>
            </a:fld>
            <a:endParaRPr lang="en-US" altLang="en-US" sz="1300">
              <a:latin typeface="Calibri" panose="020F0502020204030204" pitchFamily="34" charset="0"/>
            </a:endParaRPr>
          </a:p>
        </p:txBody>
      </p:sp>
    </p:spTree>
    <p:extLst>
      <p:ext uri="{BB962C8B-B14F-4D97-AF65-F5344CB8AC3E}">
        <p14:creationId xmlns:p14="http://schemas.microsoft.com/office/powerpoint/2010/main" val="331501151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25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225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b="1" dirty="0"/>
              <a:t>The use of this diagram is only to explain the concepts.</a:t>
            </a:r>
          </a:p>
          <a:p>
            <a:endParaRPr lang="en-US" dirty="0"/>
          </a:p>
          <a:p>
            <a:r>
              <a:rPr lang="en-US" dirty="0"/>
              <a:t>The Gray box indicates the areas we are interested in. </a:t>
            </a:r>
          </a:p>
          <a:p>
            <a:endParaRPr lang="en-US" dirty="0"/>
          </a:p>
          <a:p>
            <a:r>
              <a:rPr lang="en-US" dirty="0"/>
              <a:t>Mention to them that the </a:t>
            </a:r>
            <a:r>
              <a:rPr lang="en-US" dirty="0" err="1"/>
              <a:t>colour</a:t>
            </a:r>
            <a:r>
              <a:rPr lang="en-US" dirty="0"/>
              <a:t> scheme appears later in slides.</a:t>
            </a:r>
          </a:p>
          <a:p>
            <a:pPr>
              <a:buFontTx/>
              <a:buChar char="•"/>
            </a:pPr>
            <a:r>
              <a:rPr lang="en-US" dirty="0"/>
              <a:t> Blue for Purchasing</a:t>
            </a:r>
          </a:p>
          <a:p>
            <a:pPr>
              <a:buFontTx/>
              <a:buChar char="•"/>
            </a:pPr>
            <a:r>
              <a:rPr lang="en-US" dirty="0"/>
              <a:t> Cream for Production </a:t>
            </a:r>
          </a:p>
          <a:p>
            <a:pPr>
              <a:buFontTx/>
              <a:buChar char="•"/>
            </a:pPr>
            <a:r>
              <a:rPr lang="en-US" dirty="0"/>
              <a:t> Orange for Distribution</a:t>
            </a:r>
          </a:p>
        </p:txBody>
      </p:sp>
      <p:sp>
        <p:nvSpPr>
          <p:cNvPr id="4" name="Slide Number Placeholder 3"/>
          <p:cNvSpPr>
            <a:spLocks noGrp="1"/>
          </p:cNvSpPr>
          <p:nvPr>
            <p:ph type="sldNum" sz="quarter" idx="5"/>
          </p:nvPr>
        </p:nvSpPr>
        <p:spPr/>
        <p:txBody>
          <a:bodyPr/>
          <a:lstStyle/>
          <a:p>
            <a:pPr>
              <a:defRPr/>
            </a:pPr>
            <a:fld id="{D8E45364-2987-4F2E-A7F8-78A28D46200B}" type="slidenum">
              <a:rPr lang="en-US">
                <a:solidFill>
                  <a:prstClr val="black"/>
                </a:solidFill>
              </a:rPr>
              <a:pPr>
                <a:defRPr/>
              </a:pPr>
              <a:t>19</a:t>
            </a:fld>
            <a:endParaRPr lang="en-US">
              <a:solidFill>
                <a:prstClr val="black"/>
              </a:solidFill>
            </a:endParaRPr>
          </a:p>
        </p:txBody>
      </p:sp>
    </p:spTree>
    <p:extLst>
      <p:ext uri="{BB962C8B-B14F-4D97-AF65-F5344CB8AC3E}">
        <p14:creationId xmlns:p14="http://schemas.microsoft.com/office/powerpoint/2010/main" val="328071677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b="1"/>
              <a:t>The use of this diagram is only to explain the concepts.</a:t>
            </a:r>
          </a:p>
          <a:p>
            <a:endParaRPr lang="en-US" altLang="en-US"/>
          </a:p>
          <a:p>
            <a:r>
              <a:rPr lang="en-US" altLang="en-US"/>
              <a:t>The Gray box indicates the areas we are interested in. </a:t>
            </a:r>
          </a:p>
          <a:p>
            <a:endParaRPr lang="en-US" altLang="en-US"/>
          </a:p>
          <a:p>
            <a:r>
              <a:rPr lang="en-US" altLang="en-US"/>
              <a:t>Mention to them that the colour scheme appears later in slides.</a:t>
            </a:r>
          </a:p>
          <a:p>
            <a:pPr>
              <a:buFontTx/>
              <a:buChar char="•"/>
            </a:pPr>
            <a:r>
              <a:rPr lang="en-US" altLang="en-US"/>
              <a:t> Blue for Purchasing</a:t>
            </a:r>
          </a:p>
          <a:p>
            <a:pPr>
              <a:buFontTx/>
              <a:buChar char="•"/>
            </a:pPr>
            <a:r>
              <a:rPr lang="en-US" altLang="en-US"/>
              <a:t> Cream for Production </a:t>
            </a:r>
          </a:p>
          <a:p>
            <a:pPr>
              <a:buFontTx/>
              <a:buChar char="•"/>
            </a:pPr>
            <a:r>
              <a:rPr lang="en-US" altLang="en-US"/>
              <a:t> Orange for Distribution</a:t>
            </a:r>
          </a:p>
        </p:txBody>
      </p:sp>
      <p:sp>
        <p:nvSpPr>
          <p:cNvPr id="1024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Arial" panose="020B0604020202020204" pitchFamily="34" charset="0"/>
                <a:cs typeface="Arial" panose="020B0604020202020204" pitchFamily="34" charset="0"/>
              </a:defRPr>
            </a:lvl1pPr>
            <a:lvl2pPr marL="742950" indent="-285750">
              <a:defRPr sz="1200">
                <a:solidFill>
                  <a:schemeClr val="tx1"/>
                </a:solidFill>
                <a:latin typeface="Arial" panose="020B0604020202020204" pitchFamily="34" charset="0"/>
                <a:cs typeface="Arial" panose="020B0604020202020204" pitchFamily="34" charset="0"/>
              </a:defRPr>
            </a:lvl2pPr>
            <a:lvl3pPr marL="1143000" indent="-228600">
              <a:defRPr sz="1200">
                <a:solidFill>
                  <a:schemeClr val="tx1"/>
                </a:solidFill>
                <a:latin typeface="Arial" panose="020B0604020202020204" pitchFamily="34" charset="0"/>
                <a:cs typeface="Arial" panose="020B0604020202020204" pitchFamily="34" charset="0"/>
              </a:defRPr>
            </a:lvl3pPr>
            <a:lvl4pPr marL="1600200" indent="-228600">
              <a:defRPr sz="1200">
                <a:solidFill>
                  <a:schemeClr val="tx1"/>
                </a:solidFill>
                <a:latin typeface="Arial" panose="020B0604020202020204" pitchFamily="34" charset="0"/>
                <a:cs typeface="Arial" panose="020B0604020202020204" pitchFamily="34" charset="0"/>
              </a:defRPr>
            </a:lvl4pPr>
            <a:lvl5pPr marL="2057400" indent="-228600">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9pPr>
          </a:lstStyle>
          <a:p>
            <a:fld id="{5ADBC9B6-7AC7-44AF-AD00-E0CDAAAA05A2}" type="slidenum">
              <a:rPr lang="en-US" altLang="en-US" sz="1300">
                <a:latin typeface="Calibri" panose="020F0502020204030204" pitchFamily="34" charset="0"/>
              </a:rPr>
              <a:pPr/>
              <a:t>20</a:t>
            </a:fld>
            <a:endParaRPr lang="en-US" altLang="en-US" sz="1300">
              <a:latin typeface="Calibri" panose="020F0502020204030204" pitchFamily="34" charset="0"/>
            </a:endParaRPr>
          </a:p>
        </p:txBody>
      </p:sp>
    </p:spTree>
    <p:extLst>
      <p:ext uri="{BB962C8B-B14F-4D97-AF65-F5344CB8AC3E}">
        <p14:creationId xmlns:p14="http://schemas.microsoft.com/office/powerpoint/2010/main" val="108400815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44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IN" altLang="en-US"/>
          </a:p>
        </p:txBody>
      </p:sp>
      <p:sp>
        <p:nvSpPr>
          <p:cNvPr id="1044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Arial" panose="020B0604020202020204" pitchFamily="34" charset="0"/>
                <a:cs typeface="Arial" panose="020B0604020202020204" pitchFamily="34" charset="0"/>
              </a:defRPr>
            </a:lvl1pPr>
            <a:lvl2pPr marL="742950" indent="-285750">
              <a:defRPr sz="1200">
                <a:solidFill>
                  <a:schemeClr val="tx1"/>
                </a:solidFill>
                <a:latin typeface="Arial" panose="020B0604020202020204" pitchFamily="34" charset="0"/>
                <a:cs typeface="Arial" panose="020B0604020202020204" pitchFamily="34" charset="0"/>
              </a:defRPr>
            </a:lvl2pPr>
            <a:lvl3pPr marL="1143000" indent="-228600">
              <a:defRPr sz="1200">
                <a:solidFill>
                  <a:schemeClr val="tx1"/>
                </a:solidFill>
                <a:latin typeface="Arial" panose="020B0604020202020204" pitchFamily="34" charset="0"/>
                <a:cs typeface="Arial" panose="020B0604020202020204" pitchFamily="34" charset="0"/>
              </a:defRPr>
            </a:lvl3pPr>
            <a:lvl4pPr marL="1600200" indent="-228600">
              <a:defRPr sz="1200">
                <a:solidFill>
                  <a:schemeClr val="tx1"/>
                </a:solidFill>
                <a:latin typeface="Arial" panose="020B0604020202020204" pitchFamily="34" charset="0"/>
                <a:cs typeface="Arial" panose="020B0604020202020204" pitchFamily="34" charset="0"/>
              </a:defRPr>
            </a:lvl4pPr>
            <a:lvl5pPr marL="2057400" indent="-228600">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9pPr>
          </a:lstStyle>
          <a:p>
            <a:fld id="{B5094804-8E1A-44BC-BB8E-8C06EA8523A5}" type="slidenum">
              <a:rPr lang="en-US" altLang="en-US" sz="1300">
                <a:latin typeface="Calibri" panose="020F0502020204030204" pitchFamily="34" charset="0"/>
              </a:rPr>
              <a:pPr/>
              <a:t>22</a:t>
            </a:fld>
            <a:endParaRPr lang="en-US" altLang="en-US" sz="1300">
              <a:latin typeface="Calibri" panose="020F0502020204030204" pitchFamily="34" charset="0"/>
            </a:endParaRPr>
          </a:p>
        </p:txBody>
      </p:sp>
    </p:spTree>
    <p:extLst>
      <p:ext uri="{BB962C8B-B14F-4D97-AF65-F5344CB8AC3E}">
        <p14:creationId xmlns:p14="http://schemas.microsoft.com/office/powerpoint/2010/main" val="10248408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365AC56-817A-422E-BFD8-DDC72B9B59EA}" type="slidenum">
              <a:rPr lang="en-GB" smtClean="0"/>
              <a:pPr fontAlgn="base">
                <a:spcBef>
                  <a:spcPct val="0"/>
                </a:spcBef>
                <a:spcAft>
                  <a:spcPct val="0"/>
                </a:spcAft>
                <a:defRPr/>
              </a:pPr>
              <a:t>2</a:t>
            </a:fld>
            <a:endParaRPr lang="en-GB" smtClean="0"/>
          </a:p>
        </p:txBody>
      </p:sp>
      <p:sp>
        <p:nvSpPr>
          <p:cNvPr id="59395"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59396"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smtClean="0">
              <a:ea typeface="MS Gothic" pitchFamily="49" charset="-128"/>
            </a:endParaRPr>
          </a:p>
        </p:txBody>
      </p:sp>
      <p:sp>
        <p:nvSpPr>
          <p:cNvPr id="59397"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FE9461D4-B93C-4570-8EF9-1EEB334A62BD}" type="slidenum">
              <a:rPr lang="en-GB" sz="1000">
                <a:solidFill>
                  <a:srgbClr val="000000"/>
                </a:solidFill>
                <a:latin typeface="Calibri" pitchFamily="34" charset="0"/>
              </a:rPr>
              <a:pPr algn="r" eaLnBrk="1" hangingPunct="1"/>
              <a:t>2</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267648487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44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IN" altLang="en-US"/>
          </a:p>
        </p:txBody>
      </p:sp>
      <p:sp>
        <p:nvSpPr>
          <p:cNvPr id="1044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Arial" panose="020B0604020202020204" pitchFamily="34" charset="0"/>
                <a:cs typeface="Arial" panose="020B0604020202020204" pitchFamily="34" charset="0"/>
              </a:defRPr>
            </a:lvl1pPr>
            <a:lvl2pPr marL="742950" indent="-285750">
              <a:defRPr sz="1200">
                <a:solidFill>
                  <a:schemeClr val="tx1"/>
                </a:solidFill>
                <a:latin typeface="Arial" panose="020B0604020202020204" pitchFamily="34" charset="0"/>
                <a:cs typeface="Arial" panose="020B0604020202020204" pitchFamily="34" charset="0"/>
              </a:defRPr>
            </a:lvl2pPr>
            <a:lvl3pPr marL="1143000" indent="-228600">
              <a:defRPr sz="1200">
                <a:solidFill>
                  <a:schemeClr val="tx1"/>
                </a:solidFill>
                <a:latin typeface="Arial" panose="020B0604020202020204" pitchFamily="34" charset="0"/>
                <a:cs typeface="Arial" panose="020B0604020202020204" pitchFamily="34" charset="0"/>
              </a:defRPr>
            </a:lvl3pPr>
            <a:lvl4pPr marL="1600200" indent="-228600">
              <a:defRPr sz="1200">
                <a:solidFill>
                  <a:schemeClr val="tx1"/>
                </a:solidFill>
                <a:latin typeface="Arial" panose="020B0604020202020204" pitchFamily="34" charset="0"/>
                <a:cs typeface="Arial" panose="020B0604020202020204" pitchFamily="34" charset="0"/>
              </a:defRPr>
            </a:lvl4pPr>
            <a:lvl5pPr marL="2057400" indent="-228600">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9pPr>
          </a:lstStyle>
          <a:p>
            <a:fld id="{B5094804-8E1A-44BC-BB8E-8C06EA8523A5}" type="slidenum">
              <a:rPr lang="en-US" altLang="en-US" sz="1300">
                <a:latin typeface="Calibri" panose="020F0502020204030204" pitchFamily="34" charset="0"/>
              </a:rPr>
              <a:pPr/>
              <a:t>23</a:t>
            </a:fld>
            <a:endParaRPr lang="en-US" altLang="en-US" sz="1300">
              <a:latin typeface="Calibri" panose="020F0502020204030204" pitchFamily="34" charset="0"/>
            </a:endParaRPr>
          </a:p>
        </p:txBody>
      </p:sp>
    </p:spTree>
    <p:extLst>
      <p:ext uri="{BB962C8B-B14F-4D97-AF65-F5344CB8AC3E}">
        <p14:creationId xmlns:p14="http://schemas.microsoft.com/office/powerpoint/2010/main" val="102484086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365AC56-817A-422E-BFD8-DDC72B9B59EA}" type="slidenum">
              <a:rPr lang="en-GB" smtClean="0"/>
              <a:pPr fontAlgn="base">
                <a:spcBef>
                  <a:spcPct val="0"/>
                </a:spcBef>
                <a:spcAft>
                  <a:spcPct val="0"/>
                </a:spcAft>
                <a:defRPr/>
              </a:pPr>
              <a:t>24</a:t>
            </a:fld>
            <a:endParaRPr lang="en-GB" smtClean="0"/>
          </a:p>
        </p:txBody>
      </p:sp>
      <p:sp>
        <p:nvSpPr>
          <p:cNvPr id="59395"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59396"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smtClean="0">
              <a:ea typeface="MS Gothic" pitchFamily="49" charset="-128"/>
            </a:endParaRPr>
          </a:p>
        </p:txBody>
      </p:sp>
      <p:sp>
        <p:nvSpPr>
          <p:cNvPr id="59397"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FE9461D4-B93C-4570-8EF9-1EEB334A62BD}" type="slidenum">
              <a:rPr lang="en-GB" sz="1000">
                <a:solidFill>
                  <a:srgbClr val="000000"/>
                </a:solidFill>
                <a:latin typeface="Calibri" pitchFamily="34" charset="0"/>
              </a:rPr>
              <a:pPr algn="r" eaLnBrk="1" hangingPunct="1"/>
              <a:t>24</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267648487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4514"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fld id="{2C660C08-3DDA-4D77-A3FE-9F7DB5E320B8}" type="slidenum">
              <a:rPr lang="en-GB" smtClean="0">
                <a:solidFill>
                  <a:prstClr val="black"/>
                </a:solidFill>
              </a:rPr>
              <a:pPr>
                <a:defRPr/>
              </a:pPr>
              <a:t>25</a:t>
            </a:fld>
            <a:endParaRPr lang="en-GB">
              <a:solidFill>
                <a:prstClr val="black"/>
              </a:solidFill>
            </a:endParaRPr>
          </a:p>
        </p:txBody>
      </p:sp>
      <p:sp>
        <p:nvSpPr>
          <p:cNvPr id="621571" name="Text Box 1"/>
          <p:cNvSpPr txBox="1">
            <a:spLocks noChangeArrowheads="1"/>
          </p:cNvSpPr>
          <p:nvPr/>
        </p:nvSpPr>
        <p:spPr bwMode="auto">
          <a:xfrm>
            <a:off x="1217507" y="648415"/>
            <a:ext cx="4644813" cy="3232070"/>
          </a:xfrm>
          <a:prstGeom prst="rect">
            <a:avLst/>
          </a:prstGeom>
          <a:solidFill>
            <a:srgbClr val="FFFFFF"/>
          </a:solidFill>
          <a:ln w="9360">
            <a:solidFill>
              <a:srgbClr val="000000"/>
            </a:solidFill>
            <a:miter lim="800000"/>
            <a:headEnd/>
            <a:tailEnd/>
          </a:ln>
        </p:spPr>
        <p:txBody>
          <a:bodyPr wrap="none" lIns="84735" tIns="42366" rIns="84735" bIns="42366"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IN">
              <a:solidFill>
                <a:srgbClr val="000000"/>
              </a:solidFill>
              <a:latin typeface="Calibri" pitchFamily="34" charset="0"/>
            </a:endParaRPr>
          </a:p>
        </p:txBody>
      </p:sp>
      <p:sp>
        <p:nvSpPr>
          <p:cNvPr id="621572" name="Text Box 2"/>
          <p:cNvSpPr>
            <a:spLocks noGrp="1" noChangeArrowheads="1"/>
          </p:cNvSpPr>
          <p:nvPr>
            <p:ph type="body"/>
          </p:nvPr>
        </p:nvSpPr>
        <p:spPr bwMode="auto">
          <a:xfrm>
            <a:off x="707813" y="4095512"/>
            <a:ext cx="5664201" cy="387881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9738" tIns="44703" rIns="89738" bIns="44703" numCol="1" anchor="t" anchorCtr="0" compatLnSpc="1">
            <a:prstTxWarp prst="textNoShape">
              <a:avLst/>
            </a:prstTxWarp>
          </a:bodyPr>
          <a:lstStyle/>
          <a:p>
            <a:pPr eaLnBrk="1" hangingPunct="1">
              <a:lnSpc>
                <a:spcPct val="102000"/>
              </a:lnSpc>
              <a:spcBef>
                <a:spcPct val="0"/>
              </a:spcBef>
              <a:tabLst>
                <a:tab pos="0" algn="l"/>
                <a:tab pos="412824" algn="l"/>
                <a:tab pos="829004" algn="l"/>
                <a:tab pos="1245185" algn="l"/>
                <a:tab pos="1661365" algn="l"/>
                <a:tab pos="2077545" algn="l"/>
                <a:tab pos="2493725" algn="l"/>
                <a:tab pos="2911584" algn="l"/>
                <a:tab pos="3327765" algn="l"/>
                <a:tab pos="3743945" algn="l"/>
                <a:tab pos="4156769" algn="l"/>
                <a:tab pos="4576305" algn="l"/>
                <a:tab pos="4990807" algn="l"/>
                <a:tab pos="5406987" algn="l"/>
                <a:tab pos="5826524" algn="l"/>
                <a:tab pos="6239348" algn="l"/>
                <a:tab pos="6655528" algn="l"/>
                <a:tab pos="7071708" algn="l"/>
                <a:tab pos="7489567" algn="l"/>
                <a:tab pos="7905748" algn="l"/>
                <a:tab pos="8321928" algn="l"/>
              </a:tabLst>
            </a:pPr>
            <a:endParaRPr lang="en-GB">
              <a:ea typeface="MS Gothic" pitchFamily="49" charset="-128"/>
            </a:endParaRPr>
          </a:p>
        </p:txBody>
      </p:sp>
      <p:sp>
        <p:nvSpPr>
          <p:cNvPr id="621573" name="Text Box 3"/>
          <p:cNvSpPr txBox="1">
            <a:spLocks noChangeArrowheads="1"/>
          </p:cNvSpPr>
          <p:nvPr/>
        </p:nvSpPr>
        <p:spPr bwMode="auto">
          <a:xfrm>
            <a:off x="4009814" y="8189357"/>
            <a:ext cx="3066627" cy="431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9738" tIns="44703" rIns="89738" bIns="44703" anchor="b"/>
          <a:lstStyle>
            <a:lvl1pPr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1pPr>
            <a:lvl2pPr marL="742950" indent="-28575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2pPr>
            <a:lvl3pPr marL="11430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3pPr>
            <a:lvl4pPr marL="16002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4pPr>
            <a:lvl5pPr marL="20574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9pPr>
          </a:lstStyle>
          <a:p>
            <a:pPr algn="r" eaLnBrk="1" hangingPunct="1"/>
            <a:fld id="{E01B3147-4294-4AA1-BB97-E1BE5BEA0270}" type="slidenum">
              <a:rPr lang="en-GB" sz="1300">
                <a:solidFill>
                  <a:srgbClr val="000000"/>
                </a:solidFill>
                <a:latin typeface="Calibri" pitchFamily="34" charset="0"/>
              </a:rPr>
              <a:pPr algn="r" eaLnBrk="1" hangingPunct="1"/>
              <a:t>25</a:t>
            </a:fld>
            <a:endParaRPr lang="en-GB" sz="1300">
              <a:solidFill>
                <a:srgbClr val="000000"/>
              </a:solidFill>
              <a:latin typeface="Calibri" pitchFamily="34" charset="0"/>
            </a:endParaRPr>
          </a:p>
        </p:txBody>
      </p:sp>
    </p:spTree>
    <p:extLst>
      <p:ext uri="{BB962C8B-B14F-4D97-AF65-F5344CB8AC3E}">
        <p14:creationId xmlns:p14="http://schemas.microsoft.com/office/powerpoint/2010/main" val="187084115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75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IN" altLang="en-US"/>
              <a:t>Ask Audience what is being made below, and then walk through the inventory types</a:t>
            </a:r>
          </a:p>
        </p:txBody>
      </p:sp>
      <p:sp>
        <p:nvSpPr>
          <p:cNvPr id="675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Arial" panose="020B0604020202020204" pitchFamily="34" charset="0"/>
                <a:cs typeface="Arial" panose="020B0604020202020204" pitchFamily="34" charset="0"/>
              </a:defRPr>
            </a:lvl1pPr>
            <a:lvl2pPr marL="742950" indent="-285750">
              <a:defRPr sz="1200">
                <a:solidFill>
                  <a:schemeClr val="tx1"/>
                </a:solidFill>
                <a:latin typeface="Arial" panose="020B0604020202020204" pitchFamily="34" charset="0"/>
                <a:cs typeface="Arial" panose="020B0604020202020204" pitchFamily="34" charset="0"/>
              </a:defRPr>
            </a:lvl2pPr>
            <a:lvl3pPr marL="1143000" indent="-228600">
              <a:defRPr sz="1200">
                <a:solidFill>
                  <a:schemeClr val="tx1"/>
                </a:solidFill>
                <a:latin typeface="Arial" panose="020B0604020202020204" pitchFamily="34" charset="0"/>
                <a:cs typeface="Arial" panose="020B0604020202020204" pitchFamily="34" charset="0"/>
              </a:defRPr>
            </a:lvl3pPr>
            <a:lvl4pPr marL="1600200" indent="-228600">
              <a:defRPr sz="1200">
                <a:solidFill>
                  <a:schemeClr val="tx1"/>
                </a:solidFill>
                <a:latin typeface="Arial" panose="020B0604020202020204" pitchFamily="34" charset="0"/>
                <a:cs typeface="Arial" panose="020B0604020202020204" pitchFamily="34" charset="0"/>
              </a:defRPr>
            </a:lvl4pPr>
            <a:lvl5pPr marL="2057400" indent="-228600">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9pPr>
          </a:lstStyle>
          <a:p>
            <a:fld id="{08AA91AC-A86E-4516-8854-0986A7157F16}" type="slidenum">
              <a:rPr lang="en-US" altLang="en-US" sz="1300">
                <a:latin typeface="Calibri" panose="020F0502020204030204" pitchFamily="34" charset="0"/>
              </a:rPr>
              <a:pPr/>
              <a:t>26</a:t>
            </a:fld>
            <a:endParaRPr lang="en-US" altLang="en-US" sz="1300">
              <a:latin typeface="Calibri" panose="020F0502020204030204" pitchFamily="34" charset="0"/>
            </a:endParaRPr>
          </a:p>
        </p:txBody>
      </p:sp>
    </p:spTree>
    <p:extLst>
      <p:ext uri="{BB962C8B-B14F-4D97-AF65-F5344CB8AC3E}">
        <p14:creationId xmlns:p14="http://schemas.microsoft.com/office/powerpoint/2010/main" val="396223459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38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338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t>Explain the process of Assembling and making TV Sets.</a:t>
            </a:r>
          </a:p>
          <a:p>
            <a:r>
              <a:rPr lang="en-US"/>
              <a:t>Correlate Inventory with a previous term they would have encountered – ‘Stock’</a:t>
            </a:r>
            <a:endParaRPr lang="en-IN"/>
          </a:p>
          <a:p>
            <a:endParaRPr lang="en-IN"/>
          </a:p>
        </p:txBody>
      </p:sp>
      <p:sp>
        <p:nvSpPr>
          <p:cNvPr id="4" name="Slide Number Placeholder 3"/>
          <p:cNvSpPr>
            <a:spLocks noGrp="1"/>
          </p:cNvSpPr>
          <p:nvPr>
            <p:ph type="sldNum" sz="quarter" idx="5"/>
          </p:nvPr>
        </p:nvSpPr>
        <p:spPr/>
        <p:txBody>
          <a:bodyPr/>
          <a:lstStyle/>
          <a:p>
            <a:pPr>
              <a:defRPr/>
            </a:pPr>
            <a:fld id="{4999B9CC-1187-4571-B7ED-2DA25FE05C9A}" type="slidenum">
              <a:rPr lang="en-US">
                <a:solidFill>
                  <a:prstClr val="black"/>
                </a:solidFill>
              </a:rPr>
              <a:pPr>
                <a:defRPr/>
              </a:pPr>
              <a:t>27</a:t>
            </a:fld>
            <a:endParaRPr lang="en-US">
              <a:solidFill>
                <a:prstClr val="black"/>
              </a:solidFill>
            </a:endParaRPr>
          </a:p>
        </p:txBody>
      </p:sp>
    </p:spTree>
    <p:extLst>
      <p:ext uri="{BB962C8B-B14F-4D97-AF65-F5344CB8AC3E}">
        <p14:creationId xmlns:p14="http://schemas.microsoft.com/office/powerpoint/2010/main" val="3823983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38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338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t>Explain the process of Assembling and making TV Sets.</a:t>
            </a:r>
          </a:p>
          <a:p>
            <a:r>
              <a:rPr lang="en-US"/>
              <a:t>Correlate Inventory with a previous term they would have encountered – ‘Stock’</a:t>
            </a:r>
            <a:endParaRPr lang="en-IN"/>
          </a:p>
          <a:p>
            <a:endParaRPr lang="en-IN"/>
          </a:p>
        </p:txBody>
      </p:sp>
      <p:sp>
        <p:nvSpPr>
          <p:cNvPr id="4" name="Slide Number Placeholder 3"/>
          <p:cNvSpPr>
            <a:spLocks noGrp="1"/>
          </p:cNvSpPr>
          <p:nvPr>
            <p:ph type="sldNum" sz="quarter" idx="5"/>
          </p:nvPr>
        </p:nvSpPr>
        <p:spPr/>
        <p:txBody>
          <a:bodyPr/>
          <a:lstStyle/>
          <a:p>
            <a:pPr>
              <a:defRPr/>
            </a:pPr>
            <a:fld id="{4999B9CC-1187-4571-B7ED-2DA25FE05C9A}" type="slidenum">
              <a:rPr lang="en-US">
                <a:solidFill>
                  <a:prstClr val="black"/>
                </a:solidFill>
              </a:rPr>
              <a:pPr>
                <a:defRPr/>
              </a:pPr>
              <a:t>28</a:t>
            </a:fld>
            <a:endParaRPr lang="en-US">
              <a:solidFill>
                <a:prstClr val="black"/>
              </a:solidFill>
            </a:endParaRPr>
          </a:p>
        </p:txBody>
      </p:sp>
    </p:spTree>
    <p:extLst>
      <p:ext uri="{BB962C8B-B14F-4D97-AF65-F5344CB8AC3E}">
        <p14:creationId xmlns:p14="http://schemas.microsoft.com/office/powerpoint/2010/main" val="3823983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38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338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t>Explain the process of Assembling and making TV Sets.</a:t>
            </a:r>
          </a:p>
          <a:p>
            <a:r>
              <a:rPr lang="en-US"/>
              <a:t>Correlate Inventory with a previous term they would have encountered – ‘Stock’</a:t>
            </a:r>
            <a:endParaRPr lang="en-IN"/>
          </a:p>
          <a:p>
            <a:endParaRPr lang="en-IN"/>
          </a:p>
        </p:txBody>
      </p:sp>
      <p:sp>
        <p:nvSpPr>
          <p:cNvPr id="4" name="Slide Number Placeholder 3"/>
          <p:cNvSpPr>
            <a:spLocks noGrp="1"/>
          </p:cNvSpPr>
          <p:nvPr>
            <p:ph type="sldNum" sz="quarter" idx="5"/>
          </p:nvPr>
        </p:nvSpPr>
        <p:spPr/>
        <p:txBody>
          <a:bodyPr/>
          <a:lstStyle/>
          <a:p>
            <a:pPr>
              <a:defRPr/>
            </a:pPr>
            <a:fld id="{4999B9CC-1187-4571-B7ED-2DA25FE05C9A}" type="slidenum">
              <a:rPr lang="en-US">
                <a:solidFill>
                  <a:prstClr val="black"/>
                </a:solidFill>
              </a:rPr>
              <a:pPr>
                <a:defRPr/>
              </a:pPr>
              <a:t>29</a:t>
            </a:fld>
            <a:endParaRPr lang="en-US">
              <a:solidFill>
                <a:prstClr val="black"/>
              </a:solidFill>
            </a:endParaRPr>
          </a:p>
        </p:txBody>
      </p:sp>
    </p:spTree>
    <p:extLst>
      <p:ext uri="{BB962C8B-B14F-4D97-AF65-F5344CB8AC3E}">
        <p14:creationId xmlns:p14="http://schemas.microsoft.com/office/powerpoint/2010/main" val="3823983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4514"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fld id="{2C660C08-3DDA-4D77-A3FE-9F7DB5E320B8}" type="slidenum">
              <a:rPr lang="en-GB" smtClean="0">
                <a:solidFill>
                  <a:prstClr val="black"/>
                </a:solidFill>
              </a:rPr>
              <a:pPr>
                <a:defRPr/>
              </a:pPr>
              <a:t>31</a:t>
            </a:fld>
            <a:endParaRPr lang="en-GB">
              <a:solidFill>
                <a:prstClr val="black"/>
              </a:solidFill>
            </a:endParaRPr>
          </a:p>
        </p:txBody>
      </p:sp>
      <p:sp>
        <p:nvSpPr>
          <p:cNvPr id="621571" name="Text Box 1"/>
          <p:cNvSpPr txBox="1">
            <a:spLocks noChangeArrowheads="1"/>
          </p:cNvSpPr>
          <p:nvPr/>
        </p:nvSpPr>
        <p:spPr bwMode="auto">
          <a:xfrm>
            <a:off x="1217507" y="648415"/>
            <a:ext cx="4644813" cy="3232070"/>
          </a:xfrm>
          <a:prstGeom prst="rect">
            <a:avLst/>
          </a:prstGeom>
          <a:solidFill>
            <a:srgbClr val="FFFFFF"/>
          </a:solidFill>
          <a:ln w="9360">
            <a:solidFill>
              <a:srgbClr val="000000"/>
            </a:solidFill>
            <a:miter lim="800000"/>
            <a:headEnd/>
            <a:tailEnd/>
          </a:ln>
        </p:spPr>
        <p:txBody>
          <a:bodyPr wrap="none" lIns="84735" tIns="42366" rIns="84735" bIns="42366"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IN">
              <a:solidFill>
                <a:srgbClr val="000000"/>
              </a:solidFill>
              <a:latin typeface="Calibri" pitchFamily="34" charset="0"/>
            </a:endParaRPr>
          </a:p>
        </p:txBody>
      </p:sp>
      <p:sp>
        <p:nvSpPr>
          <p:cNvPr id="621572" name="Text Box 2"/>
          <p:cNvSpPr>
            <a:spLocks noGrp="1" noChangeArrowheads="1"/>
          </p:cNvSpPr>
          <p:nvPr>
            <p:ph type="body"/>
          </p:nvPr>
        </p:nvSpPr>
        <p:spPr bwMode="auto">
          <a:xfrm>
            <a:off x="707813" y="4095512"/>
            <a:ext cx="5664201" cy="387881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9738" tIns="44703" rIns="89738" bIns="44703" numCol="1" anchor="t" anchorCtr="0" compatLnSpc="1">
            <a:prstTxWarp prst="textNoShape">
              <a:avLst/>
            </a:prstTxWarp>
          </a:bodyPr>
          <a:lstStyle/>
          <a:p>
            <a:pPr eaLnBrk="1" hangingPunct="1">
              <a:lnSpc>
                <a:spcPct val="102000"/>
              </a:lnSpc>
              <a:spcBef>
                <a:spcPct val="0"/>
              </a:spcBef>
              <a:tabLst>
                <a:tab pos="0" algn="l"/>
                <a:tab pos="412824" algn="l"/>
                <a:tab pos="829004" algn="l"/>
                <a:tab pos="1245185" algn="l"/>
                <a:tab pos="1661365" algn="l"/>
                <a:tab pos="2077545" algn="l"/>
                <a:tab pos="2493725" algn="l"/>
                <a:tab pos="2911584" algn="l"/>
                <a:tab pos="3327765" algn="l"/>
                <a:tab pos="3743945" algn="l"/>
                <a:tab pos="4156769" algn="l"/>
                <a:tab pos="4576305" algn="l"/>
                <a:tab pos="4990807" algn="l"/>
                <a:tab pos="5406987" algn="l"/>
                <a:tab pos="5826524" algn="l"/>
                <a:tab pos="6239348" algn="l"/>
                <a:tab pos="6655528" algn="l"/>
                <a:tab pos="7071708" algn="l"/>
                <a:tab pos="7489567" algn="l"/>
                <a:tab pos="7905748" algn="l"/>
                <a:tab pos="8321928" algn="l"/>
              </a:tabLst>
            </a:pPr>
            <a:endParaRPr lang="en-GB">
              <a:ea typeface="MS Gothic" pitchFamily="49" charset="-128"/>
            </a:endParaRPr>
          </a:p>
        </p:txBody>
      </p:sp>
      <p:sp>
        <p:nvSpPr>
          <p:cNvPr id="621573" name="Text Box 3"/>
          <p:cNvSpPr txBox="1">
            <a:spLocks noChangeArrowheads="1"/>
          </p:cNvSpPr>
          <p:nvPr/>
        </p:nvSpPr>
        <p:spPr bwMode="auto">
          <a:xfrm>
            <a:off x="4009814" y="8189357"/>
            <a:ext cx="3066627" cy="431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9738" tIns="44703" rIns="89738" bIns="44703" anchor="b"/>
          <a:lstStyle>
            <a:lvl1pPr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1pPr>
            <a:lvl2pPr marL="742950" indent="-28575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2pPr>
            <a:lvl3pPr marL="11430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3pPr>
            <a:lvl4pPr marL="16002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4pPr>
            <a:lvl5pPr marL="20574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9pPr>
          </a:lstStyle>
          <a:p>
            <a:pPr algn="r" eaLnBrk="1" hangingPunct="1"/>
            <a:fld id="{E01B3147-4294-4AA1-BB97-E1BE5BEA0270}" type="slidenum">
              <a:rPr lang="en-GB" sz="1300">
                <a:solidFill>
                  <a:srgbClr val="000000"/>
                </a:solidFill>
                <a:latin typeface="Calibri" pitchFamily="34" charset="0"/>
              </a:rPr>
              <a:pPr algn="r" eaLnBrk="1" hangingPunct="1"/>
              <a:t>31</a:t>
            </a:fld>
            <a:endParaRPr lang="en-GB" sz="1300">
              <a:solidFill>
                <a:srgbClr val="000000"/>
              </a:solidFill>
              <a:latin typeface="Calibri" pitchFamily="34" charset="0"/>
            </a:endParaRPr>
          </a:p>
        </p:txBody>
      </p:sp>
    </p:spTree>
    <p:extLst>
      <p:ext uri="{BB962C8B-B14F-4D97-AF65-F5344CB8AC3E}">
        <p14:creationId xmlns:p14="http://schemas.microsoft.com/office/powerpoint/2010/main" val="187084115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4514"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fld id="{2C660C08-3DDA-4D77-A3FE-9F7DB5E320B8}" type="slidenum">
              <a:rPr lang="en-GB" smtClean="0">
                <a:solidFill>
                  <a:prstClr val="black"/>
                </a:solidFill>
              </a:rPr>
              <a:pPr>
                <a:defRPr/>
              </a:pPr>
              <a:t>32</a:t>
            </a:fld>
            <a:endParaRPr lang="en-GB">
              <a:solidFill>
                <a:prstClr val="black"/>
              </a:solidFill>
            </a:endParaRPr>
          </a:p>
        </p:txBody>
      </p:sp>
      <p:sp>
        <p:nvSpPr>
          <p:cNvPr id="621571" name="Text Box 1"/>
          <p:cNvSpPr txBox="1">
            <a:spLocks noChangeArrowheads="1"/>
          </p:cNvSpPr>
          <p:nvPr/>
        </p:nvSpPr>
        <p:spPr bwMode="auto">
          <a:xfrm>
            <a:off x="1217507" y="648415"/>
            <a:ext cx="4644813" cy="3232070"/>
          </a:xfrm>
          <a:prstGeom prst="rect">
            <a:avLst/>
          </a:prstGeom>
          <a:solidFill>
            <a:srgbClr val="FFFFFF"/>
          </a:solidFill>
          <a:ln w="9360">
            <a:solidFill>
              <a:srgbClr val="000000"/>
            </a:solidFill>
            <a:miter lim="800000"/>
            <a:headEnd/>
            <a:tailEnd/>
          </a:ln>
        </p:spPr>
        <p:txBody>
          <a:bodyPr wrap="none" lIns="84735" tIns="42366" rIns="84735" bIns="42366"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IN">
              <a:solidFill>
                <a:srgbClr val="000000"/>
              </a:solidFill>
              <a:latin typeface="Calibri" pitchFamily="34" charset="0"/>
            </a:endParaRPr>
          </a:p>
        </p:txBody>
      </p:sp>
      <p:sp>
        <p:nvSpPr>
          <p:cNvPr id="621572" name="Text Box 2"/>
          <p:cNvSpPr>
            <a:spLocks noGrp="1" noChangeArrowheads="1"/>
          </p:cNvSpPr>
          <p:nvPr>
            <p:ph type="body"/>
          </p:nvPr>
        </p:nvSpPr>
        <p:spPr bwMode="auto">
          <a:xfrm>
            <a:off x="707813" y="4095512"/>
            <a:ext cx="5664201" cy="387881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9738" tIns="44703" rIns="89738" bIns="44703" numCol="1" anchor="t" anchorCtr="0" compatLnSpc="1">
            <a:prstTxWarp prst="textNoShape">
              <a:avLst/>
            </a:prstTxWarp>
          </a:bodyPr>
          <a:lstStyle/>
          <a:p>
            <a:pPr eaLnBrk="1" hangingPunct="1">
              <a:lnSpc>
                <a:spcPct val="102000"/>
              </a:lnSpc>
              <a:spcBef>
                <a:spcPct val="0"/>
              </a:spcBef>
              <a:tabLst>
                <a:tab pos="0" algn="l"/>
                <a:tab pos="412824" algn="l"/>
                <a:tab pos="829004" algn="l"/>
                <a:tab pos="1245185" algn="l"/>
                <a:tab pos="1661365" algn="l"/>
                <a:tab pos="2077545" algn="l"/>
                <a:tab pos="2493725" algn="l"/>
                <a:tab pos="2911584" algn="l"/>
                <a:tab pos="3327765" algn="l"/>
                <a:tab pos="3743945" algn="l"/>
                <a:tab pos="4156769" algn="l"/>
                <a:tab pos="4576305" algn="l"/>
                <a:tab pos="4990807" algn="l"/>
                <a:tab pos="5406987" algn="l"/>
                <a:tab pos="5826524" algn="l"/>
                <a:tab pos="6239348" algn="l"/>
                <a:tab pos="6655528" algn="l"/>
                <a:tab pos="7071708" algn="l"/>
                <a:tab pos="7489567" algn="l"/>
                <a:tab pos="7905748" algn="l"/>
                <a:tab pos="8321928" algn="l"/>
              </a:tabLst>
            </a:pPr>
            <a:endParaRPr lang="en-GB">
              <a:ea typeface="MS Gothic" pitchFamily="49" charset="-128"/>
            </a:endParaRPr>
          </a:p>
        </p:txBody>
      </p:sp>
      <p:sp>
        <p:nvSpPr>
          <p:cNvPr id="621573" name="Text Box 3"/>
          <p:cNvSpPr txBox="1">
            <a:spLocks noChangeArrowheads="1"/>
          </p:cNvSpPr>
          <p:nvPr/>
        </p:nvSpPr>
        <p:spPr bwMode="auto">
          <a:xfrm>
            <a:off x="4009814" y="8189357"/>
            <a:ext cx="3066627" cy="431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9738" tIns="44703" rIns="89738" bIns="44703" anchor="b"/>
          <a:lstStyle>
            <a:lvl1pPr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1pPr>
            <a:lvl2pPr marL="742950" indent="-28575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2pPr>
            <a:lvl3pPr marL="11430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3pPr>
            <a:lvl4pPr marL="16002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4pPr>
            <a:lvl5pPr marL="20574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9pPr>
          </a:lstStyle>
          <a:p>
            <a:pPr algn="r" eaLnBrk="1" hangingPunct="1"/>
            <a:fld id="{E01B3147-4294-4AA1-BB97-E1BE5BEA0270}" type="slidenum">
              <a:rPr lang="en-GB" sz="1300">
                <a:solidFill>
                  <a:srgbClr val="000000"/>
                </a:solidFill>
                <a:latin typeface="Calibri" pitchFamily="34" charset="0"/>
              </a:rPr>
              <a:pPr algn="r" eaLnBrk="1" hangingPunct="1"/>
              <a:t>32</a:t>
            </a:fld>
            <a:endParaRPr lang="en-GB" sz="1300">
              <a:solidFill>
                <a:srgbClr val="000000"/>
              </a:solidFill>
              <a:latin typeface="Calibri" pitchFamily="34" charset="0"/>
            </a:endParaRPr>
          </a:p>
        </p:txBody>
      </p:sp>
    </p:spTree>
    <p:extLst>
      <p:ext uri="{BB962C8B-B14F-4D97-AF65-F5344CB8AC3E}">
        <p14:creationId xmlns:p14="http://schemas.microsoft.com/office/powerpoint/2010/main" val="411562969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89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389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IN"/>
          </a:p>
        </p:txBody>
      </p:sp>
      <p:sp>
        <p:nvSpPr>
          <p:cNvPr id="4" name="Slide Number Placeholder 3"/>
          <p:cNvSpPr>
            <a:spLocks noGrp="1"/>
          </p:cNvSpPr>
          <p:nvPr>
            <p:ph type="sldNum" sz="quarter" idx="5"/>
          </p:nvPr>
        </p:nvSpPr>
        <p:spPr/>
        <p:txBody>
          <a:bodyPr/>
          <a:lstStyle/>
          <a:p>
            <a:pPr>
              <a:defRPr/>
            </a:pPr>
            <a:fld id="{9F674E4F-8626-4DE8-8447-C7336089DE3F}" type="slidenum">
              <a:rPr lang="en-US">
                <a:solidFill>
                  <a:prstClr val="black"/>
                </a:solidFill>
              </a:rPr>
              <a:pPr>
                <a:defRPr/>
              </a:pPr>
              <a:t>33</a:t>
            </a:fld>
            <a:endParaRPr lang="en-US">
              <a:solidFill>
                <a:prstClr val="black"/>
              </a:solidFill>
            </a:endParaRPr>
          </a:p>
        </p:txBody>
      </p:sp>
    </p:spTree>
    <p:extLst>
      <p:ext uri="{BB962C8B-B14F-4D97-AF65-F5344CB8AC3E}">
        <p14:creationId xmlns:p14="http://schemas.microsoft.com/office/powerpoint/2010/main" val="25578578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2466"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fld id="{FCA0BBE2-58C0-4F28-B32B-4E6DF13926B1}" type="slidenum">
              <a:rPr lang="en-GB" smtClean="0">
                <a:solidFill>
                  <a:prstClr val="black"/>
                </a:solidFill>
              </a:rPr>
              <a:pPr>
                <a:defRPr/>
              </a:pPr>
              <a:t>3</a:t>
            </a:fld>
            <a:endParaRPr lang="mr-IN">
              <a:solidFill>
                <a:prstClr val="black"/>
              </a:solidFill>
            </a:endParaRPr>
          </a:p>
        </p:txBody>
      </p:sp>
      <p:sp>
        <p:nvSpPr>
          <p:cNvPr id="590851" name="Text Box 1"/>
          <p:cNvSpPr txBox="1">
            <a:spLocks noChangeArrowheads="1"/>
          </p:cNvSpPr>
          <p:nvPr/>
        </p:nvSpPr>
        <p:spPr bwMode="auto">
          <a:xfrm>
            <a:off x="1217507" y="648415"/>
            <a:ext cx="4644813" cy="3232070"/>
          </a:xfrm>
          <a:prstGeom prst="rect">
            <a:avLst/>
          </a:prstGeom>
          <a:solidFill>
            <a:srgbClr val="FFFFFF"/>
          </a:solidFill>
          <a:ln w="9360">
            <a:solidFill>
              <a:srgbClr val="000000"/>
            </a:solidFill>
            <a:miter lim="800000"/>
            <a:headEnd/>
            <a:tailEnd/>
          </a:ln>
        </p:spPr>
        <p:txBody>
          <a:bodyPr wrap="none" lIns="84728" tIns="42362" rIns="84728" bIns="42362"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IN">
              <a:solidFill>
                <a:srgbClr val="000000"/>
              </a:solidFill>
              <a:latin typeface="Calibri" pitchFamily="34" charset="0"/>
            </a:endParaRPr>
          </a:p>
        </p:txBody>
      </p:sp>
      <p:sp>
        <p:nvSpPr>
          <p:cNvPr id="590852" name="Text Box 2"/>
          <p:cNvSpPr>
            <a:spLocks noGrp="1" noChangeArrowheads="1"/>
          </p:cNvSpPr>
          <p:nvPr>
            <p:ph type="body"/>
          </p:nvPr>
        </p:nvSpPr>
        <p:spPr bwMode="auto">
          <a:xfrm>
            <a:off x="707813" y="4095512"/>
            <a:ext cx="5664201" cy="387881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9730" tIns="44699" rIns="89730" bIns="44699" numCol="1" anchor="t" anchorCtr="0" compatLnSpc="1">
            <a:prstTxWarp prst="textNoShape">
              <a:avLst/>
            </a:prstTxWarp>
          </a:bodyPr>
          <a:lstStyle/>
          <a:p>
            <a:pPr eaLnBrk="1" hangingPunct="1">
              <a:lnSpc>
                <a:spcPct val="102000"/>
              </a:lnSpc>
              <a:spcBef>
                <a:spcPct val="0"/>
              </a:spcBef>
              <a:tabLst>
                <a:tab pos="0" algn="l"/>
                <a:tab pos="412787" algn="l"/>
                <a:tab pos="828930" algn="l"/>
                <a:tab pos="1245074" algn="l"/>
                <a:tab pos="1661217" algn="l"/>
                <a:tab pos="2077360" algn="l"/>
                <a:tab pos="2493502" algn="l"/>
                <a:tab pos="2911324" algn="l"/>
                <a:tab pos="3327469" algn="l"/>
                <a:tab pos="3743612" algn="l"/>
                <a:tab pos="4156399" algn="l"/>
                <a:tab pos="4575897" algn="l"/>
                <a:tab pos="4990362" algn="l"/>
                <a:tab pos="5406505" algn="l"/>
                <a:tab pos="5826005" algn="l"/>
                <a:tab pos="6238792" algn="l"/>
                <a:tab pos="6654935" algn="l"/>
                <a:tab pos="7071078" algn="l"/>
                <a:tab pos="7488899" algn="l"/>
                <a:tab pos="7905043" algn="l"/>
                <a:tab pos="8321187" algn="l"/>
              </a:tabLst>
            </a:pPr>
            <a:endParaRPr lang="en-GB">
              <a:ea typeface="MS Gothic" pitchFamily="49" charset="-128"/>
            </a:endParaRPr>
          </a:p>
        </p:txBody>
      </p:sp>
      <p:sp>
        <p:nvSpPr>
          <p:cNvPr id="590853" name="Text Box 3"/>
          <p:cNvSpPr txBox="1">
            <a:spLocks noChangeArrowheads="1"/>
          </p:cNvSpPr>
          <p:nvPr/>
        </p:nvSpPr>
        <p:spPr bwMode="auto">
          <a:xfrm>
            <a:off x="4009815" y="8189357"/>
            <a:ext cx="3066627" cy="431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9730" tIns="44699" rIns="89730" bIns="44699" anchor="b"/>
          <a:lstStyle>
            <a:lvl1pPr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1pPr>
            <a:lvl2pPr marL="742950" indent="-28575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2pPr>
            <a:lvl3pPr marL="11430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3pPr>
            <a:lvl4pPr marL="16002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4pPr>
            <a:lvl5pPr marL="20574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9pPr>
          </a:lstStyle>
          <a:p>
            <a:pPr algn="r" eaLnBrk="1" hangingPunct="1"/>
            <a:fld id="{F2131AC1-DD33-4C83-849D-6522641BABC7}" type="slidenum">
              <a:rPr lang="en-GB" sz="1300">
                <a:solidFill>
                  <a:srgbClr val="000000"/>
                </a:solidFill>
                <a:latin typeface="Calibri" pitchFamily="34" charset="0"/>
              </a:rPr>
              <a:pPr algn="r" eaLnBrk="1" hangingPunct="1"/>
              <a:t>3</a:t>
            </a:fld>
            <a:endParaRPr lang="mr-IN" sz="1300">
              <a:solidFill>
                <a:srgbClr val="000000"/>
              </a:solidFill>
              <a:latin typeface="Calibri" pitchFamily="34" charset="0"/>
            </a:endParaRPr>
          </a:p>
        </p:txBody>
      </p:sp>
    </p:spTree>
    <p:extLst>
      <p:ext uri="{BB962C8B-B14F-4D97-AF65-F5344CB8AC3E}">
        <p14:creationId xmlns:p14="http://schemas.microsoft.com/office/powerpoint/2010/main" val="197710870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59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359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IN"/>
          </a:p>
        </p:txBody>
      </p:sp>
      <p:sp>
        <p:nvSpPr>
          <p:cNvPr id="33796" name="Slide Number Placeholder 3"/>
          <p:cNvSpPr>
            <a:spLocks noGrp="1"/>
          </p:cNvSpPr>
          <p:nvPr>
            <p:ph type="sldNum" sz="quarter" idx="5"/>
          </p:nvPr>
        </p:nvSpPr>
        <p:spPr bwMode="auto">
          <a:ln>
            <a:miter lim="800000"/>
            <a:headEnd/>
            <a:tailEnd/>
          </a:ln>
        </p:spPr>
        <p:txBody>
          <a:bodyPr/>
          <a:lstStyle/>
          <a:p>
            <a:pPr>
              <a:defRPr/>
            </a:pPr>
            <a:fld id="{F858E489-FB09-4339-8E21-A611A097E5CB}" type="slidenum">
              <a:rPr lang="en-US">
                <a:solidFill>
                  <a:prstClr val="black"/>
                </a:solidFill>
              </a:rPr>
              <a:pPr>
                <a:defRPr/>
              </a:pPr>
              <a:t>34</a:t>
            </a:fld>
            <a:endParaRPr lang="en-US">
              <a:solidFill>
                <a:prstClr val="black"/>
              </a:solidFill>
            </a:endParaRPr>
          </a:p>
        </p:txBody>
      </p:sp>
    </p:spTree>
    <p:extLst>
      <p:ext uri="{BB962C8B-B14F-4D97-AF65-F5344CB8AC3E}">
        <p14:creationId xmlns:p14="http://schemas.microsoft.com/office/powerpoint/2010/main" val="420788344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59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359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IN"/>
          </a:p>
        </p:txBody>
      </p:sp>
      <p:sp>
        <p:nvSpPr>
          <p:cNvPr id="33796" name="Slide Number Placeholder 3"/>
          <p:cNvSpPr>
            <a:spLocks noGrp="1"/>
          </p:cNvSpPr>
          <p:nvPr>
            <p:ph type="sldNum" sz="quarter" idx="5"/>
          </p:nvPr>
        </p:nvSpPr>
        <p:spPr bwMode="auto">
          <a:ln>
            <a:miter lim="800000"/>
            <a:headEnd/>
            <a:tailEnd/>
          </a:ln>
        </p:spPr>
        <p:txBody>
          <a:bodyPr/>
          <a:lstStyle/>
          <a:p>
            <a:pPr>
              <a:defRPr/>
            </a:pPr>
            <a:fld id="{F858E489-FB09-4339-8E21-A611A097E5CB}" type="slidenum">
              <a:rPr lang="en-US">
                <a:solidFill>
                  <a:prstClr val="black"/>
                </a:solidFill>
              </a:rPr>
              <a:pPr>
                <a:defRPr/>
              </a:pPr>
              <a:t>35</a:t>
            </a:fld>
            <a:endParaRPr lang="en-US">
              <a:solidFill>
                <a:prstClr val="black"/>
              </a:solidFill>
            </a:endParaRPr>
          </a:p>
        </p:txBody>
      </p:sp>
    </p:spTree>
    <p:extLst>
      <p:ext uri="{BB962C8B-B14F-4D97-AF65-F5344CB8AC3E}">
        <p14:creationId xmlns:p14="http://schemas.microsoft.com/office/powerpoint/2010/main" val="420788344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59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359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IN"/>
          </a:p>
        </p:txBody>
      </p:sp>
      <p:sp>
        <p:nvSpPr>
          <p:cNvPr id="33796" name="Slide Number Placeholder 3"/>
          <p:cNvSpPr>
            <a:spLocks noGrp="1"/>
          </p:cNvSpPr>
          <p:nvPr>
            <p:ph type="sldNum" sz="quarter" idx="5"/>
          </p:nvPr>
        </p:nvSpPr>
        <p:spPr bwMode="auto">
          <a:ln>
            <a:miter lim="800000"/>
            <a:headEnd/>
            <a:tailEnd/>
          </a:ln>
        </p:spPr>
        <p:txBody>
          <a:bodyPr/>
          <a:lstStyle/>
          <a:p>
            <a:pPr>
              <a:defRPr/>
            </a:pPr>
            <a:fld id="{F858E489-FB09-4339-8E21-A611A097E5CB}" type="slidenum">
              <a:rPr lang="en-US">
                <a:solidFill>
                  <a:prstClr val="black"/>
                </a:solidFill>
              </a:rPr>
              <a:pPr>
                <a:defRPr/>
              </a:pPr>
              <a:t>36</a:t>
            </a:fld>
            <a:endParaRPr lang="en-US">
              <a:solidFill>
                <a:prstClr val="black"/>
              </a:solidFill>
            </a:endParaRPr>
          </a:p>
        </p:txBody>
      </p:sp>
    </p:spTree>
    <p:extLst>
      <p:ext uri="{BB962C8B-B14F-4D97-AF65-F5344CB8AC3E}">
        <p14:creationId xmlns:p14="http://schemas.microsoft.com/office/powerpoint/2010/main" val="413492933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365AC56-817A-422E-BFD8-DDC72B9B59EA}" type="slidenum">
              <a:rPr lang="en-GB" smtClean="0"/>
              <a:pPr fontAlgn="base">
                <a:spcBef>
                  <a:spcPct val="0"/>
                </a:spcBef>
                <a:spcAft>
                  <a:spcPct val="0"/>
                </a:spcAft>
                <a:defRPr/>
              </a:pPr>
              <a:t>37</a:t>
            </a:fld>
            <a:endParaRPr lang="en-GB" smtClean="0"/>
          </a:p>
        </p:txBody>
      </p:sp>
      <p:sp>
        <p:nvSpPr>
          <p:cNvPr id="59395"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59396"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smtClean="0">
              <a:ea typeface="MS Gothic" pitchFamily="49" charset="-128"/>
            </a:endParaRPr>
          </a:p>
        </p:txBody>
      </p:sp>
      <p:sp>
        <p:nvSpPr>
          <p:cNvPr id="59397"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FE9461D4-B93C-4570-8EF9-1EEB334A62BD}" type="slidenum">
              <a:rPr lang="en-GB" sz="1000">
                <a:solidFill>
                  <a:srgbClr val="000000"/>
                </a:solidFill>
                <a:latin typeface="Calibri" pitchFamily="34" charset="0"/>
              </a:rPr>
              <a:pPr algn="r" eaLnBrk="1" hangingPunct="1"/>
              <a:t>37</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267648487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325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9EAC602-BEAF-4009-ADCD-DA84BFB1DD6D}" type="slidenum">
              <a:rPr lang="en-GB" smtClean="0"/>
              <a:pPr fontAlgn="base">
                <a:spcBef>
                  <a:spcPct val="0"/>
                </a:spcBef>
                <a:spcAft>
                  <a:spcPct val="0"/>
                </a:spcAft>
                <a:defRPr/>
              </a:pPr>
              <a:t>38</a:t>
            </a:fld>
            <a:endParaRPr lang="en-GB" smtClean="0"/>
          </a:p>
        </p:txBody>
      </p:sp>
      <p:sp>
        <p:nvSpPr>
          <p:cNvPr id="151555" name="Text Box 1"/>
          <p:cNvSpPr txBox="1">
            <a:spLocks noChangeArrowheads="1"/>
          </p:cNvSpPr>
          <p:nvPr/>
        </p:nvSpPr>
        <p:spPr bwMode="auto">
          <a:xfrm>
            <a:off x="1141413" y="617538"/>
            <a:ext cx="4354512" cy="3078162"/>
          </a:xfrm>
          <a:prstGeom prst="rect">
            <a:avLst/>
          </a:prstGeom>
          <a:solidFill>
            <a:srgbClr val="FFFFFF"/>
          </a:solidFill>
          <a:ln w="9360">
            <a:solidFill>
              <a:srgbClr val="000000"/>
            </a:solidFill>
            <a:miter lim="800000"/>
            <a:headEnd/>
            <a:tailEnd/>
          </a:ln>
        </p:spPr>
        <p:txBody>
          <a:bodyPr wrap="none" lIns="80151" tIns="40074" rIns="80151" bIns="40074"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IN">
              <a:latin typeface="Calibri" pitchFamily="34" charset="0"/>
            </a:endParaRPr>
          </a:p>
        </p:txBody>
      </p:sp>
      <p:sp>
        <p:nvSpPr>
          <p:cNvPr id="151556" name="Text Box 2"/>
          <p:cNvSpPr>
            <a:spLocks noGrp="1" noChangeArrowheads="1"/>
          </p:cNvSpPr>
          <p:nvPr>
            <p:ph type="body"/>
          </p:nvPr>
        </p:nvSpPr>
        <p:spPr bwMode="auto">
          <a:xfrm>
            <a:off x="663575" y="3900488"/>
            <a:ext cx="5310188" cy="369411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4883" tIns="42285" rIns="84883" bIns="42285" numCol="1" anchor="t" anchorCtr="0" compatLnSpc="1">
            <a:prstTxWarp prst="textNoShape">
              <a:avLst/>
            </a:prstTxWarp>
          </a:bodyPr>
          <a:lstStyle/>
          <a:p>
            <a:pPr>
              <a:lnSpc>
                <a:spcPct val="102000"/>
              </a:lnSpc>
              <a:spcBef>
                <a:spcPct val="0"/>
              </a:spcBef>
              <a:tabLst>
                <a:tab pos="0" algn="l"/>
                <a:tab pos="390490" algn="l"/>
                <a:tab pos="784155" algn="l"/>
                <a:tab pos="1177820" algn="l"/>
                <a:tab pos="1571485" algn="l"/>
                <a:tab pos="1965150" algn="l"/>
                <a:tab pos="2358814" algn="l"/>
                <a:tab pos="2754067" algn="l"/>
                <a:tab pos="3147733" algn="l"/>
                <a:tab pos="3541398" algn="l"/>
                <a:tab pos="3931888" algn="l"/>
                <a:tab pos="4328727" algn="l"/>
                <a:tab pos="4720804" algn="l"/>
                <a:tab pos="5114469" algn="l"/>
                <a:tab pos="5511309" algn="l"/>
                <a:tab pos="5901799" algn="l"/>
                <a:tab pos="6295464" algn="l"/>
                <a:tab pos="6689129" algn="l"/>
                <a:tab pos="7084381" algn="l"/>
                <a:tab pos="7478047" algn="l"/>
                <a:tab pos="7871712" algn="l"/>
              </a:tabLst>
            </a:pPr>
            <a:endParaRPr lang="en-GB" smtClean="0">
              <a:ea typeface="MS Gothic" pitchFamily="49" charset="-128"/>
            </a:endParaRPr>
          </a:p>
        </p:txBody>
      </p:sp>
      <p:sp>
        <p:nvSpPr>
          <p:cNvPr id="151557" name="Text Box 3"/>
          <p:cNvSpPr txBox="1">
            <a:spLocks noChangeArrowheads="1"/>
          </p:cNvSpPr>
          <p:nvPr/>
        </p:nvSpPr>
        <p:spPr bwMode="auto">
          <a:xfrm>
            <a:off x="3759201" y="7799388"/>
            <a:ext cx="2874963" cy="411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4883" tIns="42285" rIns="84883" bIns="42285" anchor="b"/>
          <a:lstStyle>
            <a:lvl1pPr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1pPr>
            <a:lvl2pPr marL="742950" indent="-28575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2pPr>
            <a:lvl3pPr marL="11430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3pPr>
            <a:lvl4pPr marL="16002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4pPr>
            <a:lvl5pPr marL="20574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5pPr>
            <a:lvl6pPr marL="25146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6pPr>
            <a:lvl7pPr marL="29718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7pPr>
            <a:lvl8pPr marL="34290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8pPr>
            <a:lvl9pPr marL="38862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9pPr>
          </a:lstStyle>
          <a:p>
            <a:pPr algn="r" eaLnBrk="1" hangingPunct="1"/>
            <a:fld id="{9EB4D1D6-B74E-4929-B2ED-69BC75B493B2}" type="slidenum">
              <a:rPr lang="en-GB" sz="1200">
                <a:solidFill>
                  <a:srgbClr val="000000"/>
                </a:solidFill>
                <a:latin typeface="Calibri" pitchFamily="34" charset="0"/>
              </a:rPr>
              <a:pPr algn="r" eaLnBrk="1" hangingPunct="1"/>
              <a:t>38</a:t>
            </a:fld>
            <a:endParaRPr lang="en-GB" sz="1200">
              <a:solidFill>
                <a:srgbClr val="000000"/>
              </a:solidFill>
              <a:latin typeface="Calibri" pitchFamily="34" charset="0"/>
            </a:endParaRPr>
          </a:p>
        </p:txBody>
      </p:sp>
    </p:spTree>
    <p:extLst>
      <p:ext uri="{BB962C8B-B14F-4D97-AF65-F5344CB8AC3E}">
        <p14:creationId xmlns:p14="http://schemas.microsoft.com/office/powerpoint/2010/main" val="414061601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5538"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44F1069-4770-4A18-B8AF-12F75F5039B8}" type="slidenum">
              <a:rPr lang="en-GB" smtClean="0"/>
              <a:pPr fontAlgn="base">
                <a:spcBef>
                  <a:spcPct val="0"/>
                </a:spcBef>
                <a:spcAft>
                  <a:spcPct val="0"/>
                </a:spcAft>
                <a:defRPr/>
              </a:pPr>
              <a:t>39</a:t>
            </a:fld>
            <a:endParaRPr lang="en-GB"/>
          </a:p>
        </p:txBody>
      </p:sp>
      <p:sp>
        <p:nvSpPr>
          <p:cNvPr id="161795" name="Text Box 1"/>
          <p:cNvSpPr txBox="1">
            <a:spLocks noChangeArrowheads="1"/>
          </p:cNvSpPr>
          <p:nvPr/>
        </p:nvSpPr>
        <p:spPr bwMode="auto">
          <a:xfrm>
            <a:off x="1217507" y="648415"/>
            <a:ext cx="4644813" cy="3232070"/>
          </a:xfrm>
          <a:prstGeom prst="rect">
            <a:avLst/>
          </a:prstGeom>
          <a:solidFill>
            <a:srgbClr val="FFFFFF"/>
          </a:solidFill>
          <a:ln w="9360">
            <a:solidFill>
              <a:srgbClr val="000000"/>
            </a:solidFill>
            <a:miter lim="800000"/>
            <a:headEnd/>
            <a:tailEnd/>
          </a:ln>
        </p:spPr>
        <p:txBody>
          <a:bodyPr wrap="none" lIns="84735" tIns="42366" rIns="84735" bIns="42366"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IN">
              <a:latin typeface="Calibri" pitchFamily="34" charset="0"/>
            </a:endParaRPr>
          </a:p>
        </p:txBody>
      </p:sp>
      <p:sp>
        <p:nvSpPr>
          <p:cNvPr id="161796" name="Text Box 2"/>
          <p:cNvSpPr>
            <a:spLocks noGrp="1" noChangeArrowheads="1"/>
          </p:cNvSpPr>
          <p:nvPr>
            <p:ph type="body"/>
          </p:nvPr>
        </p:nvSpPr>
        <p:spPr bwMode="auto">
          <a:xfrm>
            <a:off x="707813" y="4095512"/>
            <a:ext cx="5664201" cy="387881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9738" tIns="44703" rIns="89738" bIns="44703" numCol="1" anchor="t" anchorCtr="0" compatLnSpc="1">
            <a:prstTxWarp prst="textNoShape">
              <a:avLst/>
            </a:prstTxWarp>
          </a:bodyPr>
          <a:lstStyle/>
          <a:p>
            <a:pPr eaLnBrk="1" hangingPunct="1">
              <a:lnSpc>
                <a:spcPct val="102000"/>
              </a:lnSpc>
              <a:spcBef>
                <a:spcPct val="0"/>
              </a:spcBef>
              <a:tabLst>
                <a:tab pos="0" algn="l"/>
                <a:tab pos="412824" algn="l"/>
                <a:tab pos="829004" algn="l"/>
                <a:tab pos="1245185" algn="l"/>
                <a:tab pos="1661365" algn="l"/>
                <a:tab pos="2077545" algn="l"/>
                <a:tab pos="2493725" algn="l"/>
                <a:tab pos="2911584" algn="l"/>
                <a:tab pos="3327765" algn="l"/>
                <a:tab pos="3743945" algn="l"/>
                <a:tab pos="4156769" algn="l"/>
                <a:tab pos="4576305" algn="l"/>
                <a:tab pos="4990807" algn="l"/>
                <a:tab pos="5406987" algn="l"/>
                <a:tab pos="5826524" algn="l"/>
                <a:tab pos="6239348" algn="l"/>
                <a:tab pos="6655528" algn="l"/>
                <a:tab pos="7071708" algn="l"/>
                <a:tab pos="7489567" algn="l"/>
                <a:tab pos="7905748" algn="l"/>
                <a:tab pos="8321928" algn="l"/>
              </a:tabLst>
            </a:pPr>
            <a:endParaRPr lang="en-GB" dirty="0">
              <a:ea typeface="MS Gothic" pitchFamily="49" charset="-128"/>
            </a:endParaRPr>
          </a:p>
        </p:txBody>
      </p:sp>
      <p:sp>
        <p:nvSpPr>
          <p:cNvPr id="161797" name="Text Box 3"/>
          <p:cNvSpPr txBox="1">
            <a:spLocks noChangeArrowheads="1"/>
          </p:cNvSpPr>
          <p:nvPr/>
        </p:nvSpPr>
        <p:spPr bwMode="auto">
          <a:xfrm>
            <a:off x="4009814" y="8189357"/>
            <a:ext cx="3066627" cy="431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9738" tIns="44703" rIns="89738" bIns="44703" anchor="b"/>
          <a:lstStyle>
            <a:lvl1pPr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1pPr>
            <a:lvl2pPr marL="742950" indent="-28575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2pPr>
            <a:lvl3pPr marL="11430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3pPr>
            <a:lvl4pPr marL="16002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4pPr>
            <a:lvl5pPr marL="20574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5pPr>
            <a:lvl6pPr marL="25146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6pPr>
            <a:lvl7pPr marL="29718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7pPr>
            <a:lvl8pPr marL="34290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8pPr>
            <a:lvl9pPr marL="38862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9pPr>
          </a:lstStyle>
          <a:p>
            <a:pPr algn="r" eaLnBrk="1" hangingPunct="1"/>
            <a:fld id="{359E0779-F859-46A4-8C06-B54B8C3450B5}" type="slidenum">
              <a:rPr lang="en-GB" sz="1300">
                <a:solidFill>
                  <a:srgbClr val="000000"/>
                </a:solidFill>
                <a:latin typeface="Calibri" pitchFamily="34" charset="0"/>
              </a:rPr>
              <a:pPr algn="r" eaLnBrk="1" hangingPunct="1"/>
              <a:t>39</a:t>
            </a:fld>
            <a:endParaRPr lang="en-GB" sz="1300">
              <a:solidFill>
                <a:srgbClr val="000000"/>
              </a:solidFill>
              <a:latin typeface="Calibri" pitchFamily="34" charset="0"/>
            </a:endParaRPr>
          </a:p>
        </p:txBody>
      </p:sp>
    </p:spTree>
    <p:extLst>
      <p:ext uri="{BB962C8B-B14F-4D97-AF65-F5344CB8AC3E}">
        <p14:creationId xmlns:p14="http://schemas.microsoft.com/office/powerpoint/2010/main" val="155122713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6562"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58C56AF-18A6-4017-8501-6EBB37A7F9D6}" type="slidenum">
              <a:rPr lang="en-GB" smtClean="0"/>
              <a:pPr fontAlgn="base">
                <a:spcBef>
                  <a:spcPct val="0"/>
                </a:spcBef>
                <a:spcAft>
                  <a:spcPct val="0"/>
                </a:spcAft>
                <a:defRPr/>
              </a:pPr>
              <a:t>40</a:t>
            </a:fld>
            <a:endParaRPr lang="en-GB"/>
          </a:p>
        </p:txBody>
      </p:sp>
      <p:sp>
        <p:nvSpPr>
          <p:cNvPr id="162819" name="Text Box 1"/>
          <p:cNvSpPr txBox="1">
            <a:spLocks noChangeArrowheads="1"/>
          </p:cNvSpPr>
          <p:nvPr/>
        </p:nvSpPr>
        <p:spPr bwMode="auto">
          <a:xfrm>
            <a:off x="1217507" y="648415"/>
            <a:ext cx="4644813" cy="3232070"/>
          </a:xfrm>
          <a:prstGeom prst="rect">
            <a:avLst/>
          </a:prstGeom>
          <a:solidFill>
            <a:srgbClr val="FFFFFF"/>
          </a:solidFill>
          <a:ln w="9360">
            <a:solidFill>
              <a:srgbClr val="000000"/>
            </a:solidFill>
            <a:miter lim="800000"/>
            <a:headEnd/>
            <a:tailEnd/>
          </a:ln>
        </p:spPr>
        <p:txBody>
          <a:bodyPr wrap="none" lIns="84735" tIns="42366" rIns="84735" bIns="42366"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IN">
              <a:latin typeface="Calibri" pitchFamily="34" charset="0"/>
            </a:endParaRPr>
          </a:p>
        </p:txBody>
      </p:sp>
      <p:sp>
        <p:nvSpPr>
          <p:cNvPr id="162820" name="Text Box 2"/>
          <p:cNvSpPr>
            <a:spLocks noGrp="1" noChangeArrowheads="1"/>
          </p:cNvSpPr>
          <p:nvPr>
            <p:ph type="body"/>
          </p:nvPr>
        </p:nvSpPr>
        <p:spPr bwMode="auto">
          <a:xfrm>
            <a:off x="707813" y="4095512"/>
            <a:ext cx="5664201" cy="387881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9738" tIns="44703" rIns="89738" bIns="44703" numCol="1" anchor="t" anchorCtr="0" compatLnSpc="1">
            <a:prstTxWarp prst="textNoShape">
              <a:avLst/>
            </a:prstTxWarp>
          </a:bodyPr>
          <a:lstStyle/>
          <a:p>
            <a:pPr eaLnBrk="1" hangingPunct="1">
              <a:lnSpc>
                <a:spcPct val="102000"/>
              </a:lnSpc>
              <a:spcBef>
                <a:spcPct val="0"/>
              </a:spcBef>
              <a:tabLst>
                <a:tab pos="0" algn="l"/>
                <a:tab pos="412824" algn="l"/>
                <a:tab pos="829004" algn="l"/>
                <a:tab pos="1245185" algn="l"/>
                <a:tab pos="1661365" algn="l"/>
                <a:tab pos="2077545" algn="l"/>
                <a:tab pos="2493725" algn="l"/>
                <a:tab pos="2911584" algn="l"/>
                <a:tab pos="3327765" algn="l"/>
                <a:tab pos="3743945" algn="l"/>
                <a:tab pos="4156769" algn="l"/>
                <a:tab pos="4576305" algn="l"/>
                <a:tab pos="4990807" algn="l"/>
                <a:tab pos="5406987" algn="l"/>
                <a:tab pos="5826524" algn="l"/>
                <a:tab pos="6239348" algn="l"/>
                <a:tab pos="6655528" algn="l"/>
                <a:tab pos="7071708" algn="l"/>
                <a:tab pos="7489567" algn="l"/>
                <a:tab pos="7905748" algn="l"/>
                <a:tab pos="8321928" algn="l"/>
              </a:tabLst>
            </a:pPr>
            <a:endParaRPr lang="en-GB" dirty="0">
              <a:ea typeface="MS Gothic" pitchFamily="49" charset="-128"/>
            </a:endParaRPr>
          </a:p>
        </p:txBody>
      </p:sp>
      <p:sp>
        <p:nvSpPr>
          <p:cNvPr id="162821" name="Text Box 3"/>
          <p:cNvSpPr txBox="1">
            <a:spLocks noChangeArrowheads="1"/>
          </p:cNvSpPr>
          <p:nvPr/>
        </p:nvSpPr>
        <p:spPr bwMode="auto">
          <a:xfrm>
            <a:off x="4009814" y="8189357"/>
            <a:ext cx="3066627" cy="431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9738" tIns="44703" rIns="89738" bIns="44703" anchor="b"/>
          <a:lstStyle>
            <a:lvl1pPr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1pPr>
            <a:lvl2pPr marL="742950" indent="-28575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2pPr>
            <a:lvl3pPr marL="11430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3pPr>
            <a:lvl4pPr marL="16002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4pPr>
            <a:lvl5pPr marL="20574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5pPr>
            <a:lvl6pPr marL="25146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6pPr>
            <a:lvl7pPr marL="29718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7pPr>
            <a:lvl8pPr marL="34290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8pPr>
            <a:lvl9pPr marL="38862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9pPr>
          </a:lstStyle>
          <a:p>
            <a:pPr algn="r" eaLnBrk="1" hangingPunct="1"/>
            <a:fld id="{5B7FAFD4-ABED-455F-8E2D-E908035C4A8E}" type="slidenum">
              <a:rPr lang="en-GB" sz="1300">
                <a:solidFill>
                  <a:srgbClr val="000000"/>
                </a:solidFill>
                <a:latin typeface="Calibri" pitchFamily="34" charset="0"/>
              </a:rPr>
              <a:pPr algn="r" eaLnBrk="1" hangingPunct="1"/>
              <a:t>40</a:t>
            </a:fld>
            <a:endParaRPr lang="en-GB" sz="1300">
              <a:solidFill>
                <a:srgbClr val="000000"/>
              </a:solidFill>
              <a:latin typeface="Calibri" pitchFamily="34" charset="0"/>
            </a:endParaRPr>
          </a:p>
        </p:txBody>
      </p:sp>
    </p:spTree>
    <p:extLst>
      <p:ext uri="{BB962C8B-B14F-4D97-AF65-F5344CB8AC3E}">
        <p14:creationId xmlns:p14="http://schemas.microsoft.com/office/powerpoint/2010/main" val="172890262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6562"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58C56AF-18A6-4017-8501-6EBB37A7F9D6}" type="slidenum">
              <a:rPr lang="en-GB" smtClean="0"/>
              <a:pPr fontAlgn="base">
                <a:spcBef>
                  <a:spcPct val="0"/>
                </a:spcBef>
                <a:spcAft>
                  <a:spcPct val="0"/>
                </a:spcAft>
                <a:defRPr/>
              </a:pPr>
              <a:t>41</a:t>
            </a:fld>
            <a:endParaRPr lang="en-GB"/>
          </a:p>
        </p:txBody>
      </p:sp>
      <p:sp>
        <p:nvSpPr>
          <p:cNvPr id="162819" name="Text Box 1"/>
          <p:cNvSpPr txBox="1">
            <a:spLocks noChangeArrowheads="1"/>
          </p:cNvSpPr>
          <p:nvPr/>
        </p:nvSpPr>
        <p:spPr bwMode="auto">
          <a:xfrm>
            <a:off x="1217507" y="648415"/>
            <a:ext cx="4644813" cy="3232070"/>
          </a:xfrm>
          <a:prstGeom prst="rect">
            <a:avLst/>
          </a:prstGeom>
          <a:solidFill>
            <a:srgbClr val="FFFFFF"/>
          </a:solidFill>
          <a:ln w="9360">
            <a:solidFill>
              <a:srgbClr val="000000"/>
            </a:solidFill>
            <a:miter lim="800000"/>
            <a:headEnd/>
            <a:tailEnd/>
          </a:ln>
        </p:spPr>
        <p:txBody>
          <a:bodyPr wrap="none" lIns="84735" tIns="42366" rIns="84735" bIns="42366"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IN">
              <a:latin typeface="Calibri" pitchFamily="34" charset="0"/>
            </a:endParaRPr>
          </a:p>
        </p:txBody>
      </p:sp>
      <p:sp>
        <p:nvSpPr>
          <p:cNvPr id="162820" name="Text Box 2"/>
          <p:cNvSpPr>
            <a:spLocks noGrp="1" noChangeArrowheads="1"/>
          </p:cNvSpPr>
          <p:nvPr>
            <p:ph type="body"/>
          </p:nvPr>
        </p:nvSpPr>
        <p:spPr bwMode="auto">
          <a:xfrm>
            <a:off x="707813" y="4095512"/>
            <a:ext cx="5664201" cy="387881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9738" tIns="44703" rIns="89738" bIns="44703" numCol="1" anchor="t" anchorCtr="0" compatLnSpc="1">
            <a:prstTxWarp prst="textNoShape">
              <a:avLst/>
            </a:prstTxWarp>
          </a:bodyPr>
          <a:lstStyle/>
          <a:p>
            <a:pPr eaLnBrk="1" hangingPunct="1">
              <a:lnSpc>
                <a:spcPct val="102000"/>
              </a:lnSpc>
              <a:spcBef>
                <a:spcPct val="0"/>
              </a:spcBef>
              <a:tabLst>
                <a:tab pos="0" algn="l"/>
                <a:tab pos="412824" algn="l"/>
                <a:tab pos="829004" algn="l"/>
                <a:tab pos="1245185" algn="l"/>
                <a:tab pos="1661365" algn="l"/>
                <a:tab pos="2077545" algn="l"/>
                <a:tab pos="2493725" algn="l"/>
                <a:tab pos="2911584" algn="l"/>
                <a:tab pos="3327765" algn="l"/>
                <a:tab pos="3743945" algn="l"/>
                <a:tab pos="4156769" algn="l"/>
                <a:tab pos="4576305" algn="l"/>
                <a:tab pos="4990807" algn="l"/>
                <a:tab pos="5406987" algn="l"/>
                <a:tab pos="5826524" algn="l"/>
                <a:tab pos="6239348" algn="l"/>
                <a:tab pos="6655528" algn="l"/>
                <a:tab pos="7071708" algn="l"/>
                <a:tab pos="7489567" algn="l"/>
                <a:tab pos="7905748" algn="l"/>
                <a:tab pos="8321928" algn="l"/>
              </a:tabLst>
            </a:pPr>
            <a:endParaRPr lang="en-GB" dirty="0">
              <a:ea typeface="MS Gothic" pitchFamily="49" charset="-128"/>
            </a:endParaRPr>
          </a:p>
        </p:txBody>
      </p:sp>
      <p:sp>
        <p:nvSpPr>
          <p:cNvPr id="162821" name="Text Box 3"/>
          <p:cNvSpPr txBox="1">
            <a:spLocks noChangeArrowheads="1"/>
          </p:cNvSpPr>
          <p:nvPr/>
        </p:nvSpPr>
        <p:spPr bwMode="auto">
          <a:xfrm>
            <a:off x="4009814" y="8189357"/>
            <a:ext cx="3066627" cy="431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9738" tIns="44703" rIns="89738" bIns="44703" anchor="b"/>
          <a:lstStyle>
            <a:lvl1pPr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1pPr>
            <a:lvl2pPr marL="742950" indent="-28575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2pPr>
            <a:lvl3pPr marL="11430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3pPr>
            <a:lvl4pPr marL="16002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4pPr>
            <a:lvl5pPr marL="20574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5pPr>
            <a:lvl6pPr marL="25146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6pPr>
            <a:lvl7pPr marL="29718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7pPr>
            <a:lvl8pPr marL="34290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8pPr>
            <a:lvl9pPr marL="38862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9pPr>
          </a:lstStyle>
          <a:p>
            <a:pPr algn="r" eaLnBrk="1" hangingPunct="1"/>
            <a:fld id="{5B7FAFD4-ABED-455F-8E2D-E908035C4A8E}" type="slidenum">
              <a:rPr lang="en-GB" sz="1300">
                <a:solidFill>
                  <a:srgbClr val="000000"/>
                </a:solidFill>
                <a:latin typeface="Calibri" pitchFamily="34" charset="0"/>
              </a:rPr>
              <a:pPr algn="r" eaLnBrk="1" hangingPunct="1"/>
              <a:t>41</a:t>
            </a:fld>
            <a:endParaRPr lang="en-GB" sz="1300">
              <a:solidFill>
                <a:srgbClr val="000000"/>
              </a:solidFill>
              <a:latin typeface="Calibri" pitchFamily="34" charset="0"/>
            </a:endParaRPr>
          </a:p>
        </p:txBody>
      </p:sp>
    </p:spTree>
    <p:extLst>
      <p:ext uri="{BB962C8B-B14F-4D97-AF65-F5344CB8AC3E}">
        <p14:creationId xmlns:p14="http://schemas.microsoft.com/office/powerpoint/2010/main" val="172890262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6562"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58C56AF-18A6-4017-8501-6EBB37A7F9D6}" type="slidenum">
              <a:rPr lang="en-GB" smtClean="0"/>
              <a:pPr fontAlgn="base">
                <a:spcBef>
                  <a:spcPct val="0"/>
                </a:spcBef>
                <a:spcAft>
                  <a:spcPct val="0"/>
                </a:spcAft>
                <a:defRPr/>
              </a:pPr>
              <a:t>42</a:t>
            </a:fld>
            <a:endParaRPr lang="en-GB"/>
          </a:p>
        </p:txBody>
      </p:sp>
      <p:sp>
        <p:nvSpPr>
          <p:cNvPr id="162819" name="Text Box 1"/>
          <p:cNvSpPr txBox="1">
            <a:spLocks noChangeArrowheads="1"/>
          </p:cNvSpPr>
          <p:nvPr/>
        </p:nvSpPr>
        <p:spPr bwMode="auto">
          <a:xfrm>
            <a:off x="1217507" y="648415"/>
            <a:ext cx="4644813" cy="3232070"/>
          </a:xfrm>
          <a:prstGeom prst="rect">
            <a:avLst/>
          </a:prstGeom>
          <a:solidFill>
            <a:srgbClr val="FFFFFF"/>
          </a:solidFill>
          <a:ln w="9360">
            <a:solidFill>
              <a:srgbClr val="000000"/>
            </a:solidFill>
            <a:miter lim="800000"/>
            <a:headEnd/>
            <a:tailEnd/>
          </a:ln>
        </p:spPr>
        <p:txBody>
          <a:bodyPr wrap="none" lIns="84735" tIns="42366" rIns="84735" bIns="42366"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IN">
              <a:latin typeface="Calibri" pitchFamily="34" charset="0"/>
            </a:endParaRPr>
          </a:p>
        </p:txBody>
      </p:sp>
      <p:sp>
        <p:nvSpPr>
          <p:cNvPr id="162820" name="Text Box 2"/>
          <p:cNvSpPr>
            <a:spLocks noGrp="1" noChangeArrowheads="1"/>
          </p:cNvSpPr>
          <p:nvPr>
            <p:ph type="body"/>
          </p:nvPr>
        </p:nvSpPr>
        <p:spPr bwMode="auto">
          <a:xfrm>
            <a:off x="707813" y="4095512"/>
            <a:ext cx="5664201" cy="387881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9738" tIns="44703" rIns="89738" bIns="44703" numCol="1" anchor="t" anchorCtr="0" compatLnSpc="1">
            <a:prstTxWarp prst="textNoShape">
              <a:avLst/>
            </a:prstTxWarp>
          </a:bodyPr>
          <a:lstStyle/>
          <a:p>
            <a:pPr eaLnBrk="1" hangingPunct="1">
              <a:lnSpc>
                <a:spcPct val="102000"/>
              </a:lnSpc>
              <a:spcBef>
                <a:spcPct val="0"/>
              </a:spcBef>
              <a:tabLst>
                <a:tab pos="0" algn="l"/>
                <a:tab pos="412824" algn="l"/>
                <a:tab pos="829004" algn="l"/>
                <a:tab pos="1245185" algn="l"/>
                <a:tab pos="1661365" algn="l"/>
                <a:tab pos="2077545" algn="l"/>
                <a:tab pos="2493725" algn="l"/>
                <a:tab pos="2911584" algn="l"/>
                <a:tab pos="3327765" algn="l"/>
                <a:tab pos="3743945" algn="l"/>
                <a:tab pos="4156769" algn="l"/>
                <a:tab pos="4576305" algn="l"/>
                <a:tab pos="4990807" algn="l"/>
                <a:tab pos="5406987" algn="l"/>
                <a:tab pos="5826524" algn="l"/>
                <a:tab pos="6239348" algn="l"/>
                <a:tab pos="6655528" algn="l"/>
                <a:tab pos="7071708" algn="l"/>
                <a:tab pos="7489567" algn="l"/>
                <a:tab pos="7905748" algn="l"/>
                <a:tab pos="8321928" algn="l"/>
              </a:tabLst>
            </a:pPr>
            <a:endParaRPr lang="en-GB" dirty="0">
              <a:ea typeface="MS Gothic" pitchFamily="49" charset="-128"/>
            </a:endParaRPr>
          </a:p>
        </p:txBody>
      </p:sp>
      <p:sp>
        <p:nvSpPr>
          <p:cNvPr id="162821" name="Text Box 3"/>
          <p:cNvSpPr txBox="1">
            <a:spLocks noChangeArrowheads="1"/>
          </p:cNvSpPr>
          <p:nvPr/>
        </p:nvSpPr>
        <p:spPr bwMode="auto">
          <a:xfrm>
            <a:off x="4009814" y="8189357"/>
            <a:ext cx="3066627" cy="431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9738" tIns="44703" rIns="89738" bIns="44703" anchor="b"/>
          <a:lstStyle>
            <a:lvl1pPr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1pPr>
            <a:lvl2pPr marL="742950" indent="-28575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2pPr>
            <a:lvl3pPr marL="11430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3pPr>
            <a:lvl4pPr marL="16002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4pPr>
            <a:lvl5pPr marL="20574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5pPr>
            <a:lvl6pPr marL="25146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6pPr>
            <a:lvl7pPr marL="29718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7pPr>
            <a:lvl8pPr marL="34290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8pPr>
            <a:lvl9pPr marL="38862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9pPr>
          </a:lstStyle>
          <a:p>
            <a:pPr algn="r" eaLnBrk="1" hangingPunct="1"/>
            <a:fld id="{5B7FAFD4-ABED-455F-8E2D-E908035C4A8E}" type="slidenum">
              <a:rPr lang="en-GB" sz="1300">
                <a:solidFill>
                  <a:srgbClr val="000000"/>
                </a:solidFill>
                <a:latin typeface="Calibri" pitchFamily="34" charset="0"/>
              </a:rPr>
              <a:pPr algn="r" eaLnBrk="1" hangingPunct="1"/>
              <a:t>42</a:t>
            </a:fld>
            <a:endParaRPr lang="en-GB" sz="1300">
              <a:solidFill>
                <a:srgbClr val="000000"/>
              </a:solidFill>
              <a:latin typeface="Calibri" pitchFamily="34" charset="0"/>
            </a:endParaRPr>
          </a:p>
        </p:txBody>
      </p:sp>
    </p:spTree>
    <p:extLst>
      <p:ext uri="{BB962C8B-B14F-4D97-AF65-F5344CB8AC3E}">
        <p14:creationId xmlns:p14="http://schemas.microsoft.com/office/powerpoint/2010/main" val="172890262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7586"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fld id="{B13F5873-350A-4C78-A51E-48BF35A6EDCB}" type="slidenum">
              <a:rPr lang="en-GB" smtClean="0">
                <a:solidFill>
                  <a:prstClr val="black"/>
                </a:solidFill>
              </a:rPr>
              <a:pPr>
                <a:defRPr/>
              </a:pPr>
              <a:t>43</a:t>
            </a:fld>
            <a:endParaRPr lang="en-GB">
              <a:solidFill>
                <a:prstClr val="black"/>
              </a:solidFill>
            </a:endParaRPr>
          </a:p>
        </p:txBody>
      </p:sp>
      <p:sp>
        <p:nvSpPr>
          <p:cNvPr id="618499" name="Text Box 1"/>
          <p:cNvSpPr txBox="1">
            <a:spLocks noChangeArrowheads="1"/>
          </p:cNvSpPr>
          <p:nvPr/>
        </p:nvSpPr>
        <p:spPr bwMode="auto">
          <a:xfrm>
            <a:off x="1217507" y="648415"/>
            <a:ext cx="4644813" cy="3232070"/>
          </a:xfrm>
          <a:prstGeom prst="rect">
            <a:avLst/>
          </a:prstGeom>
          <a:solidFill>
            <a:srgbClr val="FFFFFF"/>
          </a:solidFill>
          <a:ln w="9360">
            <a:solidFill>
              <a:srgbClr val="000000"/>
            </a:solidFill>
            <a:miter lim="800000"/>
            <a:headEnd/>
            <a:tailEnd/>
          </a:ln>
        </p:spPr>
        <p:txBody>
          <a:bodyPr wrap="none" lIns="84735" tIns="42366" rIns="84735" bIns="42366"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IN">
              <a:solidFill>
                <a:srgbClr val="000000"/>
              </a:solidFill>
              <a:latin typeface="Calibri" pitchFamily="34" charset="0"/>
            </a:endParaRPr>
          </a:p>
        </p:txBody>
      </p:sp>
      <p:sp>
        <p:nvSpPr>
          <p:cNvPr id="618500" name="Text Box 2"/>
          <p:cNvSpPr>
            <a:spLocks noGrp="1" noChangeArrowheads="1"/>
          </p:cNvSpPr>
          <p:nvPr>
            <p:ph type="body"/>
          </p:nvPr>
        </p:nvSpPr>
        <p:spPr bwMode="auto">
          <a:xfrm>
            <a:off x="707813" y="4095512"/>
            <a:ext cx="5664201" cy="387881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9738" tIns="44703" rIns="89738" bIns="44703" numCol="1" anchor="t" anchorCtr="0" compatLnSpc="1">
            <a:prstTxWarp prst="textNoShape">
              <a:avLst/>
            </a:prstTxWarp>
          </a:bodyPr>
          <a:lstStyle/>
          <a:p>
            <a:pPr eaLnBrk="1" hangingPunct="1">
              <a:lnSpc>
                <a:spcPct val="102000"/>
              </a:lnSpc>
              <a:spcBef>
                <a:spcPct val="0"/>
              </a:spcBef>
              <a:tabLst>
                <a:tab pos="0" algn="l"/>
                <a:tab pos="412824" algn="l"/>
                <a:tab pos="829004" algn="l"/>
                <a:tab pos="1245185" algn="l"/>
                <a:tab pos="1661365" algn="l"/>
                <a:tab pos="2077545" algn="l"/>
                <a:tab pos="2493725" algn="l"/>
                <a:tab pos="2911584" algn="l"/>
                <a:tab pos="3327765" algn="l"/>
                <a:tab pos="3743945" algn="l"/>
                <a:tab pos="4156769" algn="l"/>
                <a:tab pos="4576305" algn="l"/>
                <a:tab pos="4990807" algn="l"/>
                <a:tab pos="5406987" algn="l"/>
                <a:tab pos="5826524" algn="l"/>
                <a:tab pos="6239348" algn="l"/>
                <a:tab pos="6655528" algn="l"/>
                <a:tab pos="7071708" algn="l"/>
                <a:tab pos="7489567" algn="l"/>
                <a:tab pos="7905748" algn="l"/>
                <a:tab pos="8321928" algn="l"/>
              </a:tabLst>
            </a:pPr>
            <a:endParaRPr lang="en-GB">
              <a:ea typeface="MS Gothic" pitchFamily="49" charset="-128"/>
            </a:endParaRPr>
          </a:p>
        </p:txBody>
      </p:sp>
      <p:sp>
        <p:nvSpPr>
          <p:cNvPr id="618501" name="Text Box 3"/>
          <p:cNvSpPr txBox="1">
            <a:spLocks noChangeArrowheads="1"/>
          </p:cNvSpPr>
          <p:nvPr/>
        </p:nvSpPr>
        <p:spPr bwMode="auto">
          <a:xfrm>
            <a:off x="4009814" y="8189357"/>
            <a:ext cx="3066627" cy="431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9738" tIns="44703" rIns="89738" bIns="44703" anchor="b"/>
          <a:lstStyle>
            <a:lvl1pPr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1pPr>
            <a:lvl2pPr marL="742950" indent="-28575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2pPr>
            <a:lvl3pPr marL="11430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3pPr>
            <a:lvl4pPr marL="16002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4pPr>
            <a:lvl5pPr marL="20574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9pPr>
          </a:lstStyle>
          <a:p>
            <a:pPr algn="r" eaLnBrk="1" hangingPunct="1"/>
            <a:fld id="{9B626796-E691-4B74-88D9-A1A62208CC75}" type="slidenum">
              <a:rPr lang="en-GB" sz="1300">
                <a:solidFill>
                  <a:srgbClr val="000000"/>
                </a:solidFill>
                <a:latin typeface="Calibri" pitchFamily="34" charset="0"/>
              </a:rPr>
              <a:pPr algn="r" eaLnBrk="1" hangingPunct="1"/>
              <a:t>43</a:t>
            </a:fld>
            <a:endParaRPr lang="en-GB" sz="1300">
              <a:solidFill>
                <a:srgbClr val="000000"/>
              </a:solidFill>
              <a:latin typeface="Calibri" pitchFamily="34" charset="0"/>
            </a:endParaRPr>
          </a:p>
        </p:txBody>
      </p:sp>
    </p:spTree>
    <p:extLst>
      <p:ext uri="{BB962C8B-B14F-4D97-AF65-F5344CB8AC3E}">
        <p14:creationId xmlns:p14="http://schemas.microsoft.com/office/powerpoint/2010/main" val="28927660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2466"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fld id="{FCA0BBE2-58C0-4F28-B32B-4E6DF13926B1}" type="slidenum">
              <a:rPr lang="en-GB" smtClean="0">
                <a:solidFill>
                  <a:prstClr val="black"/>
                </a:solidFill>
              </a:rPr>
              <a:pPr>
                <a:defRPr/>
              </a:pPr>
              <a:t>4</a:t>
            </a:fld>
            <a:endParaRPr lang="mr-IN">
              <a:solidFill>
                <a:prstClr val="black"/>
              </a:solidFill>
            </a:endParaRPr>
          </a:p>
        </p:txBody>
      </p:sp>
      <p:sp>
        <p:nvSpPr>
          <p:cNvPr id="590851" name="Text Box 1"/>
          <p:cNvSpPr txBox="1">
            <a:spLocks noChangeArrowheads="1"/>
          </p:cNvSpPr>
          <p:nvPr/>
        </p:nvSpPr>
        <p:spPr bwMode="auto">
          <a:xfrm>
            <a:off x="1217507" y="648415"/>
            <a:ext cx="4644813" cy="3232070"/>
          </a:xfrm>
          <a:prstGeom prst="rect">
            <a:avLst/>
          </a:prstGeom>
          <a:solidFill>
            <a:srgbClr val="FFFFFF"/>
          </a:solidFill>
          <a:ln w="9360">
            <a:solidFill>
              <a:srgbClr val="000000"/>
            </a:solidFill>
            <a:miter lim="800000"/>
            <a:headEnd/>
            <a:tailEnd/>
          </a:ln>
        </p:spPr>
        <p:txBody>
          <a:bodyPr wrap="none" lIns="84728" tIns="42362" rIns="84728" bIns="42362"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IN">
              <a:solidFill>
                <a:srgbClr val="000000"/>
              </a:solidFill>
              <a:latin typeface="Calibri" pitchFamily="34" charset="0"/>
            </a:endParaRPr>
          </a:p>
        </p:txBody>
      </p:sp>
      <p:sp>
        <p:nvSpPr>
          <p:cNvPr id="590852" name="Text Box 2"/>
          <p:cNvSpPr>
            <a:spLocks noGrp="1" noChangeArrowheads="1"/>
          </p:cNvSpPr>
          <p:nvPr>
            <p:ph type="body"/>
          </p:nvPr>
        </p:nvSpPr>
        <p:spPr bwMode="auto">
          <a:xfrm>
            <a:off x="707813" y="4095512"/>
            <a:ext cx="5664201" cy="387881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9730" tIns="44699" rIns="89730" bIns="44699" numCol="1" anchor="t" anchorCtr="0" compatLnSpc="1">
            <a:prstTxWarp prst="textNoShape">
              <a:avLst/>
            </a:prstTxWarp>
          </a:bodyPr>
          <a:lstStyle/>
          <a:p>
            <a:pPr eaLnBrk="1" hangingPunct="1">
              <a:lnSpc>
                <a:spcPct val="102000"/>
              </a:lnSpc>
              <a:spcBef>
                <a:spcPct val="0"/>
              </a:spcBef>
              <a:tabLst>
                <a:tab pos="0" algn="l"/>
                <a:tab pos="412787" algn="l"/>
                <a:tab pos="828930" algn="l"/>
                <a:tab pos="1245074" algn="l"/>
                <a:tab pos="1661217" algn="l"/>
                <a:tab pos="2077360" algn="l"/>
                <a:tab pos="2493502" algn="l"/>
                <a:tab pos="2911324" algn="l"/>
                <a:tab pos="3327469" algn="l"/>
                <a:tab pos="3743612" algn="l"/>
                <a:tab pos="4156399" algn="l"/>
                <a:tab pos="4575897" algn="l"/>
                <a:tab pos="4990362" algn="l"/>
                <a:tab pos="5406505" algn="l"/>
                <a:tab pos="5826005" algn="l"/>
                <a:tab pos="6238792" algn="l"/>
                <a:tab pos="6654935" algn="l"/>
                <a:tab pos="7071078" algn="l"/>
                <a:tab pos="7488899" algn="l"/>
                <a:tab pos="7905043" algn="l"/>
                <a:tab pos="8321187" algn="l"/>
              </a:tabLst>
            </a:pPr>
            <a:endParaRPr lang="en-GB">
              <a:ea typeface="MS Gothic" pitchFamily="49" charset="-128"/>
            </a:endParaRPr>
          </a:p>
        </p:txBody>
      </p:sp>
      <p:sp>
        <p:nvSpPr>
          <p:cNvPr id="590853" name="Text Box 3"/>
          <p:cNvSpPr txBox="1">
            <a:spLocks noChangeArrowheads="1"/>
          </p:cNvSpPr>
          <p:nvPr/>
        </p:nvSpPr>
        <p:spPr bwMode="auto">
          <a:xfrm>
            <a:off x="4009815" y="8189357"/>
            <a:ext cx="3066627" cy="431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9730" tIns="44699" rIns="89730" bIns="44699" anchor="b"/>
          <a:lstStyle>
            <a:lvl1pPr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1pPr>
            <a:lvl2pPr marL="742950" indent="-28575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2pPr>
            <a:lvl3pPr marL="11430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3pPr>
            <a:lvl4pPr marL="16002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4pPr>
            <a:lvl5pPr marL="20574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9pPr>
          </a:lstStyle>
          <a:p>
            <a:pPr algn="r" eaLnBrk="1" hangingPunct="1"/>
            <a:fld id="{F2131AC1-DD33-4C83-849D-6522641BABC7}" type="slidenum">
              <a:rPr lang="en-GB" sz="1300">
                <a:solidFill>
                  <a:srgbClr val="000000"/>
                </a:solidFill>
                <a:latin typeface="Calibri" pitchFamily="34" charset="0"/>
              </a:rPr>
              <a:pPr algn="r" eaLnBrk="1" hangingPunct="1"/>
              <a:t>4</a:t>
            </a:fld>
            <a:endParaRPr lang="mr-IN" sz="1300">
              <a:solidFill>
                <a:srgbClr val="000000"/>
              </a:solidFill>
              <a:latin typeface="Calibri" pitchFamily="34" charset="0"/>
            </a:endParaRPr>
          </a:p>
        </p:txBody>
      </p:sp>
    </p:spTree>
    <p:extLst>
      <p:ext uri="{BB962C8B-B14F-4D97-AF65-F5344CB8AC3E}">
        <p14:creationId xmlns:p14="http://schemas.microsoft.com/office/powerpoint/2010/main" val="197710870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861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fld id="{E7096564-FEC9-485F-ACA7-9F603B58A12D}" type="slidenum">
              <a:rPr lang="en-GB" smtClean="0">
                <a:solidFill>
                  <a:prstClr val="black"/>
                </a:solidFill>
              </a:rPr>
              <a:pPr>
                <a:defRPr/>
              </a:pPr>
              <a:t>44</a:t>
            </a:fld>
            <a:endParaRPr lang="en-GB">
              <a:solidFill>
                <a:prstClr val="black"/>
              </a:solidFill>
            </a:endParaRPr>
          </a:p>
        </p:txBody>
      </p:sp>
      <p:sp>
        <p:nvSpPr>
          <p:cNvPr id="619523" name="Text Box 1"/>
          <p:cNvSpPr txBox="1">
            <a:spLocks noChangeArrowheads="1"/>
          </p:cNvSpPr>
          <p:nvPr/>
        </p:nvSpPr>
        <p:spPr bwMode="auto">
          <a:xfrm>
            <a:off x="1217507" y="648415"/>
            <a:ext cx="4644813" cy="3232070"/>
          </a:xfrm>
          <a:prstGeom prst="rect">
            <a:avLst/>
          </a:prstGeom>
          <a:solidFill>
            <a:srgbClr val="FFFFFF"/>
          </a:solidFill>
          <a:ln w="9360">
            <a:solidFill>
              <a:srgbClr val="000000"/>
            </a:solidFill>
            <a:miter lim="800000"/>
            <a:headEnd/>
            <a:tailEnd/>
          </a:ln>
        </p:spPr>
        <p:txBody>
          <a:bodyPr wrap="none" lIns="84735" tIns="42366" rIns="84735" bIns="42366"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IN">
              <a:solidFill>
                <a:srgbClr val="000000"/>
              </a:solidFill>
              <a:latin typeface="Calibri" pitchFamily="34" charset="0"/>
            </a:endParaRPr>
          </a:p>
        </p:txBody>
      </p:sp>
      <p:sp>
        <p:nvSpPr>
          <p:cNvPr id="619524" name="Text Box 2"/>
          <p:cNvSpPr>
            <a:spLocks noGrp="1" noChangeArrowheads="1"/>
          </p:cNvSpPr>
          <p:nvPr>
            <p:ph type="body"/>
          </p:nvPr>
        </p:nvSpPr>
        <p:spPr bwMode="auto">
          <a:xfrm>
            <a:off x="707813" y="4095512"/>
            <a:ext cx="5664201" cy="387881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9738" tIns="44703" rIns="89738" bIns="44703" numCol="1" anchor="t" anchorCtr="0" compatLnSpc="1">
            <a:prstTxWarp prst="textNoShape">
              <a:avLst/>
            </a:prstTxWarp>
          </a:bodyPr>
          <a:lstStyle/>
          <a:p>
            <a:pPr eaLnBrk="1" hangingPunct="1">
              <a:lnSpc>
                <a:spcPct val="102000"/>
              </a:lnSpc>
              <a:spcBef>
                <a:spcPct val="0"/>
              </a:spcBef>
              <a:tabLst>
                <a:tab pos="0" algn="l"/>
                <a:tab pos="412824" algn="l"/>
                <a:tab pos="829004" algn="l"/>
                <a:tab pos="1245185" algn="l"/>
                <a:tab pos="1661365" algn="l"/>
                <a:tab pos="2077545" algn="l"/>
                <a:tab pos="2493725" algn="l"/>
                <a:tab pos="2911584" algn="l"/>
                <a:tab pos="3327765" algn="l"/>
                <a:tab pos="3743945" algn="l"/>
                <a:tab pos="4156769" algn="l"/>
                <a:tab pos="4576305" algn="l"/>
                <a:tab pos="4990807" algn="l"/>
                <a:tab pos="5406987" algn="l"/>
                <a:tab pos="5826524" algn="l"/>
                <a:tab pos="6239348" algn="l"/>
                <a:tab pos="6655528" algn="l"/>
                <a:tab pos="7071708" algn="l"/>
                <a:tab pos="7489567" algn="l"/>
                <a:tab pos="7905748" algn="l"/>
                <a:tab pos="8321928" algn="l"/>
              </a:tabLst>
            </a:pPr>
            <a:endParaRPr lang="en-GB">
              <a:ea typeface="MS Gothic" pitchFamily="49" charset="-128"/>
            </a:endParaRPr>
          </a:p>
        </p:txBody>
      </p:sp>
      <p:sp>
        <p:nvSpPr>
          <p:cNvPr id="619525" name="Text Box 3"/>
          <p:cNvSpPr txBox="1">
            <a:spLocks noChangeArrowheads="1"/>
          </p:cNvSpPr>
          <p:nvPr/>
        </p:nvSpPr>
        <p:spPr bwMode="auto">
          <a:xfrm>
            <a:off x="4009814" y="8189357"/>
            <a:ext cx="3066627" cy="431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9738" tIns="44703" rIns="89738" bIns="44703" anchor="b"/>
          <a:lstStyle>
            <a:lvl1pPr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1pPr>
            <a:lvl2pPr marL="742950" indent="-28575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2pPr>
            <a:lvl3pPr marL="11430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3pPr>
            <a:lvl4pPr marL="16002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4pPr>
            <a:lvl5pPr marL="20574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9pPr>
          </a:lstStyle>
          <a:p>
            <a:pPr algn="r" eaLnBrk="1" hangingPunct="1"/>
            <a:fld id="{80BC3DEA-EE28-40FE-B568-B43C971C31C1}" type="slidenum">
              <a:rPr lang="en-GB" sz="1300">
                <a:solidFill>
                  <a:srgbClr val="000000"/>
                </a:solidFill>
                <a:latin typeface="Calibri" pitchFamily="34" charset="0"/>
              </a:rPr>
              <a:pPr algn="r" eaLnBrk="1" hangingPunct="1"/>
              <a:t>44</a:t>
            </a:fld>
            <a:endParaRPr lang="en-GB" sz="1300">
              <a:solidFill>
                <a:srgbClr val="000000"/>
              </a:solidFill>
              <a:latin typeface="Calibri" pitchFamily="34" charset="0"/>
            </a:endParaRPr>
          </a:p>
        </p:txBody>
      </p:sp>
    </p:spTree>
    <p:extLst>
      <p:ext uri="{BB962C8B-B14F-4D97-AF65-F5344CB8AC3E}">
        <p14:creationId xmlns:p14="http://schemas.microsoft.com/office/powerpoint/2010/main" val="136805299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861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D269C5C-2900-4219-8182-B8DE498BE5DD}" type="slidenum">
              <a:rPr lang="en-GB" smtClean="0"/>
              <a:pPr fontAlgn="base">
                <a:spcBef>
                  <a:spcPct val="0"/>
                </a:spcBef>
                <a:spcAft>
                  <a:spcPct val="0"/>
                </a:spcAft>
                <a:defRPr/>
              </a:pPr>
              <a:t>45</a:t>
            </a:fld>
            <a:endParaRPr lang="en-GB"/>
          </a:p>
        </p:txBody>
      </p:sp>
      <p:sp>
        <p:nvSpPr>
          <p:cNvPr id="164867" name="Text Box 1"/>
          <p:cNvSpPr txBox="1">
            <a:spLocks noChangeArrowheads="1"/>
          </p:cNvSpPr>
          <p:nvPr/>
        </p:nvSpPr>
        <p:spPr bwMode="auto">
          <a:xfrm>
            <a:off x="1217507" y="648415"/>
            <a:ext cx="4644813" cy="3232070"/>
          </a:xfrm>
          <a:prstGeom prst="rect">
            <a:avLst/>
          </a:prstGeom>
          <a:solidFill>
            <a:srgbClr val="FFFFFF"/>
          </a:solidFill>
          <a:ln w="9360">
            <a:solidFill>
              <a:srgbClr val="000000"/>
            </a:solidFill>
            <a:miter lim="800000"/>
            <a:headEnd/>
            <a:tailEnd/>
          </a:ln>
        </p:spPr>
        <p:txBody>
          <a:bodyPr wrap="none" lIns="84735" tIns="42366" rIns="84735" bIns="42366"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IN">
              <a:latin typeface="Calibri" pitchFamily="34" charset="0"/>
            </a:endParaRPr>
          </a:p>
        </p:txBody>
      </p:sp>
      <p:sp>
        <p:nvSpPr>
          <p:cNvPr id="164868" name="Text Box 2"/>
          <p:cNvSpPr>
            <a:spLocks noGrp="1" noChangeArrowheads="1"/>
          </p:cNvSpPr>
          <p:nvPr>
            <p:ph type="body"/>
          </p:nvPr>
        </p:nvSpPr>
        <p:spPr bwMode="auto">
          <a:xfrm>
            <a:off x="707813" y="4095512"/>
            <a:ext cx="5664201" cy="387881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9738" tIns="44703" rIns="89738" bIns="44703" numCol="1" anchor="t" anchorCtr="0" compatLnSpc="1">
            <a:prstTxWarp prst="textNoShape">
              <a:avLst/>
            </a:prstTxWarp>
          </a:bodyPr>
          <a:lstStyle/>
          <a:p>
            <a:pPr eaLnBrk="1" hangingPunct="1">
              <a:lnSpc>
                <a:spcPct val="102000"/>
              </a:lnSpc>
              <a:spcBef>
                <a:spcPct val="0"/>
              </a:spcBef>
              <a:tabLst>
                <a:tab pos="0" algn="l"/>
                <a:tab pos="412824" algn="l"/>
                <a:tab pos="829004" algn="l"/>
                <a:tab pos="1245185" algn="l"/>
                <a:tab pos="1661365" algn="l"/>
                <a:tab pos="2077545" algn="l"/>
                <a:tab pos="2493725" algn="l"/>
                <a:tab pos="2911584" algn="l"/>
                <a:tab pos="3327765" algn="l"/>
                <a:tab pos="3743945" algn="l"/>
                <a:tab pos="4156769" algn="l"/>
                <a:tab pos="4576305" algn="l"/>
                <a:tab pos="4990807" algn="l"/>
                <a:tab pos="5406987" algn="l"/>
                <a:tab pos="5826524" algn="l"/>
                <a:tab pos="6239348" algn="l"/>
                <a:tab pos="6655528" algn="l"/>
                <a:tab pos="7071708" algn="l"/>
                <a:tab pos="7489567" algn="l"/>
                <a:tab pos="7905748" algn="l"/>
                <a:tab pos="8321928" algn="l"/>
              </a:tabLst>
            </a:pPr>
            <a:endParaRPr lang="en-GB" dirty="0">
              <a:ea typeface="MS Gothic" pitchFamily="49" charset="-128"/>
            </a:endParaRPr>
          </a:p>
        </p:txBody>
      </p:sp>
      <p:sp>
        <p:nvSpPr>
          <p:cNvPr id="164869" name="Text Box 3"/>
          <p:cNvSpPr txBox="1">
            <a:spLocks noChangeArrowheads="1"/>
          </p:cNvSpPr>
          <p:nvPr/>
        </p:nvSpPr>
        <p:spPr bwMode="auto">
          <a:xfrm>
            <a:off x="4009814" y="8189357"/>
            <a:ext cx="3066627" cy="431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9738" tIns="44703" rIns="89738" bIns="44703" anchor="b"/>
          <a:lstStyle>
            <a:lvl1pPr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1pPr>
            <a:lvl2pPr marL="742950" indent="-28575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2pPr>
            <a:lvl3pPr marL="11430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3pPr>
            <a:lvl4pPr marL="16002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4pPr>
            <a:lvl5pPr marL="20574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5pPr>
            <a:lvl6pPr marL="25146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6pPr>
            <a:lvl7pPr marL="29718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7pPr>
            <a:lvl8pPr marL="34290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8pPr>
            <a:lvl9pPr marL="38862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9pPr>
          </a:lstStyle>
          <a:p>
            <a:pPr algn="r" eaLnBrk="1" hangingPunct="1"/>
            <a:fld id="{572BD103-4790-4511-BFFD-E778E9B1471D}" type="slidenum">
              <a:rPr lang="en-GB" sz="1300">
                <a:solidFill>
                  <a:srgbClr val="000000"/>
                </a:solidFill>
                <a:latin typeface="Calibri" pitchFamily="34" charset="0"/>
              </a:rPr>
              <a:pPr algn="r" eaLnBrk="1" hangingPunct="1"/>
              <a:t>45</a:t>
            </a:fld>
            <a:endParaRPr lang="en-GB" sz="1300">
              <a:solidFill>
                <a:srgbClr val="000000"/>
              </a:solidFill>
              <a:latin typeface="Calibri" pitchFamily="34" charset="0"/>
            </a:endParaRPr>
          </a:p>
        </p:txBody>
      </p:sp>
    </p:spTree>
    <p:extLst>
      <p:ext uri="{BB962C8B-B14F-4D97-AF65-F5344CB8AC3E}">
        <p14:creationId xmlns:p14="http://schemas.microsoft.com/office/powerpoint/2010/main" val="365331892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9634"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7C41A28-B68F-4155-8DB1-D6C9B4B5B0E9}" type="slidenum">
              <a:rPr lang="en-GB" smtClean="0"/>
              <a:pPr fontAlgn="base">
                <a:spcBef>
                  <a:spcPct val="0"/>
                </a:spcBef>
                <a:spcAft>
                  <a:spcPct val="0"/>
                </a:spcAft>
                <a:defRPr/>
              </a:pPr>
              <a:t>46</a:t>
            </a:fld>
            <a:endParaRPr lang="en-GB"/>
          </a:p>
        </p:txBody>
      </p:sp>
      <p:sp>
        <p:nvSpPr>
          <p:cNvPr id="165891" name="Text Box 1"/>
          <p:cNvSpPr txBox="1">
            <a:spLocks noChangeArrowheads="1"/>
          </p:cNvSpPr>
          <p:nvPr/>
        </p:nvSpPr>
        <p:spPr bwMode="auto">
          <a:xfrm>
            <a:off x="1217507" y="648415"/>
            <a:ext cx="4644813" cy="3232070"/>
          </a:xfrm>
          <a:prstGeom prst="rect">
            <a:avLst/>
          </a:prstGeom>
          <a:solidFill>
            <a:srgbClr val="FFFFFF"/>
          </a:solidFill>
          <a:ln w="9360">
            <a:solidFill>
              <a:srgbClr val="000000"/>
            </a:solidFill>
            <a:miter lim="800000"/>
            <a:headEnd/>
            <a:tailEnd/>
          </a:ln>
        </p:spPr>
        <p:txBody>
          <a:bodyPr wrap="none" lIns="84735" tIns="42366" rIns="84735" bIns="42366"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IN">
              <a:latin typeface="Calibri" pitchFamily="34" charset="0"/>
            </a:endParaRPr>
          </a:p>
        </p:txBody>
      </p:sp>
      <p:sp>
        <p:nvSpPr>
          <p:cNvPr id="165892" name="Text Box 2"/>
          <p:cNvSpPr>
            <a:spLocks noGrp="1" noChangeArrowheads="1"/>
          </p:cNvSpPr>
          <p:nvPr>
            <p:ph type="body"/>
          </p:nvPr>
        </p:nvSpPr>
        <p:spPr bwMode="auto">
          <a:xfrm>
            <a:off x="707813" y="4095512"/>
            <a:ext cx="5664201" cy="387881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9738" tIns="44703" rIns="89738" bIns="44703" numCol="1" anchor="t" anchorCtr="0" compatLnSpc="1">
            <a:prstTxWarp prst="textNoShape">
              <a:avLst/>
            </a:prstTxWarp>
          </a:bodyPr>
          <a:lstStyle/>
          <a:p>
            <a:pPr eaLnBrk="1" hangingPunct="1">
              <a:lnSpc>
                <a:spcPct val="102000"/>
              </a:lnSpc>
              <a:spcBef>
                <a:spcPct val="0"/>
              </a:spcBef>
              <a:tabLst>
                <a:tab pos="0" algn="l"/>
                <a:tab pos="412824" algn="l"/>
                <a:tab pos="829004" algn="l"/>
                <a:tab pos="1245185" algn="l"/>
                <a:tab pos="1661365" algn="l"/>
                <a:tab pos="2077545" algn="l"/>
                <a:tab pos="2493725" algn="l"/>
                <a:tab pos="2911584" algn="l"/>
                <a:tab pos="3327765" algn="l"/>
                <a:tab pos="3743945" algn="l"/>
                <a:tab pos="4156769" algn="l"/>
                <a:tab pos="4576305" algn="l"/>
                <a:tab pos="4990807" algn="l"/>
                <a:tab pos="5406987" algn="l"/>
                <a:tab pos="5826524" algn="l"/>
                <a:tab pos="6239348" algn="l"/>
                <a:tab pos="6655528" algn="l"/>
                <a:tab pos="7071708" algn="l"/>
                <a:tab pos="7489567" algn="l"/>
                <a:tab pos="7905748" algn="l"/>
                <a:tab pos="8321928" algn="l"/>
              </a:tabLst>
            </a:pPr>
            <a:endParaRPr lang="en-GB" dirty="0">
              <a:ea typeface="MS Gothic" pitchFamily="49" charset="-128"/>
            </a:endParaRPr>
          </a:p>
        </p:txBody>
      </p:sp>
      <p:sp>
        <p:nvSpPr>
          <p:cNvPr id="165893" name="Text Box 3"/>
          <p:cNvSpPr txBox="1">
            <a:spLocks noChangeArrowheads="1"/>
          </p:cNvSpPr>
          <p:nvPr/>
        </p:nvSpPr>
        <p:spPr bwMode="auto">
          <a:xfrm>
            <a:off x="4009814" y="8189357"/>
            <a:ext cx="3066627" cy="431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9738" tIns="44703" rIns="89738" bIns="44703" anchor="b"/>
          <a:lstStyle>
            <a:lvl1pPr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1pPr>
            <a:lvl2pPr marL="742950" indent="-28575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2pPr>
            <a:lvl3pPr marL="11430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3pPr>
            <a:lvl4pPr marL="16002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4pPr>
            <a:lvl5pPr marL="20574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5pPr>
            <a:lvl6pPr marL="25146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6pPr>
            <a:lvl7pPr marL="29718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7pPr>
            <a:lvl8pPr marL="34290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8pPr>
            <a:lvl9pPr marL="38862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9pPr>
          </a:lstStyle>
          <a:p>
            <a:pPr algn="r" eaLnBrk="1" hangingPunct="1"/>
            <a:fld id="{E57548BD-3F7A-4D3A-B51B-2583D92C1F91}" type="slidenum">
              <a:rPr lang="en-GB" sz="1300">
                <a:solidFill>
                  <a:srgbClr val="000000"/>
                </a:solidFill>
                <a:latin typeface="Calibri" pitchFamily="34" charset="0"/>
              </a:rPr>
              <a:pPr algn="r" eaLnBrk="1" hangingPunct="1"/>
              <a:t>46</a:t>
            </a:fld>
            <a:endParaRPr lang="en-GB" sz="1300">
              <a:solidFill>
                <a:srgbClr val="000000"/>
              </a:solidFill>
              <a:latin typeface="Calibri" pitchFamily="34" charset="0"/>
            </a:endParaRPr>
          </a:p>
        </p:txBody>
      </p:sp>
    </p:spTree>
    <p:extLst>
      <p:ext uri="{BB962C8B-B14F-4D97-AF65-F5344CB8AC3E}">
        <p14:creationId xmlns:p14="http://schemas.microsoft.com/office/powerpoint/2010/main" val="260375228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4514"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F19DB16-2E45-44D0-A0FE-CA44DE30EF75}" type="slidenum">
              <a:rPr lang="en-GB" smtClean="0"/>
              <a:pPr fontAlgn="base">
                <a:spcBef>
                  <a:spcPct val="0"/>
                </a:spcBef>
                <a:spcAft>
                  <a:spcPct val="0"/>
                </a:spcAft>
                <a:defRPr/>
              </a:pPr>
              <a:t>47</a:t>
            </a:fld>
            <a:endParaRPr lang="en-GB"/>
          </a:p>
        </p:txBody>
      </p:sp>
      <p:sp>
        <p:nvSpPr>
          <p:cNvPr id="166915" name="Text Box 1"/>
          <p:cNvSpPr txBox="1">
            <a:spLocks noChangeArrowheads="1"/>
          </p:cNvSpPr>
          <p:nvPr/>
        </p:nvSpPr>
        <p:spPr bwMode="auto">
          <a:xfrm>
            <a:off x="1217507" y="648415"/>
            <a:ext cx="4644813" cy="3232070"/>
          </a:xfrm>
          <a:prstGeom prst="rect">
            <a:avLst/>
          </a:prstGeom>
          <a:solidFill>
            <a:srgbClr val="FFFFFF"/>
          </a:solidFill>
          <a:ln w="9360">
            <a:solidFill>
              <a:srgbClr val="000000"/>
            </a:solidFill>
            <a:miter lim="800000"/>
            <a:headEnd/>
            <a:tailEnd/>
          </a:ln>
        </p:spPr>
        <p:txBody>
          <a:bodyPr wrap="none" lIns="84735" tIns="42366" rIns="84735" bIns="42366"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IN">
              <a:latin typeface="Calibri" pitchFamily="34" charset="0"/>
            </a:endParaRPr>
          </a:p>
        </p:txBody>
      </p:sp>
      <p:sp>
        <p:nvSpPr>
          <p:cNvPr id="166916" name="Text Box 2"/>
          <p:cNvSpPr>
            <a:spLocks noGrp="1" noChangeArrowheads="1"/>
          </p:cNvSpPr>
          <p:nvPr>
            <p:ph type="body"/>
          </p:nvPr>
        </p:nvSpPr>
        <p:spPr bwMode="auto">
          <a:xfrm>
            <a:off x="707813" y="4095512"/>
            <a:ext cx="5664201" cy="387881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9738" tIns="44703" rIns="89738" bIns="44703" numCol="1" anchor="t" anchorCtr="0" compatLnSpc="1">
            <a:prstTxWarp prst="textNoShape">
              <a:avLst/>
            </a:prstTxWarp>
          </a:bodyPr>
          <a:lstStyle/>
          <a:p>
            <a:pPr eaLnBrk="1" hangingPunct="1">
              <a:lnSpc>
                <a:spcPct val="102000"/>
              </a:lnSpc>
              <a:spcBef>
                <a:spcPct val="0"/>
              </a:spcBef>
              <a:tabLst>
                <a:tab pos="0" algn="l"/>
                <a:tab pos="412824" algn="l"/>
                <a:tab pos="829004" algn="l"/>
                <a:tab pos="1245185" algn="l"/>
                <a:tab pos="1661365" algn="l"/>
                <a:tab pos="2077545" algn="l"/>
                <a:tab pos="2493725" algn="l"/>
                <a:tab pos="2911584" algn="l"/>
                <a:tab pos="3327765" algn="l"/>
                <a:tab pos="3743945" algn="l"/>
                <a:tab pos="4156769" algn="l"/>
                <a:tab pos="4576305" algn="l"/>
                <a:tab pos="4990807" algn="l"/>
                <a:tab pos="5406987" algn="l"/>
                <a:tab pos="5826524" algn="l"/>
                <a:tab pos="6239348" algn="l"/>
                <a:tab pos="6655528" algn="l"/>
                <a:tab pos="7071708" algn="l"/>
                <a:tab pos="7489567" algn="l"/>
                <a:tab pos="7905748" algn="l"/>
                <a:tab pos="8321928" algn="l"/>
              </a:tabLst>
            </a:pPr>
            <a:endParaRPr lang="en-GB" dirty="0">
              <a:ea typeface="MS Gothic" pitchFamily="49" charset="-128"/>
            </a:endParaRPr>
          </a:p>
        </p:txBody>
      </p:sp>
      <p:sp>
        <p:nvSpPr>
          <p:cNvPr id="166917" name="Text Box 3"/>
          <p:cNvSpPr txBox="1">
            <a:spLocks noChangeArrowheads="1"/>
          </p:cNvSpPr>
          <p:nvPr/>
        </p:nvSpPr>
        <p:spPr bwMode="auto">
          <a:xfrm>
            <a:off x="4009814" y="8189357"/>
            <a:ext cx="3066627" cy="431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9738" tIns="44703" rIns="89738" bIns="44703" anchor="b"/>
          <a:lstStyle>
            <a:lvl1pPr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1pPr>
            <a:lvl2pPr marL="742950" indent="-28575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2pPr>
            <a:lvl3pPr marL="11430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3pPr>
            <a:lvl4pPr marL="16002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4pPr>
            <a:lvl5pPr marL="20574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5pPr>
            <a:lvl6pPr marL="25146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6pPr>
            <a:lvl7pPr marL="29718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7pPr>
            <a:lvl8pPr marL="34290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8pPr>
            <a:lvl9pPr marL="38862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9pPr>
          </a:lstStyle>
          <a:p>
            <a:pPr algn="r" eaLnBrk="1" hangingPunct="1"/>
            <a:fld id="{5A4D2E91-8182-447A-9256-F95393B95B59}" type="slidenum">
              <a:rPr lang="en-GB" sz="1300">
                <a:solidFill>
                  <a:srgbClr val="000000"/>
                </a:solidFill>
                <a:latin typeface="Calibri" pitchFamily="34" charset="0"/>
              </a:rPr>
              <a:pPr algn="r" eaLnBrk="1" hangingPunct="1"/>
              <a:t>47</a:t>
            </a:fld>
            <a:endParaRPr lang="en-GB" sz="1300">
              <a:solidFill>
                <a:srgbClr val="000000"/>
              </a:solidFill>
              <a:latin typeface="Calibri" pitchFamily="34" charset="0"/>
            </a:endParaRPr>
          </a:p>
        </p:txBody>
      </p:sp>
    </p:spTree>
    <p:extLst>
      <p:ext uri="{BB962C8B-B14F-4D97-AF65-F5344CB8AC3E}">
        <p14:creationId xmlns:p14="http://schemas.microsoft.com/office/powerpoint/2010/main" val="855779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365AC56-817A-422E-BFD8-DDC72B9B59EA}" type="slidenum">
              <a:rPr lang="en-GB" smtClean="0"/>
              <a:pPr fontAlgn="base">
                <a:spcBef>
                  <a:spcPct val="0"/>
                </a:spcBef>
                <a:spcAft>
                  <a:spcPct val="0"/>
                </a:spcAft>
                <a:defRPr/>
              </a:pPr>
              <a:t>5</a:t>
            </a:fld>
            <a:endParaRPr lang="en-GB" smtClean="0"/>
          </a:p>
        </p:txBody>
      </p:sp>
      <p:sp>
        <p:nvSpPr>
          <p:cNvPr id="59395"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59396"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smtClean="0">
              <a:ea typeface="MS Gothic" pitchFamily="49" charset="-128"/>
            </a:endParaRPr>
          </a:p>
        </p:txBody>
      </p:sp>
      <p:sp>
        <p:nvSpPr>
          <p:cNvPr id="59397"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FE9461D4-B93C-4570-8EF9-1EEB334A62BD}" type="slidenum">
              <a:rPr lang="en-GB" sz="1000">
                <a:solidFill>
                  <a:srgbClr val="000000"/>
                </a:solidFill>
                <a:latin typeface="Calibri" pitchFamily="34" charset="0"/>
              </a:rPr>
              <a:pPr algn="r" eaLnBrk="1" hangingPunct="1"/>
              <a:t>5</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26764848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2466"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fld id="{FCA0BBE2-58C0-4F28-B32B-4E6DF13926B1}" type="slidenum">
              <a:rPr lang="en-GB" smtClean="0">
                <a:solidFill>
                  <a:prstClr val="black"/>
                </a:solidFill>
              </a:rPr>
              <a:pPr>
                <a:defRPr/>
              </a:pPr>
              <a:t>6</a:t>
            </a:fld>
            <a:endParaRPr lang="mr-IN">
              <a:solidFill>
                <a:prstClr val="black"/>
              </a:solidFill>
            </a:endParaRPr>
          </a:p>
        </p:txBody>
      </p:sp>
      <p:sp>
        <p:nvSpPr>
          <p:cNvPr id="590851" name="Text Box 1"/>
          <p:cNvSpPr txBox="1">
            <a:spLocks noChangeArrowheads="1"/>
          </p:cNvSpPr>
          <p:nvPr/>
        </p:nvSpPr>
        <p:spPr bwMode="auto">
          <a:xfrm>
            <a:off x="1217507" y="648415"/>
            <a:ext cx="4644813" cy="3232070"/>
          </a:xfrm>
          <a:prstGeom prst="rect">
            <a:avLst/>
          </a:prstGeom>
          <a:solidFill>
            <a:srgbClr val="FFFFFF"/>
          </a:solidFill>
          <a:ln w="9360">
            <a:solidFill>
              <a:srgbClr val="000000"/>
            </a:solidFill>
            <a:miter lim="800000"/>
            <a:headEnd/>
            <a:tailEnd/>
          </a:ln>
        </p:spPr>
        <p:txBody>
          <a:bodyPr wrap="none" lIns="84728" tIns="42362" rIns="84728" bIns="42362"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IN">
              <a:solidFill>
                <a:srgbClr val="000000"/>
              </a:solidFill>
              <a:latin typeface="Calibri" pitchFamily="34" charset="0"/>
            </a:endParaRPr>
          </a:p>
        </p:txBody>
      </p:sp>
      <p:sp>
        <p:nvSpPr>
          <p:cNvPr id="590852" name="Text Box 2"/>
          <p:cNvSpPr>
            <a:spLocks noGrp="1" noChangeArrowheads="1"/>
          </p:cNvSpPr>
          <p:nvPr>
            <p:ph type="body"/>
          </p:nvPr>
        </p:nvSpPr>
        <p:spPr bwMode="auto">
          <a:xfrm>
            <a:off x="707813" y="4095512"/>
            <a:ext cx="5664201" cy="387881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9730" tIns="44699" rIns="89730" bIns="44699" numCol="1" anchor="t" anchorCtr="0" compatLnSpc="1">
            <a:prstTxWarp prst="textNoShape">
              <a:avLst/>
            </a:prstTxWarp>
          </a:bodyPr>
          <a:lstStyle/>
          <a:p>
            <a:pPr eaLnBrk="1" hangingPunct="1">
              <a:lnSpc>
                <a:spcPct val="102000"/>
              </a:lnSpc>
              <a:spcBef>
                <a:spcPct val="0"/>
              </a:spcBef>
              <a:tabLst>
                <a:tab pos="0" algn="l"/>
                <a:tab pos="412787" algn="l"/>
                <a:tab pos="828930" algn="l"/>
                <a:tab pos="1245074" algn="l"/>
                <a:tab pos="1661217" algn="l"/>
                <a:tab pos="2077360" algn="l"/>
                <a:tab pos="2493502" algn="l"/>
                <a:tab pos="2911324" algn="l"/>
                <a:tab pos="3327469" algn="l"/>
                <a:tab pos="3743612" algn="l"/>
                <a:tab pos="4156399" algn="l"/>
                <a:tab pos="4575897" algn="l"/>
                <a:tab pos="4990362" algn="l"/>
                <a:tab pos="5406505" algn="l"/>
                <a:tab pos="5826005" algn="l"/>
                <a:tab pos="6238792" algn="l"/>
                <a:tab pos="6654935" algn="l"/>
                <a:tab pos="7071078" algn="l"/>
                <a:tab pos="7488899" algn="l"/>
                <a:tab pos="7905043" algn="l"/>
                <a:tab pos="8321187" algn="l"/>
              </a:tabLst>
            </a:pPr>
            <a:endParaRPr lang="en-GB">
              <a:ea typeface="MS Gothic" pitchFamily="49" charset="-128"/>
            </a:endParaRPr>
          </a:p>
        </p:txBody>
      </p:sp>
      <p:sp>
        <p:nvSpPr>
          <p:cNvPr id="590853" name="Text Box 3"/>
          <p:cNvSpPr txBox="1">
            <a:spLocks noChangeArrowheads="1"/>
          </p:cNvSpPr>
          <p:nvPr/>
        </p:nvSpPr>
        <p:spPr bwMode="auto">
          <a:xfrm>
            <a:off x="4009815" y="8189357"/>
            <a:ext cx="3066627" cy="431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9730" tIns="44699" rIns="89730" bIns="44699" anchor="b"/>
          <a:lstStyle>
            <a:lvl1pPr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1pPr>
            <a:lvl2pPr marL="742950" indent="-28575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2pPr>
            <a:lvl3pPr marL="11430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3pPr>
            <a:lvl4pPr marL="16002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4pPr>
            <a:lvl5pPr marL="20574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9pPr>
          </a:lstStyle>
          <a:p>
            <a:pPr algn="r" eaLnBrk="1" hangingPunct="1"/>
            <a:fld id="{F2131AC1-DD33-4C83-849D-6522641BABC7}" type="slidenum">
              <a:rPr lang="en-GB" sz="1300">
                <a:solidFill>
                  <a:srgbClr val="000000"/>
                </a:solidFill>
                <a:latin typeface="Calibri" pitchFamily="34" charset="0"/>
              </a:rPr>
              <a:pPr algn="r" eaLnBrk="1" hangingPunct="1"/>
              <a:t>6</a:t>
            </a:fld>
            <a:endParaRPr lang="mr-IN" sz="1300">
              <a:solidFill>
                <a:srgbClr val="000000"/>
              </a:solidFill>
              <a:latin typeface="Calibri" pitchFamily="34" charset="0"/>
            </a:endParaRPr>
          </a:p>
        </p:txBody>
      </p:sp>
    </p:spTree>
    <p:extLst>
      <p:ext uri="{BB962C8B-B14F-4D97-AF65-F5344CB8AC3E}">
        <p14:creationId xmlns:p14="http://schemas.microsoft.com/office/powerpoint/2010/main" val="15680719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25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225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b="1" dirty="0"/>
              <a:t>The use of this diagram is only to explain the concepts.</a:t>
            </a:r>
          </a:p>
          <a:p>
            <a:endParaRPr lang="en-US" dirty="0"/>
          </a:p>
          <a:p>
            <a:r>
              <a:rPr lang="en-US" dirty="0"/>
              <a:t>The Gray box indicates the areas we are interested in. </a:t>
            </a:r>
          </a:p>
          <a:p>
            <a:endParaRPr lang="en-US" dirty="0"/>
          </a:p>
          <a:p>
            <a:r>
              <a:rPr lang="en-US" dirty="0"/>
              <a:t>Mention to them that the </a:t>
            </a:r>
            <a:r>
              <a:rPr lang="en-US" dirty="0" err="1"/>
              <a:t>colour</a:t>
            </a:r>
            <a:r>
              <a:rPr lang="en-US" dirty="0"/>
              <a:t> scheme appears later in slides.</a:t>
            </a:r>
          </a:p>
          <a:p>
            <a:pPr>
              <a:buFontTx/>
              <a:buChar char="•"/>
            </a:pPr>
            <a:r>
              <a:rPr lang="en-US" dirty="0"/>
              <a:t> Blue for Purchasing</a:t>
            </a:r>
          </a:p>
          <a:p>
            <a:pPr>
              <a:buFontTx/>
              <a:buChar char="•"/>
            </a:pPr>
            <a:r>
              <a:rPr lang="en-US" dirty="0"/>
              <a:t> Cream for Production </a:t>
            </a:r>
          </a:p>
          <a:p>
            <a:pPr>
              <a:buFontTx/>
              <a:buChar char="•"/>
            </a:pPr>
            <a:r>
              <a:rPr lang="en-US" dirty="0"/>
              <a:t> Orange for Distribution</a:t>
            </a:r>
          </a:p>
        </p:txBody>
      </p:sp>
      <p:sp>
        <p:nvSpPr>
          <p:cNvPr id="4" name="Slide Number Placeholder 3"/>
          <p:cNvSpPr>
            <a:spLocks noGrp="1"/>
          </p:cNvSpPr>
          <p:nvPr>
            <p:ph type="sldNum" sz="quarter" idx="5"/>
          </p:nvPr>
        </p:nvSpPr>
        <p:spPr/>
        <p:txBody>
          <a:bodyPr/>
          <a:lstStyle/>
          <a:p>
            <a:pPr>
              <a:defRPr/>
            </a:pPr>
            <a:fld id="{D8E45364-2987-4F2E-A7F8-78A28D46200B}" type="slidenum">
              <a:rPr lang="en-US">
                <a:solidFill>
                  <a:prstClr val="black"/>
                </a:solidFill>
              </a:rPr>
              <a:pPr>
                <a:defRPr/>
              </a:pPr>
              <a:t>7</a:t>
            </a:fld>
            <a:endParaRPr lang="en-US">
              <a:solidFill>
                <a:prstClr val="black"/>
              </a:solidFill>
            </a:endParaRPr>
          </a:p>
        </p:txBody>
      </p:sp>
    </p:spTree>
    <p:extLst>
      <p:ext uri="{BB962C8B-B14F-4D97-AF65-F5344CB8AC3E}">
        <p14:creationId xmlns:p14="http://schemas.microsoft.com/office/powerpoint/2010/main" val="32807167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2466"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fld id="{FCA0BBE2-58C0-4F28-B32B-4E6DF13926B1}" type="slidenum">
              <a:rPr lang="en-GB" smtClean="0">
                <a:solidFill>
                  <a:prstClr val="black"/>
                </a:solidFill>
              </a:rPr>
              <a:pPr>
                <a:defRPr/>
              </a:pPr>
              <a:t>8</a:t>
            </a:fld>
            <a:endParaRPr lang="mr-IN">
              <a:solidFill>
                <a:prstClr val="black"/>
              </a:solidFill>
            </a:endParaRPr>
          </a:p>
        </p:txBody>
      </p:sp>
      <p:sp>
        <p:nvSpPr>
          <p:cNvPr id="590851" name="Text Box 1"/>
          <p:cNvSpPr txBox="1">
            <a:spLocks noChangeArrowheads="1"/>
          </p:cNvSpPr>
          <p:nvPr/>
        </p:nvSpPr>
        <p:spPr bwMode="auto">
          <a:xfrm>
            <a:off x="1217507" y="648415"/>
            <a:ext cx="4644813" cy="3232070"/>
          </a:xfrm>
          <a:prstGeom prst="rect">
            <a:avLst/>
          </a:prstGeom>
          <a:solidFill>
            <a:srgbClr val="FFFFFF"/>
          </a:solidFill>
          <a:ln w="9360">
            <a:solidFill>
              <a:srgbClr val="000000"/>
            </a:solidFill>
            <a:miter lim="800000"/>
            <a:headEnd/>
            <a:tailEnd/>
          </a:ln>
        </p:spPr>
        <p:txBody>
          <a:bodyPr wrap="none" lIns="84728" tIns="42362" rIns="84728" bIns="42362"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IN">
              <a:solidFill>
                <a:srgbClr val="000000"/>
              </a:solidFill>
              <a:latin typeface="Calibri" pitchFamily="34" charset="0"/>
            </a:endParaRPr>
          </a:p>
        </p:txBody>
      </p:sp>
      <p:sp>
        <p:nvSpPr>
          <p:cNvPr id="590852" name="Text Box 2"/>
          <p:cNvSpPr>
            <a:spLocks noGrp="1" noChangeArrowheads="1"/>
          </p:cNvSpPr>
          <p:nvPr>
            <p:ph type="body"/>
          </p:nvPr>
        </p:nvSpPr>
        <p:spPr bwMode="auto">
          <a:xfrm>
            <a:off x="707813" y="4095512"/>
            <a:ext cx="5664201" cy="387881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9730" tIns="44699" rIns="89730" bIns="44699" numCol="1" anchor="t" anchorCtr="0" compatLnSpc="1">
            <a:prstTxWarp prst="textNoShape">
              <a:avLst/>
            </a:prstTxWarp>
          </a:bodyPr>
          <a:lstStyle/>
          <a:p>
            <a:pPr eaLnBrk="1" hangingPunct="1">
              <a:lnSpc>
                <a:spcPct val="102000"/>
              </a:lnSpc>
              <a:spcBef>
                <a:spcPct val="0"/>
              </a:spcBef>
              <a:tabLst>
                <a:tab pos="0" algn="l"/>
                <a:tab pos="412787" algn="l"/>
                <a:tab pos="828930" algn="l"/>
                <a:tab pos="1245074" algn="l"/>
                <a:tab pos="1661217" algn="l"/>
                <a:tab pos="2077360" algn="l"/>
                <a:tab pos="2493502" algn="l"/>
                <a:tab pos="2911324" algn="l"/>
                <a:tab pos="3327469" algn="l"/>
                <a:tab pos="3743612" algn="l"/>
                <a:tab pos="4156399" algn="l"/>
                <a:tab pos="4575897" algn="l"/>
                <a:tab pos="4990362" algn="l"/>
                <a:tab pos="5406505" algn="l"/>
                <a:tab pos="5826005" algn="l"/>
                <a:tab pos="6238792" algn="l"/>
                <a:tab pos="6654935" algn="l"/>
                <a:tab pos="7071078" algn="l"/>
                <a:tab pos="7488899" algn="l"/>
                <a:tab pos="7905043" algn="l"/>
                <a:tab pos="8321187" algn="l"/>
              </a:tabLst>
            </a:pPr>
            <a:endParaRPr lang="en-GB">
              <a:ea typeface="MS Gothic" pitchFamily="49" charset="-128"/>
            </a:endParaRPr>
          </a:p>
        </p:txBody>
      </p:sp>
      <p:sp>
        <p:nvSpPr>
          <p:cNvPr id="590853" name="Text Box 3"/>
          <p:cNvSpPr txBox="1">
            <a:spLocks noChangeArrowheads="1"/>
          </p:cNvSpPr>
          <p:nvPr/>
        </p:nvSpPr>
        <p:spPr bwMode="auto">
          <a:xfrm>
            <a:off x="4009815" y="8189357"/>
            <a:ext cx="3066627" cy="431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9730" tIns="44699" rIns="89730" bIns="44699" anchor="b"/>
          <a:lstStyle>
            <a:lvl1pPr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1pPr>
            <a:lvl2pPr marL="742950" indent="-28575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2pPr>
            <a:lvl3pPr marL="11430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3pPr>
            <a:lvl4pPr marL="16002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4pPr>
            <a:lvl5pPr marL="20574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9pPr>
          </a:lstStyle>
          <a:p>
            <a:pPr algn="r" eaLnBrk="1" hangingPunct="1"/>
            <a:fld id="{F2131AC1-DD33-4C83-849D-6522641BABC7}" type="slidenum">
              <a:rPr lang="en-GB" sz="1300">
                <a:solidFill>
                  <a:srgbClr val="000000"/>
                </a:solidFill>
                <a:latin typeface="Calibri" pitchFamily="34" charset="0"/>
              </a:rPr>
              <a:pPr algn="r" eaLnBrk="1" hangingPunct="1"/>
              <a:t>8</a:t>
            </a:fld>
            <a:endParaRPr lang="mr-IN" sz="1300">
              <a:solidFill>
                <a:srgbClr val="000000"/>
              </a:solidFill>
              <a:latin typeface="Calibri" pitchFamily="34" charset="0"/>
            </a:endParaRPr>
          </a:p>
        </p:txBody>
      </p:sp>
    </p:spTree>
    <p:extLst>
      <p:ext uri="{BB962C8B-B14F-4D97-AF65-F5344CB8AC3E}">
        <p14:creationId xmlns:p14="http://schemas.microsoft.com/office/powerpoint/2010/main" val="298940604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2466"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fld id="{FCA0BBE2-58C0-4F28-B32B-4E6DF13926B1}" type="slidenum">
              <a:rPr lang="en-GB" smtClean="0">
                <a:solidFill>
                  <a:prstClr val="black"/>
                </a:solidFill>
              </a:rPr>
              <a:pPr>
                <a:defRPr/>
              </a:pPr>
              <a:t>9</a:t>
            </a:fld>
            <a:endParaRPr lang="mr-IN">
              <a:solidFill>
                <a:prstClr val="black"/>
              </a:solidFill>
            </a:endParaRPr>
          </a:p>
        </p:txBody>
      </p:sp>
      <p:sp>
        <p:nvSpPr>
          <p:cNvPr id="590851" name="Text Box 1"/>
          <p:cNvSpPr txBox="1">
            <a:spLocks noChangeArrowheads="1"/>
          </p:cNvSpPr>
          <p:nvPr/>
        </p:nvSpPr>
        <p:spPr bwMode="auto">
          <a:xfrm>
            <a:off x="1217507" y="648415"/>
            <a:ext cx="4644813" cy="3232070"/>
          </a:xfrm>
          <a:prstGeom prst="rect">
            <a:avLst/>
          </a:prstGeom>
          <a:solidFill>
            <a:srgbClr val="FFFFFF"/>
          </a:solidFill>
          <a:ln w="9360">
            <a:solidFill>
              <a:srgbClr val="000000"/>
            </a:solidFill>
            <a:miter lim="800000"/>
            <a:headEnd/>
            <a:tailEnd/>
          </a:ln>
        </p:spPr>
        <p:txBody>
          <a:bodyPr wrap="none" lIns="84728" tIns="42362" rIns="84728" bIns="42362"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IN">
              <a:solidFill>
                <a:srgbClr val="000000"/>
              </a:solidFill>
              <a:latin typeface="Calibri" pitchFamily="34" charset="0"/>
            </a:endParaRPr>
          </a:p>
        </p:txBody>
      </p:sp>
      <p:sp>
        <p:nvSpPr>
          <p:cNvPr id="590852" name="Text Box 2"/>
          <p:cNvSpPr>
            <a:spLocks noGrp="1" noChangeArrowheads="1"/>
          </p:cNvSpPr>
          <p:nvPr>
            <p:ph type="body"/>
          </p:nvPr>
        </p:nvSpPr>
        <p:spPr bwMode="auto">
          <a:xfrm>
            <a:off x="707813" y="4095512"/>
            <a:ext cx="5664201" cy="387881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9730" tIns="44699" rIns="89730" bIns="44699" numCol="1" anchor="t" anchorCtr="0" compatLnSpc="1">
            <a:prstTxWarp prst="textNoShape">
              <a:avLst/>
            </a:prstTxWarp>
          </a:bodyPr>
          <a:lstStyle/>
          <a:p>
            <a:pPr eaLnBrk="1" hangingPunct="1">
              <a:lnSpc>
                <a:spcPct val="102000"/>
              </a:lnSpc>
              <a:spcBef>
                <a:spcPct val="0"/>
              </a:spcBef>
              <a:tabLst>
                <a:tab pos="0" algn="l"/>
                <a:tab pos="412787" algn="l"/>
                <a:tab pos="828930" algn="l"/>
                <a:tab pos="1245074" algn="l"/>
                <a:tab pos="1661217" algn="l"/>
                <a:tab pos="2077360" algn="l"/>
                <a:tab pos="2493502" algn="l"/>
                <a:tab pos="2911324" algn="l"/>
                <a:tab pos="3327469" algn="l"/>
                <a:tab pos="3743612" algn="l"/>
                <a:tab pos="4156399" algn="l"/>
                <a:tab pos="4575897" algn="l"/>
                <a:tab pos="4990362" algn="l"/>
                <a:tab pos="5406505" algn="l"/>
                <a:tab pos="5826005" algn="l"/>
                <a:tab pos="6238792" algn="l"/>
                <a:tab pos="6654935" algn="l"/>
                <a:tab pos="7071078" algn="l"/>
                <a:tab pos="7488899" algn="l"/>
                <a:tab pos="7905043" algn="l"/>
                <a:tab pos="8321187" algn="l"/>
              </a:tabLst>
            </a:pPr>
            <a:endParaRPr lang="en-GB">
              <a:ea typeface="MS Gothic" pitchFamily="49" charset="-128"/>
            </a:endParaRPr>
          </a:p>
        </p:txBody>
      </p:sp>
      <p:sp>
        <p:nvSpPr>
          <p:cNvPr id="590853" name="Text Box 3"/>
          <p:cNvSpPr txBox="1">
            <a:spLocks noChangeArrowheads="1"/>
          </p:cNvSpPr>
          <p:nvPr/>
        </p:nvSpPr>
        <p:spPr bwMode="auto">
          <a:xfrm>
            <a:off x="4009815" y="8189357"/>
            <a:ext cx="3066627" cy="431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9730" tIns="44699" rIns="89730" bIns="44699" anchor="b"/>
          <a:lstStyle>
            <a:lvl1pPr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1pPr>
            <a:lvl2pPr marL="742950" indent="-28575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2pPr>
            <a:lvl3pPr marL="11430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3pPr>
            <a:lvl4pPr marL="16002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4pPr>
            <a:lvl5pPr marL="20574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9pPr>
          </a:lstStyle>
          <a:p>
            <a:pPr algn="r" eaLnBrk="1" hangingPunct="1"/>
            <a:fld id="{F2131AC1-DD33-4C83-849D-6522641BABC7}" type="slidenum">
              <a:rPr lang="en-GB" sz="1300">
                <a:solidFill>
                  <a:srgbClr val="000000"/>
                </a:solidFill>
                <a:latin typeface="Calibri" pitchFamily="34" charset="0"/>
              </a:rPr>
              <a:pPr algn="r" eaLnBrk="1" hangingPunct="1"/>
              <a:t>9</a:t>
            </a:fld>
            <a:endParaRPr lang="mr-IN" sz="1300">
              <a:solidFill>
                <a:srgbClr val="000000"/>
              </a:solidFill>
              <a:latin typeface="Calibri" pitchFamily="34" charset="0"/>
            </a:endParaRPr>
          </a:p>
        </p:txBody>
      </p:sp>
    </p:spTree>
    <p:extLst>
      <p:ext uri="{BB962C8B-B14F-4D97-AF65-F5344CB8AC3E}">
        <p14:creationId xmlns:p14="http://schemas.microsoft.com/office/powerpoint/2010/main" val="29894060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fld id="{014F15E8-E52C-4F2C-81D8-6BB2A2E782CA}" type="datetimeFigureOut">
              <a:rPr lang="en-US"/>
              <a:pPr>
                <a:defRPr/>
              </a:pPr>
              <a:t>8/10/2017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055AC38-0C32-45F8-A532-3618C6155BB2}" type="slidenum">
              <a:rPr lang="en-US"/>
              <a:pPr>
                <a:defRPr/>
              </a:pPr>
              <a:t>‹#›</a:t>
            </a:fld>
            <a:endParaRPr lang="en-US"/>
          </a:p>
        </p:txBody>
      </p:sp>
    </p:spTree>
    <p:extLst>
      <p:ext uri="{BB962C8B-B14F-4D97-AF65-F5344CB8AC3E}">
        <p14:creationId xmlns:p14="http://schemas.microsoft.com/office/powerpoint/2010/main" val="27720444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Arial" pitchFamily="34" charset="0"/>
                <a:cs typeface="Arial" pitchFamily="34" charset="0"/>
              </a:defRPr>
            </a:lvl1pPr>
          </a:lstStyle>
          <a:p>
            <a:r>
              <a:rPr lang="en-US"/>
              <a:t>Click to edit Master title style</a:t>
            </a:r>
          </a:p>
        </p:txBody>
      </p:sp>
      <p:sp>
        <p:nvSpPr>
          <p:cNvPr id="3" name="Vertical Text Placeholder 2"/>
          <p:cNvSpPr>
            <a:spLocks noGrp="1"/>
          </p:cNvSpPr>
          <p:nvPr>
            <p:ph type="body" orient="vert" idx="1"/>
          </p:nvPr>
        </p:nvSpPr>
        <p:spPr/>
        <p:txBody>
          <a:bodyPr vert="eaVert"/>
          <a:lstStyle>
            <a:lvl1pPr>
              <a:defRPr>
                <a:latin typeface="Arial" pitchFamily="34" charset="0"/>
                <a:cs typeface="Arial" pitchFamily="34" charset="0"/>
              </a:defRPr>
            </a:lvl1pPr>
            <a:lvl2pPr>
              <a:defRPr>
                <a:latin typeface="Arial" pitchFamily="34" charset="0"/>
                <a:cs typeface="Arial" pitchFamily="34" charset="0"/>
              </a:defRPr>
            </a:lvl2pPr>
            <a:lvl3pPr>
              <a:defRPr>
                <a:latin typeface="Arial" pitchFamily="34" charset="0"/>
                <a:cs typeface="Arial" pitchFamily="34" charset="0"/>
              </a:defRPr>
            </a:lvl3pPr>
            <a:lvl4pPr>
              <a:defRPr>
                <a:latin typeface="Arial" pitchFamily="34" charset="0"/>
                <a:cs typeface="Arial" pitchFamily="34" charset="0"/>
              </a:defRPr>
            </a:lvl4pPr>
            <a:lvl5pPr>
              <a:defRPr>
                <a:latin typeface="Arial" pitchFamily="34" charset="0"/>
                <a:cs typeface="Arial"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E5593CDE-8F05-45DC-BA11-2AD4697ABC8B}" type="datetimeFigureOut">
              <a:rPr lang="en-US"/>
              <a:pPr>
                <a:defRPr/>
              </a:pPr>
              <a:t>8/10/2017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42BD3C9-5C08-46C6-B5CE-D09A8984FDA8}" type="slidenum">
              <a:rPr lang="en-US"/>
              <a:pPr>
                <a:defRPr/>
              </a:pPr>
              <a:t>‹#›</a:t>
            </a:fld>
            <a:endParaRPr lang="en-US"/>
          </a:p>
        </p:txBody>
      </p:sp>
    </p:spTree>
    <p:extLst>
      <p:ext uri="{BB962C8B-B14F-4D97-AF65-F5344CB8AC3E}">
        <p14:creationId xmlns:p14="http://schemas.microsoft.com/office/powerpoint/2010/main" val="11074347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lvl1pPr>
              <a:defRPr>
                <a:latin typeface="Arial" pitchFamily="34" charset="0"/>
                <a:cs typeface="Arial" pitchFamily="34" charset="0"/>
              </a:defRPr>
            </a:lvl1pPr>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647466CC-FBA2-4DF7-BDC6-5C094781921B}" type="datetimeFigureOut">
              <a:rPr lang="en-US"/>
              <a:pPr>
                <a:defRPr/>
              </a:pPr>
              <a:t>8/10/2017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FB7E608-B5DB-43DF-B7E1-160BEAACFE85}" type="slidenum">
              <a:rPr lang="en-US"/>
              <a:pPr>
                <a:defRPr/>
              </a:pPr>
              <a:t>‹#›</a:t>
            </a:fld>
            <a:endParaRPr lang="en-US"/>
          </a:p>
        </p:txBody>
      </p:sp>
    </p:spTree>
    <p:extLst>
      <p:ext uri="{BB962C8B-B14F-4D97-AF65-F5344CB8AC3E}">
        <p14:creationId xmlns:p14="http://schemas.microsoft.com/office/powerpoint/2010/main" val="34335816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C7A51499-B0F3-4E42-94D6-83F56E2E622C}" type="datetimeFigureOut">
              <a:rPr lang="en-US"/>
              <a:pPr>
                <a:defRPr/>
              </a:pPr>
              <a:t>8/10/2017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942F52E-C08B-4B36-A30A-0AF68DBE7881}" type="slidenum">
              <a:rPr lang="en-US"/>
              <a:pPr>
                <a:defRPr/>
              </a:pPr>
              <a:t>‹#›</a:t>
            </a:fld>
            <a:endParaRPr lang="en-US"/>
          </a:p>
        </p:txBody>
      </p:sp>
    </p:spTree>
    <p:extLst>
      <p:ext uri="{BB962C8B-B14F-4D97-AF65-F5344CB8AC3E}">
        <p14:creationId xmlns:p14="http://schemas.microsoft.com/office/powerpoint/2010/main" val="40928413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918C0531-AE81-473F-A133-13BFD7CFB185}" type="datetimeFigureOut">
              <a:rPr lang="en-US"/>
              <a:pPr>
                <a:defRPr/>
              </a:pPr>
              <a:t>8/10/2017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6829994-F3C2-48EA-8110-C48D8C974229}" type="slidenum">
              <a:rPr lang="en-US"/>
              <a:pPr>
                <a:defRPr/>
              </a:pPr>
              <a:t>‹#›</a:t>
            </a:fld>
            <a:endParaRPr lang="en-US"/>
          </a:p>
        </p:txBody>
      </p:sp>
    </p:spTree>
    <p:extLst>
      <p:ext uri="{BB962C8B-B14F-4D97-AF65-F5344CB8AC3E}">
        <p14:creationId xmlns:p14="http://schemas.microsoft.com/office/powerpoint/2010/main" val="35280729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566F7ACD-B235-49BC-882E-5E0B99E5935D}" type="datetimeFigureOut">
              <a:rPr lang="en-US"/>
              <a:pPr>
                <a:defRPr/>
              </a:pPr>
              <a:t>8/10/2017</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4E26AC1-9941-4538-B445-2871A5CC0163}" type="slidenum">
              <a:rPr lang="en-US"/>
              <a:pPr>
                <a:defRPr/>
              </a:pPr>
              <a:t>‹#›</a:t>
            </a:fld>
            <a:endParaRPr lang="en-US"/>
          </a:p>
        </p:txBody>
      </p:sp>
    </p:spTree>
    <p:extLst>
      <p:ext uri="{BB962C8B-B14F-4D97-AF65-F5344CB8AC3E}">
        <p14:creationId xmlns:p14="http://schemas.microsoft.com/office/powerpoint/2010/main" val="11342790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fld id="{4A30EB50-A818-4D5F-A5ED-DA460EBFBA13}" type="datetimeFigureOut">
              <a:rPr lang="en-US"/>
              <a:pPr>
                <a:defRPr/>
              </a:pPr>
              <a:t>8/10/2017</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7A725943-80B3-43B6-AFCA-CD091AF41EC5}" type="slidenum">
              <a:rPr lang="en-US"/>
              <a:pPr>
                <a:defRPr/>
              </a:pPr>
              <a:t>‹#›</a:t>
            </a:fld>
            <a:endParaRPr lang="en-US"/>
          </a:p>
        </p:txBody>
      </p:sp>
    </p:spTree>
    <p:extLst>
      <p:ext uri="{BB962C8B-B14F-4D97-AF65-F5344CB8AC3E}">
        <p14:creationId xmlns:p14="http://schemas.microsoft.com/office/powerpoint/2010/main" val="23673684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fld id="{EAA74CCF-1D0E-4998-864A-E26CD91062E1}" type="datetimeFigureOut">
              <a:rPr lang="en-US"/>
              <a:pPr>
                <a:defRPr/>
              </a:pPr>
              <a:t>8/10/2017</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3FCCD56F-E0B4-4438-B37C-28BB034949A3}" type="slidenum">
              <a:rPr lang="en-US"/>
              <a:pPr>
                <a:defRPr/>
              </a:pPr>
              <a:t>‹#›</a:t>
            </a:fld>
            <a:endParaRPr lang="en-US"/>
          </a:p>
        </p:txBody>
      </p:sp>
    </p:spTree>
    <p:extLst>
      <p:ext uri="{BB962C8B-B14F-4D97-AF65-F5344CB8AC3E}">
        <p14:creationId xmlns:p14="http://schemas.microsoft.com/office/powerpoint/2010/main" val="30842574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29E2E4E8-B2EB-4A08-A13C-D9C65DB4A37F}" type="datetimeFigureOut">
              <a:rPr lang="en-US"/>
              <a:pPr>
                <a:defRPr/>
              </a:pPr>
              <a:t>8/10/2017</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8E10E0DC-D530-4A68-839E-6EE637D685B5}" type="slidenum">
              <a:rPr lang="en-US"/>
              <a:pPr>
                <a:defRPr/>
              </a:pPr>
              <a:t>‹#›</a:t>
            </a:fld>
            <a:endParaRPr lang="en-US"/>
          </a:p>
        </p:txBody>
      </p:sp>
    </p:spTree>
    <p:extLst>
      <p:ext uri="{BB962C8B-B14F-4D97-AF65-F5344CB8AC3E}">
        <p14:creationId xmlns:p14="http://schemas.microsoft.com/office/powerpoint/2010/main" val="26440290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atin typeface="Arial" pitchFamily="34" charset="0"/>
                <a:cs typeface="Arial" pitchFamily="34" charset="0"/>
              </a:defRPr>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atin typeface="Arial" pitchFamily="34" charset="0"/>
                <a:cs typeface="Arial" pitchFamily="34" charset="0"/>
              </a:defRPr>
            </a:lvl1pPr>
            <a:lvl2pPr>
              <a:defRPr sz="2800">
                <a:latin typeface="Arial" pitchFamily="34" charset="0"/>
                <a:cs typeface="Arial" pitchFamily="34" charset="0"/>
              </a:defRPr>
            </a:lvl2pPr>
            <a:lvl3pPr>
              <a:defRPr sz="2400">
                <a:latin typeface="Arial" pitchFamily="34" charset="0"/>
                <a:cs typeface="Arial" pitchFamily="34" charset="0"/>
              </a:defRPr>
            </a:lvl3pPr>
            <a:lvl4pPr>
              <a:defRPr sz="2000">
                <a:latin typeface="Arial" pitchFamily="34" charset="0"/>
                <a:cs typeface="Arial" pitchFamily="34" charset="0"/>
              </a:defRPr>
            </a:lvl4pPr>
            <a:lvl5pPr>
              <a:defRPr sz="2000">
                <a:latin typeface="Arial" pitchFamily="34" charset="0"/>
                <a:cs typeface="Arial" pitchFamily="34" charset="0"/>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atin typeface="Arial" pitchFamily="34" charset="0"/>
                <a:cs typeface="Arial"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3"/>
          <p:cNvSpPr>
            <a:spLocks noGrp="1"/>
          </p:cNvSpPr>
          <p:nvPr>
            <p:ph type="dt" sz="half" idx="10"/>
          </p:nvPr>
        </p:nvSpPr>
        <p:spPr/>
        <p:txBody>
          <a:bodyPr/>
          <a:lstStyle>
            <a:lvl1pPr>
              <a:defRPr/>
            </a:lvl1pPr>
          </a:lstStyle>
          <a:p>
            <a:pPr>
              <a:defRPr/>
            </a:pPr>
            <a:fld id="{260DC63C-FB66-4BAF-AE77-8059FA44EE70}" type="datetimeFigureOut">
              <a:rPr lang="en-US"/>
              <a:pPr>
                <a:defRPr/>
              </a:pPr>
              <a:t>8/10/2017</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77A9B8A-C0AD-4BAD-96D4-54D38D173A22}" type="slidenum">
              <a:rPr lang="en-US"/>
              <a:pPr>
                <a:defRPr/>
              </a:pPr>
              <a:t>‹#›</a:t>
            </a:fld>
            <a:endParaRPr lang="en-US"/>
          </a:p>
        </p:txBody>
      </p:sp>
    </p:spTree>
    <p:extLst>
      <p:ext uri="{BB962C8B-B14F-4D97-AF65-F5344CB8AC3E}">
        <p14:creationId xmlns:p14="http://schemas.microsoft.com/office/powerpoint/2010/main" val="12125407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atin typeface="Arial" pitchFamily="34" charset="0"/>
                <a:cs typeface="Arial" pitchFamily="34" charset="0"/>
              </a:defRPr>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035B060D-695F-4258-998F-22F10BF8FBFC}" type="datetimeFigureOut">
              <a:rPr lang="en-US"/>
              <a:pPr>
                <a:defRPr/>
              </a:pPr>
              <a:t>8/10/2017</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21D8318-2013-4E5F-9204-9E4A18B0243A}" type="slidenum">
              <a:rPr lang="en-US"/>
              <a:pPr>
                <a:defRPr/>
              </a:pPr>
              <a:t>‹#›</a:t>
            </a:fld>
            <a:endParaRPr lang="en-US"/>
          </a:p>
        </p:txBody>
      </p:sp>
    </p:spTree>
    <p:extLst>
      <p:ext uri="{BB962C8B-B14F-4D97-AF65-F5344CB8AC3E}">
        <p14:creationId xmlns:p14="http://schemas.microsoft.com/office/powerpoint/2010/main" val="1690305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174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3174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prstClr val="black">
                    <a:tint val="75000"/>
                  </a:prstClr>
                </a:solidFill>
                <a:latin typeface="+mn-lt"/>
              </a:defRPr>
            </a:lvl1pPr>
          </a:lstStyle>
          <a:p>
            <a:pPr>
              <a:defRPr/>
            </a:pPr>
            <a:fld id="{C6634E4A-59E5-41C9-B007-4830A5823891}" type="datetimeFigureOut">
              <a:rPr lang="en-US"/>
              <a:pPr>
                <a:defRPr/>
              </a:pPr>
              <a:t>8/10/2017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prstClr val="black">
                    <a:tint val="75000"/>
                  </a:prst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prstClr val="black">
                    <a:tint val="75000"/>
                  </a:prstClr>
                </a:solidFill>
                <a:latin typeface="+mn-lt"/>
              </a:defRPr>
            </a:lvl1pPr>
          </a:lstStyle>
          <a:p>
            <a:pPr>
              <a:defRPr/>
            </a:pPr>
            <a:fld id="{17601BEC-B439-41AE-B0BA-1BC5F11DC193}" type="slidenum">
              <a:rPr lang="en-US"/>
              <a:pPr>
                <a:defRPr/>
              </a:pPr>
              <a:t>‹#›</a:t>
            </a:fld>
            <a:endParaRPr lang="en-US"/>
          </a:p>
        </p:txBody>
      </p:sp>
    </p:spTree>
    <p:extLst>
      <p:ext uri="{BB962C8B-B14F-4D97-AF65-F5344CB8AC3E}">
        <p14:creationId xmlns:p14="http://schemas.microsoft.com/office/powerpoint/2010/main" val="1888976397"/>
      </p:ext>
    </p:extLst>
  </p:cSld>
  <p:clrMap bg1="lt1" tx1="dk1" bg2="lt2" tx2="dk2" accent1="accent1" accent2="accent2" accent3="accent3" accent4="accent4" accent5="accent5" accent6="accent6" hlink="hlink" folHlink="folHlink"/>
  <p:sldLayoutIdLst>
    <p:sldLayoutId id="2147485035" r:id="rId1"/>
    <p:sldLayoutId id="2147485036" r:id="rId2"/>
    <p:sldLayoutId id="2147485037" r:id="rId3"/>
    <p:sldLayoutId id="2147485038" r:id="rId4"/>
    <p:sldLayoutId id="2147485039" r:id="rId5"/>
    <p:sldLayoutId id="2147485040" r:id="rId6"/>
    <p:sldLayoutId id="2147485041" r:id="rId7"/>
    <p:sldLayoutId id="2147485042" r:id="rId8"/>
    <p:sldLayoutId id="2147485043" r:id="rId9"/>
    <p:sldLayoutId id="2147485044" r:id="rId10"/>
    <p:sldLayoutId id="2147485045" r:id="rId11"/>
  </p:sldLayoutIdLst>
  <p:txStyles>
    <p:titleStyle>
      <a:lvl1pPr algn="ctr" rtl="0" eaLnBrk="0" fontAlgn="base" hangingPunct="0">
        <a:spcBef>
          <a:spcPct val="0"/>
        </a:spcBef>
        <a:spcAft>
          <a:spcPct val="0"/>
        </a:spcAft>
        <a:defRPr sz="4400" kern="1200">
          <a:solidFill>
            <a:schemeClr val="tx1"/>
          </a:solidFill>
          <a:latin typeface="Arial" pitchFamily="34" charset="0"/>
          <a:ea typeface="+mj-ea"/>
          <a:cs typeface="Arial" pitchFamily="34" charset="0"/>
        </a:defRPr>
      </a:lvl1pPr>
      <a:lvl2pPr algn="ctr" rtl="0" eaLnBrk="0" fontAlgn="base" hangingPunct="0">
        <a:spcBef>
          <a:spcPct val="0"/>
        </a:spcBef>
        <a:spcAft>
          <a:spcPct val="0"/>
        </a:spcAft>
        <a:defRPr sz="4400">
          <a:solidFill>
            <a:schemeClr val="tx1"/>
          </a:solidFill>
          <a:latin typeface="Arial" charset="0"/>
          <a:cs typeface="Arial" charset="0"/>
        </a:defRPr>
      </a:lvl2pPr>
      <a:lvl3pPr algn="ctr" rtl="0" eaLnBrk="0" fontAlgn="base" hangingPunct="0">
        <a:spcBef>
          <a:spcPct val="0"/>
        </a:spcBef>
        <a:spcAft>
          <a:spcPct val="0"/>
        </a:spcAft>
        <a:defRPr sz="4400">
          <a:solidFill>
            <a:schemeClr val="tx1"/>
          </a:solidFill>
          <a:latin typeface="Arial" charset="0"/>
          <a:cs typeface="Arial" charset="0"/>
        </a:defRPr>
      </a:lvl3pPr>
      <a:lvl4pPr algn="ctr" rtl="0" eaLnBrk="0" fontAlgn="base" hangingPunct="0">
        <a:spcBef>
          <a:spcPct val="0"/>
        </a:spcBef>
        <a:spcAft>
          <a:spcPct val="0"/>
        </a:spcAft>
        <a:defRPr sz="4400">
          <a:solidFill>
            <a:schemeClr val="tx1"/>
          </a:solidFill>
          <a:latin typeface="Arial" charset="0"/>
          <a:cs typeface="Arial" charset="0"/>
        </a:defRPr>
      </a:lvl4pPr>
      <a:lvl5pPr algn="ctr" rtl="0" eaLnBrk="0" fontAlgn="base" hangingPunct="0">
        <a:spcBef>
          <a:spcPct val="0"/>
        </a:spcBef>
        <a:spcAft>
          <a:spcPct val="0"/>
        </a:spcAft>
        <a:defRPr sz="4400">
          <a:solidFill>
            <a:schemeClr val="tx1"/>
          </a:solidFill>
          <a:latin typeface="Arial" charset="0"/>
          <a:cs typeface="Arial"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wmf"/><Relationship Id="rId7" Type="http://schemas.openxmlformats.org/officeDocument/2006/relationships/image" Target="../media/image14.jpe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2.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5.wmf"/><Relationship Id="rId7" Type="http://schemas.openxmlformats.org/officeDocument/2006/relationships/image" Target="../media/image19.png"/><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image" Target="../media/image18.wmf"/><Relationship Id="rId5" Type="http://schemas.openxmlformats.org/officeDocument/2006/relationships/image" Target="../media/image17.jpeg"/><Relationship Id="rId4" Type="http://schemas.openxmlformats.org/officeDocument/2006/relationships/image" Target="../media/image16.wmf"/></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8" Type="http://schemas.openxmlformats.org/officeDocument/2006/relationships/hyperlink" Target="http://www.google.co.in/imgres?imgurl=http://fabulouslyglamorous.files.wordpress.com/2009/07/vinegar_325.jpg&amp;imgrefurl=http://fabulouslyglamorous.wordpress.com/2009/07/10/detox-your-hair/&amp;usg=__bnKLdchWra-sAXEQjb1P-rtGqcE=&amp;h=445&amp;w=325&amp;sz=16&amp;hl=en&amp;start=5&amp;itbs=1&amp;tbnid=6YZSz8OUnqvndM:&amp;tbnh=127&amp;tbnw=93&amp;prev=/images?q=vinegar+picture&amp;hl=en&amp;tbs=isch:1" TargetMode="External"/><Relationship Id="rId13" Type="http://schemas.openxmlformats.org/officeDocument/2006/relationships/image" Target="../media/image2.jpeg"/><Relationship Id="rId3" Type="http://schemas.openxmlformats.org/officeDocument/2006/relationships/image" Target="../media/image1.wmf"/><Relationship Id="rId7" Type="http://schemas.openxmlformats.org/officeDocument/2006/relationships/image" Target="../media/image4.jpeg"/><Relationship Id="rId12" Type="http://schemas.openxmlformats.org/officeDocument/2006/relationships/image" Target="../media/image7.jpeg"/><Relationship Id="rId17" Type="http://schemas.openxmlformats.org/officeDocument/2006/relationships/image" Target="../media/image11.jpeg"/><Relationship Id="rId2" Type="http://schemas.openxmlformats.org/officeDocument/2006/relationships/notesSlide" Target="../notesSlides/notesSlide17.xml"/><Relationship Id="rId16" Type="http://schemas.openxmlformats.org/officeDocument/2006/relationships/image" Target="../media/image10.emf"/><Relationship Id="rId1" Type="http://schemas.openxmlformats.org/officeDocument/2006/relationships/slideLayout" Target="../slideLayouts/slideLayout7.xml"/><Relationship Id="rId6" Type="http://schemas.openxmlformats.org/officeDocument/2006/relationships/hyperlink" Target="http://www.zoomerish.com/oil.jpg" TargetMode="External"/><Relationship Id="rId11" Type="http://schemas.openxmlformats.org/officeDocument/2006/relationships/image" Target="../media/image6.jpeg"/><Relationship Id="rId5" Type="http://schemas.openxmlformats.org/officeDocument/2006/relationships/image" Target="../media/image3.jpeg"/><Relationship Id="rId15" Type="http://schemas.openxmlformats.org/officeDocument/2006/relationships/image" Target="../media/image9.jpeg"/><Relationship Id="rId10" Type="http://schemas.openxmlformats.org/officeDocument/2006/relationships/hyperlink" Target="http://www.google.co.in/imgres?imgurl=http://soapnuts.com/Soapnutsnewsletter//SoapnutsJune04/images/spices.jpg&amp;imgrefurl=http://soapnuts.com/Soapnutsnewsletter//SoapnutsJune04/Newsletter6June04/medicineinthespice.htm&amp;usg=__4ieqlKGvY1DyZ8WyNznJ8xUcHs4=&amp;h=400&amp;w=600&amp;sz=47&amp;hl=en&amp;start=68&amp;itbs=1&amp;tbnid=oQo1QLMgdwJRaM:&amp;tbnh=90&amp;tbnw=135&amp;prev=/images?q=spices+picture&amp;start=54&amp;hl=en&amp;sa=N&amp;ndsp=18&amp;tbs=isch:1" TargetMode="External"/><Relationship Id="rId4" Type="http://schemas.openxmlformats.org/officeDocument/2006/relationships/hyperlink" Target="http://www.picturesof.net/pages/090921-157802-436054.html" TargetMode="External"/><Relationship Id="rId9" Type="http://schemas.openxmlformats.org/officeDocument/2006/relationships/image" Target="../media/image5.jpeg"/><Relationship Id="rId14" Type="http://schemas.openxmlformats.org/officeDocument/2006/relationships/image" Target="../media/image8.emf"/></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8.xml"/><Relationship Id="rId1" Type="http://schemas.openxmlformats.org/officeDocument/2006/relationships/slideLayout" Target="../slideLayouts/slideLayout7.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slides/_rels/slide21.x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image" Target="../media/image15.wmf"/><Relationship Id="rId1" Type="http://schemas.openxmlformats.org/officeDocument/2006/relationships/slideLayout" Target="../slideLayouts/slideLayout7.xml"/><Relationship Id="rId6" Type="http://schemas.openxmlformats.org/officeDocument/2006/relationships/image" Target="../media/image19.png"/><Relationship Id="rId5" Type="http://schemas.openxmlformats.org/officeDocument/2006/relationships/image" Target="../media/image18.wmf"/><Relationship Id="rId4" Type="http://schemas.openxmlformats.org/officeDocument/2006/relationships/image" Target="../media/image17.jpe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8" Type="http://schemas.openxmlformats.org/officeDocument/2006/relationships/hyperlink" Target="http://www.zoomerish.com/oil.jpg" TargetMode="External"/><Relationship Id="rId13" Type="http://schemas.openxmlformats.org/officeDocument/2006/relationships/image" Target="../media/image6.jpeg"/><Relationship Id="rId3" Type="http://schemas.openxmlformats.org/officeDocument/2006/relationships/image" Target="../media/image8.emf"/><Relationship Id="rId7" Type="http://schemas.openxmlformats.org/officeDocument/2006/relationships/image" Target="../media/image3.jpeg"/><Relationship Id="rId12" Type="http://schemas.openxmlformats.org/officeDocument/2006/relationships/hyperlink" Target="http://www.google.co.in/imgres?imgurl=http://soapnuts.com/Soapnutsnewsletter//SoapnutsJune04/images/spices.jpg&amp;imgrefurl=http://soapnuts.com/Soapnutsnewsletter//SoapnutsJune04/Newsletter6June04/medicineinthespice.htm&amp;usg=__4ieqlKGvY1DyZ8WyNznJ8xUcHs4=&amp;h=400&amp;w=600&amp;sz=47&amp;hl=en&amp;start=68&amp;itbs=1&amp;tbnid=oQo1QLMgdwJRaM:&amp;tbnh=90&amp;tbnw=135&amp;prev=/images?q=spices+picture&amp;start=54&amp;hl=en&amp;sa=N&amp;ndsp=18&amp;tbs=isch:1" TargetMode="External"/><Relationship Id="rId2" Type="http://schemas.openxmlformats.org/officeDocument/2006/relationships/notesSlide" Target="../notesSlides/notesSlide24.xml"/><Relationship Id="rId1" Type="http://schemas.openxmlformats.org/officeDocument/2006/relationships/slideLayout" Target="../slideLayouts/slideLayout7.xml"/><Relationship Id="rId6" Type="http://schemas.openxmlformats.org/officeDocument/2006/relationships/hyperlink" Target="http://www.picturesof.net/pages/090921-157802-436054.html" TargetMode="External"/><Relationship Id="rId11" Type="http://schemas.openxmlformats.org/officeDocument/2006/relationships/image" Target="../media/image5.jpeg"/><Relationship Id="rId5" Type="http://schemas.openxmlformats.org/officeDocument/2006/relationships/image" Target="../media/image11.jpeg"/><Relationship Id="rId10" Type="http://schemas.openxmlformats.org/officeDocument/2006/relationships/hyperlink" Target="http://www.google.co.in/imgres?imgurl=http://fabulouslyglamorous.files.wordpress.com/2009/07/vinegar_325.jpg&amp;imgrefurl=http://fabulouslyglamorous.wordpress.com/2009/07/10/detox-your-hair/&amp;usg=__bnKLdchWra-sAXEQjb1P-rtGqcE=&amp;h=445&amp;w=325&amp;sz=16&amp;hl=en&amp;start=5&amp;itbs=1&amp;tbnid=6YZSz8OUnqvndM:&amp;tbnh=127&amp;tbnw=93&amp;prev=/images?q=vinegar+picture&amp;hl=en&amp;tbs=isch:1" TargetMode="External"/><Relationship Id="rId4" Type="http://schemas.openxmlformats.org/officeDocument/2006/relationships/image" Target="../media/image9.jpeg"/><Relationship Id="rId9" Type="http://schemas.openxmlformats.org/officeDocument/2006/relationships/image" Target="../media/image4.jpeg"/><Relationship Id="rId14" Type="http://schemas.openxmlformats.org/officeDocument/2006/relationships/image" Target="../media/image7.jpeg"/></Relationships>
</file>

<file path=ppt/slides/_rels/slide2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5.xml"/><Relationship Id="rId1" Type="http://schemas.openxmlformats.org/officeDocument/2006/relationships/slideLayout" Target="../slideLayouts/slideLayout7.xml"/><Relationship Id="rId5" Type="http://schemas.openxmlformats.org/officeDocument/2006/relationships/image" Target="../media/image14.jpeg"/><Relationship Id="rId4" Type="http://schemas.openxmlformats.org/officeDocument/2006/relationships/image" Target="../media/image13.jpeg"/></Relationships>
</file>

<file path=ppt/slides/_rels/slide29.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26.xml"/><Relationship Id="rId1" Type="http://schemas.openxmlformats.org/officeDocument/2006/relationships/slideLayout" Target="../slideLayouts/slideLayout7.xml"/><Relationship Id="rId5" Type="http://schemas.openxmlformats.org/officeDocument/2006/relationships/image" Target="../media/image22.jpeg"/><Relationship Id="rId4" Type="http://schemas.openxmlformats.org/officeDocument/2006/relationships/image" Target="../media/image21.jp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1.xml"/><Relationship Id="rId1" Type="http://schemas.openxmlformats.org/officeDocument/2006/relationships/vmlDrawing" Target="../drawings/vmlDrawing1.vml"/><Relationship Id="rId5" Type="http://schemas.openxmlformats.org/officeDocument/2006/relationships/oleObject" Target="../embeddings/oleObject1.bin"/><Relationship Id="rId4" Type="http://schemas.openxmlformats.org/officeDocument/2006/relationships/notesSlide" Target="../notesSlides/notesSlide30.xml"/></Relationships>
</file>

<file path=ppt/slides/_rels/slide35.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2.xml"/><Relationship Id="rId1" Type="http://schemas.openxmlformats.org/officeDocument/2006/relationships/vmlDrawing" Target="../drawings/vmlDrawing2.vml"/><Relationship Id="rId5" Type="http://schemas.openxmlformats.org/officeDocument/2006/relationships/oleObject" Target="../embeddings/oleObject2.bin"/><Relationship Id="rId4" Type="http://schemas.openxmlformats.org/officeDocument/2006/relationships/notesSlide" Target="../notesSlides/notesSlide31.xml"/></Relationships>
</file>

<file path=ppt/slides/_rels/slide36.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3.xml"/><Relationship Id="rId1" Type="http://schemas.openxmlformats.org/officeDocument/2006/relationships/vmlDrawing" Target="../drawings/vmlDrawing3.vml"/><Relationship Id="rId5" Type="http://schemas.openxmlformats.org/officeDocument/2006/relationships/oleObject" Target="../embeddings/oleObject3.bin"/><Relationship Id="rId4" Type="http://schemas.openxmlformats.org/officeDocument/2006/relationships/notesSlide" Target="../notesSlides/notesSlide3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8" Type="http://schemas.openxmlformats.org/officeDocument/2006/relationships/image" Target="../media/image4.jpeg"/><Relationship Id="rId13" Type="http://schemas.openxmlformats.org/officeDocument/2006/relationships/image" Target="../media/image7.jpeg"/><Relationship Id="rId3" Type="http://schemas.openxmlformats.org/officeDocument/2006/relationships/image" Target="../media/image1.wmf"/><Relationship Id="rId7" Type="http://schemas.openxmlformats.org/officeDocument/2006/relationships/hyperlink" Target="http://www.zoomerish.com/oil.jpg" TargetMode="External"/><Relationship Id="rId12" Type="http://schemas.openxmlformats.org/officeDocument/2006/relationships/image" Target="../media/image6.jpeg"/><Relationship Id="rId17" Type="http://schemas.openxmlformats.org/officeDocument/2006/relationships/image" Target="../media/image11.jpeg"/><Relationship Id="rId2" Type="http://schemas.openxmlformats.org/officeDocument/2006/relationships/notesSlide" Target="../notesSlides/notesSlide7.xml"/><Relationship Id="rId16" Type="http://schemas.openxmlformats.org/officeDocument/2006/relationships/image" Target="../media/image10.emf"/><Relationship Id="rId1" Type="http://schemas.openxmlformats.org/officeDocument/2006/relationships/slideLayout" Target="../slideLayouts/slideLayout7.xml"/><Relationship Id="rId6" Type="http://schemas.openxmlformats.org/officeDocument/2006/relationships/image" Target="../media/image3.jpeg"/><Relationship Id="rId11" Type="http://schemas.openxmlformats.org/officeDocument/2006/relationships/hyperlink" Target="http://www.google.co.in/imgres?imgurl=http://soapnuts.com/Soapnutsnewsletter//SoapnutsJune04/images/spices.jpg&amp;imgrefurl=http://soapnuts.com/Soapnutsnewsletter//SoapnutsJune04/Newsletter6June04/medicineinthespice.htm&amp;usg=__4ieqlKGvY1DyZ8WyNznJ8xUcHs4=&amp;h=400&amp;w=600&amp;sz=47&amp;hl=en&amp;start=68&amp;itbs=1&amp;tbnid=oQo1QLMgdwJRaM:&amp;tbnh=90&amp;tbnw=135&amp;prev=/images?q=spices+picture&amp;start=54&amp;hl=en&amp;sa=N&amp;ndsp=18&amp;tbs=isch:1" TargetMode="External"/><Relationship Id="rId5" Type="http://schemas.openxmlformats.org/officeDocument/2006/relationships/hyperlink" Target="http://www.picturesof.net/pages/090921-157802-436054.html" TargetMode="External"/><Relationship Id="rId15" Type="http://schemas.openxmlformats.org/officeDocument/2006/relationships/image" Target="../media/image9.jpeg"/><Relationship Id="rId10" Type="http://schemas.openxmlformats.org/officeDocument/2006/relationships/image" Target="../media/image5.jpeg"/><Relationship Id="rId4" Type="http://schemas.openxmlformats.org/officeDocument/2006/relationships/image" Target="../media/image2.jpeg"/><Relationship Id="rId9" Type="http://schemas.openxmlformats.org/officeDocument/2006/relationships/hyperlink" Target="http://www.google.co.in/imgres?imgurl=http://fabulouslyglamorous.files.wordpress.com/2009/07/vinegar_325.jpg&amp;imgrefurl=http://fabulouslyglamorous.wordpress.com/2009/07/10/detox-your-hair/&amp;usg=__bnKLdchWra-sAXEQjb1P-rtGqcE=&amp;h=445&amp;w=325&amp;sz=16&amp;hl=en&amp;start=5&amp;itbs=1&amp;tbnid=6YZSz8OUnqvndM:&amp;tbnh=127&amp;tbnw=93&amp;prev=/images?q=vinegar+picture&amp;hl=en&amp;tbs=isch:1" TargetMode="External"/><Relationship Id="rId14" Type="http://schemas.openxmlformats.org/officeDocument/2006/relationships/image" Target="../media/image8.emf"/></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Text Box 3"/>
          <p:cNvSpPr txBox="1">
            <a:spLocks noChangeArrowheads="1"/>
          </p:cNvSpPr>
          <p:nvPr/>
        </p:nvSpPr>
        <p:spPr bwMode="auto">
          <a:xfrm>
            <a:off x="381000" y="304800"/>
            <a:ext cx="4038600" cy="6248400"/>
          </a:xfrm>
          <a:prstGeom prst="rect">
            <a:avLst/>
          </a:prstGeom>
          <a:noFill/>
          <a:ln w="3175">
            <a:solidFill>
              <a:schemeClr val="bg1"/>
            </a:solidFill>
            <a:round/>
            <a:headEnd/>
            <a:tailEnd/>
          </a:ln>
        </p:spPr>
        <p:txBody>
          <a:bodyPr lIns="81639" tIns="40820" rIns="81639" bIns="40820"/>
          <a:lstStyle/>
          <a:p>
            <a:pPr algn="ctr">
              <a:lnSpc>
                <a:spcPct val="130000"/>
              </a:lnSpc>
              <a:spcBef>
                <a:spcPts val="0"/>
              </a:spcBef>
              <a:spcAft>
                <a:spcPts val="0"/>
              </a:spcAft>
            </a:pPr>
            <a:r>
              <a:rPr lang="en-IN" sz="3600" dirty="0">
                <a:solidFill>
                  <a:prstClr val="black"/>
                </a:solidFill>
                <a:latin typeface="Arial"/>
                <a:cs typeface="Arial"/>
              </a:rPr>
              <a:t>Making </a:t>
            </a:r>
            <a:r>
              <a:rPr lang="en-IN" sz="3600" dirty="0" smtClean="0">
                <a:solidFill>
                  <a:prstClr val="black"/>
                </a:solidFill>
                <a:latin typeface="Arial"/>
                <a:cs typeface="Arial"/>
              </a:rPr>
              <a:t>Products, Buying Products and </a:t>
            </a:r>
            <a:r>
              <a:rPr lang="en-IN" sz="3600" dirty="0">
                <a:solidFill>
                  <a:prstClr val="black"/>
                </a:solidFill>
                <a:latin typeface="Arial"/>
                <a:cs typeface="Arial"/>
              </a:rPr>
              <a:t>G</a:t>
            </a:r>
            <a:r>
              <a:rPr lang="en-IN" sz="3600" dirty="0" smtClean="0">
                <a:solidFill>
                  <a:prstClr val="black"/>
                </a:solidFill>
                <a:latin typeface="Arial"/>
                <a:cs typeface="Arial"/>
              </a:rPr>
              <a:t>etting Ready to Provide Services</a:t>
            </a:r>
            <a:endParaRPr lang="en-IN" sz="3200" b="1" u="sng" dirty="0">
              <a:solidFill>
                <a:prstClr val="black"/>
              </a:solidFill>
              <a:latin typeface="Arial"/>
              <a:cs typeface="Arial"/>
            </a:endParaRPr>
          </a:p>
        </p:txBody>
      </p:sp>
      <p:sp>
        <p:nvSpPr>
          <p:cNvPr id="6148" name="Slide Number Placeholder 5"/>
          <p:cNvSpPr>
            <a:spLocks noGrp="1"/>
          </p:cNvSpPr>
          <p:nvPr>
            <p:ph type="sldNum" sz="quarter" idx="12"/>
          </p:nvPr>
        </p:nvSpPr>
        <p:spPr bwMode="auto">
          <a:xfrm>
            <a:off x="3124200" y="6477000"/>
            <a:ext cx="2895600" cy="365125"/>
          </a:xfrm>
          <a:ln>
            <a:miter lim="800000"/>
            <a:headEnd/>
            <a:tailEnd/>
          </a:ln>
        </p:spPr>
        <p:txBody>
          <a:bodyPr wrap="square" bIns="0" numCol="1" anchor="b" anchorCtr="0" compatLnSpc="1">
            <a:prstTxWarp prst="textNoShape">
              <a:avLst/>
            </a:prstTxWarp>
          </a:bodyPr>
          <a:lstStyle/>
          <a:p>
            <a:pPr algn="ctr"/>
            <a:fld id="{30892CEB-72AA-47FF-A663-9ADBD2B09B9F}" type="slidenum">
              <a:rPr lang="en-US" sz="1600" b="1">
                <a:solidFill>
                  <a:prstClr val="black"/>
                </a:solidFill>
              </a:rPr>
              <a:pPr algn="ctr"/>
              <a:t>1</a:t>
            </a:fld>
            <a:endParaRPr lang="en-US" sz="1600" b="1">
              <a:solidFill>
                <a:prstClr val="black"/>
              </a:solidFill>
            </a:endParaRPr>
          </a:p>
        </p:txBody>
      </p:sp>
      <p:sp>
        <p:nvSpPr>
          <p:cNvPr id="11" name="Text Box 3"/>
          <p:cNvSpPr txBox="1">
            <a:spLocks noChangeArrowheads="1"/>
          </p:cNvSpPr>
          <p:nvPr/>
        </p:nvSpPr>
        <p:spPr bwMode="auto">
          <a:xfrm>
            <a:off x="4648200" y="304800"/>
            <a:ext cx="4038600" cy="6248400"/>
          </a:xfrm>
          <a:prstGeom prst="rect">
            <a:avLst/>
          </a:prstGeom>
          <a:noFill/>
          <a:ln w="3175">
            <a:solidFill>
              <a:schemeClr val="bg1"/>
            </a:solidFill>
            <a:round/>
            <a:headEnd/>
            <a:tailEnd/>
          </a:ln>
          <a:extLst>
            <a:ext uri="{909E8E84-426E-40DD-AFC4-6F175D3DCCD1}">
              <a14:hiddenFill xmlns:a14="http://schemas.microsoft.com/office/drawing/2010/main">
                <a:solidFill>
                  <a:srgbClr val="FFFFFF"/>
                </a:solidFill>
              </a14:hiddenFill>
            </a:ext>
          </a:extLst>
        </p:spPr>
        <p:txBody>
          <a:bodyPr lIns="81639" tIns="40820" rIns="81639" bIns="40820"/>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lnSpc>
                <a:spcPct val="130000"/>
              </a:lnSpc>
            </a:pPr>
            <a:endParaRPr lang="en-GB" sz="2200" dirty="0">
              <a:solidFill>
                <a:prstClr val="black"/>
              </a:solidFill>
              <a:latin typeface="Kruti Dev 010" pitchFamily="2" charset="0"/>
            </a:endParaRPr>
          </a:p>
        </p:txBody>
      </p:sp>
      <p:sp>
        <p:nvSpPr>
          <p:cNvPr id="5" name="Text Box 3"/>
          <p:cNvSpPr txBox="1">
            <a:spLocks noChangeArrowheads="1"/>
          </p:cNvSpPr>
          <p:nvPr/>
        </p:nvSpPr>
        <p:spPr bwMode="auto">
          <a:xfrm>
            <a:off x="4800600" y="304800"/>
            <a:ext cx="4038600" cy="6248400"/>
          </a:xfrm>
          <a:prstGeom prst="rect">
            <a:avLst/>
          </a:prstGeom>
          <a:noFill/>
          <a:ln w="3175">
            <a:solidFill>
              <a:schemeClr val="bg1"/>
            </a:solidFill>
            <a:round/>
            <a:headEnd/>
            <a:tailEnd/>
          </a:ln>
        </p:spPr>
        <p:txBody>
          <a:bodyPr lIns="81639" tIns="40820" rIns="81639" bIns="40820"/>
          <a:lstStyle/>
          <a:p>
            <a:pPr algn="ctr">
              <a:lnSpc>
                <a:spcPct val="130000"/>
              </a:lnSpc>
              <a:spcBef>
                <a:spcPts val="0"/>
              </a:spcBef>
              <a:spcAft>
                <a:spcPts val="0"/>
              </a:spcAft>
            </a:pPr>
            <a:r>
              <a:rPr lang="x-none" sz="3600">
                <a:solidFill>
                  <a:prstClr val="black"/>
                </a:solidFill>
                <a:latin typeface="Arial"/>
                <a:cs typeface="Arial"/>
              </a:rPr>
              <a:t>उत्पाद </a:t>
            </a:r>
            <a:r>
              <a:rPr lang="x-none" sz="3600" smtClean="0">
                <a:solidFill>
                  <a:prstClr val="black"/>
                </a:solidFill>
                <a:latin typeface="Arial"/>
                <a:cs typeface="Arial"/>
              </a:rPr>
              <a:t>बनाना</a:t>
            </a:r>
            <a:r>
              <a:rPr lang="hi-IN" sz="3600" dirty="0" smtClean="0">
                <a:solidFill>
                  <a:prstClr val="black"/>
                </a:solidFill>
                <a:latin typeface="Arial"/>
                <a:cs typeface="Arial"/>
              </a:rPr>
              <a:t>, उत्पाद खरीदना और सेवा प्रदान करने के लिए तैयार होना </a:t>
            </a:r>
            <a:endParaRPr lang="en-IN" sz="3200" b="1" u="sng" dirty="0">
              <a:solidFill>
                <a:prstClr val="black"/>
              </a:solidFill>
              <a:latin typeface="Arial"/>
              <a:cs typeface="Arial"/>
            </a:endParaRPr>
          </a:p>
        </p:txBody>
      </p:sp>
    </p:spTree>
    <p:extLst>
      <p:ext uri="{BB962C8B-B14F-4D97-AF65-F5344CB8AC3E}">
        <p14:creationId xmlns:p14="http://schemas.microsoft.com/office/powerpoint/2010/main" val="115386292"/>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0049" name="Slide Number Placeholder 5"/>
          <p:cNvSpPr txBox="1">
            <a:spLocks/>
          </p:cNvSpPr>
          <p:nvPr/>
        </p:nvSpPr>
        <p:spPr bwMode="auto">
          <a:xfrm>
            <a:off x="3048000" y="6416675"/>
            <a:ext cx="2895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bIns="0" anchor="b"/>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fld id="{27CCAE95-24ED-4BB9-A61F-5CE581EB7A49}" type="slidenum">
              <a:rPr lang="en-US" sz="1600" b="1">
                <a:solidFill>
                  <a:srgbClr val="000000"/>
                </a:solidFill>
              </a:rPr>
              <a:pPr algn="ctr" eaLnBrk="1" hangingPunct="1"/>
              <a:t>10</a:t>
            </a:fld>
            <a:endParaRPr lang="en-US" sz="1600" b="1">
              <a:solidFill>
                <a:srgbClr val="000000"/>
              </a:solidFill>
            </a:endParaRPr>
          </a:p>
        </p:txBody>
      </p:sp>
      <p:sp>
        <p:nvSpPr>
          <p:cNvPr id="53"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r>
              <a:rPr lang="en-US" sz="2000" dirty="0" smtClean="0">
                <a:solidFill>
                  <a:srgbClr val="000000"/>
                </a:solidFill>
                <a:cs typeface="Arial" pitchFamily="34" charset="0"/>
              </a:rPr>
              <a:t>Tasks in a Trading business</a:t>
            </a:r>
            <a:endParaRPr lang="en-US" sz="2000" dirty="0">
              <a:solidFill>
                <a:srgbClr val="000000"/>
              </a:solidFill>
              <a:cs typeface="Arial" pitchFamily="34" charset="0"/>
            </a:endParaRPr>
          </a:p>
        </p:txBody>
      </p:sp>
      <p:sp>
        <p:nvSpPr>
          <p:cNvPr id="61" name="Text Box 2"/>
          <p:cNvSpPr txBox="1">
            <a:spLocks noChangeArrowheads="1"/>
          </p:cNvSpPr>
          <p:nvPr/>
        </p:nvSpPr>
        <p:spPr bwMode="auto">
          <a:xfrm>
            <a:off x="228600" y="1035050"/>
            <a:ext cx="4267200" cy="9461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0" indent="0">
              <a:spcBef>
                <a:spcPct val="20000"/>
              </a:spcBef>
            </a:pPr>
            <a:r>
              <a:rPr lang="en-US" dirty="0" smtClean="0">
                <a:cs typeface="Arial" pitchFamily="34" charset="0"/>
              </a:rPr>
              <a:t>All tasks of </a:t>
            </a:r>
            <a:r>
              <a:rPr lang="en-US" dirty="0" err="1" smtClean="0">
                <a:cs typeface="Arial" pitchFamily="34" charset="0"/>
              </a:rPr>
              <a:t>Kanku’s</a:t>
            </a:r>
            <a:r>
              <a:rPr lang="en-US" dirty="0" smtClean="0">
                <a:cs typeface="Arial" pitchFamily="34" charset="0"/>
              </a:rPr>
              <a:t> General store are shown below. Next, we will discuss the tasks in the blue box.</a:t>
            </a:r>
            <a:endParaRPr lang="en-US" dirty="0">
              <a:cs typeface="Arial" pitchFamily="34" charset="0"/>
            </a:endParaRPr>
          </a:p>
        </p:txBody>
      </p:sp>
      <p:sp>
        <p:nvSpPr>
          <p:cNvPr id="45"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r>
              <a:rPr lang="hi-IN" sz="2400" dirty="0" smtClean="0">
                <a:solidFill>
                  <a:srgbClr val="000000"/>
                </a:solidFill>
                <a:cs typeface="Arial" pitchFamily="34" charset="0"/>
              </a:rPr>
              <a:t>क्रय-विक्रय के व्यापार के कार्य</a:t>
            </a:r>
            <a:endParaRPr lang="en-US" sz="2400" dirty="0">
              <a:solidFill>
                <a:srgbClr val="000000"/>
              </a:solidFill>
              <a:cs typeface="Arial" pitchFamily="34" charset="0"/>
            </a:endParaRPr>
          </a:p>
        </p:txBody>
      </p:sp>
      <p:sp>
        <p:nvSpPr>
          <p:cNvPr id="46" name="Text Box 2"/>
          <p:cNvSpPr txBox="1">
            <a:spLocks noChangeArrowheads="1"/>
          </p:cNvSpPr>
          <p:nvPr/>
        </p:nvSpPr>
        <p:spPr bwMode="auto">
          <a:xfrm>
            <a:off x="4648200" y="1035050"/>
            <a:ext cx="4267200" cy="9461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a:spcBef>
                <a:spcPct val="20000"/>
              </a:spcBef>
              <a:buFont typeface="Arial" pitchFamily="34" charset="0"/>
              <a:buChar char="•"/>
            </a:pPr>
            <a:r>
              <a:rPr lang="x-none">
                <a:solidFill>
                  <a:srgbClr val="000000"/>
                </a:solidFill>
                <a:cs typeface="Arial" pitchFamily="34" charset="0"/>
              </a:rPr>
              <a:t>यहां आप देख सकते हैं कि </a:t>
            </a:r>
            <a:r>
              <a:rPr lang="hi-IN" dirty="0" smtClean="0">
                <a:solidFill>
                  <a:srgbClr val="000000"/>
                </a:solidFill>
                <a:cs typeface="Arial" pitchFamily="34" charset="0"/>
              </a:rPr>
              <a:t>कंकु जनरल स्टोर </a:t>
            </a:r>
            <a:r>
              <a:rPr lang="x-none" smtClean="0">
                <a:solidFill>
                  <a:srgbClr val="000000"/>
                </a:solidFill>
                <a:cs typeface="Arial" pitchFamily="34" charset="0"/>
              </a:rPr>
              <a:t>के </a:t>
            </a:r>
            <a:r>
              <a:rPr lang="x-none">
                <a:solidFill>
                  <a:srgbClr val="000000"/>
                </a:solidFill>
                <a:cs typeface="Arial" pitchFamily="34" charset="0"/>
              </a:rPr>
              <a:t>पूरे संचालन को किस प्रकार से प्रदर्शित किया जा सकता है</a:t>
            </a:r>
            <a:r>
              <a:rPr lang="hi-IN" dirty="0">
                <a:solidFill>
                  <a:srgbClr val="000000"/>
                </a:solidFill>
                <a:cs typeface="Arial" pitchFamily="34" charset="0"/>
              </a:rPr>
              <a:t>। अब हम नीले खाने में दिए कार्यों के बारे में चर्चा करेंगे। </a:t>
            </a:r>
            <a:endParaRPr lang="en-US" dirty="0">
              <a:solidFill>
                <a:srgbClr val="000000"/>
              </a:solidFill>
              <a:cs typeface="Arial" pitchFamily="34" charset="0"/>
            </a:endParaRPr>
          </a:p>
        </p:txBody>
      </p:sp>
      <p:grpSp>
        <p:nvGrpSpPr>
          <p:cNvPr id="3" name="Group 2"/>
          <p:cNvGrpSpPr/>
          <p:nvPr/>
        </p:nvGrpSpPr>
        <p:grpSpPr>
          <a:xfrm>
            <a:off x="381000" y="2209800"/>
            <a:ext cx="7752305" cy="4125446"/>
            <a:chOff x="381000" y="2209800"/>
            <a:chExt cx="7752305" cy="4125446"/>
          </a:xfrm>
        </p:grpSpPr>
        <p:grpSp>
          <p:nvGrpSpPr>
            <p:cNvPr id="5" name="Group 4"/>
            <p:cNvGrpSpPr/>
            <p:nvPr/>
          </p:nvGrpSpPr>
          <p:grpSpPr>
            <a:xfrm>
              <a:off x="5791200" y="2892494"/>
              <a:ext cx="2342105" cy="3037949"/>
              <a:chOff x="4876800" y="3581400"/>
              <a:chExt cx="2342105" cy="3037949"/>
            </a:xfrm>
          </p:grpSpPr>
          <p:pic>
            <p:nvPicPr>
              <p:cNvPr id="300071" name="Picture 26" descr="j0339334[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flipH="1">
                <a:off x="4876800" y="3581400"/>
                <a:ext cx="530225" cy="530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0072" name="AutoShape 47"/>
              <p:cNvSpPr>
                <a:spLocks noChangeArrowheads="1"/>
              </p:cNvSpPr>
              <p:nvPr/>
            </p:nvSpPr>
            <p:spPr bwMode="auto">
              <a:xfrm>
                <a:off x="4953000" y="4191000"/>
                <a:ext cx="381000" cy="381000"/>
              </a:xfrm>
              <a:prstGeom prst="rightArrow">
                <a:avLst>
                  <a:gd name="adj1" fmla="val 50000"/>
                  <a:gd name="adj2" fmla="val 31250"/>
                </a:avLst>
              </a:prstGeom>
              <a:solidFill>
                <a:schemeClr val="bg2"/>
              </a:solidFill>
              <a:ln w="9525">
                <a:solidFill>
                  <a:schemeClr val="tx1"/>
                </a:solidFill>
                <a:miter lim="800000"/>
                <a:headEnd/>
                <a:tailEnd/>
              </a:ln>
            </p:spPr>
            <p:txBody>
              <a:bodyPr wrap="none" anchor="ctr"/>
              <a:lstStyle/>
              <a:p>
                <a:endParaRPr lang="en-US" sz="1200">
                  <a:solidFill>
                    <a:srgbClr val="000000"/>
                  </a:solidFill>
                  <a:cs typeface="Arial" pitchFamily="34" charset="0"/>
                </a:endParaRPr>
              </a:p>
            </p:txBody>
          </p:sp>
          <p:sp>
            <p:nvSpPr>
              <p:cNvPr id="300060" name="Text Box 60"/>
              <p:cNvSpPr txBox="1">
                <a:spLocks noChangeArrowheads="1"/>
              </p:cNvSpPr>
              <p:nvPr/>
            </p:nvSpPr>
            <p:spPr bwMode="auto">
              <a:xfrm>
                <a:off x="5464899" y="6096129"/>
                <a:ext cx="1754006"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z="1400" b="1" dirty="0" smtClean="0">
                    <a:solidFill>
                      <a:srgbClr val="C00000"/>
                    </a:solidFill>
                    <a:cs typeface="Arial" pitchFamily="34" charset="0"/>
                  </a:rPr>
                  <a:t>3. Selling product</a:t>
                </a:r>
                <a:endParaRPr lang="hi-IN" sz="1400" b="1" dirty="0" smtClean="0">
                  <a:solidFill>
                    <a:srgbClr val="C00000"/>
                  </a:solidFill>
                  <a:cs typeface="Arial" pitchFamily="34" charset="0"/>
                </a:endParaRPr>
              </a:p>
              <a:p>
                <a:pPr eaLnBrk="1" hangingPunct="1"/>
                <a:r>
                  <a:rPr lang="hi-IN" sz="1400" b="1" dirty="0" smtClean="0">
                    <a:solidFill>
                      <a:srgbClr val="C00000"/>
                    </a:solidFill>
                    <a:cs typeface="Arial" pitchFamily="34" charset="0"/>
                  </a:rPr>
                  <a:t>उत्पाद की बिक्री करना </a:t>
                </a:r>
                <a:endParaRPr lang="en-US" sz="1400" b="1" dirty="0">
                  <a:solidFill>
                    <a:srgbClr val="C00000"/>
                  </a:solidFill>
                  <a:cs typeface="Arial" pitchFamily="34" charset="0"/>
                </a:endParaRPr>
              </a:p>
            </p:txBody>
          </p:sp>
          <p:sp>
            <p:nvSpPr>
              <p:cNvPr id="300063" name="Rectangle 51"/>
              <p:cNvSpPr>
                <a:spLocks noChangeArrowheads="1"/>
              </p:cNvSpPr>
              <p:nvPr/>
            </p:nvSpPr>
            <p:spPr bwMode="auto">
              <a:xfrm>
                <a:off x="5562942" y="3962400"/>
                <a:ext cx="1371258" cy="998138"/>
              </a:xfrm>
              <a:prstGeom prst="rect">
                <a:avLst/>
              </a:prstGeom>
              <a:solidFill>
                <a:srgbClr val="B9FFB9"/>
              </a:solidFill>
              <a:ln w="9525">
                <a:solidFill>
                  <a:schemeClr val="tx1"/>
                </a:solidFill>
                <a:miter lim="800000"/>
                <a:headEnd/>
                <a:tailEnd/>
              </a:ln>
            </p:spPr>
            <p:txBody>
              <a:bodyPr wrap="none" anchor="ctr"/>
              <a:lstStyle/>
              <a:p>
                <a:endParaRPr lang="en-US" sz="1200">
                  <a:solidFill>
                    <a:srgbClr val="000000"/>
                  </a:solidFill>
                  <a:cs typeface="Arial" pitchFamily="34" charset="0"/>
                </a:endParaRPr>
              </a:p>
            </p:txBody>
          </p:sp>
          <p:pic>
            <p:nvPicPr>
              <p:cNvPr id="300064"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14999" y="4114151"/>
                <a:ext cx="1030778" cy="6899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54" name="Rounded Rectangle 53"/>
            <p:cNvSpPr/>
            <p:nvPr/>
          </p:nvSpPr>
          <p:spPr bwMode="auto">
            <a:xfrm>
              <a:off x="762000" y="2209800"/>
              <a:ext cx="4876800" cy="3100228"/>
            </a:xfrm>
            <a:prstGeom prst="roundRect">
              <a:avLst>
                <a:gd name="adj" fmla="val 10972"/>
              </a:avLst>
            </a:prstGeom>
            <a:solidFill>
              <a:schemeClr val="accent1">
                <a:lumMod val="20000"/>
                <a:lumOff val="80000"/>
                <a:alpha val="25000"/>
              </a:schemeClr>
            </a:solidFill>
            <a:ln>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N" sz="1200">
                <a:solidFill>
                  <a:prstClr val="white"/>
                </a:solidFill>
              </a:endParaRPr>
            </a:p>
          </p:txBody>
        </p:sp>
        <p:grpSp>
          <p:nvGrpSpPr>
            <p:cNvPr id="7" name="Group 6"/>
            <p:cNvGrpSpPr/>
            <p:nvPr/>
          </p:nvGrpSpPr>
          <p:grpSpPr>
            <a:xfrm>
              <a:off x="381000" y="2372379"/>
              <a:ext cx="2514600" cy="3686609"/>
              <a:chOff x="76200" y="2438400"/>
              <a:chExt cx="1981200" cy="3525856"/>
            </a:xfrm>
          </p:grpSpPr>
          <p:sp>
            <p:nvSpPr>
              <p:cNvPr id="300050" name="Text Box 54"/>
              <p:cNvSpPr txBox="1">
                <a:spLocks noChangeArrowheads="1"/>
              </p:cNvSpPr>
              <p:nvPr/>
            </p:nvSpPr>
            <p:spPr bwMode="auto">
              <a:xfrm>
                <a:off x="76200" y="5257801"/>
                <a:ext cx="1981200" cy="706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en-US" sz="1400" b="1" dirty="0" smtClean="0">
                    <a:solidFill>
                      <a:srgbClr val="C00000"/>
                    </a:solidFill>
                    <a:cs typeface="Arial" pitchFamily="34" charset="0"/>
                  </a:rPr>
                  <a:t>1. Purchasing trading goods</a:t>
                </a:r>
                <a:endParaRPr lang="hi-IN" sz="1400" b="1" dirty="0" smtClean="0">
                  <a:solidFill>
                    <a:srgbClr val="C00000"/>
                  </a:solidFill>
                  <a:cs typeface="Arial" pitchFamily="34" charset="0"/>
                </a:endParaRPr>
              </a:p>
              <a:p>
                <a:pPr algn="ctr" eaLnBrk="1" hangingPunct="1"/>
                <a:r>
                  <a:rPr lang="hi-IN" sz="1400" b="1" dirty="0" smtClean="0">
                    <a:solidFill>
                      <a:srgbClr val="C00000"/>
                    </a:solidFill>
                    <a:cs typeface="Arial" pitchFamily="34" charset="0"/>
                  </a:rPr>
                  <a:t>क्रय-विक्रय के सामान की खरीदारी </a:t>
                </a:r>
                <a:endParaRPr lang="en-US" sz="1400" b="1" dirty="0">
                  <a:solidFill>
                    <a:srgbClr val="C00000"/>
                  </a:solidFill>
                  <a:cs typeface="Arial" pitchFamily="34" charset="0"/>
                </a:endParaRPr>
              </a:p>
            </p:txBody>
          </p:sp>
          <p:sp>
            <p:nvSpPr>
              <p:cNvPr id="30" name="Rectangle 48"/>
              <p:cNvSpPr>
                <a:spLocks noChangeArrowheads="1"/>
              </p:cNvSpPr>
              <p:nvPr/>
            </p:nvSpPr>
            <p:spPr bwMode="auto">
              <a:xfrm>
                <a:off x="685800" y="2438400"/>
                <a:ext cx="762000" cy="2746375"/>
              </a:xfrm>
              <a:prstGeom prst="rect">
                <a:avLst/>
              </a:prstGeom>
              <a:solidFill>
                <a:schemeClr val="tx2">
                  <a:lumMod val="20000"/>
                  <a:lumOff val="80000"/>
                </a:schemeClr>
              </a:solidFill>
              <a:ln w="9525">
                <a:solidFill>
                  <a:schemeClr val="tx1"/>
                </a:solidFill>
                <a:miter lim="800000"/>
                <a:headEnd/>
                <a:tailEnd/>
              </a:ln>
            </p:spPr>
            <p:txBody>
              <a:bodyPr wrap="none" anchor="ctr"/>
              <a:lstStyle/>
              <a:p>
                <a:pPr>
                  <a:defRPr/>
                </a:pPr>
                <a:endParaRPr lang="en-US" sz="1200" dirty="0">
                  <a:solidFill>
                    <a:prstClr val="black"/>
                  </a:solidFill>
                  <a:latin typeface="Arial" charset="0"/>
                  <a:cs typeface="Arial" charset="0"/>
                </a:endParaRPr>
              </a:p>
            </p:txBody>
          </p:sp>
        </p:grpSp>
        <p:sp>
          <p:nvSpPr>
            <p:cNvPr id="300076" name="Text Box 55"/>
            <p:cNvSpPr txBox="1">
              <a:spLocks noChangeArrowheads="1"/>
            </p:cNvSpPr>
            <p:nvPr/>
          </p:nvSpPr>
          <p:spPr bwMode="auto">
            <a:xfrm>
              <a:off x="3272589" y="5381139"/>
              <a:ext cx="2129589"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en-US" sz="1400" b="1" dirty="0" smtClean="0">
                  <a:solidFill>
                    <a:srgbClr val="C00000"/>
                  </a:solidFill>
                  <a:cs typeface="Arial" pitchFamily="34" charset="0"/>
                </a:rPr>
                <a:t>2. Packaging and Storing</a:t>
              </a:r>
              <a:endParaRPr lang="hi-IN" sz="1400" b="1" dirty="0" smtClean="0">
                <a:solidFill>
                  <a:srgbClr val="C00000"/>
                </a:solidFill>
                <a:cs typeface="Arial" pitchFamily="34" charset="0"/>
              </a:endParaRPr>
            </a:p>
            <a:p>
              <a:pPr algn="ctr" eaLnBrk="1" hangingPunct="1"/>
              <a:r>
                <a:rPr lang="hi-IN" sz="1400" b="1" dirty="0" smtClean="0">
                  <a:solidFill>
                    <a:srgbClr val="C00000"/>
                  </a:solidFill>
                  <a:cs typeface="Arial" pitchFamily="34" charset="0"/>
                </a:rPr>
                <a:t>पैकिंग करना और भंडार करना </a:t>
              </a:r>
              <a:endParaRPr lang="en-US" sz="1400" b="1" dirty="0">
                <a:solidFill>
                  <a:srgbClr val="C00000"/>
                </a:solidFill>
                <a:cs typeface="Arial" pitchFamily="34" charset="0"/>
              </a:endParaRPr>
            </a:p>
          </p:txBody>
        </p:sp>
        <p:pic>
          <p:nvPicPr>
            <p:cNvPr id="300052" name="Picture 13" descr="j0339334[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flipH="1">
              <a:off x="2326105" y="2807178"/>
              <a:ext cx="548829" cy="569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7" name="AutoShape 47"/>
            <p:cNvSpPr>
              <a:spLocks noChangeArrowheads="1"/>
            </p:cNvSpPr>
            <p:nvPr/>
          </p:nvSpPr>
          <p:spPr bwMode="auto">
            <a:xfrm>
              <a:off x="2404979" y="3462498"/>
              <a:ext cx="394368" cy="409575"/>
            </a:xfrm>
            <a:prstGeom prst="rightArrow">
              <a:avLst>
                <a:gd name="adj1" fmla="val 50000"/>
                <a:gd name="adj2" fmla="val 31250"/>
              </a:avLst>
            </a:prstGeom>
            <a:solidFill>
              <a:schemeClr val="bg2"/>
            </a:solidFill>
            <a:ln w="9525">
              <a:solidFill>
                <a:schemeClr val="tx1"/>
              </a:solidFill>
              <a:miter lim="800000"/>
              <a:headEnd/>
              <a:tailEnd/>
            </a:ln>
          </p:spPr>
          <p:txBody>
            <a:bodyPr wrap="none" anchor="ctr"/>
            <a:lstStyle/>
            <a:p>
              <a:endParaRPr lang="en-US" sz="1200">
                <a:solidFill>
                  <a:srgbClr val="000000"/>
                </a:solidFill>
                <a:cs typeface="Arial" pitchFamily="34" charset="0"/>
              </a:endParaRPr>
            </a:p>
          </p:txBody>
        </p:sp>
        <p:pic>
          <p:nvPicPr>
            <p:cNvPr id="2" name="Picture 1" descr="635824467063899923983181196_sugar.jp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219200" y="3429000"/>
              <a:ext cx="838199" cy="880110"/>
            </a:xfrm>
            <a:prstGeom prst="rect">
              <a:avLst/>
            </a:prstGeom>
          </p:spPr>
        </p:pic>
        <p:grpSp>
          <p:nvGrpSpPr>
            <p:cNvPr id="9" name="Group 8"/>
            <p:cNvGrpSpPr/>
            <p:nvPr/>
          </p:nvGrpSpPr>
          <p:grpSpPr>
            <a:xfrm>
              <a:off x="3810000" y="2588897"/>
              <a:ext cx="1183105" cy="2516503"/>
              <a:chOff x="4251938" y="2588897"/>
              <a:chExt cx="1183105" cy="2516503"/>
            </a:xfrm>
          </p:grpSpPr>
          <p:sp>
            <p:nvSpPr>
              <p:cNvPr id="300081" name="Rectangle 50"/>
              <p:cNvSpPr>
                <a:spLocks noChangeArrowheads="1"/>
              </p:cNvSpPr>
              <p:nvPr/>
            </p:nvSpPr>
            <p:spPr bwMode="auto">
              <a:xfrm>
                <a:off x="4251938" y="2588897"/>
                <a:ext cx="1183105" cy="2516503"/>
              </a:xfrm>
              <a:prstGeom prst="rect">
                <a:avLst/>
              </a:prstGeom>
              <a:solidFill>
                <a:srgbClr val="FFCC66"/>
              </a:solidFill>
              <a:ln w="9525">
                <a:solidFill>
                  <a:schemeClr val="tx1"/>
                </a:solidFill>
                <a:miter lim="800000"/>
                <a:headEnd/>
                <a:tailEnd/>
              </a:ln>
            </p:spPr>
            <p:txBody>
              <a:bodyPr wrap="none" anchor="ctr"/>
              <a:lstStyle/>
              <a:p>
                <a:endParaRPr lang="en-US" sz="1200">
                  <a:solidFill>
                    <a:srgbClr val="000000"/>
                  </a:solidFill>
                  <a:cs typeface="Arial" pitchFamily="34" charset="0"/>
                </a:endParaRPr>
              </a:p>
            </p:txBody>
          </p:sp>
          <p:pic>
            <p:nvPicPr>
              <p:cNvPr id="6" name="Picture 5" descr="images-2.jpe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343400" y="2664876"/>
                <a:ext cx="990600" cy="992724"/>
              </a:xfrm>
              <a:prstGeom prst="rect">
                <a:avLst/>
              </a:prstGeom>
            </p:spPr>
          </p:pic>
          <p:pic>
            <p:nvPicPr>
              <p:cNvPr id="8" name="Picture 7" descr="images-3.jpe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343400" y="4038600"/>
                <a:ext cx="990600" cy="990600"/>
              </a:xfrm>
              <a:prstGeom prst="rect">
                <a:avLst/>
              </a:prstGeom>
            </p:spPr>
          </p:pic>
        </p:grpSp>
      </p:grpSp>
    </p:spTree>
    <p:extLst>
      <p:ext uri="{BB962C8B-B14F-4D97-AF65-F5344CB8AC3E}">
        <p14:creationId xmlns:p14="http://schemas.microsoft.com/office/powerpoint/2010/main" val="40680682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218"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en-US" sz="2400" dirty="0" smtClean="0"/>
              <a:t>Trading – Tasks in getting products ready</a:t>
            </a:r>
            <a:endParaRPr lang="mr-IN" sz="2400" dirty="0">
              <a:cs typeface="Arial" pitchFamily="34" charset="0"/>
            </a:endParaRPr>
          </a:p>
        </p:txBody>
      </p:sp>
      <p:sp>
        <p:nvSpPr>
          <p:cNvPr id="15363" name="Text Box 2"/>
          <p:cNvSpPr txBox="1">
            <a:spLocks noChangeArrowheads="1"/>
          </p:cNvSpPr>
          <p:nvPr/>
        </p:nvSpPr>
        <p:spPr bwMode="auto">
          <a:xfrm>
            <a:off x="228600" y="1035050"/>
            <a:ext cx="4267200" cy="53657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216000" indent="-216000" eaLnBrk="1" hangingPunct="1">
              <a:lnSpc>
                <a:spcPct val="130000"/>
              </a:lnSpc>
              <a:spcBef>
                <a:spcPts val="0"/>
              </a:spcBef>
              <a:buFont typeface="Arial" pitchFamily="34" charset="0"/>
              <a:buChar char="•"/>
            </a:pPr>
            <a:r>
              <a:rPr lang="en-US" sz="1450" dirty="0" smtClean="0">
                <a:solidFill>
                  <a:srgbClr val="000000"/>
                </a:solidFill>
              </a:rPr>
              <a:t>Let’s think of </a:t>
            </a:r>
            <a:r>
              <a:rPr lang="en-US" sz="1450" dirty="0" err="1" smtClean="0">
                <a:solidFill>
                  <a:srgbClr val="000000"/>
                </a:solidFill>
              </a:rPr>
              <a:t>Kanku’s</a:t>
            </a:r>
            <a:r>
              <a:rPr lang="en-US" sz="1450" dirty="0" smtClean="0">
                <a:solidFill>
                  <a:srgbClr val="000000"/>
                </a:solidFill>
              </a:rPr>
              <a:t> General store. These are the tasks she is likely to take to buy sugar.</a:t>
            </a:r>
          </a:p>
          <a:p>
            <a:pPr marL="817200" lvl="3" indent="-360000" eaLnBrk="1" hangingPunct="1">
              <a:lnSpc>
                <a:spcPct val="130000"/>
              </a:lnSpc>
              <a:spcBef>
                <a:spcPts val="0"/>
              </a:spcBef>
              <a:buFont typeface="+mj-lt"/>
              <a:buAutoNum type="arabicPeriod"/>
            </a:pPr>
            <a:r>
              <a:rPr lang="en-IN" sz="1450" dirty="0" smtClean="0">
                <a:solidFill>
                  <a:srgbClr val="000000"/>
                </a:solidFill>
              </a:rPr>
              <a:t>Kanku first looks at her current stock and estimates requirement</a:t>
            </a:r>
          </a:p>
          <a:p>
            <a:pPr marL="817200" lvl="3" indent="-360000" eaLnBrk="1" hangingPunct="1">
              <a:lnSpc>
                <a:spcPct val="130000"/>
              </a:lnSpc>
              <a:spcBef>
                <a:spcPts val="0"/>
              </a:spcBef>
              <a:buFont typeface="+mj-lt"/>
              <a:buAutoNum type="arabicPeriod"/>
            </a:pPr>
            <a:r>
              <a:rPr lang="en-IN" sz="1450" dirty="0" smtClean="0">
                <a:solidFill>
                  <a:srgbClr val="000000"/>
                </a:solidFill>
              </a:rPr>
              <a:t>Kanku takes a bus to go to the wholesale market</a:t>
            </a:r>
          </a:p>
          <a:p>
            <a:pPr marL="817200" lvl="3" indent="-360000" eaLnBrk="1" hangingPunct="1">
              <a:lnSpc>
                <a:spcPct val="130000"/>
              </a:lnSpc>
              <a:spcBef>
                <a:spcPts val="0"/>
              </a:spcBef>
              <a:buFont typeface="+mj-lt"/>
              <a:buAutoNum type="arabicPeriod"/>
            </a:pPr>
            <a:r>
              <a:rPr lang="en-US" sz="1450" dirty="0" smtClean="0">
                <a:solidFill>
                  <a:srgbClr val="000000"/>
                </a:solidFill>
              </a:rPr>
              <a:t>She goes to the shop in the wholesale market</a:t>
            </a:r>
          </a:p>
          <a:p>
            <a:pPr marL="817200" lvl="3" indent="-360000" eaLnBrk="1" hangingPunct="1">
              <a:lnSpc>
                <a:spcPct val="130000"/>
              </a:lnSpc>
              <a:spcBef>
                <a:spcPts val="0"/>
              </a:spcBef>
              <a:buFont typeface="+mj-lt"/>
              <a:buAutoNum type="arabicPeriod"/>
            </a:pPr>
            <a:r>
              <a:rPr lang="en-US" sz="1450" dirty="0" smtClean="0">
                <a:solidFill>
                  <a:srgbClr val="000000"/>
                </a:solidFill>
              </a:rPr>
              <a:t>She buys a bag of 10 </a:t>
            </a:r>
            <a:r>
              <a:rPr lang="en-US" sz="1450" dirty="0" err="1" smtClean="0">
                <a:solidFill>
                  <a:srgbClr val="000000"/>
                </a:solidFill>
              </a:rPr>
              <a:t>kgs</a:t>
            </a:r>
            <a:r>
              <a:rPr lang="en-US" sz="1450" dirty="0" smtClean="0">
                <a:solidFill>
                  <a:srgbClr val="000000"/>
                </a:solidFill>
              </a:rPr>
              <a:t> of sugar along with a few other things</a:t>
            </a:r>
          </a:p>
          <a:p>
            <a:pPr marL="817200" lvl="3" indent="-360000" eaLnBrk="1" hangingPunct="1">
              <a:lnSpc>
                <a:spcPct val="130000"/>
              </a:lnSpc>
              <a:spcBef>
                <a:spcPts val="0"/>
              </a:spcBef>
              <a:buFont typeface="+mj-lt"/>
              <a:buAutoNum type="arabicPeriod"/>
            </a:pPr>
            <a:r>
              <a:rPr lang="en-US" sz="1450" dirty="0" smtClean="0">
                <a:solidFill>
                  <a:srgbClr val="000000"/>
                </a:solidFill>
              </a:rPr>
              <a:t>She takes the bus back to her village</a:t>
            </a:r>
          </a:p>
          <a:p>
            <a:pPr marL="817200" lvl="3" indent="-360000" eaLnBrk="1" hangingPunct="1">
              <a:lnSpc>
                <a:spcPct val="130000"/>
              </a:lnSpc>
              <a:spcBef>
                <a:spcPts val="0"/>
              </a:spcBef>
              <a:buFont typeface="+mj-lt"/>
              <a:buAutoNum type="arabicPeriod"/>
            </a:pPr>
            <a:r>
              <a:rPr lang="en-US" sz="1450" dirty="0" smtClean="0">
                <a:solidFill>
                  <a:srgbClr val="000000"/>
                </a:solidFill>
              </a:rPr>
              <a:t>She empties the sugar into a storage box</a:t>
            </a:r>
          </a:p>
          <a:p>
            <a:pPr marL="817200" lvl="3" indent="-360000" eaLnBrk="1" hangingPunct="1">
              <a:lnSpc>
                <a:spcPct val="130000"/>
              </a:lnSpc>
              <a:spcBef>
                <a:spcPts val="0"/>
              </a:spcBef>
              <a:buFont typeface="+mj-lt"/>
              <a:buAutoNum type="arabicPeriod"/>
            </a:pPr>
            <a:r>
              <a:rPr lang="en-US" sz="1450" dirty="0" smtClean="0">
                <a:solidFill>
                  <a:srgbClr val="000000"/>
                </a:solidFill>
              </a:rPr>
              <a:t>She keeps ready empty packets to put the sugar in at the time of sale</a:t>
            </a:r>
          </a:p>
          <a:p>
            <a:pPr marL="457200" lvl="3" indent="0" eaLnBrk="1" hangingPunct="1">
              <a:lnSpc>
                <a:spcPct val="130000"/>
              </a:lnSpc>
              <a:spcBef>
                <a:spcPts val="0"/>
              </a:spcBef>
            </a:pPr>
            <a:r>
              <a:rPr lang="en-US" sz="1450" dirty="0" smtClean="0">
                <a:solidFill>
                  <a:srgbClr val="000000"/>
                </a:solidFill>
              </a:rPr>
              <a:t>We will use these tasks later in the module to understand capabilities of business (the skill, equipment and the time needed) </a:t>
            </a:r>
            <a:endParaRPr lang="mr-IN" sz="1450" dirty="0">
              <a:solidFill>
                <a:srgbClr val="000000"/>
              </a:solidFill>
              <a:cs typeface="Arial" pitchFamily="34" charset="0"/>
            </a:endParaRPr>
          </a:p>
        </p:txBody>
      </p:sp>
      <p:sp>
        <p:nvSpPr>
          <p:cNvPr id="11" name="Slide Number Placeholder 5"/>
          <p:cNvSpPr>
            <a:spLocks noGrp="1"/>
          </p:cNvSpPr>
          <p:nvPr>
            <p:ph type="sldNum" sz="quarter" idx="12"/>
          </p:nvPr>
        </p:nvSpPr>
        <p:spPr>
          <a:xfrm>
            <a:off x="3581400" y="6292850"/>
            <a:ext cx="2133600" cy="365125"/>
          </a:xfrm>
          <a:prstGeom prst="rect">
            <a:avLst/>
          </a:prstGeom>
        </p:spPr>
        <p:txBody>
          <a:bodyPr bIns="0" anchor="b" anchorCtr="0"/>
          <a:lstStyle/>
          <a:p>
            <a:pPr algn="ctr">
              <a:defRPr/>
            </a:pPr>
            <a:fld id="{441D18AD-A24A-4651-9B4E-1E5BB34EA949}" type="slidenum">
              <a:rPr lang="en-US" sz="1600" b="1" smtClean="0">
                <a:solidFill>
                  <a:prstClr val="black"/>
                </a:solidFill>
              </a:rPr>
              <a:pPr algn="ctr">
                <a:defRPr/>
              </a:pPr>
              <a:t>11</a:t>
            </a:fld>
            <a:endParaRPr lang="mr-IN" sz="1600" b="1">
              <a:solidFill>
                <a:prstClr val="black"/>
              </a:solidFill>
            </a:endParaRPr>
          </a:p>
        </p:txBody>
      </p:sp>
      <p:sp>
        <p:nvSpPr>
          <p:cNvPr id="7" name="Text Box 1"/>
          <p:cNvSpPr txBox="1">
            <a:spLocks noChangeArrowheads="1"/>
          </p:cNvSpPr>
          <p:nvPr/>
        </p:nvSpPr>
        <p:spPr bwMode="auto">
          <a:xfrm>
            <a:off x="47244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hi-IN" sz="2400" dirty="0" smtClean="0"/>
              <a:t>क्रय-विक्रय – उत्पाद को तैयार करने से जुड़े कार्य </a:t>
            </a:r>
            <a:endParaRPr lang="mr-IN" sz="2400" dirty="0">
              <a:cs typeface="Arial" pitchFamily="34" charset="0"/>
            </a:endParaRPr>
          </a:p>
        </p:txBody>
      </p:sp>
      <p:sp>
        <p:nvSpPr>
          <p:cNvPr id="10" name="Text Box 2"/>
          <p:cNvSpPr txBox="1">
            <a:spLocks noChangeArrowheads="1"/>
          </p:cNvSpPr>
          <p:nvPr/>
        </p:nvSpPr>
        <p:spPr bwMode="auto">
          <a:xfrm>
            <a:off x="4724400" y="1035050"/>
            <a:ext cx="4267200" cy="53657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216000" indent="-216000" eaLnBrk="1" hangingPunct="1">
              <a:lnSpc>
                <a:spcPct val="130000"/>
              </a:lnSpc>
              <a:spcBef>
                <a:spcPts val="0"/>
              </a:spcBef>
              <a:buFont typeface="Arial" pitchFamily="34" charset="0"/>
              <a:buChar char="•"/>
            </a:pPr>
            <a:r>
              <a:rPr lang="hi-IN" sz="1450" dirty="0" smtClean="0">
                <a:solidFill>
                  <a:srgbClr val="000000"/>
                </a:solidFill>
              </a:rPr>
              <a:t>कंकु के जनरल स्टोर के बारे में सोचते हैं। ये वो कार्य हैं जिसकी उसके द्वारा चीनी खरीदे जाने की संभावना है।  </a:t>
            </a:r>
            <a:endParaRPr lang="en-US" sz="1450" dirty="0" smtClean="0">
              <a:solidFill>
                <a:srgbClr val="000000"/>
              </a:solidFill>
            </a:endParaRPr>
          </a:p>
          <a:p>
            <a:pPr marL="817200" lvl="3" indent="-360000" eaLnBrk="1" hangingPunct="1">
              <a:lnSpc>
                <a:spcPct val="130000"/>
              </a:lnSpc>
              <a:spcBef>
                <a:spcPts val="0"/>
              </a:spcBef>
              <a:buFont typeface="+mj-lt"/>
              <a:buAutoNum type="arabicPeriod"/>
            </a:pPr>
            <a:r>
              <a:rPr lang="hi-IN" sz="1450" dirty="0" smtClean="0">
                <a:solidFill>
                  <a:srgbClr val="000000"/>
                </a:solidFill>
              </a:rPr>
              <a:t>कंकु पहले अपने मौजूदा स्टॉक को देखती है और आवश्यकताओं का अनुमान लगाती है। </a:t>
            </a:r>
            <a:endParaRPr lang="en-IN" sz="1450" dirty="0" smtClean="0">
              <a:solidFill>
                <a:srgbClr val="000000"/>
              </a:solidFill>
            </a:endParaRPr>
          </a:p>
          <a:p>
            <a:pPr marL="817200" lvl="3" indent="-360000" eaLnBrk="1" hangingPunct="1">
              <a:lnSpc>
                <a:spcPct val="130000"/>
              </a:lnSpc>
              <a:spcBef>
                <a:spcPts val="0"/>
              </a:spcBef>
              <a:buFont typeface="+mj-lt"/>
              <a:buAutoNum type="arabicPeriod"/>
            </a:pPr>
            <a:r>
              <a:rPr lang="hi-IN" sz="1450" dirty="0" smtClean="0">
                <a:solidFill>
                  <a:srgbClr val="000000"/>
                </a:solidFill>
              </a:rPr>
              <a:t>कंकु थोक बाजार जाने के लिए बस जाती है </a:t>
            </a:r>
            <a:endParaRPr lang="en-IN" sz="1450" dirty="0" smtClean="0">
              <a:solidFill>
                <a:srgbClr val="000000"/>
              </a:solidFill>
            </a:endParaRPr>
          </a:p>
          <a:p>
            <a:pPr marL="817200" lvl="3" indent="-360000" eaLnBrk="1" hangingPunct="1">
              <a:lnSpc>
                <a:spcPct val="130000"/>
              </a:lnSpc>
              <a:spcBef>
                <a:spcPts val="0"/>
              </a:spcBef>
              <a:buFont typeface="+mj-lt"/>
              <a:buAutoNum type="arabicPeriod"/>
            </a:pPr>
            <a:r>
              <a:rPr lang="hi-IN" sz="1450" dirty="0" smtClean="0">
                <a:solidFill>
                  <a:srgbClr val="000000"/>
                </a:solidFill>
              </a:rPr>
              <a:t>वो थोक बाजार में दुकान पर जाती है </a:t>
            </a:r>
            <a:endParaRPr lang="en-US" sz="1450" dirty="0" smtClean="0">
              <a:solidFill>
                <a:srgbClr val="000000"/>
              </a:solidFill>
            </a:endParaRPr>
          </a:p>
          <a:p>
            <a:pPr marL="817200" lvl="3" indent="-360000" eaLnBrk="1" hangingPunct="1">
              <a:lnSpc>
                <a:spcPct val="130000"/>
              </a:lnSpc>
              <a:spcBef>
                <a:spcPts val="0"/>
              </a:spcBef>
              <a:buFont typeface="+mj-lt"/>
              <a:buAutoNum type="arabicPeriod"/>
            </a:pPr>
            <a:r>
              <a:rPr lang="hi-IN" sz="1450" dirty="0" smtClean="0">
                <a:solidFill>
                  <a:srgbClr val="000000"/>
                </a:solidFill>
              </a:rPr>
              <a:t>वो कुछ और सामान के साथ </a:t>
            </a:r>
            <a:r>
              <a:rPr lang="en-US" sz="1450" dirty="0">
                <a:solidFill>
                  <a:srgbClr val="000000"/>
                </a:solidFill>
              </a:rPr>
              <a:t>10 </a:t>
            </a:r>
            <a:r>
              <a:rPr lang="hi-IN" sz="1450" dirty="0" smtClean="0">
                <a:solidFill>
                  <a:srgbClr val="000000"/>
                </a:solidFill>
              </a:rPr>
              <a:t> किलो चीनी का बैग खरीदती है। </a:t>
            </a:r>
            <a:endParaRPr lang="en-US" sz="1450" dirty="0" smtClean="0">
              <a:solidFill>
                <a:srgbClr val="000000"/>
              </a:solidFill>
            </a:endParaRPr>
          </a:p>
          <a:p>
            <a:pPr marL="817200" lvl="3" indent="-360000" eaLnBrk="1" hangingPunct="1">
              <a:lnSpc>
                <a:spcPct val="130000"/>
              </a:lnSpc>
              <a:spcBef>
                <a:spcPts val="0"/>
              </a:spcBef>
              <a:buFont typeface="+mj-lt"/>
              <a:buAutoNum type="arabicPeriod"/>
            </a:pPr>
            <a:r>
              <a:rPr lang="hi-IN" sz="1450" dirty="0" smtClean="0">
                <a:solidFill>
                  <a:srgbClr val="000000"/>
                </a:solidFill>
              </a:rPr>
              <a:t>वो बस से गांव वापस आ जाती है</a:t>
            </a:r>
            <a:endParaRPr lang="en-US" sz="1450" dirty="0" smtClean="0">
              <a:solidFill>
                <a:srgbClr val="000000"/>
              </a:solidFill>
            </a:endParaRPr>
          </a:p>
          <a:p>
            <a:pPr marL="817200" lvl="3" indent="-360000" eaLnBrk="1" hangingPunct="1">
              <a:lnSpc>
                <a:spcPct val="130000"/>
              </a:lnSpc>
              <a:spcBef>
                <a:spcPts val="0"/>
              </a:spcBef>
              <a:buFont typeface="+mj-lt"/>
              <a:buAutoNum type="arabicPeriod"/>
            </a:pPr>
            <a:r>
              <a:rPr lang="hi-IN" sz="1450" dirty="0" smtClean="0">
                <a:solidFill>
                  <a:srgbClr val="000000"/>
                </a:solidFill>
              </a:rPr>
              <a:t>वो स्टोरेज बॉक्स में चीनी खाली कर देती है</a:t>
            </a:r>
            <a:endParaRPr lang="en-US" sz="1450" dirty="0" smtClean="0">
              <a:solidFill>
                <a:srgbClr val="000000"/>
              </a:solidFill>
            </a:endParaRPr>
          </a:p>
          <a:p>
            <a:pPr marL="817200" lvl="3" indent="-360000" eaLnBrk="1" hangingPunct="1">
              <a:lnSpc>
                <a:spcPct val="130000"/>
              </a:lnSpc>
              <a:spcBef>
                <a:spcPts val="0"/>
              </a:spcBef>
              <a:buFont typeface="+mj-lt"/>
              <a:buAutoNum type="arabicPeriod"/>
            </a:pPr>
            <a:r>
              <a:rPr lang="hi-IN" sz="1450" dirty="0" smtClean="0">
                <a:solidFill>
                  <a:srgbClr val="000000"/>
                </a:solidFill>
              </a:rPr>
              <a:t>वो बिक्री के समय खाली पैकेट अपने पास तैयार रखती है ताकि उनमें चीनी ड़ाल सके</a:t>
            </a:r>
            <a:endParaRPr lang="en-US" sz="1450" dirty="0" smtClean="0">
              <a:solidFill>
                <a:srgbClr val="000000"/>
              </a:solidFill>
            </a:endParaRPr>
          </a:p>
          <a:p>
            <a:pPr marL="457200" lvl="3" indent="0" eaLnBrk="1" hangingPunct="1">
              <a:lnSpc>
                <a:spcPct val="130000"/>
              </a:lnSpc>
              <a:spcBef>
                <a:spcPts val="0"/>
              </a:spcBef>
            </a:pPr>
            <a:r>
              <a:rPr lang="hi-IN" sz="1450" dirty="0" smtClean="0">
                <a:solidFill>
                  <a:srgbClr val="000000"/>
                </a:solidFill>
              </a:rPr>
              <a:t>हम इन कार्यों का प्रयोग व्यापार की क्षमता को समझने के लिए बाद में करेंगे </a:t>
            </a:r>
            <a:r>
              <a:rPr lang="hi-IN" sz="1450" dirty="0">
                <a:solidFill>
                  <a:srgbClr val="000000"/>
                </a:solidFill>
              </a:rPr>
              <a:t>(हुनर, उपकरण और आवश्यक समय) </a:t>
            </a:r>
            <a:endParaRPr lang="mr-IN" sz="1450" dirty="0">
              <a:solidFill>
                <a:srgbClr val="000000"/>
              </a:solidFill>
              <a:cs typeface="Arial" pitchFamily="34" charset="0"/>
            </a:endParaRPr>
          </a:p>
        </p:txBody>
      </p:sp>
    </p:spTree>
    <p:extLst>
      <p:ext uri="{BB962C8B-B14F-4D97-AF65-F5344CB8AC3E}">
        <p14:creationId xmlns:p14="http://schemas.microsoft.com/office/powerpoint/2010/main" val="1785942614"/>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36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36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36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36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536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536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536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536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536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10">
                                            <p:txEl>
                                              <p:pRg st="3" end="3"/>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10">
                                            <p:txEl>
                                              <p:pRg st="4" end="4"/>
                                            </p:txEl>
                                          </p:spTgt>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10">
                                            <p:txEl>
                                              <p:pRg st="5" end="5"/>
                                            </p:txEl>
                                          </p:spTgt>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10">
                                            <p:txEl>
                                              <p:pRg st="6" end="6"/>
                                            </p:txEl>
                                          </p:spTgt>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10">
                                            <p:txEl>
                                              <p:pRg st="7" end="7"/>
                                            </p:txEl>
                                          </p:spTgt>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nodeType="clickEffect">
                                  <p:stCondLst>
                                    <p:cond delay="0"/>
                                  </p:stCondLst>
                                  <p:childTnLst>
                                    <p:set>
                                      <p:cBhvr>
                                        <p:cTn id="74" dur="1" fill="hold">
                                          <p:stCondLst>
                                            <p:cond delay="0"/>
                                          </p:stCondLst>
                                        </p:cTn>
                                        <p:tgtEl>
                                          <p:spTgt spid="10">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507"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r>
              <a:rPr lang="en-US" sz="2400" dirty="0" smtClean="0">
                <a:solidFill>
                  <a:srgbClr val="000000"/>
                </a:solidFill>
                <a:cs typeface="Arial" pitchFamily="34" charset="0"/>
              </a:rPr>
              <a:t>Tasks in a Service </a:t>
            </a:r>
            <a:r>
              <a:rPr lang="en-US" sz="2400" dirty="0">
                <a:solidFill>
                  <a:srgbClr val="000000"/>
                </a:solidFill>
                <a:cs typeface="Arial" pitchFamily="34" charset="0"/>
              </a:rPr>
              <a:t>business</a:t>
            </a:r>
          </a:p>
        </p:txBody>
      </p:sp>
      <p:sp>
        <p:nvSpPr>
          <p:cNvPr id="60" name="Text Box 2"/>
          <p:cNvSpPr txBox="1">
            <a:spLocks noChangeArrowheads="1"/>
          </p:cNvSpPr>
          <p:nvPr/>
        </p:nvSpPr>
        <p:spPr bwMode="auto">
          <a:xfrm>
            <a:off x="228600" y="1143000"/>
            <a:ext cx="4267200" cy="9906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0" indent="0">
              <a:spcBef>
                <a:spcPct val="20000"/>
              </a:spcBef>
            </a:pPr>
            <a:r>
              <a:rPr lang="en-US" sz="2000" dirty="0">
                <a:cs typeface="Arial" pitchFamily="34" charset="0"/>
              </a:rPr>
              <a:t>All </a:t>
            </a:r>
            <a:r>
              <a:rPr lang="en-US" sz="2000" dirty="0" smtClean="0">
                <a:cs typeface="Arial" pitchFamily="34" charset="0"/>
              </a:rPr>
              <a:t>tasks of </a:t>
            </a:r>
            <a:r>
              <a:rPr lang="en-US" sz="2000" dirty="0" err="1" smtClean="0">
                <a:cs typeface="Arial" pitchFamily="34" charset="0"/>
              </a:rPr>
              <a:t>Namita’s</a:t>
            </a:r>
            <a:r>
              <a:rPr lang="en-US" sz="2000" dirty="0" smtClean="0">
                <a:cs typeface="Arial" pitchFamily="34" charset="0"/>
              </a:rPr>
              <a:t> Beauty </a:t>
            </a:r>
            <a:r>
              <a:rPr lang="en-US" sz="2000" dirty="0" err="1" smtClean="0">
                <a:cs typeface="Arial" pitchFamily="34" charset="0"/>
              </a:rPr>
              <a:t>Parlour</a:t>
            </a:r>
            <a:r>
              <a:rPr lang="en-US" sz="2000" dirty="0" smtClean="0">
                <a:cs typeface="Arial" pitchFamily="34" charset="0"/>
              </a:rPr>
              <a:t> business </a:t>
            </a:r>
            <a:r>
              <a:rPr lang="en-US" sz="2000" dirty="0">
                <a:cs typeface="Arial" pitchFamily="34" charset="0"/>
              </a:rPr>
              <a:t>are shown </a:t>
            </a:r>
            <a:r>
              <a:rPr lang="en-US" sz="2000" dirty="0" smtClean="0">
                <a:cs typeface="Arial" pitchFamily="34" charset="0"/>
              </a:rPr>
              <a:t>below. Next, we will look at the tasks in the blue box.</a:t>
            </a:r>
            <a:endParaRPr lang="en-US" sz="2000" dirty="0">
              <a:cs typeface="Arial" pitchFamily="34" charset="0"/>
            </a:endParaRPr>
          </a:p>
        </p:txBody>
      </p:sp>
      <p:sp>
        <p:nvSpPr>
          <p:cNvPr id="234513" name="Slide Number Placeholder 5"/>
          <p:cNvSpPr txBox="1">
            <a:spLocks/>
          </p:cNvSpPr>
          <p:nvPr/>
        </p:nvSpPr>
        <p:spPr bwMode="auto">
          <a:xfrm>
            <a:off x="3048000" y="6416675"/>
            <a:ext cx="2895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bIns="0" anchor="b"/>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fld id="{1374CF83-45F9-405A-8D26-3B1898581009}" type="slidenum">
              <a:rPr lang="en-US" sz="1600" b="1">
                <a:solidFill>
                  <a:srgbClr val="000000"/>
                </a:solidFill>
              </a:rPr>
              <a:pPr algn="ctr" eaLnBrk="1" hangingPunct="1"/>
              <a:t>12</a:t>
            </a:fld>
            <a:endParaRPr lang="en-US" sz="1600" b="1">
              <a:solidFill>
                <a:srgbClr val="000000"/>
              </a:solidFill>
            </a:endParaRPr>
          </a:p>
        </p:txBody>
      </p:sp>
      <p:sp>
        <p:nvSpPr>
          <p:cNvPr id="24" name="Text Box 1"/>
          <p:cNvSpPr txBox="1">
            <a:spLocks noChangeArrowheads="1"/>
          </p:cNvSpPr>
          <p:nvPr/>
        </p:nvSpPr>
        <p:spPr bwMode="auto">
          <a:xfrm>
            <a:off x="47244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r>
              <a:rPr lang="x-none" sz="2400" dirty="0">
                <a:solidFill>
                  <a:srgbClr val="000000"/>
                </a:solidFill>
                <a:cs typeface="Arial" pitchFamily="34" charset="0"/>
              </a:rPr>
              <a:t>संचालन का विवरण – सेवा/सर्विस व्यापार</a:t>
            </a:r>
            <a:endParaRPr lang="en-US" sz="2400" dirty="0">
              <a:solidFill>
                <a:srgbClr val="000000"/>
              </a:solidFill>
              <a:cs typeface="Arial" pitchFamily="34" charset="0"/>
            </a:endParaRPr>
          </a:p>
        </p:txBody>
      </p:sp>
      <p:sp>
        <p:nvSpPr>
          <p:cNvPr id="25" name="Text Box 2"/>
          <p:cNvSpPr txBox="1">
            <a:spLocks noChangeArrowheads="1"/>
          </p:cNvSpPr>
          <p:nvPr/>
        </p:nvSpPr>
        <p:spPr bwMode="auto">
          <a:xfrm>
            <a:off x="4724400" y="1143000"/>
            <a:ext cx="4267200" cy="9906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a:spcBef>
                <a:spcPct val="20000"/>
              </a:spcBef>
              <a:buFont typeface="Arial" pitchFamily="34" charset="0"/>
              <a:buChar char="•"/>
            </a:pPr>
            <a:r>
              <a:rPr lang="x-none" sz="2000">
                <a:solidFill>
                  <a:srgbClr val="000000"/>
                </a:solidFill>
                <a:cs typeface="Arial" pitchFamily="34" charset="0"/>
              </a:rPr>
              <a:t>यहां आप देख सकते हैं कि </a:t>
            </a:r>
            <a:r>
              <a:rPr lang="hi-IN" sz="2000" dirty="0" smtClean="0">
                <a:solidFill>
                  <a:srgbClr val="000000"/>
                </a:solidFill>
                <a:cs typeface="Arial" pitchFamily="34" charset="0"/>
              </a:rPr>
              <a:t>नमिता ब्युटी पार्लर </a:t>
            </a:r>
            <a:r>
              <a:rPr lang="x-none" sz="2000" smtClean="0">
                <a:solidFill>
                  <a:srgbClr val="000000"/>
                </a:solidFill>
                <a:cs typeface="Arial" pitchFamily="34" charset="0"/>
              </a:rPr>
              <a:t>के </a:t>
            </a:r>
            <a:r>
              <a:rPr lang="x-none" sz="2000">
                <a:solidFill>
                  <a:srgbClr val="000000"/>
                </a:solidFill>
                <a:cs typeface="Arial" pitchFamily="34" charset="0"/>
              </a:rPr>
              <a:t>पूरे संचालन को किस प्रकार से प्रदर्शित किया जा सकता है</a:t>
            </a:r>
            <a:r>
              <a:rPr lang="hi-IN" sz="2000" dirty="0">
                <a:solidFill>
                  <a:srgbClr val="000000"/>
                </a:solidFill>
                <a:cs typeface="Arial" pitchFamily="34" charset="0"/>
              </a:rPr>
              <a:t>। अब हम नीले खाने में दिए कार्यों के बारे में चर्चा करेंगे। </a:t>
            </a:r>
            <a:endParaRPr lang="en-US" sz="2000" dirty="0">
              <a:solidFill>
                <a:srgbClr val="000000"/>
              </a:solidFill>
              <a:cs typeface="Arial" pitchFamily="34" charset="0"/>
            </a:endParaRPr>
          </a:p>
        </p:txBody>
      </p:sp>
      <p:sp>
        <p:nvSpPr>
          <p:cNvPr id="22" name="Rectangle 4"/>
          <p:cNvSpPr>
            <a:spLocks noChangeArrowheads="1"/>
          </p:cNvSpPr>
          <p:nvPr/>
        </p:nvSpPr>
        <p:spPr bwMode="auto">
          <a:xfrm>
            <a:off x="152400" y="5715000"/>
            <a:ext cx="4319588" cy="823913"/>
          </a:xfrm>
          <a:prstGeom prst="rect">
            <a:avLst/>
          </a:pr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lIns="81639" tIns="42452" rIns="81639" bIns="42452" anchor="ctr"/>
          <a:lstStyle/>
          <a:p>
            <a:pPr algn="ctr">
              <a:spcBef>
                <a:spcPts val="5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000" b="1" u="sng" dirty="0">
                <a:solidFill>
                  <a:srgbClr val="000000"/>
                </a:solidFill>
                <a:latin typeface="Garamond" pitchFamily="18" charset="0"/>
              </a:rPr>
              <a:t>Question </a:t>
            </a:r>
            <a:r>
              <a:rPr lang="en-GB" sz="2000" dirty="0">
                <a:solidFill>
                  <a:srgbClr val="000000"/>
                </a:solidFill>
                <a:latin typeface="Garamond" pitchFamily="18" charset="0"/>
              </a:rPr>
              <a:t>:</a:t>
            </a:r>
            <a:r>
              <a:rPr lang="en-US" sz="2000" dirty="0">
                <a:solidFill>
                  <a:srgbClr val="000000"/>
                </a:solidFill>
                <a:latin typeface="Garamond" pitchFamily="18" charset="0"/>
              </a:rPr>
              <a:t> How does the business know how to set its capacity?</a:t>
            </a:r>
            <a:endParaRPr lang="en-GB" sz="2000" dirty="0">
              <a:solidFill>
                <a:srgbClr val="000000"/>
              </a:solidFill>
              <a:latin typeface="Garamond" pitchFamily="18" charset="0"/>
            </a:endParaRPr>
          </a:p>
        </p:txBody>
      </p:sp>
      <p:sp>
        <p:nvSpPr>
          <p:cNvPr id="23" name="Rectangle 4"/>
          <p:cNvSpPr>
            <a:spLocks noChangeArrowheads="1"/>
          </p:cNvSpPr>
          <p:nvPr/>
        </p:nvSpPr>
        <p:spPr bwMode="auto">
          <a:xfrm>
            <a:off x="4572000" y="5715000"/>
            <a:ext cx="4319588" cy="823913"/>
          </a:xfrm>
          <a:prstGeom prst="rect">
            <a:avLst/>
          </a:pr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lIns="81639" tIns="42452" rIns="81639" bIns="42452" anchor="ctr"/>
          <a:lstStyle/>
          <a:p>
            <a:pPr algn="ctr">
              <a:spcBef>
                <a:spcPts val="5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x-none" b="1" u="sng" dirty="0">
                <a:solidFill>
                  <a:srgbClr val="000000"/>
                </a:solidFill>
                <a:latin typeface="Garamond" pitchFamily="18" charset="0"/>
              </a:rPr>
              <a:t>प्रश्न:</a:t>
            </a:r>
            <a:r>
              <a:rPr lang="x-none" dirty="0">
                <a:solidFill>
                  <a:srgbClr val="000000"/>
                </a:solidFill>
                <a:latin typeface="Garamond" pitchFamily="18" charset="0"/>
              </a:rPr>
              <a:t> लेकिन व्यापार को यह कैसे पता चलता है कि कितना कच्चा माल खरीदा जाए?</a:t>
            </a:r>
            <a:endParaRPr lang="en-GB" dirty="0">
              <a:solidFill>
                <a:srgbClr val="000000"/>
              </a:solidFill>
              <a:latin typeface="Garamond" pitchFamily="18" charset="0"/>
            </a:endParaRPr>
          </a:p>
        </p:txBody>
      </p:sp>
      <p:grpSp>
        <p:nvGrpSpPr>
          <p:cNvPr id="4" name="Group 3"/>
          <p:cNvGrpSpPr/>
          <p:nvPr/>
        </p:nvGrpSpPr>
        <p:grpSpPr>
          <a:xfrm>
            <a:off x="381000" y="2368550"/>
            <a:ext cx="8382000" cy="3548737"/>
            <a:chOff x="381000" y="2368550"/>
            <a:chExt cx="8382000" cy="3548737"/>
          </a:xfrm>
        </p:grpSpPr>
        <p:sp>
          <p:nvSpPr>
            <p:cNvPr id="57" name="AutoShape 47"/>
            <p:cNvSpPr>
              <a:spLocks noChangeArrowheads="1"/>
            </p:cNvSpPr>
            <p:nvPr/>
          </p:nvSpPr>
          <p:spPr bwMode="auto">
            <a:xfrm>
              <a:off x="5257800" y="3358091"/>
              <a:ext cx="381000" cy="381000"/>
            </a:xfrm>
            <a:prstGeom prst="rightArrow">
              <a:avLst>
                <a:gd name="adj1" fmla="val 50000"/>
                <a:gd name="adj2" fmla="val 31250"/>
              </a:avLst>
            </a:prstGeom>
            <a:solidFill>
              <a:schemeClr val="bg2"/>
            </a:solidFill>
            <a:ln w="9525">
              <a:solidFill>
                <a:schemeClr val="tx1"/>
              </a:solidFill>
              <a:miter lim="800000"/>
              <a:headEnd/>
              <a:tailEnd/>
            </a:ln>
          </p:spPr>
          <p:txBody>
            <a:bodyPr wrap="none" anchor="ctr"/>
            <a:lstStyle/>
            <a:p>
              <a:endParaRPr lang="en-US" sz="1200">
                <a:solidFill>
                  <a:srgbClr val="000000"/>
                </a:solidFill>
                <a:cs typeface="Arial" pitchFamily="34" charset="0"/>
              </a:endParaRPr>
            </a:p>
          </p:txBody>
        </p:sp>
        <p:sp>
          <p:nvSpPr>
            <p:cNvPr id="59" name="Text Box 60"/>
            <p:cNvSpPr txBox="1">
              <a:spLocks noChangeArrowheads="1"/>
            </p:cNvSpPr>
            <p:nvPr/>
          </p:nvSpPr>
          <p:spPr bwMode="auto">
            <a:xfrm>
              <a:off x="685800" y="4963180"/>
              <a:ext cx="2824812"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z="1400" b="1" dirty="0" smtClean="0">
                  <a:solidFill>
                    <a:srgbClr val="C00000"/>
                  </a:solidFill>
                  <a:cs typeface="Arial" pitchFamily="34" charset="0"/>
                </a:rPr>
                <a:t>1. Capacity planning (including</a:t>
              </a:r>
            </a:p>
            <a:p>
              <a:pPr eaLnBrk="1" hangingPunct="1"/>
              <a:r>
                <a:rPr lang="en-US" sz="1400" b="1" dirty="0">
                  <a:solidFill>
                    <a:srgbClr val="C00000"/>
                  </a:solidFill>
                  <a:cs typeface="Arial" pitchFamily="34" charset="0"/>
                </a:rPr>
                <a:t>a</a:t>
              </a:r>
              <a:r>
                <a:rPr lang="en-US" sz="1400" b="1" dirty="0" smtClean="0">
                  <a:solidFill>
                    <a:srgbClr val="C00000"/>
                  </a:solidFill>
                  <a:cs typeface="Arial" pitchFamily="34" charset="0"/>
                </a:rPr>
                <a:t>, b, c)</a:t>
              </a:r>
              <a:endParaRPr lang="hi-IN" sz="1400" b="1" dirty="0" smtClean="0">
                <a:solidFill>
                  <a:srgbClr val="C00000"/>
                </a:solidFill>
                <a:cs typeface="Arial" pitchFamily="34" charset="0"/>
              </a:endParaRPr>
            </a:p>
            <a:p>
              <a:pPr eaLnBrk="1" hangingPunct="1"/>
              <a:r>
                <a:rPr lang="hi-IN" sz="1400" b="1" dirty="0" smtClean="0">
                  <a:solidFill>
                    <a:srgbClr val="C00000"/>
                  </a:solidFill>
                  <a:cs typeface="Arial" pitchFamily="34" charset="0"/>
                </a:rPr>
                <a:t>क्षमता के बारे में योजना बनाना </a:t>
              </a:r>
            </a:p>
            <a:p>
              <a:pPr eaLnBrk="1" hangingPunct="1"/>
              <a:r>
                <a:rPr lang="hi-IN" sz="1400" b="1" dirty="0" smtClean="0">
                  <a:solidFill>
                    <a:srgbClr val="C00000"/>
                  </a:solidFill>
                  <a:cs typeface="Arial" pitchFamily="34" charset="0"/>
                </a:rPr>
                <a:t>(</a:t>
              </a:r>
              <a:r>
                <a:rPr lang="en-US" sz="1400" b="1" dirty="0">
                  <a:solidFill>
                    <a:srgbClr val="C00000"/>
                  </a:solidFill>
                  <a:cs typeface="Arial" pitchFamily="34" charset="0"/>
                </a:rPr>
                <a:t>a, b, </a:t>
              </a:r>
              <a:r>
                <a:rPr lang="en-US" sz="1400" b="1" dirty="0" smtClean="0">
                  <a:solidFill>
                    <a:srgbClr val="C00000"/>
                  </a:solidFill>
                  <a:cs typeface="Arial" pitchFamily="34" charset="0"/>
                </a:rPr>
                <a:t>c</a:t>
              </a:r>
              <a:r>
                <a:rPr lang="hi-IN" sz="1400" b="1" dirty="0" smtClean="0">
                  <a:solidFill>
                    <a:srgbClr val="C00000"/>
                  </a:solidFill>
                  <a:cs typeface="Arial" pitchFamily="34" charset="0"/>
                </a:rPr>
                <a:t> शामिल कर)</a:t>
              </a:r>
              <a:endParaRPr lang="en-US" sz="1400" b="1" dirty="0">
                <a:solidFill>
                  <a:srgbClr val="C00000"/>
                </a:solidFill>
                <a:cs typeface="Arial" pitchFamily="34" charset="0"/>
              </a:endParaRPr>
            </a:p>
          </p:txBody>
        </p:sp>
        <p:sp>
          <p:nvSpPr>
            <p:cNvPr id="65" name="Text Box 54"/>
            <p:cNvSpPr txBox="1">
              <a:spLocks noChangeArrowheads="1"/>
            </p:cNvSpPr>
            <p:nvPr/>
          </p:nvSpPr>
          <p:spPr bwMode="auto">
            <a:xfrm>
              <a:off x="3578960" y="4961467"/>
              <a:ext cx="1602639"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en-US" sz="1400" b="1" dirty="0" smtClean="0">
                  <a:solidFill>
                    <a:srgbClr val="C00000"/>
                  </a:solidFill>
                  <a:cs typeface="Arial" pitchFamily="34" charset="0"/>
                </a:rPr>
                <a:t>2. Purchasing raw materials</a:t>
              </a:r>
              <a:endParaRPr lang="hi-IN" sz="1400" b="1" dirty="0" smtClean="0">
                <a:solidFill>
                  <a:srgbClr val="C00000"/>
                </a:solidFill>
                <a:cs typeface="Arial" pitchFamily="34" charset="0"/>
              </a:endParaRPr>
            </a:p>
            <a:p>
              <a:pPr algn="ctr" eaLnBrk="1" hangingPunct="1"/>
              <a:r>
                <a:rPr lang="hi-IN" sz="1400" b="1" dirty="0" smtClean="0">
                  <a:solidFill>
                    <a:srgbClr val="C00000"/>
                  </a:solidFill>
                  <a:cs typeface="Arial" pitchFamily="34" charset="0"/>
                </a:rPr>
                <a:t>कच्चे माल की खरीदारी </a:t>
              </a:r>
              <a:endParaRPr lang="en-US" sz="1400" b="1" dirty="0">
                <a:solidFill>
                  <a:srgbClr val="C00000"/>
                </a:solidFill>
                <a:cs typeface="Arial" pitchFamily="34" charset="0"/>
              </a:endParaRPr>
            </a:p>
          </p:txBody>
        </p:sp>
        <p:sp>
          <p:nvSpPr>
            <p:cNvPr id="82" name="Text Box 55"/>
            <p:cNvSpPr txBox="1">
              <a:spLocks noChangeArrowheads="1"/>
            </p:cNvSpPr>
            <p:nvPr/>
          </p:nvSpPr>
          <p:spPr bwMode="auto">
            <a:xfrm>
              <a:off x="5562600" y="4958291"/>
              <a:ext cx="32004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en-US" sz="1400" b="1" dirty="0">
                  <a:solidFill>
                    <a:srgbClr val="C00000"/>
                  </a:solidFill>
                  <a:cs typeface="Arial" pitchFamily="34" charset="0"/>
                </a:rPr>
                <a:t>Sales and Delivery of </a:t>
              </a:r>
              <a:r>
                <a:rPr lang="en-US" sz="1400" b="1" dirty="0" smtClean="0">
                  <a:solidFill>
                    <a:srgbClr val="C00000"/>
                  </a:solidFill>
                  <a:cs typeface="Arial" pitchFamily="34" charset="0"/>
                </a:rPr>
                <a:t>service</a:t>
              </a:r>
              <a:endParaRPr lang="hi-IN" sz="1400" b="1" dirty="0" smtClean="0">
                <a:solidFill>
                  <a:srgbClr val="C00000"/>
                </a:solidFill>
                <a:cs typeface="Arial" pitchFamily="34" charset="0"/>
              </a:endParaRPr>
            </a:p>
            <a:p>
              <a:pPr algn="ctr" eaLnBrk="1" hangingPunct="1"/>
              <a:r>
                <a:rPr lang="hi-IN" sz="1400" b="1" dirty="0" smtClean="0">
                  <a:solidFill>
                    <a:srgbClr val="C00000"/>
                  </a:solidFill>
                  <a:cs typeface="Arial" pitchFamily="34" charset="0"/>
                </a:rPr>
                <a:t>सर्विस की सेल्स और डिलिवरी </a:t>
              </a:r>
              <a:endParaRPr lang="en-US" sz="1400" b="1" dirty="0">
                <a:solidFill>
                  <a:srgbClr val="C00000"/>
                </a:solidFill>
                <a:cs typeface="Arial" pitchFamily="34" charset="0"/>
              </a:endParaRPr>
            </a:p>
          </p:txBody>
        </p:sp>
        <p:sp>
          <p:nvSpPr>
            <p:cNvPr id="94" name="AutoShape 47"/>
            <p:cNvSpPr>
              <a:spLocks noChangeArrowheads="1"/>
            </p:cNvSpPr>
            <p:nvPr/>
          </p:nvSpPr>
          <p:spPr bwMode="auto">
            <a:xfrm>
              <a:off x="2743200" y="3358091"/>
              <a:ext cx="381000" cy="381000"/>
            </a:xfrm>
            <a:prstGeom prst="rightArrow">
              <a:avLst>
                <a:gd name="adj1" fmla="val 50000"/>
                <a:gd name="adj2" fmla="val 31250"/>
              </a:avLst>
            </a:prstGeom>
            <a:solidFill>
              <a:schemeClr val="bg2"/>
            </a:solidFill>
            <a:ln w="9525">
              <a:solidFill>
                <a:schemeClr val="tx1"/>
              </a:solidFill>
              <a:miter lim="800000"/>
              <a:headEnd/>
              <a:tailEnd/>
            </a:ln>
          </p:spPr>
          <p:txBody>
            <a:bodyPr wrap="none" anchor="ctr"/>
            <a:lstStyle/>
            <a:p>
              <a:endParaRPr lang="en-US" sz="1200">
                <a:solidFill>
                  <a:srgbClr val="000000"/>
                </a:solidFill>
                <a:cs typeface="Arial" pitchFamily="34" charset="0"/>
              </a:endParaRPr>
            </a:p>
          </p:txBody>
        </p:sp>
        <p:pic>
          <p:nvPicPr>
            <p:cNvPr id="481283" name="Picture 3" descr="C:\Users\VPCYB35AG G\AppData\Local\Microsoft\Windows\Temporary Internet Files\Content.IE5\N3AH7KKT\MC900217156[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07638" y="2636446"/>
              <a:ext cx="1214323" cy="1443289"/>
            </a:xfrm>
            <a:prstGeom prst="rect">
              <a:avLst/>
            </a:prstGeom>
            <a:noFill/>
            <a:extLst>
              <a:ext uri="{909E8E84-426E-40DD-AFC4-6F175D3DCCD1}">
                <a14:hiddenFill xmlns:a14="http://schemas.microsoft.com/office/drawing/2010/main">
                  <a:solidFill>
                    <a:srgbClr val="FFFFFF"/>
                  </a:solidFill>
                </a14:hiddenFill>
              </a:ext>
            </a:extLst>
          </p:spPr>
        </p:pic>
        <p:grpSp>
          <p:nvGrpSpPr>
            <p:cNvPr id="2" name="Group 1"/>
            <p:cNvGrpSpPr/>
            <p:nvPr/>
          </p:nvGrpSpPr>
          <p:grpSpPr>
            <a:xfrm>
              <a:off x="6241366" y="2497833"/>
              <a:ext cx="1461988" cy="2226567"/>
              <a:chOff x="6241366" y="2823896"/>
              <a:chExt cx="1461988" cy="2226567"/>
            </a:xfrm>
          </p:grpSpPr>
          <p:pic>
            <p:nvPicPr>
              <p:cNvPr id="481284" name="Picture 4" descr="C:\Users\VPCYB35AG G\AppData\Local\Microsoft\Windows\Temporary Internet Files\Content.IE5\V5NFT017\MC900044985[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241366" y="2823896"/>
                <a:ext cx="1461988" cy="1519504"/>
              </a:xfrm>
              <a:prstGeom prst="rect">
                <a:avLst/>
              </a:prstGeom>
              <a:noFill/>
              <a:extLst>
                <a:ext uri="{909E8E84-426E-40DD-AFC4-6F175D3DCCD1}">
                  <a14:hiddenFill xmlns:a14="http://schemas.microsoft.com/office/drawing/2010/main">
                    <a:solidFill>
                      <a:srgbClr val="FFFFFF"/>
                    </a:solidFill>
                  </a14:hiddenFill>
                </a:ext>
              </a:extLst>
            </p:spPr>
          </p:pic>
          <p:pic>
            <p:nvPicPr>
              <p:cNvPr id="481288" name="Picture 8" descr="http://t3.gstatic.com/images?q=tbn:ANd9GcQB-LlAAFAijLswRqj4ZqYoE7K6PHzwFPTzsZeGig8h0pcDUxIEV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413180" y="4383713"/>
                <a:ext cx="1101090" cy="666750"/>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3" name="Group 2"/>
            <p:cNvGrpSpPr/>
            <p:nvPr/>
          </p:nvGrpSpPr>
          <p:grpSpPr>
            <a:xfrm>
              <a:off x="990600" y="2481152"/>
              <a:ext cx="1469123" cy="1943739"/>
              <a:chOff x="3498169" y="2877021"/>
              <a:chExt cx="1469123" cy="1943739"/>
            </a:xfrm>
          </p:grpSpPr>
          <p:pic>
            <p:nvPicPr>
              <p:cNvPr id="481292" name="Picture 12" descr="C:\Users\VPCYB35AG G\AppData\Local\Microsoft\Windows\Temporary Internet Files\Content.IE5\303BGZYR\MC900212051[1].wm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513030" y="2877021"/>
                <a:ext cx="1454262" cy="1228222"/>
              </a:xfrm>
              <a:prstGeom prst="rect">
                <a:avLst/>
              </a:prstGeom>
              <a:noFill/>
              <a:extLst>
                <a:ext uri="{909E8E84-426E-40DD-AFC4-6F175D3DCCD1}">
                  <a14:hiddenFill xmlns:a14="http://schemas.microsoft.com/office/drawing/2010/main">
                    <a:solidFill>
                      <a:srgbClr val="FFFFFF"/>
                    </a:solidFill>
                  </a14:hiddenFill>
                </a:ext>
              </a:extLst>
            </p:spPr>
          </p:pic>
          <p:pic>
            <p:nvPicPr>
              <p:cNvPr id="481295" name="Picture 15" descr="C:\Users\VPCYB35AG G\AppData\Local\Microsoft\Windows\Temporary Internet Files\Content.IE5\8S03383N\MC900441468[1].png"/>
              <p:cNvPicPr>
                <a:picLocks noChangeAspect="1" noChangeArrowheads="1"/>
              </p:cNvPicPr>
              <p:nvPr/>
            </p:nvPicPr>
            <p:blipFill rotWithShape="1">
              <a:blip r:embed="rId7">
                <a:extLst>
                  <a:ext uri="{28A0092B-C50C-407E-A947-70E740481C1C}">
                    <a14:useLocalDpi xmlns:a14="http://schemas.microsoft.com/office/drawing/2010/main" val="0"/>
                  </a:ext>
                </a:extLst>
              </a:blip>
              <a:srcRect l="13805" r="13793" b="31855"/>
              <a:stretch/>
            </p:blipFill>
            <p:spPr bwMode="auto">
              <a:xfrm>
                <a:off x="3498169" y="3886200"/>
                <a:ext cx="992942" cy="934560"/>
              </a:xfrm>
              <a:prstGeom prst="rect">
                <a:avLst/>
              </a:prstGeom>
              <a:noFill/>
              <a:extLst>
                <a:ext uri="{909E8E84-426E-40DD-AFC4-6F175D3DCCD1}">
                  <a14:hiddenFill xmlns:a14="http://schemas.microsoft.com/office/drawing/2010/main">
                    <a:solidFill>
                      <a:srgbClr val="FFFFFF"/>
                    </a:solidFill>
                  </a14:hiddenFill>
                </a:ext>
              </a:extLst>
            </p:spPr>
          </p:pic>
        </p:grpSp>
        <p:sp>
          <p:nvSpPr>
            <p:cNvPr id="29" name="Rounded Rectangle 28"/>
            <p:cNvSpPr/>
            <p:nvPr/>
          </p:nvSpPr>
          <p:spPr bwMode="auto">
            <a:xfrm>
              <a:off x="381000" y="2368550"/>
              <a:ext cx="4495800" cy="2508250"/>
            </a:xfrm>
            <a:prstGeom prst="roundRect">
              <a:avLst>
                <a:gd name="adj" fmla="val 10972"/>
              </a:avLst>
            </a:prstGeom>
            <a:solidFill>
              <a:schemeClr val="accent1">
                <a:lumMod val="20000"/>
                <a:lumOff val="80000"/>
                <a:alpha val="30000"/>
              </a:schemeClr>
            </a:solidFill>
            <a:ln>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N" sz="1200">
                <a:solidFill>
                  <a:prstClr val="white"/>
                </a:solidFill>
              </a:endParaRPr>
            </a:p>
          </p:txBody>
        </p:sp>
      </p:grpSp>
    </p:spTree>
    <p:extLst>
      <p:ext uri="{BB962C8B-B14F-4D97-AF65-F5344CB8AC3E}">
        <p14:creationId xmlns:p14="http://schemas.microsoft.com/office/powerpoint/2010/main" val="322098857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6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5">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218"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en-US" sz="2400" dirty="0" smtClean="0"/>
              <a:t>Service – Tasks in </a:t>
            </a:r>
            <a:r>
              <a:rPr lang="en-US" sz="2400" dirty="0"/>
              <a:t>g</a:t>
            </a:r>
            <a:r>
              <a:rPr lang="en-US" sz="2400" dirty="0" smtClean="0"/>
              <a:t>etting ready to provide services</a:t>
            </a:r>
            <a:endParaRPr lang="mr-IN" sz="2400" dirty="0">
              <a:cs typeface="Arial" pitchFamily="34" charset="0"/>
            </a:endParaRPr>
          </a:p>
        </p:txBody>
      </p:sp>
      <p:sp>
        <p:nvSpPr>
          <p:cNvPr id="15363" name="Text Box 2"/>
          <p:cNvSpPr txBox="1">
            <a:spLocks noChangeArrowheads="1"/>
          </p:cNvSpPr>
          <p:nvPr/>
        </p:nvSpPr>
        <p:spPr bwMode="auto">
          <a:xfrm>
            <a:off x="228600" y="1035050"/>
            <a:ext cx="4267200" cy="53657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216000" indent="-216000" eaLnBrk="1" hangingPunct="1">
              <a:lnSpc>
                <a:spcPct val="130000"/>
              </a:lnSpc>
              <a:spcBef>
                <a:spcPts val="0"/>
              </a:spcBef>
              <a:buFont typeface="Arial" pitchFamily="34" charset="0"/>
              <a:buChar char="•"/>
            </a:pPr>
            <a:r>
              <a:rPr lang="en-US" sz="1600" dirty="0">
                <a:solidFill>
                  <a:srgbClr val="000000"/>
                </a:solidFill>
              </a:rPr>
              <a:t>Let’s think of </a:t>
            </a:r>
            <a:r>
              <a:rPr lang="en-US" sz="1600" dirty="0" err="1" smtClean="0">
                <a:solidFill>
                  <a:srgbClr val="000000"/>
                </a:solidFill>
              </a:rPr>
              <a:t>Namita’s</a:t>
            </a:r>
            <a:r>
              <a:rPr lang="en-US" sz="1600" dirty="0" smtClean="0">
                <a:solidFill>
                  <a:srgbClr val="000000"/>
                </a:solidFill>
              </a:rPr>
              <a:t> beauty parlor. </a:t>
            </a:r>
            <a:r>
              <a:rPr lang="en-US" sz="1600" dirty="0">
                <a:solidFill>
                  <a:srgbClr val="000000"/>
                </a:solidFill>
              </a:rPr>
              <a:t>These are the tasks she is likely to take </a:t>
            </a:r>
            <a:r>
              <a:rPr lang="en-US" sz="1600" dirty="0" smtClean="0">
                <a:solidFill>
                  <a:srgbClr val="000000"/>
                </a:solidFill>
              </a:rPr>
              <a:t>for getting ready to provide service to customers</a:t>
            </a:r>
            <a:endParaRPr lang="en-US" sz="1600" dirty="0">
              <a:solidFill>
                <a:srgbClr val="000000"/>
              </a:solidFill>
            </a:endParaRPr>
          </a:p>
          <a:p>
            <a:pPr marL="216000" indent="-216000" eaLnBrk="1" hangingPunct="1">
              <a:lnSpc>
                <a:spcPct val="130000"/>
              </a:lnSpc>
              <a:spcBef>
                <a:spcPts val="0"/>
              </a:spcBef>
              <a:buFont typeface="Arial" pitchFamily="34" charset="0"/>
              <a:buChar char="•"/>
            </a:pPr>
            <a:r>
              <a:rPr lang="en-IN" sz="1600" dirty="0" smtClean="0">
                <a:solidFill>
                  <a:srgbClr val="000000"/>
                </a:solidFill>
                <a:cs typeface="Arial" pitchFamily="34" charset="0"/>
              </a:rPr>
              <a:t>Unfortunately </a:t>
            </a:r>
            <a:r>
              <a:rPr lang="en-IN" sz="1600" dirty="0">
                <a:solidFill>
                  <a:srgbClr val="000000"/>
                </a:solidFill>
                <a:cs typeface="Arial" pitchFamily="34" charset="0"/>
              </a:rPr>
              <a:t>Namita will not be able to service any number of customers in her business since she has family duties.</a:t>
            </a:r>
          </a:p>
          <a:p>
            <a:pPr marL="360000" lvl="2" indent="-360000" eaLnBrk="1" hangingPunct="1">
              <a:lnSpc>
                <a:spcPct val="130000"/>
              </a:lnSpc>
              <a:spcBef>
                <a:spcPts val="0"/>
              </a:spcBef>
              <a:buFont typeface="+mj-lt"/>
              <a:buAutoNum type="arabicPeriod"/>
            </a:pPr>
            <a:r>
              <a:rPr lang="en-IN" sz="1600" dirty="0">
                <a:solidFill>
                  <a:srgbClr val="000000"/>
                </a:solidFill>
                <a:cs typeface="Arial" pitchFamily="34" charset="0"/>
              </a:rPr>
              <a:t>Capacity Planning</a:t>
            </a:r>
          </a:p>
          <a:p>
            <a:pPr marL="817200" lvl="3" indent="-360000" eaLnBrk="1" hangingPunct="1">
              <a:lnSpc>
                <a:spcPct val="130000"/>
              </a:lnSpc>
              <a:spcBef>
                <a:spcPts val="0"/>
              </a:spcBef>
              <a:buFont typeface="+mj-lt"/>
              <a:buAutoNum type="alphaLcPeriod"/>
            </a:pPr>
            <a:r>
              <a:rPr lang="en-IN" sz="1600" dirty="0">
                <a:solidFill>
                  <a:srgbClr val="000000"/>
                </a:solidFill>
                <a:cs typeface="Arial" pitchFamily="34" charset="0"/>
              </a:rPr>
              <a:t>First she </a:t>
            </a:r>
            <a:r>
              <a:rPr lang="en-IN" sz="1600" dirty="0" smtClean="0">
                <a:solidFill>
                  <a:srgbClr val="000000"/>
                </a:solidFill>
                <a:cs typeface="Arial" pitchFamily="34" charset="0"/>
              </a:rPr>
              <a:t>realizes </a:t>
            </a:r>
            <a:r>
              <a:rPr lang="en-IN" sz="1600" dirty="0">
                <a:solidFill>
                  <a:srgbClr val="000000"/>
                </a:solidFill>
                <a:cs typeface="Arial" pitchFamily="34" charset="0"/>
              </a:rPr>
              <a:t>it will take </a:t>
            </a:r>
            <a:r>
              <a:rPr lang="en-IN" sz="1600" dirty="0" smtClean="0">
                <a:solidFill>
                  <a:srgbClr val="000000"/>
                </a:solidFill>
                <a:cs typeface="Arial" pitchFamily="34" charset="0"/>
              </a:rPr>
              <a:t>about one hour to </a:t>
            </a:r>
            <a:r>
              <a:rPr lang="en-IN" sz="1600" dirty="0">
                <a:solidFill>
                  <a:srgbClr val="000000"/>
                </a:solidFill>
                <a:cs typeface="Arial" pitchFamily="34" charset="0"/>
              </a:rPr>
              <a:t>service one customer</a:t>
            </a:r>
          </a:p>
          <a:p>
            <a:pPr marL="817200" lvl="3" indent="-360000" eaLnBrk="1" hangingPunct="1">
              <a:lnSpc>
                <a:spcPct val="130000"/>
              </a:lnSpc>
              <a:spcBef>
                <a:spcPts val="0"/>
              </a:spcBef>
              <a:buFont typeface="+mj-lt"/>
              <a:buAutoNum type="alphaLcPeriod"/>
            </a:pPr>
            <a:r>
              <a:rPr lang="en-IN" sz="1600" dirty="0" smtClean="0">
                <a:solidFill>
                  <a:srgbClr val="000000"/>
                </a:solidFill>
                <a:cs typeface="Arial" pitchFamily="34" charset="0"/>
              </a:rPr>
              <a:t>She knows she can spend four hours in a day on the business. But, she wants to work for only 3 days in a week.</a:t>
            </a:r>
            <a:endParaRPr lang="en-IN" sz="1600" dirty="0">
              <a:solidFill>
                <a:srgbClr val="000000"/>
              </a:solidFill>
              <a:cs typeface="Arial" pitchFamily="34" charset="0"/>
            </a:endParaRPr>
          </a:p>
          <a:p>
            <a:pPr marL="817200" lvl="3" indent="-360000" eaLnBrk="1" hangingPunct="1">
              <a:lnSpc>
                <a:spcPct val="130000"/>
              </a:lnSpc>
              <a:spcBef>
                <a:spcPts val="0"/>
              </a:spcBef>
              <a:buFont typeface="+mj-lt"/>
              <a:buAutoNum type="alphaLcPeriod"/>
            </a:pPr>
            <a:r>
              <a:rPr lang="en-IN" sz="1600" dirty="0">
                <a:solidFill>
                  <a:srgbClr val="000000"/>
                </a:solidFill>
                <a:cs typeface="Arial" pitchFamily="34" charset="0"/>
              </a:rPr>
              <a:t>Based on the previous two steps, </a:t>
            </a:r>
            <a:r>
              <a:rPr lang="en-IN" sz="1600" dirty="0" smtClean="0">
                <a:solidFill>
                  <a:srgbClr val="000000"/>
                </a:solidFill>
                <a:cs typeface="Arial" pitchFamily="34" charset="0"/>
              </a:rPr>
              <a:t>she knows that she can service 12 customers per week</a:t>
            </a:r>
            <a:endParaRPr lang="en-IN" sz="1600" dirty="0">
              <a:solidFill>
                <a:srgbClr val="000000"/>
              </a:solidFill>
              <a:cs typeface="Arial" pitchFamily="34" charset="0"/>
            </a:endParaRPr>
          </a:p>
        </p:txBody>
      </p:sp>
      <p:sp>
        <p:nvSpPr>
          <p:cNvPr id="11" name="Slide Number Placeholder 5"/>
          <p:cNvSpPr>
            <a:spLocks noGrp="1"/>
          </p:cNvSpPr>
          <p:nvPr>
            <p:ph type="sldNum" sz="quarter" idx="12"/>
          </p:nvPr>
        </p:nvSpPr>
        <p:spPr>
          <a:xfrm>
            <a:off x="3581400" y="6292850"/>
            <a:ext cx="2133600" cy="365125"/>
          </a:xfrm>
          <a:prstGeom prst="rect">
            <a:avLst/>
          </a:prstGeom>
        </p:spPr>
        <p:txBody>
          <a:bodyPr bIns="0" anchor="b" anchorCtr="0"/>
          <a:lstStyle/>
          <a:p>
            <a:pPr algn="ctr">
              <a:defRPr/>
            </a:pPr>
            <a:fld id="{441D18AD-A24A-4651-9B4E-1E5BB34EA949}" type="slidenum">
              <a:rPr lang="en-US" sz="1600" b="1" smtClean="0">
                <a:solidFill>
                  <a:prstClr val="black"/>
                </a:solidFill>
              </a:rPr>
              <a:pPr algn="ctr">
                <a:defRPr/>
              </a:pPr>
              <a:t>13</a:t>
            </a:fld>
            <a:endParaRPr lang="mr-IN" sz="1600" b="1">
              <a:solidFill>
                <a:prstClr val="black"/>
              </a:solidFill>
            </a:endParaRPr>
          </a:p>
        </p:txBody>
      </p:sp>
      <p:sp>
        <p:nvSpPr>
          <p:cNvPr id="7" name="Text Box 1"/>
          <p:cNvSpPr txBox="1">
            <a:spLocks noChangeArrowheads="1"/>
          </p:cNvSpPr>
          <p:nvPr/>
        </p:nvSpPr>
        <p:spPr bwMode="auto">
          <a:xfrm>
            <a:off x="47244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hi-IN" sz="2400" dirty="0" smtClean="0"/>
              <a:t>सेवाएं – सेवाएं प्रदान करने से जुड़े कार्य </a:t>
            </a:r>
            <a:endParaRPr lang="mr-IN" sz="2400" dirty="0">
              <a:cs typeface="Arial" pitchFamily="34" charset="0"/>
            </a:endParaRPr>
          </a:p>
        </p:txBody>
      </p:sp>
      <p:sp>
        <p:nvSpPr>
          <p:cNvPr id="10" name="Text Box 2"/>
          <p:cNvSpPr txBox="1">
            <a:spLocks noChangeArrowheads="1"/>
          </p:cNvSpPr>
          <p:nvPr/>
        </p:nvSpPr>
        <p:spPr bwMode="auto">
          <a:xfrm>
            <a:off x="4724400" y="1035050"/>
            <a:ext cx="4267200" cy="53657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216000" indent="-216000" eaLnBrk="1" hangingPunct="1">
              <a:lnSpc>
                <a:spcPct val="130000"/>
              </a:lnSpc>
              <a:spcBef>
                <a:spcPts val="0"/>
              </a:spcBef>
              <a:buFont typeface="Arial" pitchFamily="34" charset="0"/>
              <a:buChar char="•"/>
            </a:pPr>
            <a:r>
              <a:rPr lang="hi-IN" sz="1600" dirty="0" smtClean="0">
                <a:solidFill>
                  <a:srgbClr val="000000"/>
                </a:solidFill>
              </a:rPr>
              <a:t>आइए नमिता के ब्युटी पार्लर के बारे में सोचते हैं। ये वो कार्य हैं जिसकी उसके द्वारा ग्राहकों को सेवा देने के लिए तैयार होने की संभावना है।  </a:t>
            </a:r>
            <a:endParaRPr lang="en-US" sz="1600" dirty="0">
              <a:solidFill>
                <a:srgbClr val="000000"/>
              </a:solidFill>
            </a:endParaRPr>
          </a:p>
          <a:p>
            <a:pPr marL="216000" indent="-216000" eaLnBrk="1" hangingPunct="1">
              <a:lnSpc>
                <a:spcPct val="130000"/>
              </a:lnSpc>
              <a:spcBef>
                <a:spcPts val="0"/>
              </a:spcBef>
              <a:buFont typeface="Arial" pitchFamily="34" charset="0"/>
              <a:buChar char="•"/>
            </a:pPr>
            <a:r>
              <a:rPr lang="hi-IN" sz="1600" dirty="0" smtClean="0">
                <a:solidFill>
                  <a:srgbClr val="000000"/>
                </a:solidFill>
                <a:cs typeface="Arial" pitchFamily="34" charset="0"/>
              </a:rPr>
              <a:t>दुर्भायग्यवश नमिता अपने व्यापार में ग्राहकों को सेवाएं नहीं दे सकेगी क्युंकि उसके परिवार के प्रति कुछ कर्तव्य हैं </a:t>
            </a:r>
            <a:endParaRPr lang="en-IN" sz="1600" dirty="0">
              <a:solidFill>
                <a:srgbClr val="000000"/>
              </a:solidFill>
              <a:cs typeface="Arial" pitchFamily="34" charset="0"/>
            </a:endParaRPr>
          </a:p>
          <a:p>
            <a:pPr marL="360000" lvl="2" indent="-360000" eaLnBrk="1" hangingPunct="1">
              <a:lnSpc>
                <a:spcPct val="130000"/>
              </a:lnSpc>
              <a:spcBef>
                <a:spcPts val="0"/>
              </a:spcBef>
              <a:buFont typeface="+mj-lt"/>
              <a:buAutoNum type="arabicPeriod"/>
            </a:pPr>
            <a:r>
              <a:rPr lang="hi-IN" sz="1600" dirty="0" smtClean="0">
                <a:solidFill>
                  <a:srgbClr val="000000"/>
                </a:solidFill>
                <a:cs typeface="Arial" pitchFamily="34" charset="0"/>
              </a:rPr>
              <a:t>क्षमता की योजना बनाना </a:t>
            </a:r>
            <a:endParaRPr lang="en-IN" sz="1600" dirty="0">
              <a:solidFill>
                <a:srgbClr val="000000"/>
              </a:solidFill>
              <a:cs typeface="Arial" pitchFamily="34" charset="0"/>
            </a:endParaRPr>
          </a:p>
          <a:p>
            <a:pPr marL="817200" lvl="3" indent="-360000" eaLnBrk="1" hangingPunct="1">
              <a:lnSpc>
                <a:spcPct val="130000"/>
              </a:lnSpc>
              <a:spcBef>
                <a:spcPts val="0"/>
              </a:spcBef>
              <a:buFont typeface="+mj-lt"/>
              <a:buAutoNum type="alphaLcPeriod"/>
            </a:pPr>
            <a:r>
              <a:rPr lang="hi-IN" sz="1600" dirty="0" smtClean="0">
                <a:solidFill>
                  <a:srgbClr val="000000"/>
                </a:solidFill>
                <a:cs typeface="Arial" pitchFamily="34" charset="0"/>
              </a:rPr>
              <a:t>पहले उसे लगता है कि उसे एक ग्राहक को सेवा देने में लगभग एक घंटे का समय लगेगा </a:t>
            </a:r>
            <a:endParaRPr lang="en-IN" sz="1600" dirty="0">
              <a:solidFill>
                <a:srgbClr val="000000"/>
              </a:solidFill>
              <a:cs typeface="Arial" pitchFamily="34" charset="0"/>
            </a:endParaRPr>
          </a:p>
          <a:p>
            <a:pPr marL="817200" lvl="3" indent="-360000" eaLnBrk="1" hangingPunct="1">
              <a:lnSpc>
                <a:spcPct val="130000"/>
              </a:lnSpc>
              <a:spcBef>
                <a:spcPts val="0"/>
              </a:spcBef>
              <a:buFont typeface="+mj-lt"/>
              <a:buAutoNum type="alphaLcPeriod"/>
            </a:pPr>
            <a:r>
              <a:rPr lang="hi-IN" sz="1600" dirty="0" smtClean="0">
                <a:solidFill>
                  <a:srgbClr val="000000"/>
                </a:solidFill>
                <a:cs typeface="Arial" pitchFamily="34" charset="0"/>
              </a:rPr>
              <a:t>उसे पता है कि वो व्यापार पर एक दिन में चार घंटे खर्च कर सकती है। लेकिन वो सप्ताह में केवल </a:t>
            </a:r>
            <a:r>
              <a:rPr lang="en-IN" sz="1600" dirty="0" smtClean="0">
                <a:solidFill>
                  <a:srgbClr val="000000"/>
                </a:solidFill>
                <a:cs typeface="Arial" pitchFamily="34" charset="0"/>
              </a:rPr>
              <a:t>3</a:t>
            </a:r>
            <a:r>
              <a:rPr lang="hi-IN" sz="1600" dirty="0" smtClean="0">
                <a:solidFill>
                  <a:srgbClr val="000000"/>
                </a:solidFill>
                <a:cs typeface="Arial" pitchFamily="34" charset="0"/>
              </a:rPr>
              <a:t> दिन काम करना चाहती है।  </a:t>
            </a:r>
            <a:endParaRPr lang="en-IN" sz="1600" dirty="0">
              <a:solidFill>
                <a:srgbClr val="000000"/>
              </a:solidFill>
              <a:cs typeface="Arial" pitchFamily="34" charset="0"/>
            </a:endParaRPr>
          </a:p>
          <a:p>
            <a:pPr marL="817200" lvl="3" indent="-360000" eaLnBrk="1" hangingPunct="1">
              <a:lnSpc>
                <a:spcPct val="130000"/>
              </a:lnSpc>
              <a:spcBef>
                <a:spcPts val="0"/>
              </a:spcBef>
              <a:buFont typeface="+mj-lt"/>
              <a:buAutoNum type="alphaLcPeriod"/>
            </a:pPr>
            <a:r>
              <a:rPr lang="hi-IN" sz="1600" dirty="0" smtClean="0">
                <a:solidFill>
                  <a:srgbClr val="000000"/>
                </a:solidFill>
                <a:cs typeface="Arial" pitchFamily="34" charset="0"/>
              </a:rPr>
              <a:t>पिछले दो चरणों के आधार पर उसे पता है कि वो हर सप्ताह </a:t>
            </a:r>
            <a:r>
              <a:rPr lang="en-IN" sz="1600" dirty="0" smtClean="0">
                <a:solidFill>
                  <a:srgbClr val="000000"/>
                </a:solidFill>
                <a:cs typeface="Arial" pitchFamily="34" charset="0"/>
              </a:rPr>
              <a:t>12</a:t>
            </a:r>
            <a:r>
              <a:rPr lang="hi-IN" sz="1600" dirty="0" smtClean="0">
                <a:solidFill>
                  <a:srgbClr val="000000"/>
                </a:solidFill>
                <a:cs typeface="Arial" pitchFamily="34" charset="0"/>
              </a:rPr>
              <a:t> ग्राहकों को सेवाएं दे सकती है  </a:t>
            </a:r>
            <a:endParaRPr lang="en-IN" sz="1600" dirty="0">
              <a:solidFill>
                <a:srgbClr val="000000"/>
              </a:solidFill>
              <a:cs typeface="Arial" pitchFamily="34" charset="0"/>
            </a:endParaRPr>
          </a:p>
        </p:txBody>
      </p:sp>
    </p:spTree>
    <p:extLst>
      <p:ext uri="{BB962C8B-B14F-4D97-AF65-F5344CB8AC3E}">
        <p14:creationId xmlns:p14="http://schemas.microsoft.com/office/powerpoint/2010/main" val="130212249"/>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36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36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36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36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536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536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0">
                                            <p:txEl>
                                              <p:pRg st="3" end="3"/>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0">
                                            <p:txEl>
                                              <p:pRg st="4" end="4"/>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0">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218"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en-US" sz="2400" dirty="0"/>
              <a:t>Service – Tasks in getting ready to provide services</a:t>
            </a:r>
            <a:endParaRPr lang="mr-IN" sz="2400" dirty="0">
              <a:cs typeface="Arial" pitchFamily="34" charset="0"/>
            </a:endParaRPr>
          </a:p>
        </p:txBody>
      </p:sp>
      <p:sp>
        <p:nvSpPr>
          <p:cNvPr id="15363" name="Text Box 2"/>
          <p:cNvSpPr txBox="1">
            <a:spLocks noChangeArrowheads="1"/>
          </p:cNvSpPr>
          <p:nvPr/>
        </p:nvSpPr>
        <p:spPr bwMode="auto">
          <a:xfrm>
            <a:off x="228600" y="1035050"/>
            <a:ext cx="4267200" cy="54419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360000" lvl="2" indent="-360000" eaLnBrk="1" hangingPunct="1">
              <a:lnSpc>
                <a:spcPct val="130000"/>
              </a:lnSpc>
              <a:spcBef>
                <a:spcPts val="0"/>
              </a:spcBef>
              <a:buFont typeface="+mj-lt"/>
              <a:buAutoNum type="arabicPeriod" startAt="2"/>
            </a:pPr>
            <a:r>
              <a:rPr lang="en-IN" sz="1425" dirty="0" smtClean="0">
                <a:solidFill>
                  <a:srgbClr val="000000"/>
                </a:solidFill>
                <a:cs typeface="Arial" pitchFamily="34" charset="0"/>
              </a:rPr>
              <a:t>Purchaing raw material</a:t>
            </a:r>
          </a:p>
          <a:p>
            <a:pPr marL="817200" lvl="3" indent="-360000" eaLnBrk="1" hangingPunct="1">
              <a:lnSpc>
                <a:spcPct val="130000"/>
              </a:lnSpc>
              <a:spcBef>
                <a:spcPts val="0"/>
              </a:spcBef>
              <a:buFont typeface="+mj-lt"/>
              <a:buAutoNum type="alphaLcPeriod"/>
            </a:pPr>
            <a:r>
              <a:rPr lang="en-IN" sz="1425" dirty="0" smtClean="0">
                <a:solidFill>
                  <a:srgbClr val="000000"/>
                </a:solidFill>
              </a:rPr>
              <a:t>Namita asks her aunt to send her the issues of this month’s fashion magazines</a:t>
            </a:r>
          </a:p>
          <a:p>
            <a:pPr marL="817200" lvl="3" indent="-360000" eaLnBrk="1" hangingPunct="1">
              <a:lnSpc>
                <a:spcPct val="130000"/>
              </a:lnSpc>
              <a:spcBef>
                <a:spcPts val="0"/>
              </a:spcBef>
              <a:buFont typeface="+mj-lt"/>
              <a:buAutoNum type="alphaLcPeriod"/>
            </a:pPr>
            <a:r>
              <a:rPr lang="en-US" sz="1425" dirty="0" smtClean="0">
                <a:solidFill>
                  <a:srgbClr val="000000"/>
                </a:solidFill>
              </a:rPr>
              <a:t>She goes through the fashion magazines and selects 4 beauty preparations such as hairstyles, make-up etc.</a:t>
            </a:r>
          </a:p>
          <a:p>
            <a:pPr marL="817200" lvl="3" indent="-360000" eaLnBrk="1" hangingPunct="1">
              <a:lnSpc>
                <a:spcPct val="130000"/>
              </a:lnSpc>
              <a:spcBef>
                <a:spcPts val="0"/>
              </a:spcBef>
              <a:buFont typeface="+mj-lt"/>
              <a:buAutoNum type="alphaLcPeriod"/>
            </a:pPr>
            <a:r>
              <a:rPr lang="en-US" sz="1425" dirty="0" smtClean="0">
                <a:solidFill>
                  <a:srgbClr val="000000"/>
                </a:solidFill>
              </a:rPr>
              <a:t>She assumes that out of the 12 customers, </a:t>
            </a:r>
            <a:r>
              <a:rPr lang="en-US" sz="1425" dirty="0">
                <a:solidFill>
                  <a:srgbClr val="000000"/>
                </a:solidFill>
              </a:rPr>
              <a:t>3 customers on an average </a:t>
            </a:r>
            <a:r>
              <a:rPr lang="en-US" sz="1425" dirty="0" smtClean="0">
                <a:solidFill>
                  <a:srgbClr val="000000"/>
                </a:solidFill>
              </a:rPr>
              <a:t>will use each beauty preparation </a:t>
            </a:r>
          </a:p>
          <a:p>
            <a:pPr marL="817200" lvl="3" indent="-360000" eaLnBrk="1" hangingPunct="1">
              <a:lnSpc>
                <a:spcPct val="130000"/>
              </a:lnSpc>
              <a:spcBef>
                <a:spcPts val="0"/>
              </a:spcBef>
              <a:buFont typeface="+mj-lt"/>
              <a:buAutoNum type="alphaLcPeriod"/>
            </a:pPr>
            <a:r>
              <a:rPr lang="en-US" sz="1425" dirty="0">
                <a:solidFill>
                  <a:srgbClr val="000000"/>
                </a:solidFill>
              </a:rPr>
              <a:t>She makes a list of items needed </a:t>
            </a:r>
            <a:endParaRPr lang="en-US" sz="1425" dirty="0" smtClean="0">
              <a:solidFill>
                <a:srgbClr val="000000"/>
              </a:solidFill>
            </a:endParaRPr>
          </a:p>
          <a:p>
            <a:pPr marL="817200" lvl="3" indent="-360000" eaLnBrk="1" hangingPunct="1">
              <a:lnSpc>
                <a:spcPct val="130000"/>
              </a:lnSpc>
              <a:spcBef>
                <a:spcPts val="0"/>
              </a:spcBef>
              <a:buFont typeface="+mj-lt"/>
              <a:buAutoNum type="alphaLcPeriod"/>
            </a:pPr>
            <a:r>
              <a:rPr lang="en-US" sz="1425" dirty="0" smtClean="0">
                <a:solidFill>
                  <a:srgbClr val="000000"/>
                </a:solidFill>
              </a:rPr>
              <a:t>She takes a bus to go to the main market and buys the material on the her list</a:t>
            </a:r>
          </a:p>
          <a:p>
            <a:pPr marL="817200" lvl="3" indent="-360000" eaLnBrk="1" hangingPunct="1">
              <a:lnSpc>
                <a:spcPct val="130000"/>
              </a:lnSpc>
              <a:spcBef>
                <a:spcPts val="0"/>
              </a:spcBef>
              <a:buFont typeface="+mj-lt"/>
              <a:buAutoNum type="alphaLcPeriod"/>
            </a:pPr>
            <a:r>
              <a:rPr lang="en-US" sz="1425" dirty="0" smtClean="0">
                <a:solidFill>
                  <a:srgbClr val="000000"/>
                </a:solidFill>
              </a:rPr>
              <a:t>She comes back and stores the material in her </a:t>
            </a:r>
            <a:r>
              <a:rPr lang="en-US" sz="1425" dirty="0" err="1" smtClean="0">
                <a:solidFill>
                  <a:srgbClr val="000000"/>
                </a:solidFill>
              </a:rPr>
              <a:t>parlour</a:t>
            </a:r>
            <a:endParaRPr lang="en-US" sz="1425" dirty="0" smtClean="0">
              <a:solidFill>
                <a:srgbClr val="000000"/>
              </a:solidFill>
            </a:endParaRPr>
          </a:p>
          <a:p>
            <a:pPr marL="216000" lvl="3" indent="-216000" eaLnBrk="1" hangingPunct="1">
              <a:lnSpc>
                <a:spcPct val="130000"/>
              </a:lnSpc>
              <a:spcBef>
                <a:spcPts val="0"/>
              </a:spcBef>
              <a:buFont typeface="Arial" pitchFamily="34" charset="0"/>
              <a:buChar char="•"/>
            </a:pPr>
            <a:r>
              <a:rPr lang="en-US" sz="1425" dirty="0">
                <a:solidFill>
                  <a:srgbClr val="000000"/>
                </a:solidFill>
              </a:rPr>
              <a:t>We will use these tasks later in the module to understand capabilities of business (the skill, equipment and the time needed) </a:t>
            </a:r>
            <a:endParaRPr lang="mr-IN" sz="1425" dirty="0">
              <a:solidFill>
                <a:srgbClr val="000000"/>
              </a:solidFill>
              <a:cs typeface="Arial" pitchFamily="34" charset="0"/>
            </a:endParaRPr>
          </a:p>
        </p:txBody>
      </p:sp>
      <p:sp>
        <p:nvSpPr>
          <p:cNvPr id="11" name="Slide Number Placeholder 5"/>
          <p:cNvSpPr>
            <a:spLocks noGrp="1"/>
          </p:cNvSpPr>
          <p:nvPr>
            <p:ph type="sldNum" sz="quarter" idx="12"/>
          </p:nvPr>
        </p:nvSpPr>
        <p:spPr>
          <a:xfrm>
            <a:off x="3505200" y="6324600"/>
            <a:ext cx="2133600" cy="365125"/>
          </a:xfrm>
          <a:prstGeom prst="rect">
            <a:avLst/>
          </a:prstGeom>
        </p:spPr>
        <p:txBody>
          <a:bodyPr bIns="0" anchor="b" anchorCtr="0"/>
          <a:lstStyle/>
          <a:p>
            <a:pPr algn="ctr">
              <a:defRPr/>
            </a:pPr>
            <a:fld id="{441D18AD-A24A-4651-9B4E-1E5BB34EA949}" type="slidenum">
              <a:rPr lang="en-US" sz="1600" b="1" smtClean="0">
                <a:solidFill>
                  <a:prstClr val="black"/>
                </a:solidFill>
              </a:rPr>
              <a:pPr algn="ctr">
                <a:defRPr/>
              </a:pPr>
              <a:t>14</a:t>
            </a:fld>
            <a:endParaRPr lang="mr-IN" sz="1600" b="1" dirty="0">
              <a:solidFill>
                <a:prstClr val="black"/>
              </a:solidFill>
            </a:endParaRPr>
          </a:p>
        </p:txBody>
      </p:sp>
      <p:sp>
        <p:nvSpPr>
          <p:cNvPr id="7" name="Text Box 1"/>
          <p:cNvSpPr txBox="1">
            <a:spLocks noChangeArrowheads="1"/>
          </p:cNvSpPr>
          <p:nvPr/>
        </p:nvSpPr>
        <p:spPr bwMode="auto">
          <a:xfrm>
            <a:off x="4679373"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hi-IN" sz="2400" dirty="0" smtClean="0"/>
              <a:t>सेवा – सेवाएं प्रदान करने में तैयार होने से जुड़े कार्य </a:t>
            </a:r>
            <a:endParaRPr lang="mr-IN" sz="2400" dirty="0">
              <a:cs typeface="Arial" pitchFamily="34" charset="0"/>
            </a:endParaRPr>
          </a:p>
        </p:txBody>
      </p:sp>
      <p:sp>
        <p:nvSpPr>
          <p:cNvPr id="10" name="Text Box 2"/>
          <p:cNvSpPr txBox="1">
            <a:spLocks noChangeArrowheads="1"/>
          </p:cNvSpPr>
          <p:nvPr/>
        </p:nvSpPr>
        <p:spPr bwMode="auto">
          <a:xfrm>
            <a:off x="4679373" y="1035050"/>
            <a:ext cx="4267200" cy="54419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360000" lvl="2" indent="-360000" eaLnBrk="1" hangingPunct="1">
              <a:lnSpc>
                <a:spcPct val="130000"/>
              </a:lnSpc>
              <a:spcBef>
                <a:spcPts val="0"/>
              </a:spcBef>
              <a:buFont typeface="+mj-lt"/>
              <a:buAutoNum type="arabicPeriod" startAt="2"/>
            </a:pPr>
            <a:r>
              <a:rPr lang="hi-IN" sz="1425" dirty="0" smtClean="0">
                <a:solidFill>
                  <a:srgbClr val="000000"/>
                </a:solidFill>
                <a:cs typeface="Arial" pitchFamily="34" charset="0"/>
              </a:rPr>
              <a:t>कच्चा माल खरीदना </a:t>
            </a:r>
            <a:endParaRPr lang="en-IN" sz="1425" dirty="0" smtClean="0">
              <a:solidFill>
                <a:srgbClr val="000000"/>
              </a:solidFill>
              <a:cs typeface="Arial" pitchFamily="34" charset="0"/>
            </a:endParaRPr>
          </a:p>
          <a:p>
            <a:pPr marL="817200" lvl="3" indent="-360000" eaLnBrk="1" hangingPunct="1">
              <a:lnSpc>
                <a:spcPct val="130000"/>
              </a:lnSpc>
              <a:spcBef>
                <a:spcPts val="0"/>
              </a:spcBef>
              <a:buFont typeface="+mj-lt"/>
              <a:buAutoNum type="alphaLcPeriod"/>
            </a:pPr>
            <a:r>
              <a:rPr lang="hi-IN" sz="1425" dirty="0" smtClean="0">
                <a:solidFill>
                  <a:srgbClr val="000000"/>
                </a:solidFill>
              </a:rPr>
              <a:t>नमिता अपनी चाची से इस महीने की फैशन पत्रिकाओं की प्रति भेजने को कहती है </a:t>
            </a:r>
            <a:endParaRPr lang="en-IN" sz="1425" dirty="0" smtClean="0">
              <a:solidFill>
                <a:srgbClr val="000000"/>
              </a:solidFill>
            </a:endParaRPr>
          </a:p>
          <a:p>
            <a:pPr marL="817200" lvl="3" indent="-360000" eaLnBrk="1" hangingPunct="1">
              <a:lnSpc>
                <a:spcPct val="130000"/>
              </a:lnSpc>
              <a:spcBef>
                <a:spcPts val="0"/>
              </a:spcBef>
              <a:buFont typeface="+mj-lt"/>
              <a:buAutoNum type="alphaLcPeriod"/>
            </a:pPr>
            <a:r>
              <a:rPr lang="en-US" sz="1425" dirty="0" smtClean="0">
                <a:solidFill>
                  <a:srgbClr val="000000"/>
                </a:solidFill>
              </a:rPr>
              <a:t>.</a:t>
            </a:r>
            <a:r>
              <a:rPr lang="hi-IN" sz="1425" dirty="0" smtClean="0">
                <a:solidFill>
                  <a:srgbClr val="000000"/>
                </a:solidFill>
              </a:rPr>
              <a:t> वो फैशन पत्रिकाओं को पढ़ती है और </a:t>
            </a:r>
            <a:r>
              <a:rPr lang="en-US" sz="1425" dirty="0" smtClean="0">
                <a:solidFill>
                  <a:srgbClr val="000000"/>
                </a:solidFill>
              </a:rPr>
              <a:t>4</a:t>
            </a:r>
            <a:r>
              <a:rPr lang="hi-IN" sz="1425" dirty="0" smtClean="0">
                <a:solidFill>
                  <a:srgbClr val="000000"/>
                </a:solidFill>
              </a:rPr>
              <a:t> </a:t>
            </a:r>
            <a:r>
              <a:rPr lang="hi-IN" sz="1425" dirty="0">
                <a:solidFill>
                  <a:srgbClr val="000000"/>
                </a:solidFill>
              </a:rPr>
              <a:t>सौंदर्य मिश्रण </a:t>
            </a:r>
            <a:r>
              <a:rPr lang="hi-IN" sz="1425" dirty="0" smtClean="0">
                <a:solidFill>
                  <a:srgbClr val="000000"/>
                </a:solidFill>
              </a:rPr>
              <a:t>का चुनाव कर लेती है जैसे कि हेयरस्टाइल, मेक-अप आदि  </a:t>
            </a:r>
            <a:endParaRPr lang="en-US" sz="1425" dirty="0" smtClean="0">
              <a:solidFill>
                <a:srgbClr val="000000"/>
              </a:solidFill>
            </a:endParaRPr>
          </a:p>
          <a:p>
            <a:pPr marL="817200" lvl="3" indent="-360000" eaLnBrk="1" hangingPunct="1">
              <a:lnSpc>
                <a:spcPct val="130000"/>
              </a:lnSpc>
              <a:spcBef>
                <a:spcPts val="0"/>
              </a:spcBef>
              <a:buFont typeface="+mj-lt"/>
              <a:buAutoNum type="alphaLcPeriod"/>
            </a:pPr>
            <a:r>
              <a:rPr lang="hi-IN" sz="1425" dirty="0" smtClean="0">
                <a:solidFill>
                  <a:srgbClr val="000000"/>
                </a:solidFill>
              </a:rPr>
              <a:t>उसका मानना है कि </a:t>
            </a:r>
            <a:r>
              <a:rPr lang="en-US" sz="1425" dirty="0">
                <a:solidFill>
                  <a:srgbClr val="000000"/>
                </a:solidFill>
              </a:rPr>
              <a:t>12 </a:t>
            </a:r>
            <a:r>
              <a:rPr lang="hi-IN" sz="1425" dirty="0" smtClean="0">
                <a:solidFill>
                  <a:srgbClr val="000000"/>
                </a:solidFill>
              </a:rPr>
              <a:t>ग्राहकों में से औसतन </a:t>
            </a:r>
            <a:r>
              <a:rPr lang="en-US" sz="1425" dirty="0" smtClean="0">
                <a:solidFill>
                  <a:srgbClr val="000000"/>
                </a:solidFill>
              </a:rPr>
              <a:t>3</a:t>
            </a:r>
            <a:r>
              <a:rPr lang="hi-IN" sz="1425" dirty="0" smtClean="0">
                <a:solidFill>
                  <a:srgbClr val="000000"/>
                </a:solidFill>
              </a:rPr>
              <a:t> ग्राहक प्रत्येक सौंदर्य मिश्रण का प्रयोग करेंगी </a:t>
            </a:r>
            <a:endParaRPr lang="en-US" sz="1425" dirty="0" smtClean="0">
              <a:solidFill>
                <a:srgbClr val="000000"/>
              </a:solidFill>
            </a:endParaRPr>
          </a:p>
          <a:p>
            <a:pPr marL="817200" lvl="3" indent="-360000" eaLnBrk="1" hangingPunct="1">
              <a:lnSpc>
                <a:spcPct val="130000"/>
              </a:lnSpc>
              <a:spcBef>
                <a:spcPts val="0"/>
              </a:spcBef>
              <a:buFont typeface="+mj-lt"/>
              <a:buAutoNum type="alphaLcPeriod"/>
            </a:pPr>
            <a:r>
              <a:rPr lang="hi-IN" sz="1425" dirty="0" smtClean="0">
                <a:solidFill>
                  <a:srgbClr val="000000"/>
                </a:solidFill>
              </a:rPr>
              <a:t>वो उन सामानों की एक सूची बनाती है जिनकी जरूरत पड़ सकती है </a:t>
            </a:r>
            <a:endParaRPr lang="en-US" sz="1425" dirty="0" smtClean="0">
              <a:solidFill>
                <a:srgbClr val="000000"/>
              </a:solidFill>
            </a:endParaRPr>
          </a:p>
          <a:p>
            <a:pPr marL="817200" lvl="3" indent="-360000" eaLnBrk="1" hangingPunct="1">
              <a:lnSpc>
                <a:spcPct val="130000"/>
              </a:lnSpc>
              <a:spcBef>
                <a:spcPts val="0"/>
              </a:spcBef>
              <a:buFont typeface="+mj-lt"/>
              <a:buAutoNum type="alphaLcPeriod"/>
            </a:pPr>
            <a:r>
              <a:rPr lang="hi-IN" sz="1425" dirty="0" smtClean="0">
                <a:solidFill>
                  <a:srgbClr val="000000"/>
                </a:solidFill>
              </a:rPr>
              <a:t>वो मुख्य मार्केट में जाने के लिए एक बस लेती है और उसकी सुची में जो सामान हैं, वो खरीद लेती है </a:t>
            </a:r>
            <a:endParaRPr lang="en-US" sz="1425" dirty="0" smtClean="0">
              <a:solidFill>
                <a:srgbClr val="000000"/>
              </a:solidFill>
            </a:endParaRPr>
          </a:p>
          <a:p>
            <a:pPr marL="817200" lvl="3" indent="-360000" eaLnBrk="1" hangingPunct="1">
              <a:lnSpc>
                <a:spcPct val="130000"/>
              </a:lnSpc>
              <a:spcBef>
                <a:spcPts val="0"/>
              </a:spcBef>
              <a:buFont typeface="+mj-lt"/>
              <a:buAutoNum type="alphaLcPeriod"/>
            </a:pPr>
            <a:r>
              <a:rPr lang="hi-IN" sz="1425" dirty="0" smtClean="0">
                <a:solidFill>
                  <a:srgbClr val="000000"/>
                </a:solidFill>
              </a:rPr>
              <a:t>वो वापस आती है और सामान को पार्लर में रख देती है </a:t>
            </a:r>
            <a:endParaRPr lang="en-US" sz="1425" dirty="0" smtClean="0">
              <a:solidFill>
                <a:srgbClr val="000000"/>
              </a:solidFill>
            </a:endParaRPr>
          </a:p>
          <a:p>
            <a:pPr marL="216000" lvl="3" indent="-216000" eaLnBrk="1" hangingPunct="1">
              <a:lnSpc>
                <a:spcPct val="130000"/>
              </a:lnSpc>
              <a:spcBef>
                <a:spcPts val="0"/>
              </a:spcBef>
              <a:buFont typeface="Arial" pitchFamily="34" charset="0"/>
              <a:buChar char="•"/>
            </a:pPr>
            <a:r>
              <a:rPr lang="hi-IN" sz="1400" dirty="0" smtClean="0">
                <a:solidFill>
                  <a:srgbClr val="000000"/>
                </a:solidFill>
              </a:rPr>
              <a:t>हम </a:t>
            </a:r>
            <a:r>
              <a:rPr lang="hi-IN" sz="1400" dirty="0">
                <a:solidFill>
                  <a:srgbClr val="000000"/>
                </a:solidFill>
              </a:rPr>
              <a:t>इन कार्यों का प्रयोग व्यापार की क्षमता को समझने के लिए बाद में करेंगे (हुनर, उपकरण और आवश्यक समय) </a:t>
            </a:r>
            <a:endParaRPr lang="mr-IN" sz="1400" dirty="0">
              <a:solidFill>
                <a:srgbClr val="000000"/>
              </a:solidFill>
              <a:cs typeface="Arial" pitchFamily="34" charset="0"/>
            </a:endParaRPr>
          </a:p>
          <a:p>
            <a:pPr marL="216000" lvl="3" indent="-216000" eaLnBrk="1" hangingPunct="1">
              <a:lnSpc>
                <a:spcPct val="130000"/>
              </a:lnSpc>
              <a:spcBef>
                <a:spcPts val="0"/>
              </a:spcBef>
              <a:buFont typeface="Arial" pitchFamily="34" charset="0"/>
              <a:buChar char="•"/>
            </a:pPr>
            <a:endParaRPr lang="mr-IN" sz="1425" dirty="0">
              <a:solidFill>
                <a:srgbClr val="000000"/>
              </a:solidFill>
              <a:cs typeface="Arial" pitchFamily="34" charset="0"/>
            </a:endParaRPr>
          </a:p>
        </p:txBody>
      </p:sp>
    </p:spTree>
    <p:extLst>
      <p:ext uri="{BB962C8B-B14F-4D97-AF65-F5344CB8AC3E}">
        <p14:creationId xmlns:p14="http://schemas.microsoft.com/office/powerpoint/2010/main" val="101504765"/>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36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36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36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36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536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536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536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0">
                                            <p:txEl>
                                              <p:pRg st="3" end="3"/>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0">
                                            <p:txEl>
                                              <p:pRg st="4" end="4"/>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10">
                                            <p:txEl>
                                              <p:pRg st="5" end="5"/>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10">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3" name="Slide Number Placeholder 2"/>
          <p:cNvSpPr>
            <a:spLocks noGrp="1"/>
          </p:cNvSpPr>
          <p:nvPr>
            <p:ph type="sldNum" sz="quarter" idx="12"/>
          </p:nvPr>
        </p:nvSpPr>
        <p:spPr bwMode="auto">
          <a:xfrm>
            <a:off x="3581400" y="6299267"/>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bodyPr>
          <a:lstStyle/>
          <a:p>
            <a:pPr algn="ctr"/>
            <a:fld id="{FCC7D0D6-3BCA-4923-BA34-7A679C242F49}" type="slidenum">
              <a:rPr lang="en-US" altLang="en-US" sz="1600" b="1">
                <a:solidFill>
                  <a:schemeClr val="tx1"/>
                </a:solidFill>
                <a:latin typeface="Arial" charset="0"/>
                <a:cs typeface="Arial" charset="0"/>
              </a:rPr>
              <a:pPr algn="ctr"/>
              <a:t>15</a:t>
            </a:fld>
            <a:endParaRPr lang="en-US" altLang="en-US" sz="1600" b="1">
              <a:solidFill>
                <a:schemeClr val="tx1"/>
              </a:solidFill>
              <a:latin typeface="Arial" charset="0"/>
              <a:cs typeface="Arial" charset="0"/>
            </a:endParaRPr>
          </a:p>
        </p:txBody>
      </p:sp>
      <p:sp>
        <p:nvSpPr>
          <p:cNvPr id="7" name="Text Box 1"/>
          <p:cNvSpPr txBox="1">
            <a:spLocks noChangeArrowheads="1"/>
          </p:cNvSpPr>
          <p:nvPr/>
        </p:nvSpPr>
        <p:spPr bwMode="auto">
          <a:xfrm>
            <a:off x="47244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r>
              <a:rPr lang="x-none" sz="2400" dirty="0">
                <a:solidFill>
                  <a:srgbClr val="000000"/>
                </a:solidFill>
                <a:cs typeface="Arial" pitchFamily="34" charset="0"/>
              </a:rPr>
              <a:t>कार्यक्रम तैयार करना/शि‍ड्यूलिंग </a:t>
            </a:r>
            <a:endParaRPr lang="en-US" sz="2400" dirty="0">
              <a:solidFill>
                <a:srgbClr val="000000"/>
              </a:solidFill>
              <a:cs typeface="Arial" pitchFamily="34" charset="0"/>
            </a:endParaRPr>
          </a:p>
        </p:txBody>
      </p:sp>
      <p:sp>
        <p:nvSpPr>
          <p:cNvPr id="9" name="Text Box 1"/>
          <p:cNvSpPr txBox="1">
            <a:spLocks noChangeArrowheads="1"/>
          </p:cNvSpPr>
          <p:nvPr/>
        </p:nvSpPr>
        <p:spPr bwMode="auto">
          <a:xfrm>
            <a:off x="3048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r>
              <a:rPr lang="en-US" sz="2400" dirty="0" smtClean="0">
                <a:solidFill>
                  <a:srgbClr val="000000"/>
                </a:solidFill>
                <a:cs typeface="Arial" pitchFamily="34" charset="0"/>
              </a:rPr>
              <a:t>Scheduling</a:t>
            </a:r>
            <a:endParaRPr lang="en-US" sz="2400" dirty="0">
              <a:solidFill>
                <a:srgbClr val="000000"/>
              </a:solidFill>
              <a:cs typeface="Arial" pitchFamily="34" charset="0"/>
            </a:endParaRPr>
          </a:p>
        </p:txBody>
      </p:sp>
      <p:sp>
        <p:nvSpPr>
          <p:cNvPr id="10" name="Text Box 2"/>
          <p:cNvSpPr txBox="1">
            <a:spLocks noChangeArrowheads="1"/>
          </p:cNvSpPr>
          <p:nvPr/>
        </p:nvSpPr>
        <p:spPr bwMode="auto">
          <a:xfrm>
            <a:off x="4724400" y="1035050"/>
            <a:ext cx="4267200" cy="52133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225425" indent="-225425">
              <a:spcBef>
                <a:spcPts val="600"/>
              </a:spcBef>
              <a:spcAft>
                <a:spcPts val="600"/>
              </a:spcAft>
              <a:buFont typeface="Wingdings" pitchFamily="2" charset="2"/>
              <a:buChar char="§"/>
              <a:defRPr/>
            </a:pPr>
            <a:r>
              <a:rPr lang="hi-IN" dirty="0" smtClean="0">
                <a:cs typeface="Arial" charset="0"/>
              </a:rPr>
              <a:t>हमने जो तीन उदाहरण देखे हैं, वो व्यापार में </a:t>
            </a:r>
            <a:r>
              <a:rPr lang="x-none" smtClean="0">
                <a:cs typeface="Arial" charset="0"/>
              </a:rPr>
              <a:t>कार्यक्रम </a:t>
            </a:r>
            <a:r>
              <a:rPr lang="x-none" dirty="0">
                <a:cs typeface="Arial" charset="0"/>
              </a:rPr>
              <a:t>निर्धारित </a:t>
            </a:r>
            <a:r>
              <a:rPr lang="x-none">
                <a:cs typeface="Arial" charset="0"/>
              </a:rPr>
              <a:t>करना/शिड्यूलिंग </a:t>
            </a:r>
            <a:r>
              <a:rPr lang="hi-IN" dirty="0" smtClean="0">
                <a:cs typeface="Arial" charset="0"/>
              </a:rPr>
              <a:t>के बारे में एक महत्वपूर्ण बात लेकर आते हैं</a:t>
            </a:r>
          </a:p>
          <a:p>
            <a:pPr marL="225425" indent="-225425">
              <a:spcBef>
                <a:spcPts val="600"/>
              </a:spcBef>
              <a:spcAft>
                <a:spcPts val="600"/>
              </a:spcAft>
              <a:buFont typeface="Wingdings" pitchFamily="2" charset="2"/>
              <a:buChar char="§"/>
              <a:defRPr/>
            </a:pPr>
            <a:r>
              <a:rPr lang="hi-IN" dirty="0" smtClean="0">
                <a:cs typeface="Arial" charset="0"/>
              </a:rPr>
              <a:t>इससे व्यापार को अपना लक्ष्य निर्धारित करने में मदद मिलेगी जैसे कि </a:t>
            </a:r>
          </a:p>
          <a:p>
            <a:pPr marL="817200" lvl="3" indent="-360000">
              <a:spcBef>
                <a:spcPts val="600"/>
              </a:spcBef>
              <a:spcAft>
                <a:spcPts val="600"/>
              </a:spcAft>
              <a:buFont typeface="+mj-lt"/>
              <a:buAutoNum type="arabicPeriod"/>
              <a:defRPr/>
            </a:pPr>
            <a:r>
              <a:rPr lang="hi-IN" sz="1600" dirty="0" smtClean="0">
                <a:cs typeface="Arial" charset="0"/>
              </a:rPr>
              <a:t>आधे किलो के </a:t>
            </a:r>
            <a:r>
              <a:rPr lang="en-US" sz="1600" dirty="0" smtClean="0">
                <a:cs typeface="Arial" charset="0"/>
              </a:rPr>
              <a:t>200 </a:t>
            </a:r>
            <a:r>
              <a:rPr lang="hi-IN" sz="1600" dirty="0" smtClean="0">
                <a:cs typeface="Arial" charset="0"/>
              </a:rPr>
              <a:t>छोटे बोतल और </a:t>
            </a:r>
            <a:r>
              <a:rPr lang="en-US" sz="1600" dirty="0" smtClean="0">
                <a:cs typeface="Arial" charset="0"/>
              </a:rPr>
              <a:t>50 </a:t>
            </a:r>
            <a:r>
              <a:rPr lang="hi-IN" sz="1600" dirty="0" smtClean="0">
                <a:cs typeface="Arial" charset="0"/>
              </a:rPr>
              <a:t>किलो खुला आम का अचार </a:t>
            </a:r>
            <a:r>
              <a:rPr lang="en-US" sz="1600" dirty="0" smtClean="0">
                <a:cs typeface="Arial" charset="0"/>
              </a:rPr>
              <a:t> </a:t>
            </a:r>
            <a:endParaRPr lang="en-US" sz="1600" dirty="0">
              <a:cs typeface="Arial" charset="0"/>
            </a:endParaRPr>
          </a:p>
          <a:p>
            <a:pPr marL="817200" lvl="3" indent="-360000">
              <a:spcBef>
                <a:spcPts val="600"/>
              </a:spcBef>
              <a:spcAft>
                <a:spcPts val="600"/>
              </a:spcAft>
              <a:buFont typeface="+mj-lt"/>
              <a:buAutoNum type="arabicPeriod"/>
              <a:defRPr/>
            </a:pPr>
            <a:r>
              <a:rPr lang="hi-IN" sz="1600" dirty="0" smtClean="0">
                <a:cs typeface="Arial" charset="0"/>
              </a:rPr>
              <a:t>रविवार को </a:t>
            </a:r>
            <a:r>
              <a:rPr lang="en-US" sz="1600" dirty="0" smtClean="0">
                <a:cs typeface="Arial" charset="0"/>
              </a:rPr>
              <a:t>10 </a:t>
            </a:r>
            <a:r>
              <a:rPr lang="hi-IN" sz="1600" dirty="0" smtClean="0">
                <a:cs typeface="Arial" charset="0"/>
              </a:rPr>
              <a:t>किलो चीनी तैयार कर के रखना ताकि सप्ताह के दौरान पैकेट में खुला बेचा जा सके</a:t>
            </a:r>
            <a:endParaRPr lang="en-US" sz="1600" dirty="0" smtClean="0">
              <a:cs typeface="Arial" charset="0"/>
            </a:endParaRPr>
          </a:p>
          <a:p>
            <a:pPr marL="817200" lvl="3" indent="-360000">
              <a:spcBef>
                <a:spcPts val="600"/>
              </a:spcBef>
              <a:spcAft>
                <a:spcPts val="600"/>
              </a:spcAft>
              <a:buFont typeface="+mj-lt"/>
              <a:buAutoNum type="arabicPeriod"/>
              <a:defRPr/>
            </a:pPr>
            <a:r>
              <a:rPr lang="hi-IN" sz="1600" dirty="0" smtClean="0">
                <a:cs typeface="Arial" charset="0"/>
              </a:rPr>
              <a:t>सप्ताह में </a:t>
            </a:r>
            <a:r>
              <a:rPr lang="en-US" sz="1600" dirty="0">
                <a:cs typeface="Arial" charset="0"/>
              </a:rPr>
              <a:t>12 </a:t>
            </a:r>
            <a:r>
              <a:rPr lang="hi-IN" sz="1600" dirty="0" smtClean="0">
                <a:cs typeface="Arial" charset="0"/>
              </a:rPr>
              <a:t>ग्राहकों को सौंदर्य निखारने की सेवा देना </a:t>
            </a:r>
            <a:endParaRPr lang="en-US" sz="1600" dirty="0" smtClean="0">
              <a:cs typeface="Arial" charset="0"/>
            </a:endParaRPr>
          </a:p>
          <a:p>
            <a:pPr marL="225425" indent="-225425">
              <a:spcBef>
                <a:spcPts val="600"/>
              </a:spcBef>
              <a:spcAft>
                <a:spcPts val="600"/>
              </a:spcAft>
              <a:buFont typeface="Wingdings" pitchFamily="2" charset="2"/>
              <a:buChar char="§"/>
              <a:defRPr/>
            </a:pPr>
            <a:r>
              <a:rPr lang="hi-IN" sz="2000" dirty="0" smtClean="0">
                <a:cs typeface="Arial" charset="0"/>
              </a:rPr>
              <a:t>हरेक व्यापारी के लिए व्यापार में जरूरी </a:t>
            </a:r>
            <a:r>
              <a:rPr lang="x-none" sz="2000" smtClean="0">
                <a:cs typeface="Arial" charset="0"/>
              </a:rPr>
              <a:t>शिड्यूलिंग </a:t>
            </a:r>
            <a:r>
              <a:rPr lang="hi-IN" sz="2000" dirty="0" smtClean="0">
                <a:cs typeface="Arial" charset="0"/>
              </a:rPr>
              <a:t>के बारे में सोचना एक अच्छा विचार है। </a:t>
            </a:r>
            <a:endParaRPr lang="en-US" sz="2000" dirty="0">
              <a:cs typeface="Arial" charset="0"/>
            </a:endParaRPr>
          </a:p>
        </p:txBody>
      </p:sp>
      <p:sp>
        <p:nvSpPr>
          <p:cNvPr id="11" name="Text Box 2"/>
          <p:cNvSpPr txBox="1">
            <a:spLocks noChangeArrowheads="1"/>
          </p:cNvSpPr>
          <p:nvPr/>
        </p:nvSpPr>
        <p:spPr bwMode="auto">
          <a:xfrm>
            <a:off x="304800" y="1035050"/>
            <a:ext cx="4267200" cy="52133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225425" indent="-225425">
              <a:spcBef>
                <a:spcPts val="600"/>
              </a:spcBef>
              <a:spcAft>
                <a:spcPts val="600"/>
              </a:spcAft>
              <a:buFont typeface="Wingdings" pitchFamily="2" charset="2"/>
              <a:buChar char="§"/>
              <a:defRPr/>
            </a:pPr>
            <a:r>
              <a:rPr lang="en-US" dirty="0" smtClean="0">
                <a:cs typeface="Arial" charset="0"/>
              </a:rPr>
              <a:t>The three examples we saw brings out an important point about scheduling tasks in the business</a:t>
            </a:r>
          </a:p>
          <a:p>
            <a:pPr marL="225425" indent="-225425">
              <a:spcBef>
                <a:spcPts val="600"/>
              </a:spcBef>
              <a:spcAft>
                <a:spcPts val="600"/>
              </a:spcAft>
              <a:buFont typeface="Wingdings" pitchFamily="2" charset="2"/>
              <a:buChar char="§"/>
              <a:defRPr/>
            </a:pPr>
            <a:r>
              <a:rPr lang="en-US" dirty="0" smtClean="0">
                <a:cs typeface="Arial" charset="0"/>
              </a:rPr>
              <a:t>This helps business set its targets such as</a:t>
            </a:r>
          </a:p>
          <a:p>
            <a:pPr marL="817200" lvl="3" indent="-360000">
              <a:spcBef>
                <a:spcPts val="600"/>
              </a:spcBef>
              <a:spcAft>
                <a:spcPts val="600"/>
              </a:spcAft>
              <a:buFont typeface="+mj-lt"/>
              <a:buAutoNum type="arabicPeriod"/>
              <a:defRPr/>
            </a:pPr>
            <a:r>
              <a:rPr lang="en-US" sz="1600" dirty="0" smtClean="0">
                <a:cs typeface="Arial" charset="0"/>
              </a:rPr>
              <a:t>Making 200 small bottles of 0.5 </a:t>
            </a:r>
            <a:r>
              <a:rPr lang="en-US" sz="1600" dirty="0" err="1">
                <a:cs typeface="Arial" charset="0"/>
              </a:rPr>
              <a:t>k</a:t>
            </a:r>
            <a:r>
              <a:rPr lang="en-US" sz="1600" dirty="0" err="1" smtClean="0">
                <a:cs typeface="Arial" charset="0"/>
              </a:rPr>
              <a:t>gs</a:t>
            </a:r>
            <a:r>
              <a:rPr lang="en-US" sz="1600" dirty="0" smtClean="0">
                <a:cs typeface="Arial" charset="0"/>
              </a:rPr>
              <a:t> and 50 </a:t>
            </a:r>
            <a:r>
              <a:rPr lang="en-US" sz="1600" dirty="0" err="1" smtClean="0">
                <a:cs typeface="Arial" charset="0"/>
              </a:rPr>
              <a:t>kgs</a:t>
            </a:r>
            <a:r>
              <a:rPr lang="en-US" sz="1600" dirty="0" smtClean="0">
                <a:cs typeface="Arial" charset="0"/>
              </a:rPr>
              <a:t> of loose quantity of mango pickle </a:t>
            </a:r>
          </a:p>
          <a:p>
            <a:pPr marL="817200" lvl="3" indent="-360000">
              <a:spcBef>
                <a:spcPts val="600"/>
              </a:spcBef>
              <a:spcAft>
                <a:spcPts val="600"/>
              </a:spcAft>
              <a:buFont typeface="+mj-lt"/>
              <a:buAutoNum type="arabicPeriod"/>
              <a:defRPr/>
            </a:pPr>
            <a:r>
              <a:rPr lang="en-US" sz="1600" dirty="0" smtClean="0">
                <a:cs typeface="Arial" charset="0"/>
              </a:rPr>
              <a:t>Getting 10 </a:t>
            </a:r>
            <a:r>
              <a:rPr lang="en-US" sz="1600" dirty="0" err="1" smtClean="0">
                <a:cs typeface="Arial" charset="0"/>
              </a:rPr>
              <a:t>kgs</a:t>
            </a:r>
            <a:r>
              <a:rPr lang="en-US" sz="1600" dirty="0" smtClean="0">
                <a:cs typeface="Arial" charset="0"/>
              </a:rPr>
              <a:t> sugar ready on Sunday to be sold during the week in loose in packets</a:t>
            </a:r>
          </a:p>
          <a:p>
            <a:pPr marL="817200" lvl="3" indent="-360000">
              <a:spcBef>
                <a:spcPts val="600"/>
              </a:spcBef>
              <a:spcAft>
                <a:spcPts val="600"/>
              </a:spcAft>
              <a:buFont typeface="+mj-lt"/>
              <a:buAutoNum type="arabicPeriod"/>
              <a:defRPr/>
            </a:pPr>
            <a:r>
              <a:rPr lang="en-US" sz="1600" dirty="0" smtClean="0">
                <a:cs typeface="Arial" charset="0"/>
              </a:rPr>
              <a:t>Doing beauty preparation for 12 customers in a week</a:t>
            </a:r>
            <a:endParaRPr lang="en-US" sz="1600" dirty="0">
              <a:cs typeface="Arial" charset="0"/>
            </a:endParaRPr>
          </a:p>
          <a:p>
            <a:pPr marL="225425" indent="-225425">
              <a:spcBef>
                <a:spcPts val="600"/>
              </a:spcBef>
              <a:spcAft>
                <a:spcPts val="600"/>
              </a:spcAft>
              <a:buFont typeface="Wingdings" pitchFamily="2" charset="2"/>
              <a:buChar char="§"/>
              <a:defRPr/>
            </a:pPr>
            <a:r>
              <a:rPr lang="en-US" dirty="0" smtClean="0">
                <a:cs typeface="Arial" charset="0"/>
              </a:rPr>
              <a:t>It is a good idea for each business owner to think about scheduling required in the business</a:t>
            </a:r>
            <a:endParaRPr lang="en-US" dirty="0">
              <a:cs typeface="Arial" charset="0"/>
            </a:endParaRPr>
          </a:p>
          <a:p>
            <a:pPr marL="225425" indent="-225425">
              <a:spcBef>
                <a:spcPts val="600"/>
              </a:spcBef>
              <a:spcAft>
                <a:spcPts val="600"/>
              </a:spcAft>
              <a:buFont typeface="Wingdings" pitchFamily="2" charset="2"/>
              <a:buChar char="§"/>
              <a:defRPr/>
            </a:pPr>
            <a:endParaRPr lang="en-US" dirty="0">
              <a:cs typeface="Arial" charset="0"/>
            </a:endParaRPr>
          </a:p>
        </p:txBody>
      </p:sp>
    </p:spTree>
    <p:extLst>
      <p:ext uri="{BB962C8B-B14F-4D97-AF65-F5344CB8AC3E}">
        <p14:creationId xmlns:p14="http://schemas.microsoft.com/office/powerpoint/2010/main" val="21090604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0">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1">
                                            <p:txEl>
                                              <p:pRg st="1" end="1"/>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xEl>
                                              <p:pRg st="2" end="2"/>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1">
                                            <p:txEl>
                                              <p:pRg st="3" end="3"/>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1">
                                            <p:txEl>
                                              <p:pRg st="4" end="4"/>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1">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5" name="Slide Number Placeholder 2"/>
          <p:cNvSpPr>
            <a:spLocks noGrp="1"/>
          </p:cNvSpPr>
          <p:nvPr>
            <p:ph type="sldNum" sz="quarter" idx="12"/>
          </p:nvPr>
        </p:nvSpPr>
        <p:spPr bwMode="auto">
          <a:xfrm>
            <a:off x="3581400" y="6389687"/>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bodyPr>
          <a:lstStyle/>
          <a:p>
            <a:pPr algn="ctr"/>
            <a:fld id="{14A913A3-3558-482C-B810-2CD9BF5F6FD8}" type="slidenum">
              <a:rPr lang="en-US" altLang="en-US" sz="1600" b="1">
                <a:solidFill>
                  <a:schemeClr val="tx1"/>
                </a:solidFill>
                <a:latin typeface="Arial" charset="0"/>
                <a:cs typeface="Arial" charset="0"/>
              </a:rPr>
              <a:pPr algn="ctr"/>
              <a:t>16</a:t>
            </a:fld>
            <a:endParaRPr lang="en-US" altLang="en-US" sz="1600" b="1">
              <a:solidFill>
                <a:schemeClr val="tx1"/>
              </a:solidFill>
              <a:latin typeface="Arial" charset="0"/>
              <a:cs typeface="Arial" charset="0"/>
            </a:endParaRPr>
          </a:p>
        </p:txBody>
      </p:sp>
      <p:sp>
        <p:nvSpPr>
          <p:cNvPr id="24" name="Text Box 1"/>
          <p:cNvSpPr txBox="1">
            <a:spLocks noChangeArrowheads="1"/>
          </p:cNvSpPr>
          <p:nvPr/>
        </p:nvSpPr>
        <p:spPr bwMode="auto">
          <a:xfrm>
            <a:off x="47244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r>
              <a:rPr lang="x-none" altLang="en-US" sz="2400" dirty="0">
                <a:solidFill>
                  <a:srgbClr val="000000"/>
                </a:solidFill>
              </a:rPr>
              <a:t>पूर्वानुमान आधारित क्रम निर्धारण</a:t>
            </a:r>
            <a:endParaRPr lang="en-US" sz="2400" dirty="0">
              <a:solidFill>
                <a:srgbClr val="000000"/>
              </a:solidFill>
              <a:cs typeface="Arial" pitchFamily="34" charset="0"/>
            </a:endParaRPr>
          </a:p>
        </p:txBody>
      </p:sp>
      <p:sp>
        <p:nvSpPr>
          <p:cNvPr id="25" name="Text Box 2"/>
          <p:cNvSpPr txBox="1">
            <a:spLocks noChangeArrowheads="1"/>
          </p:cNvSpPr>
          <p:nvPr/>
        </p:nvSpPr>
        <p:spPr bwMode="auto">
          <a:xfrm>
            <a:off x="4724400" y="1035051"/>
            <a:ext cx="4267200" cy="28511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225425" indent="-225425">
              <a:spcBef>
                <a:spcPts val="600"/>
              </a:spcBef>
              <a:spcAft>
                <a:spcPts val="600"/>
              </a:spcAft>
              <a:buFont typeface="Wingdings" pitchFamily="2" charset="2"/>
              <a:buChar char="§"/>
              <a:defRPr/>
            </a:pPr>
            <a:r>
              <a:rPr lang="x-none" sz="1600" dirty="0">
                <a:cs typeface="Arial" charset="0"/>
              </a:rPr>
              <a:t>जब हम सामग्रियों (उत्पादों) का निर्माण करते हैं तब पूर्वानुमान आधारित ​क्रम निर्धा​रण विशेष रूप से उपयोगी और उपयुक्त होता है</a:t>
            </a:r>
          </a:p>
          <a:p>
            <a:pPr marL="225425" indent="-225425">
              <a:spcBef>
                <a:spcPts val="600"/>
              </a:spcBef>
              <a:spcAft>
                <a:spcPts val="600"/>
              </a:spcAft>
              <a:buFont typeface="Wingdings" pitchFamily="2" charset="2"/>
              <a:buChar char="§"/>
              <a:defRPr/>
            </a:pPr>
            <a:r>
              <a:rPr lang="x-none" sz="1600" dirty="0">
                <a:cs typeface="Arial" charset="0"/>
              </a:rPr>
              <a:t>पूर्वानुमान आधारित ​क्रम निर्धा​रण के लिए एक निश्चित परिस्थिति तब होती है जब ग्राहकों को </a:t>
            </a:r>
            <a:r>
              <a:rPr lang="x-none" sz="1600" u="sng" dirty="0">
                <a:cs typeface="Arial" charset="0"/>
              </a:rPr>
              <a:t>तैयार साम​ग्री उत्पाद की जरूरत हो</a:t>
            </a:r>
          </a:p>
          <a:p>
            <a:pPr marL="225425" indent="-225425">
              <a:spcBef>
                <a:spcPts val="600"/>
              </a:spcBef>
              <a:spcAft>
                <a:spcPts val="600"/>
              </a:spcAft>
              <a:buFont typeface="Wingdings" pitchFamily="2" charset="2"/>
              <a:buChar char="§"/>
              <a:defRPr/>
            </a:pPr>
            <a:r>
              <a:rPr lang="x-none" sz="1600" dirty="0">
                <a:cs typeface="Arial" charset="0"/>
              </a:rPr>
              <a:t>यह निश्चित परिस्थिति दूसरी गतिविधियों को सक्रिय करती है</a:t>
            </a:r>
            <a:endParaRPr lang="en-US" sz="1600" dirty="0">
              <a:cs typeface="Arial" charset="0"/>
            </a:endParaRPr>
          </a:p>
        </p:txBody>
      </p:sp>
      <p:sp>
        <p:nvSpPr>
          <p:cNvPr id="27"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r>
              <a:rPr lang="en-US" altLang="en-US" sz="2400" dirty="0">
                <a:solidFill>
                  <a:srgbClr val="000000"/>
                </a:solidFill>
              </a:rPr>
              <a:t>Forecast Based Scheduling</a:t>
            </a:r>
            <a:endParaRPr lang="en-US" sz="2400" dirty="0">
              <a:solidFill>
                <a:srgbClr val="000000"/>
              </a:solidFill>
              <a:cs typeface="Arial" pitchFamily="34" charset="0"/>
            </a:endParaRPr>
          </a:p>
        </p:txBody>
      </p:sp>
      <p:sp>
        <p:nvSpPr>
          <p:cNvPr id="28" name="Text Box 2"/>
          <p:cNvSpPr txBox="1">
            <a:spLocks noChangeArrowheads="1"/>
          </p:cNvSpPr>
          <p:nvPr/>
        </p:nvSpPr>
        <p:spPr bwMode="auto">
          <a:xfrm>
            <a:off x="228600" y="1035051"/>
            <a:ext cx="4267200" cy="28511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225425" indent="-225425">
              <a:spcBef>
                <a:spcPts val="600"/>
              </a:spcBef>
              <a:spcAft>
                <a:spcPts val="600"/>
              </a:spcAft>
              <a:buFont typeface="Wingdings" pitchFamily="2" charset="2"/>
              <a:buChar char="§"/>
              <a:defRPr/>
            </a:pPr>
            <a:r>
              <a:rPr lang="en-US" sz="1600" dirty="0">
                <a:cs typeface="Arial" charset="0"/>
              </a:rPr>
              <a:t>Forecast based scheduling is particularly useful and applicable when we </a:t>
            </a:r>
            <a:r>
              <a:rPr lang="en-US" sz="1600" dirty="0" smtClean="0">
                <a:cs typeface="Arial" charset="0"/>
              </a:rPr>
              <a:t>make products</a:t>
            </a:r>
            <a:endParaRPr lang="en-US" sz="1600" dirty="0">
              <a:cs typeface="Arial" charset="0"/>
            </a:endParaRPr>
          </a:p>
          <a:p>
            <a:pPr marL="225425" indent="-225425">
              <a:spcBef>
                <a:spcPts val="600"/>
              </a:spcBef>
              <a:spcAft>
                <a:spcPts val="600"/>
              </a:spcAft>
              <a:buFont typeface="Wingdings" pitchFamily="2" charset="2"/>
              <a:buChar char="§"/>
              <a:defRPr/>
            </a:pPr>
            <a:r>
              <a:rPr lang="en-US" sz="1600" dirty="0" smtClean="0">
                <a:cs typeface="Arial" charset="0"/>
              </a:rPr>
              <a:t>We use forecast </a:t>
            </a:r>
            <a:r>
              <a:rPr lang="en-US" sz="1600" dirty="0">
                <a:cs typeface="Arial" charset="0"/>
              </a:rPr>
              <a:t>based Scheduling is </a:t>
            </a:r>
            <a:r>
              <a:rPr lang="en-US" sz="1600" u="sng" dirty="0">
                <a:cs typeface="Arial" charset="0"/>
              </a:rPr>
              <a:t>when </a:t>
            </a:r>
            <a:r>
              <a:rPr lang="en-US" sz="1600" u="sng" dirty="0" smtClean="0">
                <a:cs typeface="Arial" charset="0"/>
              </a:rPr>
              <a:t>a certain quantity of products </a:t>
            </a:r>
            <a:r>
              <a:rPr lang="en-US" sz="1600" u="sng" dirty="0">
                <a:cs typeface="Arial" charset="0"/>
              </a:rPr>
              <a:t>is needed</a:t>
            </a:r>
            <a:r>
              <a:rPr lang="en-US" sz="1600" dirty="0">
                <a:cs typeface="Arial" charset="0"/>
              </a:rPr>
              <a:t> by </a:t>
            </a:r>
            <a:r>
              <a:rPr lang="en-US" sz="1600" dirty="0" smtClean="0">
                <a:cs typeface="Arial" charset="0"/>
              </a:rPr>
              <a:t>the customer</a:t>
            </a:r>
            <a:endParaRPr lang="en-US" sz="1600" dirty="0">
              <a:cs typeface="Arial" charset="0"/>
            </a:endParaRPr>
          </a:p>
          <a:p>
            <a:pPr marL="225425" indent="-225425">
              <a:spcBef>
                <a:spcPts val="600"/>
              </a:spcBef>
              <a:spcAft>
                <a:spcPts val="600"/>
              </a:spcAft>
              <a:buFont typeface="Wingdings" pitchFamily="2" charset="2"/>
              <a:buChar char="§"/>
              <a:defRPr/>
            </a:pPr>
            <a:r>
              <a:rPr lang="en-US" sz="1600" dirty="0" smtClean="0">
                <a:cs typeface="Arial" charset="0"/>
              </a:rPr>
              <a:t>When we know how much the customer needs, it helps us decide how much to make, and which in turn helps us decide how much raw material I should buy</a:t>
            </a:r>
            <a:endParaRPr lang="en-US" sz="1600" dirty="0">
              <a:cs typeface="Arial" charset="0"/>
            </a:endParaRPr>
          </a:p>
        </p:txBody>
      </p:sp>
      <p:grpSp>
        <p:nvGrpSpPr>
          <p:cNvPr id="2" name="Group 1"/>
          <p:cNvGrpSpPr/>
          <p:nvPr/>
        </p:nvGrpSpPr>
        <p:grpSpPr>
          <a:xfrm>
            <a:off x="603295" y="3962400"/>
            <a:ext cx="8388305" cy="1907157"/>
            <a:chOff x="375622" y="3962400"/>
            <a:chExt cx="8612803" cy="2028160"/>
          </a:xfrm>
        </p:grpSpPr>
        <p:grpSp>
          <p:nvGrpSpPr>
            <p:cNvPr id="31" name="Group 30"/>
            <p:cNvGrpSpPr/>
            <p:nvPr/>
          </p:nvGrpSpPr>
          <p:grpSpPr>
            <a:xfrm>
              <a:off x="7086600" y="3962400"/>
              <a:ext cx="1295400" cy="560523"/>
              <a:chOff x="7086600" y="4800600"/>
              <a:chExt cx="1295400" cy="560523"/>
            </a:xfrm>
          </p:grpSpPr>
          <p:sp>
            <p:nvSpPr>
              <p:cNvPr id="33" name="Rectangle 51"/>
              <p:cNvSpPr>
                <a:spLocks noChangeArrowheads="1"/>
              </p:cNvSpPr>
              <p:nvPr/>
            </p:nvSpPr>
            <p:spPr bwMode="auto">
              <a:xfrm>
                <a:off x="7086600" y="5096377"/>
                <a:ext cx="1295400" cy="264746"/>
              </a:xfrm>
              <a:prstGeom prst="rect">
                <a:avLst/>
              </a:prstGeom>
              <a:solidFill>
                <a:srgbClr val="99FF99"/>
              </a:solidFill>
              <a:ln w="9525">
                <a:solidFill>
                  <a:srgbClr val="000000"/>
                </a:solidFill>
                <a:miter lim="800000"/>
                <a:headEnd/>
                <a:tailEnd/>
              </a:ln>
            </p:spPr>
            <p:txBody>
              <a:bodyPr wrap="none" anchor="ctr"/>
              <a:lstStyle/>
              <a:p>
                <a:pPr algn="ctr" eaLnBrk="1" hangingPunct="1"/>
                <a:r>
                  <a:rPr lang="x-none" sz="1600" b="1" dirty="0">
                    <a:solidFill>
                      <a:srgbClr val="C00000"/>
                    </a:solidFill>
                    <a:cs typeface="Arial" pitchFamily="34" charset="0"/>
                  </a:rPr>
                  <a:t>बिक्री</a:t>
                </a:r>
                <a:endParaRPr lang="en-US" sz="1600" b="1" dirty="0">
                  <a:solidFill>
                    <a:srgbClr val="C00000"/>
                  </a:solidFill>
                  <a:cs typeface="Arial" pitchFamily="34" charset="0"/>
                </a:endParaRPr>
              </a:p>
            </p:txBody>
          </p:sp>
          <p:sp>
            <p:nvSpPr>
              <p:cNvPr id="34" name="Text Box 60"/>
              <p:cNvSpPr txBox="1">
                <a:spLocks noChangeArrowheads="1"/>
              </p:cNvSpPr>
              <p:nvPr/>
            </p:nvSpPr>
            <p:spPr bwMode="auto">
              <a:xfrm>
                <a:off x="7391400" y="4800600"/>
                <a:ext cx="585417" cy="2769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en-US" sz="1200" b="1" dirty="0">
                    <a:solidFill>
                      <a:srgbClr val="C00000"/>
                    </a:solidFill>
                    <a:cs typeface="Arial" pitchFamily="34" charset="0"/>
                  </a:rPr>
                  <a:t>Sales</a:t>
                </a:r>
              </a:p>
            </p:txBody>
          </p:sp>
        </p:grpSp>
        <p:grpSp>
          <p:nvGrpSpPr>
            <p:cNvPr id="42" name="Group 41"/>
            <p:cNvGrpSpPr/>
            <p:nvPr/>
          </p:nvGrpSpPr>
          <p:grpSpPr>
            <a:xfrm>
              <a:off x="3810000" y="3962400"/>
              <a:ext cx="2514600" cy="609600"/>
              <a:chOff x="2743200" y="4800600"/>
              <a:chExt cx="2514600" cy="609600"/>
            </a:xfrm>
          </p:grpSpPr>
          <p:sp>
            <p:nvSpPr>
              <p:cNvPr id="44" name="Left Arrow 43"/>
              <p:cNvSpPr/>
              <p:nvPr/>
            </p:nvSpPr>
            <p:spPr bwMode="auto">
              <a:xfrm>
                <a:off x="4800600" y="5065712"/>
                <a:ext cx="457200" cy="344488"/>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N" sz="1200">
                  <a:solidFill>
                    <a:prstClr val="white"/>
                  </a:solidFill>
                </a:endParaRPr>
              </a:p>
            </p:txBody>
          </p:sp>
          <p:sp>
            <p:nvSpPr>
              <p:cNvPr id="45" name="Rectangle 50"/>
              <p:cNvSpPr>
                <a:spLocks noChangeArrowheads="1"/>
              </p:cNvSpPr>
              <p:nvPr/>
            </p:nvSpPr>
            <p:spPr bwMode="auto">
              <a:xfrm>
                <a:off x="2743200" y="5098174"/>
                <a:ext cx="1447800" cy="266982"/>
              </a:xfrm>
              <a:prstGeom prst="rect">
                <a:avLst/>
              </a:prstGeom>
              <a:solidFill>
                <a:srgbClr val="FFCC66"/>
              </a:solidFill>
              <a:ln w="9525">
                <a:solidFill>
                  <a:schemeClr val="tx1"/>
                </a:solidFill>
                <a:miter lim="800000"/>
                <a:headEnd/>
                <a:tailEnd/>
              </a:ln>
            </p:spPr>
            <p:txBody>
              <a:bodyPr wrap="none" anchor="ctr"/>
              <a:lstStyle/>
              <a:p>
                <a:pPr algn="ctr" eaLnBrk="1" hangingPunct="1"/>
                <a:r>
                  <a:rPr lang="x-none" sz="1400" b="1" dirty="0">
                    <a:solidFill>
                      <a:srgbClr val="C00000"/>
                    </a:solidFill>
                    <a:cs typeface="Arial" pitchFamily="34" charset="0"/>
                  </a:rPr>
                  <a:t>उत्पादन</a:t>
                </a:r>
                <a:endParaRPr lang="en-US" sz="1400" b="1" dirty="0">
                  <a:solidFill>
                    <a:srgbClr val="C00000"/>
                  </a:solidFill>
                  <a:cs typeface="Arial" pitchFamily="34" charset="0"/>
                </a:endParaRPr>
              </a:p>
            </p:txBody>
          </p:sp>
          <p:sp>
            <p:nvSpPr>
              <p:cNvPr id="46" name="Text Box 55"/>
              <p:cNvSpPr txBox="1">
                <a:spLocks noChangeArrowheads="1"/>
              </p:cNvSpPr>
              <p:nvPr/>
            </p:nvSpPr>
            <p:spPr bwMode="auto">
              <a:xfrm>
                <a:off x="2810759" y="4800600"/>
                <a:ext cx="1456441" cy="2769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en-US" sz="1200" b="1" dirty="0" smtClean="0">
                    <a:solidFill>
                      <a:srgbClr val="C00000"/>
                    </a:solidFill>
                    <a:cs typeface="Arial" pitchFamily="34" charset="0"/>
                  </a:rPr>
                  <a:t>Production</a:t>
                </a:r>
                <a:endParaRPr lang="en-US" sz="1200" b="1" dirty="0">
                  <a:solidFill>
                    <a:srgbClr val="C00000"/>
                  </a:solidFill>
                  <a:cs typeface="Arial" pitchFamily="34" charset="0"/>
                </a:endParaRPr>
              </a:p>
            </p:txBody>
          </p:sp>
        </p:grpSp>
        <p:grpSp>
          <p:nvGrpSpPr>
            <p:cNvPr id="48" name="Group 47"/>
            <p:cNvGrpSpPr/>
            <p:nvPr/>
          </p:nvGrpSpPr>
          <p:grpSpPr>
            <a:xfrm>
              <a:off x="685800" y="3962400"/>
              <a:ext cx="2514600" cy="573088"/>
              <a:chOff x="685800" y="4800600"/>
              <a:chExt cx="2514600" cy="573088"/>
            </a:xfrm>
          </p:grpSpPr>
          <p:sp>
            <p:nvSpPr>
              <p:cNvPr id="50" name="Left Arrow 49"/>
              <p:cNvSpPr/>
              <p:nvPr/>
            </p:nvSpPr>
            <p:spPr bwMode="auto">
              <a:xfrm>
                <a:off x="2743200" y="5029200"/>
                <a:ext cx="457200" cy="344488"/>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N" sz="1200">
                  <a:solidFill>
                    <a:prstClr val="white"/>
                  </a:solidFill>
                </a:endParaRPr>
              </a:p>
            </p:txBody>
          </p:sp>
          <p:sp>
            <p:nvSpPr>
              <p:cNvPr id="51" name="Text Box 54"/>
              <p:cNvSpPr txBox="1">
                <a:spLocks noChangeArrowheads="1"/>
              </p:cNvSpPr>
              <p:nvPr/>
            </p:nvSpPr>
            <p:spPr bwMode="auto">
              <a:xfrm>
                <a:off x="685800" y="4800600"/>
                <a:ext cx="1456441" cy="2769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en-US" sz="1200" b="1" dirty="0">
                    <a:solidFill>
                      <a:srgbClr val="C00000"/>
                    </a:solidFill>
                    <a:cs typeface="Arial" pitchFamily="34" charset="0"/>
                  </a:rPr>
                  <a:t>Purchasing</a:t>
                </a:r>
              </a:p>
            </p:txBody>
          </p:sp>
          <p:sp>
            <p:nvSpPr>
              <p:cNvPr id="52" name="Rectangle 48"/>
              <p:cNvSpPr>
                <a:spLocks noChangeArrowheads="1"/>
              </p:cNvSpPr>
              <p:nvPr/>
            </p:nvSpPr>
            <p:spPr bwMode="auto">
              <a:xfrm>
                <a:off x="685800" y="5097463"/>
                <a:ext cx="1524000" cy="268287"/>
              </a:xfrm>
              <a:prstGeom prst="rect">
                <a:avLst/>
              </a:prstGeom>
              <a:solidFill>
                <a:schemeClr val="tx2">
                  <a:lumMod val="20000"/>
                  <a:lumOff val="80000"/>
                </a:schemeClr>
              </a:solidFill>
              <a:ln w="9525">
                <a:solidFill>
                  <a:schemeClr val="tx1"/>
                </a:solidFill>
                <a:miter lim="800000"/>
                <a:headEnd/>
                <a:tailEnd/>
              </a:ln>
            </p:spPr>
            <p:txBody>
              <a:bodyPr wrap="none" anchor="ctr"/>
              <a:lstStyle/>
              <a:p>
                <a:pPr algn="ctr" eaLnBrk="1" hangingPunct="1"/>
                <a:r>
                  <a:rPr lang="x-none" sz="1400" b="1" dirty="0">
                    <a:solidFill>
                      <a:srgbClr val="C00000"/>
                    </a:solidFill>
                    <a:cs typeface="Arial" pitchFamily="34" charset="0"/>
                  </a:rPr>
                  <a:t>खरीदना </a:t>
                </a:r>
                <a:endParaRPr lang="en-US" sz="1400" b="1" dirty="0">
                  <a:solidFill>
                    <a:srgbClr val="C00000"/>
                  </a:solidFill>
                  <a:cs typeface="Arial" pitchFamily="34" charset="0"/>
                </a:endParaRPr>
              </a:p>
            </p:txBody>
          </p:sp>
        </p:grpSp>
        <p:sp>
          <p:nvSpPr>
            <p:cNvPr id="26" name="TextBox 25"/>
            <p:cNvSpPr txBox="1"/>
            <p:nvPr/>
          </p:nvSpPr>
          <p:spPr bwMode="auto">
            <a:xfrm>
              <a:off x="375622" y="4746805"/>
              <a:ext cx="1981200" cy="1243755"/>
            </a:xfrm>
            <a:prstGeom prst="rect">
              <a:avLst/>
            </a:prstGeom>
            <a:noFill/>
          </p:spPr>
          <p:txBody>
            <a:bodyPr>
              <a:spAutoFit/>
            </a:bodyPr>
            <a:lstStyle/>
            <a:p>
              <a:pPr>
                <a:defRPr/>
              </a:pPr>
              <a:r>
                <a:rPr lang="en-US" sz="1400" b="1" dirty="0" smtClean="0">
                  <a:solidFill>
                    <a:schemeClr val="tx1">
                      <a:lumMod val="75000"/>
                      <a:lumOff val="25000"/>
                    </a:schemeClr>
                  </a:solidFill>
                  <a:latin typeface="Arial" charset="0"/>
                  <a:cs typeface="Arial" charset="0"/>
                </a:rPr>
                <a:t>This is how much I will need to purchase</a:t>
              </a:r>
              <a:r>
                <a:rPr lang="hi-IN" sz="1400" b="1" dirty="0" smtClean="0">
                  <a:solidFill>
                    <a:schemeClr val="tx1">
                      <a:lumMod val="75000"/>
                      <a:lumOff val="25000"/>
                    </a:schemeClr>
                  </a:solidFill>
                  <a:latin typeface="Arial" charset="0"/>
                  <a:cs typeface="Arial" charset="0"/>
                </a:rPr>
                <a:t> </a:t>
              </a:r>
            </a:p>
            <a:p>
              <a:pPr>
                <a:defRPr/>
              </a:pPr>
              <a:r>
                <a:rPr lang="hi-IN" sz="1400" b="1" dirty="0" smtClean="0">
                  <a:solidFill>
                    <a:schemeClr val="tx1">
                      <a:lumMod val="75000"/>
                      <a:lumOff val="25000"/>
                    </a:schemeClr>
                  </a:solidFill>
                  <a:latin typeface="Arial" charset="0"/>
                  <a:cs typeface="Arial" charset="0"/>
                </a:rPr>
                <a:t>मेरे अनुमान से मुझे इतना खरीदना पड़ेगा </a:t>
              </a:r>
              <a:endParaRPr lang="en-IN" sz="1400" b="1" dirty="0">
                <a:solidFill>
                  <a:schemeClr val="tx1">
                    <a:lumMod val="75000"/>
                    <a:lumOff val="25000"/>
                  </a:schemeClr>
                </a:solidFill>
                <a:latin typeface="Arial" charset="0"/>
                <a:cs typeface="Arial" charset="0"/>
              </a:endParaRPr>
            </a:p>
          </p:txBody>
        </p:sp>
        <p:sp>
          <p:nvSpPr>
            <p:cNvPr id="29" name="TextBox 28"/>
            <p:cNvSpPr txBox="1"/>
            <p:nvPr/>
          </p:nvSpPr>
          <p:spPr bwMode="auto">
            <a:xfrm>
              <a:off x="3616659" y="4861362"/>
              <a:ext cx="1981200" cy="1014642"/>
            </a:xfrm>
            <a:prstGeom prst="rect">
              <a:avLst/>
            </a:prstGeom>
            <a:noFill/>
          </p:spPr>
          <p:txBody>
            <a:bodyPr>
              <a:spAutoFit/>
            </a:bodyPr>
            <a:lstStyle/>
            <a:p>
              <a:pPr>
                <a:defRPr/>
              </a:pPr>
              <a:r>
                <a:rPr lang="en-US" sz="1400" b="1" dirty="0">
                  <a:solidFill>
                    <a:schemeClr val="tx1">
                      <a:lumMod val="75000"/>
                      <a:lumOff val="25000"/>
                    </a:schemeClr>
                  </a:solidFill>
                  <a:latin typeface="Arial" charset="0"/>
                  <a:cs typeface="Arial" charset="0"/>
                </a:rPr>
                <a:t>This is how much </a:t>
              </a:r>
              <a:r>
                <a:rPr lang="en-US" sz="1400" b="1" dirty="0" smtClean="0">
                  <a:solidFill>
                    <a:schemeClr val="tx1">
                      <a:lumMod val="75000"/>
                      <a:lumOff val="25000"/>
                    </a:schemeClr>
                  </a:solidFill>
                  <a:latin typeface="Arial" charset="0"/>
                  <a:cs typeface="Arial" charset="0"/>
                </a:rPr>
                <a:t>I will need to make</a:t>
              </a:r>
              <a:endParaRPr lang="hi-IN" sz="1400" b="1" dirty="0" smtClean="0">
                <a:solidFill>
                  <a:schemeClr val="tx1">
                    <a:lumMod val="75000"/>
                    <a:lumOff val="25000"/>
                  </a:schemeClr>
                </a:solidFill>
                <a:latin typeface="Arial" charset="0"/>
                <a:cs typeface="Arial" charset="0"/>
              </a:endParaRPr>
            </a:p>
            <a:p>
              <a:pPr>
                <a:defRPr/>
              </a:pPr>
              <a:r>
                <a:rPr lang="hi-IN" sz="1400" b="1" dirty="0" smtClean="0">
                  <a:solidFill>
                    <a:schemeClr val="tx1">
                      <a:lumMod val="75000"/>
                      <a:lumOff val="25000"/>
                    </a:schemeClr>
                  </a:solidFill>
                  <a:latin typeface="Arial" charset="0"/>
                  <a:cs typeface="Arial" charset="0"/>
                </a:rPr>
                <a:t>मेरे अनुमान से मुझे इतना बनाना पड़ेगा </a:t>
              </a:r>
              <a:endParaRPr lang="en-IN" sz="1400" b="1" dirty="0">
                <a:solidFill>
                  <a:schemeClr val="tx1">
                    <a:lumMod val="75000"/>
                    <a:lumOff val="25000"/>
                  </a:schemeClr>
                </a:solidFill>
                <a:latin typeface="Arial" charset="0"/>
                <a:cs typeface="Arial" charset="0"/>
              </a:endParaRPr>
            </a:p>
          </p:txBody>
        </p:sp>
        <p:sp>
          <p:nvSpPr>
            <p:cNvPr id="30" name="Cloud Callout 29"/>
            <p:cNvSpPr/>
            <p:nvPr/>
          </p:nvSpPr>
          <p:spPr>
            <a:xfrm>
              <a:off x="6553200" y="4953000"/>
              <a:ext cx="2435225" cy="792162"/>
            </a:xfrm>
            <a:prstGeom prst="cloudCallout">
              <a:avLst>
                <a:gd name="adj1" fmla="val -8629"/>
                <a:gd name="adj2" fmla="val -92370"/>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t>This is how much I </a:t>
              </a:r>
              <a:r>
                <a:rPr lang="en-US" sz="1000" b="1" dirty="0" smtClean="0"/>
                <a:t>can </a:t>
              </a:r>
              <a:r>
                <a:rPr lang="en-US" sz="1000" b="1" dirty="0"/>
                <a:t>sell</a:t>
              </a:r>
              <a:r>
                <a:rPr lang="en-US" sz="1000" b="1" dirty="0" smtClean="0"/>
                <a:t>!</a:t>
              </a:r>
              <a:endParaRPr lang="hi-IN" sz="1000" b="1" dirty="0" smtClean="0"/>
            </a:p>
            <a:p>
              <a:pPr algn="ctr">
                <a:defRPr/>
              </a:pPr>
              <a:r>
                <a:rPr lang="hi-IN" sz="1000" b="1" dirty="0" smtClean="0"/>
                <a:t>मेरे अनुमान से मैं इतना बेच सकता हूं! </a:t>
              </a:r>
              <a:endParaRPr lang="en-US" sz="1000" b="1" dirty="0"/>
            </a:p>
          </p:txBody>
        </p:sp>
      </p:grpSp>
      <p:sp>
        <p:nvSpPr>
          <p:cNvPr id="36" name="Rectangle 35"/>
          <p:cNvSpPr>
            <a:spLocks noChangeArrowheads="1"/>
          </p:cNvSpPr>
          <p:nvPr/>
        </p:nvSpPr>
        <p:spPr bwMode="auto">
          <a:xfrm>
            <a:off x="228600" y="5791200"/>
            <a:ext cx="4267200" cy="838200"/>
          </a:xfrm>
          <a:prstGeom prst="rect">
            <a:avLst/>
          </a:prstGeom>
          <a:solidFill>
            <a:srgbClr val="FFCC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defRPr sz="1200">
                <a:solidFill>
                  <a:schemeClr val="tx1"/>
                </a:solidFill>
                <a:latin typeface="Arial" panose="020B0604020202020204" pitchFamily="34" charset="0"/>
                <a:cs typeface="Arial" panose="020B0604020202020204" pitchFamily="34" charset="0"/>
              </a:defRPr>
            </a:lvl1pPr>
            <a:lvl2pPr marL="742950" indent="-285750">
              <a:defRPr sz="1200">
                <a:solidFill>
                  <a:schemeClr val="tx1"/>
                </a:solidFill>
                <a:latin typeface="Arial" panose="020B0604020202020204" pitchFamily="34" charset="0"/>
                <a:cs typeface="Arial" panose="020B0604020202020204" pitchFamily="34" charset="0"/>
              </a:defRPr>
            </a:lvl2pPr>
            <a:lvl3pPr marL="1143000" indent="-228600">
              <a:defRPr sz="1200">
                <a:solidFill>
                  <a:schemeClr val="tx1"/>
                </a:solidFill>
                <a:latin typeface="Arial" panose="020B0604020202020204" pitchFamily="34" charset="0"/>
                <a:cs typeface="Arial" panose="020B0604020202020204" pitchFamily="34" charset="0"/>
              </a:defRPr>
            </a:lvl3pPr>
            <a:lvl4pPr marL="1600200" indent="-228600">
              <a:defRPr sz="1200">
                <a:solidFill>
                  <a:schemeClr val="tx1"/>
                </a:solidFill>
                <a:latin typeface="Arial" panose="020B0604020202020204" pitchFamily="34" charset="0"/>
                <a:cs typeface="Arial" panose="020B0604020202020204" pitchFamily="34" charset="0"/>
              </a:defRPr>
            </a:lvl4pPr>
            <a:lvl5pPr marL="2057400" indent="-228600">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9pPr>
          </a:lstStyle>
          <a:p>
            <a:pPr algn="ctr"/>
            <a:r>
              <a:rPr lang="en-US" altLang="en-US" sz="1600" b="1" dirty="0">
                <a:latin typeface="Garamond" panose="02020404030301010803" pitchFamily="18" charset="0"/>
              </a:rPr>
              <a:t>Key Point :</a:t>
            </a:r>
            <a:r>
              <a:rPr lang="en-US" altLang="en-US" sz="1600" dirty="0">
                <a:latin typeface="Garamond" panose="02020404030301010803" pitchFamily="18" charset="0"/>
              </a:rPr>
              <a:t> Forecast Based Scheduling helps to match the Production outputs to the demand, Customer Orders    </a:t>
            </a:r>
          </a:p>
          <a:p>
            <a:pPr algn="ctr"/>
            <a:endParaRPr lang="en-US" altLang="en-US" sz="1600" dirty="0">
              <a:latin typeface="Garamond" panose="02020404030301010803" pitchFamily="18" charset="0"/>
            </a:endParaRPr>
          </a:p>
        </p:txBody>
      </p:sp>
      <p:sp>
        <p:nvSpPr>
          <p:cNvPr id="37" name="Rectangle 36"/>
          <p:cNvSpPr>
            <a:spLocks noChangeArrowheads="1"/>
          </p:cNvSpPr>
          <p:nvPr/>
        </p:nvSpPr>
        <p:spPr bwMode="auto">
          <a:xfrm>
            <a:off x="4800600" y="5811859"/>
            <a:ext cx="4267200" cy="838200"/>
          </a:xfrm>
          <a:prstGeom prst="rect">
            <a:avLst/>
          </a:prstGeom>
          <a:solidFill>
            <a:srgbClr val="FFCC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defRPr sz="1200">
                <a:solidFill>
                  <a:schemeClr val="tx1"/>
                </a:solidFill>
                <a:latin typeface="Arial" panose="020B0604020202020204" pitchFamily="34" charset="0"/>
                <a:cs typeface="Arial" panose="020B0604020202020204" pitchFamily="34" charset="0"/>
              </a:defRPr>
            </a:lvl1pPr>
            <a:lvl2pPr marL="742950" indent="-285750">
              <a:defRPr sz="1200">
                <a:solidFill>
                  <a:schemeClr val="tx1"/>
                </a:solidFill>
                <a:latin typeface="Arial" panose="020B0604020202020204" pitchFamily="34" charset="0"/>
                <a:cs typeface="Arial" panose="020B0604020202020204" pitchFamily="34" charset="0"/>
              </a:defRPr>
            </a:lvl2pPr>
            <a:lvl3pPr marL="1143000" indent="-228600">
              <a:defRPr sz="1200">
                <a:solidFill>
                  <a:schemeClr val="tx1"/>
                </a:solidFill>
                <a:latin typeface="Arial" panose="020B0604020202020204" pitchFamily="34" charset="0"/>
                <a:cs typeface="Arial" panose="020B0604020202020204" pitchFamily="34" charset="0"/>
              </a:defRPr>
            </a:lvl3pPr>
            <a:lvl4pPr marL="1600200" indent="-228600">
              <a:defRPr sz="1200">
                <a:solidFill>
                  <a:schemeClr val="tx1"/>
                </a:solidFill>
                <a:latin typeface="Arial" panose="020B0604020202020204" pitchFamily="34" charset="0"/>
                <a:cs typeface="Arial" panose="020B0604020202020204" pitchFamily="34" charset="0"/>
              </a:defRPr>
            </a:lvl4pPr>
            <a:lvl5pPr marL="2057400" indent="-228600">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9pPr>
          </a:lstStyle>
          <a:p>
            <a:pPr algn="ctr"/>
            <a:r>
              <a:rPr lang="x-none" altLang="en-US" sz="1600" b="1" dirty="0">
                <a:latin typeface="Garamond" panose="02020404030301010803" pitchFamily="18" charset="0"/>
              </a:rPr>
              <a:t>मुख्य बिंदु:</a:t>
            </a:r>
            <a:r>
              <a:rPr lang="x-none" altLang="en-US" sz="1600" dirty="0">
                <a:latin typeface="Garamond" panose="02020404030301010803" pitchFamily="18" charset="0"/>
              </a:rPr>
              <a:t> पूर्वानुमान </a:t>
            </a:r>
            <a:r>
              <a:rPr lang="x-none" altLang="en-US" sz="1600">
                <a:latin typeface="Garamond" panose="02020404030301010803" pitchFamily="18" charset="0"/>
              </a:rPr>
              <a:t>आधारित </a:t>
            </a:r>
            <a:r>
              <a:rPr lang="hi-IN" altLang="en-US" sz="1600" dirty="0" smtClean="0">
                <a:latin typeface="Garamond" panose="02020404030301010803" pitchFamily="18" charset="0"/>
              </a:rPr>
              <a:t>कार्य</a:t>
            </a:r>
            <a:r>
              <a:rPr lang="x-none" altLang="en-US" sz="1600" smtClean="0">
                <a:latin typeface="Garamond" panose="02020404030301010803" pitchFamily="18" charset="0"/>
              </a:rPr>
              <a:t>क्रम </a:t>
            </a:r>
            <a:r>
              <a:rPr lang="x-none" altLang="en-US" sz="1600">
                <a:latin typeface="Garamond" panose="02020404030301010803" pitchFamily="18" charset="0"/>
              </a:rPr>
              <a:t>निर्धारण </a:t>
            </a:r>
            <a:r>
              <a:rPr lang="x-none" altLang="en-US" sz="1600" smtClean="0">
                <a:latin typeface="Garamond" panose="02020404030301010803" pitchFamily="18" charset="0"/>
              </a:rPr>
              <a:t>मांग</a:t>
            </a:r>
            <a:r>
              <a:rPr lang="hi-IN" altLang="en-US" sz="1600" dirty="0" smtClean="0">
                <a:latin typeface="Garamond" panose="02020404030301010803" pitchFamily="18" charset="0"/>
              </a:rPr>
              <a:t> के साथ उत्पादन के आउटपुट से मेल खाने में सहायता देता है।</a:t>
            </a:r>
            <a:endParaRPr lang="en-US" altLang="en-US" sz="1600" dirty="0">
              <a:latin typeface="Garamond" panose="02020404030301010803" pitchFamily="18" charset="0"/>
            </a:endParaRPr>
          </a:p>
        </p:txBody>
      </p:sp>
    </p:spTree>
    <p:extLst>
      <p:ext uri="{BB962C8B-B14F-4D97-AF65-F5344CB8AC3E}">
        <p14:creationId xmlns:p14="http://schemas.microsoft.com/office/powerpoint/2010/main" val="4358583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8">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8">
                                            <p:txEl>
                                              <p:pRg st="1" end="1"/>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8">
                                            <p:txEl>
                                              <p:pRg st="2" end="2"/>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6"/>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7"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a:defRPr/>
            </a:pPr>
            <a:r>
              <a:rPr lang="en-US" sz="2400" dirty="0">
                <a:latin typeface="Arial" charset="0"/>
                <a:cs typeface="Arial" charset="0"/>
              </a:rPr>
              <a:t>Availability Based Scheduling</a:t>
            </a:r>
          </a:p>
        </p:txBody>
      </p:sp>
      <p:sp>
        <p:nvSpPr>
          <p:cNvPr id="16" name="Text Box 2"/>
          <p:cNvSpPr txBox="1">
            <a:spLocks noChangeArrowheads="1"/>
          </p:cNvSpPr>
          <p:nvPr/>
        </p:nvSpPr>
        <p:spPr bwMode="auto">
          <a:xfrm>
            <a:off x="228600" y="1035050"/>
            <a:ext cx="4267200" cy="5518149"/>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225425" indent="-225425">
              <a:spcBef>
                <a:spcPts val="600"/>
              </a:spcBef>
              <a:spcAft>
                <a:spcPts val="600"/>
              </a:spcAft>
              <a:buFont typeface="Arial" pitchFamily="34" charset="0"/>
              <a:buChar char="•"/>
              <a:defRPr/>
            </a:pPr>
            <a:r>
              <a:rPr lang="en-US" sz="2000" dirty="0">
                <a:cs typeface="Arial" charset="0"/>
              </a:rPr>
              <a:t>A second type of Scheduling is called ‘</a:t>
            </a:r>
            <a:r>
              <a:rPr lang="en-US" sz="2000" b="1" u="sng" dirty="0">
                <a:cs typeface="Arial" charset="0"/>
              </a:rPr>
              <a:t>Availability based</a:t>
            </a:r>
            <a:r>
              <a:rPr lang="en-US" sz="2000" dirty="0">
                <a:cs typeface="Arial" charset="0"/>
              </a:rPr>
              <a:t>’ scheduling</a:t>
            </a:r>
          </a:p>
          <a:p>
            <a:pPr marL="225425" indent="-225425">
              <a:spcBef>
                <a:spcPts val="600"/>
              </a:spcBef>
              <a:spcAft>
                <a:spcPts val="600"/>
              </a:spcAft>
              <a:buFont typeface="Arial" pitchFamily="34" charset="0"/>
              <a:buChar char="•"/>
              <a:defRPr/>
            </a:pPr>
            <a:r>
              <a:rPr lang="en-US" sz="2000" dirty="0" smtClean="0">
                <a:cs typeface="Arial" charset="0"/>
              </a:rPr>
              <a:t>This is useful when we typically have only a certain amount of raw material or time available to work</a:t>
            </a:r>
          </a:p>
          <a:p>
            <a:pPr marL="225425" indent="-225425">
              <a:spcBef>
                <a:spcPts val="600"/>
              </a:spcBef>
              <a:spcAft>
                <a:spcPts val="600"/>
              </a:spcAft>
              <a:buFont typeface="Arial" pitchFamily="34" charset="0"/>
              <a:buChar char="•"/>
              <a:defRPr/>
            </a:pPr>
            <a:r>
              <a:rPr lang="en-US" sz="2000" dirty="0" smtClean="0">
                <a:cs typeface="Arial" charset="0"/>
              </a:rPr>
              <a:t>Let’s take the example of rice or wheat</a:t>
            </a:r>
            <a:endParaRPr lang="en-US" sz="2000" dirty="0">
              <a:cs typeface="Arial" charset="0"/>
            </a:endParaRPr>
          </a:p>
          <a:p>
            <a:pPr marL="225425" indent="-225425">
              <a:spcBef>
                <a:spcPts val="600"/>
              </a:spcBef>
              <a:spcAft>
                <a:spcPts val="600"/>
              </a:spcAft>
              <a:buFont typeface="Arial" pitchFamily="34" charset="0"/>
              <a:buChar char="•"/>
              <a:defRPr/>
            </a:pPr>
            <a:r>
              <a:rPr lang="en-US" sz="2000" dirty="0" smtClean="0">
                <a:cs typeface="Arial" charset="0"/>
              </a:rPr>
              <a:t>The </a:t>
            </a:r>
            <a:r>
              <a:rPr lang="en-US" sz="2000" dirty="0">
                <a:cs typeface="Arial" charset="0"/>
              </a:rPr>
              <a:t>demand for </a:t>
            </a:r>
            <a:r>
              <a:rPr lang="en-US" sz="2000" dirty="0" smtClean="0">
                <a:cs typeface="Arial" charset="0"/>
              </a:rPr>
              <a:t>these will be throughout </a:t>
            </a:r>
            <a:r>
              <a:rPr lang="en-US" sz="2000" dirty="0">
                <a:cs typeface="Arial" charset="0"/>
              </a:rPr>
              <a:t>the </a:t>
            </a:r>
            <a:r>
              <a:rPr lang="en-US" sz="2000" dirty="0" smtClean="0">
                <a:cs typeface="Arial" charset="0"/>
              </a:rPr>
              <a:t>year. </a:t>
            </a:r>
          </a:p>
          <a:p>
            <a:pPr marL="225425" indent="-225425">
              <a:spcBef>
                <a:spcPts val="600"/>
              </a:spcBef>
              <a:spcAft>
                <a:spcPts val="600"/>
              </a:spcAft>
              <a:buFont typeface="Arial" pitchFamily="34" charset="0"/>
              <a:buChar char="•"/>
              <a:defRPr/>
            </a:pPr>
            <a:r>
              <a:rPr lang="en-US" sz="2000" dirty="0" smtClean="0">
                <a:cs typeface="Arial" charset="0"/>
              </a:rPr>
              <a:t>But, availability </a:t>
            </a:r>
            <a:r>
              <a:rPr lang="en-US" sz="2000" dirty="0">
                <a:cs typeface="Arial" charset="0"/>
              </a:rPr>
              <a:t>of </a:t>
            </a:r>
            <a:r>
              <a:rPr lang="en-US" sz="2000" dirty="0" smtClean="0">
                <a:cs typeface="Arial" charset="0"/>
              </a:rPr>
              <a:t>these items or water and labor for its production will be available only </a:t>
            </a:r>
            <a:r>
              <a:rPr lang="en-US" sz="2000" dirty="0">
                <a:cs typeface="Arial" charset="0"/>
              </a:rPr>
              <a:t>during specific </a:t>
            </a:r>
            <a:r>
              <a:rPr lang="en-US" sz="2000" dirty="0" smtClean="0">
                <a:cs typeface="Arial" charset="0"/>
              </a:rPr>
              <a:t>seasons. In such cases, we use </a:t>
            </a:r>
            <a:r>
              <a:rPr lang="en-US" sz="2000" b="1" u="sng" dirty="0" smtClean="0">
                <a:latin typeface="Arial" charset="0"/>
                <a:cs typeface="Arial" charset="0"/>
              </a:rPr>
              <a:t>Availability-based</a:t>
            </a:r>
            <a:r>
              <a:rPr lang="en-US" sz="2000" dirty="0">
                <a:latin typeface="Arial" charset="0"/>
                <a:cs typeface="Arial" charset="0"/>
              </a:rPr>
              <a:t>’ scheduling</a:t>
            </a:r>
            <a:endParaRPr lang="en-US" dirty="0">
              <a:cs typeface="Arial" charset="0"/>
            </a:endParaRPr>
          </a:p>
          <a:p>
            <a:pPr marL="225425" indent="-225425">
              <a:spcBef>
                <a:spcPts val="600"/>
              </a:spcBef>
              <a:spcAft>
                <a:spcPts val="600"/>
              </a:spcAft>
              <a:buFont typeface="Arial" pitchFamily="34" charset="0"/>
              <a:buChar char="•"/>
              <a:defRPr/>
            </a:pPr>
            <a:endParaRPr lang="en-US" dirty="0">
              <a:cs typeface="Arial" charset="0"/>
            </a:endParaRPr>
          </a:p>
          <a:p>
            <a:pPr marL="682625" lvl="1" indent="-225425">
              <a:spcBef>
                <a:spcPts val="600"/>
              </a:spcBef>
              <a:spcAft>
                <a:spcPts val="600"/>
              </a:spcAft>
              <a:buFont typeface="Arial" pitchFamily="34" charset="0"/>
              <a:buChar char="•"/>
              <a:defRPr/>
            </a:pPr>
            <a:endParaRPr lang="en-US" dirty="0">
              <a:cs typeface="Arial" charset="0"/>
            </a:endParaRPr>
          </a:p>
        </p:txBody>
      </p:sp>
      <p:sp>
        <p:nvSpPr>
          <p:cNvPr id="17" name="Slide Number Placeholder 5"/>
          <p:cNvSpPr txBox="1">
            <a:spLocks/>
          </p:cNvSpPr>
          <p:nvPr/>
        </p:nvSpPr>
        <p:spPr bwMode="auto">
          <a:xfrm>
            <a:off x="3048000" y="6416675"/>
            <a:ext cx="2895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bIns="0" anchor="b"/>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fld id="{0499604E-0EBB-4F4A-836D-AF3718518555}" type="slidenum">
              <a:rPr lang="en-US" sz="1600" b="1" smtClean="0">
                <a:solidFill>
                  <a:srgbClr val="000000"/>
                </a:solidFill>
              </a:rPr>
              <a:t>17</a:t>
            </a:fld>
            <a:endParaRPr lang="en-US" sz="1600" b="1" dirty="0">
              <a:solidFill>
                <a:srgbClr val="000000"/>
              </a:solidFill>
            </a:endParaRPr>
          </a:p>
        </p:txBody>
      </p:sp>
      <p:sp>
        <p:nvSpPr>
          <p:cNvPr id="8" name="Text Box 1"/>
          <p:cNvSpPr txBox="1">
            <a:spLocks noChangeArrowheads="1"/>
          </p:cNvSpPr>
          <p:nvPr/>
        </p:nvSpPr>
        <p:spPr bwMode="auto">
          <a:xfrm>
            <a:off x="4648200" y="152401"/>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a:defRPr/>
            </a:pPr>
            <a:r>
              <a:rPr lang="hi-IN" sz="2400" dirty="0" smtClean="0">
                <a:latin typeface="Arial" charset="0"/>
                <a:cs typeface="Arial" charset="0"/>
              </a:rPr>
              <a:t>उपलब्धता के आधार पर शिड्युलिंग (कार्यक्रम निर्धारित करना)</a:t>
            </a:r>
            <a:endParaRPr lang="en-US" sz="2400" dirty="0">
              <a:latin typeface="Arial" charset="0"/>
              <a:cs typeface="Arial" charset="0"/>
            </a:endParaRPr>
          </a:p>
        </p:txBody>
      </p:sp>
      <p:sp>
        <p:nvSpPr>
          <p:cNvPr id="9" name="Text Box 2"/>
          <p:cNvSpPr txBox="1">
            <a:spLocks noChangeArrowheads="1"/>
          </p:cNvSpPr>
          <p:nvPr/>
        </p:nvSpPr>
        <p:spPr bwMode="auto">
          <a:xfrm>
            <a:off x="4648200" y="1035051"/>
            <a:ext cx="4267200" cy="5518149"/>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225425" indent="-225425">
              <a:spcBef>
                <a:spcPts val="600"/>
              </a:spcBef>
              <a:spcAft>
                <a:spcPts val="600"/>
              </a:spcAft>
              <a:buFont typeface="Arial" pitchFamily="34" charset="0"/>
              <a:buChar char="•"/>
              <a:defRPr/>
            </a:pPr>
            <a:r>
              <a:rPr lang="hi-IN" sz="2000" dirty="0" smtClean="0">
                <a:cs typeface="Arial" charset="0"/>
              </a:rPr>
              <a:t>एक दूसरे प्रकार की शिड्युलिंग को </a:t>
            </a:r>
            <a:r>
              <a:rPr lang="hi-IN" sz="2000" b="1" u="sng" dirty="0" smtClean="0">
                <a:cs typeface="Arial" charset="0"/>
              </a:rPr>
              <a:t>उपलब्धता आधारित शिड्युलिंग </a:t>
            </a:r>
            <a:r>
              <a:rPr lang="hi-IN" sz="2000" dirty="0" smtClean="0">
                <a:cs typeface="Arial" charset="0"/>
              </a:rPr>
              <a:t>कहा जाता है।</a:t>
            </a:r>
          </a:p>
          <a:p>
            <a:pPr marL="225425" indent="-225425">
              <a:spcBef>
                <a:spcPts val="600"/>
              </a:spcBef>
              <a:spcAft>
                <a:spcPts val="600"/>
              </a:spcAft>
              <a:buFont typeface="Arial" pitchFamily="34" charset="0"/>
              <a:buChar char="•"/>
              <a:defRPr/>
            </a:pPr>
            <a:r>
              <a:rPr lang="hi-IN" sz="2000" dirty="0" smtClean="0">
                <a:cs typeface="Arial" charset="0"/>
              </a:rPr>
              <a:t>यह तब उपयोगी होता है जब हमारे पास काम करने के लिए एक खास मात्रा में ही कच्चा माल या समय हो। </a:t>
            </a:r>
            <a:endParaRPr lang="en-US" sz="2000" dirty="0" smtClean="0">
              <a:cs typeface="Arial" charset="0"/>
            </a:endParaRPr>
          </a:p>
          <a:p>
            <a:pPr marL="225425" indent="-225425">
              <a:spcBef>
                <a:spcPts val="600"/>
              </a:spcBef>
              <a:spcAft>
                <a:spcPts val="600"/>
              </a:spcAft>
              <a:buFont typeface="Arial" pitchFamily="34" charset="0"/>
              <a:buChar char="•"/>
              <a:defRPr/>
            </a:pPr>
            <a:r>
              <a:rPr lang="hi-IN" sz="2000" dirty="0" smtClean="0">
                <a:cs typeface="Arial" charset="0"/>
              </a:rPr>
              <a:t>चलिए चावल या गेंहु का उदाहरण लेते हैं</a:t>
            </a:r>
            <a:endParaRPr lang="en-US" sz="2000" dirty="0">
              <a:cs typeface="Arial" charset="0"/>
            </a:endParaRPr>
          </a:p>
          <a:p>
            <a:pPr marL="225425" indent="-225425">
              <a:spcBef>
                <a:spcPts val="600"/>
              </a:spcBef>
              <a:spcAft>
                <a:spcPts val="600"/>
              </a:spcAft>
              <a:buFont typeface="Arial" pitchFamily="34" charset="0"/>
              <a:buChar char="•"/>
              <a:defRPr/>
            </a:pPr>
            <a:r>
              <a:rPr lang="hi-IN" sz="2000" dirty="0" smtClean="0">
                <a:cs typeface="Arial" charset="0"/>
              </a:rPr>
              <a:t>इनकी मांग पूरे साल रहेगी। </a:t>
            </a:r>
            <a:endParaRPr lang="en-US" sz="2000" dirty="0" smtClean="0">
              <a:cs typeface="Arial" charset="0"/>
            </a:endParaRPr>
          </a:p>
          <a:p>
            <a:pPr marL="225425" indent="-225425">
              <a:spcBef>
                <a:spcPts val="600"/>
              </a:spcBef>
              <a:spcAft>
                <a:spcPts val="600"/>
              </a:spcAft>
              <a:buFont typeface="Arial" pitchFamily="34" charset="0"/>
              <a:buChar char="•"/>
              <a:defRPr/>
            </a:pPr>
            <a:r>
              <a:rPr lang="hi-IN" sz="2000" dirty="0" smtClean="0">
                <a:latin typeface="Arial" charset="0"/>
                <a:cs typeface="Arial" charset="0"/>
              </a:rPr>
              <a:t>लेकिन, इन सामानों की उपलब्ध्ता या पानी और मजदूरों की उपलब्धता सिर्फ़ कुछ खास मौसम में रहेगी। ऐसी स्थिति में हम </a:t>
            </a:r>
            <a:r>
              <a:rPr lang="hi-IN" sz="2000" b="1" u="sng" dirty="0">
                <a:cs typeface="Arial" charset="0"/>
              </a:rPr>
              <a:t>उपलब्धता आधारित शिड्युलिंग </a:t>
            </a:r>
            <a:r>
              <a:rPr lang="hi-IN" sz="2000" dirty="0" smtClean="0">
                <a:latin typeface="Arial" charset="0"/>
                <a:cs typeface="Arial" charset="0"/>
              </a:rPr>
              <a:t>का प्रयोग करते हैं। </a:t>
            </a:r>
            <a:endParaRPr lang="en-US" dirty="0">
              <a:cs typeface="Arial" charset="0"/>
            </a:endParaRPr>
          </a:p>
          <a:p>
            <a:pPr marL="225425" indent="-225425">
              <a:spcBef>
                <a:spcPts val="600"/>
              </a:spcBef>
              <a:spcAft>
                <a:spcPts val="600"/>
              </a:spcAft>
              <a:buFont typeface="Arial" pitchFamily="34" charset="0"/>
              <a:buChar char="•"/>
              <a:defRPr/>
            </a:pPr>
            <a:endParaRPr lang="en-US" dirty="0">
              <a:cs typeface="Arial" charset="0"/>
            </a:endParaRPr>
          </a:p>
          <a:p>
            <a:pPr marL="682625" lvl="1" indent="-225425">
              <a:spcBef>
                <a:spcPts val="600"/>
              </a:spcBef>
              <a:spcAft>
                <a:spcPts val="600"/>
              </a:spcAft>
              <a:buFont typeface="Arial" pitchFamily="34" charset="0"/>
              <a:buChar char="•"/>
              <a:defRPr/>
            </a:pPr>
            <a:endParaRPr lang="en-US" dirty="0">
              <a:cs typeface="Arial" charset="0"/>
            </a:endParaRPr>
          </a:p>
        </p:txBody>
      </p:sp>
    </p:spTree>
    <p:extLst>
      <p:ext uri="{BB962C8B-B14F-4D97-AF65-F5344CB8AC3E}">
        <p14:creationId xmlns:p14="http://schemas.microsoft.com/office/powerpoint/2010/main" val="31771534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6">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6">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 Box 1"/>
          <p:cNvSpPr txBox="1">
            <a:spLocks noChangeArrowheads="1"/>
          </p:cNvSpPr>
          <p:nvPr/>
        </p:nvSpPr>
        <p:spPr bwMode="auto">
          <a:xfrm>
            <a:off x="47244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a:defRPr/>
            </a:pPr>
            <a:r>
              <a:rPr lang="x-none" sz="2400" dirty="0">
                <a:latin typeface="Arial" charset="0"/>
                <a:cs typeface="Arial" charset="0"/>
              </a:rPr>
              <a:t>उपलब्धता आधारित क्रम निर्धारण – कब </a:t>
            </a:r>
            <a:r>
              <a:rPr lang="en-US" sz="2400" dirty="0">
                <a:latin typeface="Arial" charset="0"/>
                <a:cs typeface="Arial" charset="0"/>
              </a:rPr>
              <a:t>?</a:t>
            </a:r>
          </a:p>
        </p:txBody>
      </p:sp>
      <p:sp>
        <p:nvSpPr>
          <p:cNvPr id="25"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a:defRPr/>
            </a:pPr>
            <a:r>
              <a:rPr lang="en-US" sz="2400" dirty="0">
                <a:latin typeface="Arial" charset="0"/>
                <a:cs typeface="Arial" charset="0"/>
              </a:rPr>
              <a:t>Availability based Scheduling – When?</a:t>
            </a:r>
          </a:p>
        </p:txBody>
      </p:sp>
      <p:sp>
        <p:nvSpPr>
          <p:cNvPr id="26" name="Text Box 2"/>
          <p:cNvSpPr txBox="1">
            <a:spLocks noChangeArrowheads="1"/>
          </p:cNvSpPr>
          <p:nvPr/>
        </p:nvSpPr>
        <p:spPr bwMode="auto">
          <a:xfrm>
            <a:off x="228600" y="1035050"/>
            <a:ext cx="4267200" cy="17843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225425" indent="-225425">
              <a:spcBef>
                <a:spcPts val="600"/>
              </a:spcBef>
              <a:spcAft>
                <a:spcPts val="0"/>
              </a:spcAft>
              <a:buFont typeface="Arial" pitchFamily="34" charset="0"/>
              <a:buChar char="•"/>
              <a:defRPr/>
            </a:pPr>
            <a:r>
              <a:rPr lang="en-US" sz="1600" dirty="0">
                <a:cs typeface="Arial" charset="0"/>
              </a:rPr>
              <a:t>In ‘Availability based’ Scheduling the availability of </a:t>
            </a:r>
            <a:r>
              <a:rPr lang="en-US" sz="1600" dirty="0" smtClean="0">
                <a:cs typeface="Arial" charset="0"/>
              </a:rPr>
              <a:t>raw material and </a:t>
            </a:r>
            <a:r>
              <a:rPr lang="en-US" sz="1600" dirty="0" err="1" smtClean="0">
                <a:cs typeface="Arial" charset="0"/>
              </a:rPr>
              <a:t>labour</a:t>
            </a:r>
            <a:r>
              <a:rPr lang="en-US" sz="1600" dirty="0" smtClean="0">
                <a:cs typeface="Arial" charset="0"/>
              </a:rPr>
              <a:t> decides how </a:t>
            </a:r>
            <a:r>
              <a:rPr lang="en-US" sz="1600" dirty="0">
                <a:cs typeface="Arial" charset="0"/>
              </a:rPr>
              <a:t>much the business </a:t>
            </a:r>
            <a:r>
              <a:rPr lang="en-US" sz="1600" dirty="0" smtClean="0">
                <a:cs typeface="Arial" charset="0"/>
              </a:rPr>
              <a:t>may be able to make and sell to the customers</a:t>
            </a:r>
          </a:p>
          <a:p>
            <a:pPr marL="225425" indent="-225425">
              <a:spcBef>
                <a:spcPts val="600"/>
              </a:spcBef>
              <a:spcAft>
                <a:spcPts val="0"/>
              </a:spcAft>
              <a:buFont typeface="Arial" pitchFamily="34" charset="0"/>
              <a:buChar char="•"/>
              <a:defRPr/>
            </a:pPr>
            <a:r>
              <a:rPr lang="en-US" sz="1600" dirty="0" smtClean="0">
                <a:cs typeface="Arial" charset="0"/>
              </a:rPr>
              <a:t>Some bit of forecasting is involved even in availability based scheduling</a:t>
            </a:r>
            <a:endParaRPr lang="en-US" sz="1600" dirty="0">
              <a:cs typeface="Arial" charset="0"/>
            </a:endParaRPr>
          </a:p>
        </p:txBody>
      </p:sp>
      <p:sp>
        <p:nvSpPr>
          <p:cNvPr id="33" name="Slide Number Placeholder 5"/>
          <p:cNvSpPr txBox="1">
            <a:spLocks/>
          </p:cNvSpPr>
          <p:nvPr/>
        </p:nvSpPr>
        <p:spPr bwMode="auto">
          <a:xfrm>
            <a:off x="3051175" y="5959475"/>
            <a:ext cx="2895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bIns="0" anchor="b"/>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fld id="{7AF79C3C-EE31-8F4D-8F66-C5C8B9D4D3D6}" type="slidenum">
              <a:rPr lang="en-US" sz="1600" b="1" smtClean="0">
                <a:solidFill>
                  <a:srgbClr val="000000"/>
                </a:solidFill>
              </a:rPr>
              <a:t>18</a:t>
            </a:fld>
            <a:endParaRPr lang="en-US" sz="1600" b="1" dirty="0">
              <a:solidFill>
                <a:srgbClr val="000000"/>
              </a:solidFill>
            </a:endParaRPr>
          </a:p>
        </p:txBody>
      </p:sp>
      <p:grpSp>
        <p:nvGrpSpPr>
          <p:cNvPr id="20" name="Group 19"/>
          <p:cNvGrpSpPr/>
          <p:nvPr/>
        </p:nvGrpSpPr>
        <p:grpSpPr>
          <a:xfrm>
            <a:off x="381000" y="3095625"/>
            <a:ext cx="8229600" cy="2466975"/>
            <a:chOff x="381000" y="3095625"/>
            <a:chExt cx="8229600" cy="2466975"/>
          </a:xfrm>
        </p:grpSpPr>
        <p:sp>
          <p:nvSpPr>
            <p:cNvPr id="9" name="Rounded Rectangle 8"/>
            <p:cNvSpPr/>
            <p:nvPr/>
          </p:nvSpPr>
          <p:spPr bwMode="auto">
            <a:xfrm>
              <a:off x="7086600" y="3095625"/>
              <a:ext cx="1295400" cy="420688"/>
            </a:xfrm>
            <a:prstGeom prst="round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b="1" dirty="0" smtClean="0"/>
                <a:t>Sales</a:t>
              </a:r>
              <a:endParaRPr lang="hi-IN" sz="1400" b="1" dirty="0" smtClean="0"/>
            </a:p>
            <a:p>
              <a:pPr algn="ctr">
                <a:defRPr/>
              </a:pPr>
              <a:r>
                <a:rPr lang="hi-IN" sz="1400" b="1" dirty="0" smtClean="0"/>
                <a:t>बिक्री</a:t>
              </a:r>
              <a:endParaRPr lang="en-US" sz="1400" b="1" dirty="0"/>
            </a:p>
          </p:txBody>
        </p:sp>
        <p:sp>
          <p:nvSpPr>
            <p:cNvPr id="11" name="Rounded Rectangle 10"/>
            <p:cNvSpPr/>
            <p:nvPr/>
          </p:nvSpPr>
          <p:spPr bwMode="auto">
            <a:xfrm>
              <a:off x="3886200" y="3095625"/>
              <a:ext cx="1295400" cy="420688"/>
            </a:xfrm>
            <a:prstGeom prst="round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b="1" dirty="0" smtClean="0"/>
                <a:t>Production</a:t>
              </a:r>
              <a:endParaRPr lang="hi-IN" sz="1400" b="1" dirty="0" smtClean="0"/>
            </a:p>
            <a:p>
              <a:pPr algn="ctr">
                <a:defRPr/>
              </a:pPr>
              <a:r>
                <a:rPr lang="hi-IN" sz="1400" b="1" dirty="0" smtClean="0"/>
                <a:t>उत्पादन</a:t>
              </a:r>
              <a:endParaRPr lang="en-US" sz="1400" b="1" dirty="0"/>
            </a:p>
          </p:txBody>
        </p:sp>
        <p:sp>
          <p:nvSpPr>
            <p:cNvPr id="12" name="Rounded Rectangle 11"/>
            <p:cNvSpPr/>
            <p:nvPr/>
          </p:nvSpPr>
          <p:spPr bwMode="auto">
            <a:xfrm>
              <a:off x="762000" y="3095625"/>
              <a:ext cx="1295400" cy="420688"/>
            </a:xfrm>
            <a:prstGeom prst="round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b="1" dirty="0"/>
                <a:t>Purchasing </a:t>
              </a:r>
              <a:endParaRPr lang="hi-IN" sz="1400" b="1" dirty="0" smtClean="0"/>
            </a:p>
            <a:p>
              <a:pPr algn="ctr">
                <a:defRPr/>
              </a:pPr>
              <a:r>
                <a:rPr lang="hi-IN" sz="1400" b="1" dirty="0" smtClean="0"/>
                <a:t>खरीदारी </a:t>
              </a:r>
              <a:endParaRPr lang="en-US" sz="1400" b="1" dirty="0"/>
            </a:p>
          </p:txBody>
        </p:sp>
        <p:sp>
          <p:nvSpPr>
            <p:cNvPr id="14" name="Left Arrow 13"/>
            <p:cNvSpPr/>
            <p:nvPr/>
          </p:nvSpPr>
          <p:spPr bwMode="auto">
            <a:xfrm flipH="1">
              <a:off x="5867400" y="3324225"/>
              <a:ext cx="457200" cy="344488"/>
            </a:xfrm>
            <a:prstGeom prst="leftArrow">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N"/>
            </a:p>
          </p:txBody>
        </p:sp>
        <p:sp>
          <p:nvSpPr>
            <p:cNvPr id="15" name="Left Arrow 14"/>
            <p:cNvSpPr/>
            <p:nvPr/>
          </p:nvSpPr>
          <p:spPr bwMode="auto">
            <a:xfrm flipH="1">
              <a:off x="2743200" y="3324225"/>
              <a:ext cx="457200" cy="344488"/>
            </a:xfrm>
            <a:prstGeom prst="leftArrow">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N"/>
            </a:p>
          </p:txBody>
        </p:sp>
        <p:sp>
          <p:nvSpPr>
            <p:cNvPr id="51" name="TextBox 50"/>
            <p:cNvSpPr txBox="1"/>
            <p:nvPr/>
          </p:nvSpPr>
          <p:spPr bwMode="auto">
            <a:xfrm>
              <a:off x="6629400" y="4495800"/>
              <a:ext cx="1981200" cy="523220"/>
            </a:xfrm>
            <a:prstGeom prst="rect">
              <a:avLst/>
            </a:prstGeom>
            <a:noFill/>
          </p:spPr>
          <p:txBody>
            <a:bodyPr>
              <a:spAutoFit/>
            </a:bodyPr>
            <a:lstStyle/>
            <a:p>
              <a:pPr>
                <a:defRPr/>
              </a:pPr>
              <a:r>
                <a:rPr lang="en-US" sz="1400" b="1" dirty="0">
                  <a:solidFill>
                    <a:schemeClr val="tx1">
                      <a:lumMod val="75000"/>
                      <a:lumOff val="25000"/>
                    </a:schemeClr>
                  </a:solidFill>
                  <a:latin typeface="Arial" charset="0"/>
                  <a:cs typeface="Arial" charset="0"/>
                </a:rPr>
                <a:t>This is how </a:t>
              </a:r>
              <a:r>
                <a:rPr lang="en-US" sz="1400" b="1" dirty="0" smtClean="0">
                  <a:solidFill>
                    <a:schemeClr val="tx1">
                      <a:lumMod val="75000"/>
                      <a:lumOff val="25000"/>
                    </a:schemeClr>
                  </a:solidFill>
                  <a:latin typeface="Arial" charset="0"/>
                  <a:cs typeface="Arial" charset="0"/>
                </a:rPr>
                <a:t>much I will be able to sell</a:t>
              </a:r>
              <a:endParaRPr lang="en-IN" sz="1400" b="1" dirty="0">
                <a:solidFill>
                  <a:schemeClr val="tx1">
                    <a:lumMod val="75000"/>
                    <a:lumOff val="25000"/>
                  </a:schemeClr>
                </a:solidFill>
                <a:latin typeface="Arial" charset="0"/>
                <a:cs typeface="Arial" charset="0"/>
              </a:endParaRPr>
            </a:p>
          </p:txBody>
        </p:sp>
        <p:sp>
          <p:nvSpPr>
            <p:cNvPr id="53" name="TextBox 52"/>
            <p:cNvSpPr txBox="1"/>
            <p:nvPr/>
          </p:nvSpPr>
          <p:spPr bwMode="auto">
            <a:xfrm>
              <a:off x="3432175" y="4349394"/>
              <a:ext cx="1981200" cy="523220"/>
            </a:xfrm>
            <a:prstGeom prst="rect">
              <a:avLst/>
            </a:prstGeom>
            <a:noFill/>
          </p:spPr>
          <p:txBody>
            <a:bodyPr>
              <a:spAutoFit/>
            </a:bodyPr>
            <a:lstStyle/>
            <a:p>
              <a:pPr>
                <a:defRPr/>
              </a:pPr>
              <a:r>
                <a:rPr lang="en-US" sz="1400" b="1" dirty="0">
                  <a:solidFill>
                    <a:schemeClr val="tx1">
                      <a:lumMod val="75000"/>
                      <a:lumOff val="25000"/>
                    </a:schemeClr>
                  </a:solidFill>
                  <a:latin typeface="Arial" charset="0"/>
                  <a:cs typeface="Arial" charset="0"/>
                </a:rPr>
                <a:t>This is how much </a:t>
              </a:r>
              <a:r>
                <a:rPr lang="en-US" sz="1400" b="1" dirty="0" smtClean="0">
                  <a:solidFill>
                    <a:schemeClr val="tx1">
                      <a:lumMod val="75000"/>
                      <a:lumOff val="25000"/>
                    </a:schemeClr>
                  </a:solidFill>
                  <a:latin typeface="Arial" charset="0"/>
                  <a:cs typeface="Arial" charset="0"/>
                </a:rPr>
                <a:t>I will be able to make</a:t>
              </a:r>
              <a:endParaRPr lang="en-IN" sz="1400" b="1" dirty="0">
                <a:solidFill>
                  <a:schemeClr val="tx1">
                    <a:lumMod val="75000"/>
                    <a:lumOff val="25000"/>
                  </a:schemeClr>
                </a:solidFill>
                <a:latin typeface="Arial" charset="0"/>
                <a:cs typeface="Arial" charset="0"/>
              </a:endParaRPr>
            </a:p>
          </p:txBody>
        </p:sp>
        <p:cxnSp>
          <p:nvCxnSpPr>
            <p:cNvPr id="21" name="Elbow Connector 20"/>
            <p:cNvCxnSpPr>
              <a:stCxn id="60" idx="4"/>
              <a:endCxn id="51" idx="0"/>
            </p:cNvCxnSpPr>
            <p:nvPr/>
          </p:nvCxnSpPr>
          <p:spPr>
            <a:xfrm rot="16200000" flipH="1">
              <a:off x="4298318" y="1174119"/>
              <a:ext cx="411839" cy="6231523"/>
            </a:xfrm>
            <a:prstGeom prst="bentConnector3">
              <a:avLst>
                <a:gd name="adj1" fmla="val 25990"/>
              </a:avLst>
            </a:prstGeom>
            <a:ln>
              <a:tailEnd type="arrow"/>
            </a:ln>
          </p:spPr>
          <p:style>
            <a:lnRef idx="2">
              <a:schemeClr val="accent1"/>
            </a:lnRef>
            <a:fillRef idx="0">
              <a:schemeClr val="accent1"/>
            </a:fillRef>
            <a:effectRef idx="1">
              <a:schemeClr val="accent1"/>
            </a:effectRef>
            <a:fontRef idx="minor">
              <a:schemeClr val="tx1"/>
            </a:fontRef>
          </p:style>
        </p:cxnSp>
        <p:sp>
          <p:nvSpPr>
            <p:cNvPr id="60" name="Cloud Callout 59"/>
            <p:cNvSpPr/>
            <p:nvPr/>
          </p:nvSpPr>
          <p:spPr>
            <a:xfrm>
              <a:off x="381000" y="4419600"/>
              <a:ext cx="2435225" cy="792162"/>
            </a:xfrm>
            <a:prstGeom prst="cloudCallout">
              <a:avLst>
                <a:gd name="adj1" fmla="val -8629"/>
                <a:gd name="adj2" fmla="val -92370"/>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600" b="1" dirty="0"/>
                <a:t>This is how much I </a:t>
              </a:r>
              <a:r>
                <a:rPr lang="en-US" sz="1600" b="1" dirty="0" smtClean="0"/>
                <a:t>can  purchase !</a:t>
              </a:r>
              <a:endParaRPr lang="en-US" sz="1600" b="1" dirty="0"/>
            </a:p>
          </p:txBody>
        </p:sp>
        <p:sp>
          <p:nvSpPr>
            <p:cNvPr id="31" name="TextBox 30"/>
            <p:cNvSpPr txBox="1"/>
            <p:nvPr/>
          </p:nvSpPr>
          <p:spPr bwMode="auto">
            <a:xfrm>
              <a:off x="3432175" y="5039380"/>
              <a:ext cx="1981200" cy="523220"/>
            </a:xfrm>
            <a:prstGeom prst="rect">
              <a:avLst/>
            </a:prstGeom>
            <a:noFill/>
          </p:spPr>
          <p:txBody>
            <a:bodyPr>
              <a:spAutoFit/>
            </a:bodyPr>
            <a:lstStyle/>
            <a:p>
              <a:pPr>
                <a:defRPr/>
              </a:pPr>
              <a:r>
                <a:rPr lang="x-none" sz="1400" b="1" dirty="0" smtClean="0">
                  <a:solidFill>
                    <a:schemeClr val="tx1">
                      <a:lumMod val="75000"/>
                      <a:lumOff val="25000"/>
                    </a:schemeClr>
                  </a:solidFill>
                  <a:latin typeface="Arial" charset="0"/>
                  <a:cs typeface="Arial" charset="0"/>
                </a:rPr>
                <a:t>मेरे अनुमान से मैं इतना उत्पादन कर सकता हूं </a:t>
              </a:r>
              <a:endParaRPr lang="en-IN" sz="1400" b="1" dirty="0">
                <a:solidFill>
                  <a:schemeClr val="tx1">
                    <a:lumMod val="75000"/>
                    <a:lumOff val="25000"/>
                  </a:schemeClr>
                </a:solidFill>
                <a:latin typeface="Arial" charset="0"/>
                <a:cs typeface="Arial" charset="0"/>
              </a:endParaRPr>
            </a:p>
          </p:txBody>
        </p:sp>
        <p:cxnSp>
          <p:nvCxnSpPr>
            <p:cNvPr id="18" name="Straight Arrow Connector 17"/>
            <p:cNvCxnSpPr/>
            <p:nvPr/>
          </p:nvCxnSpPr>
          <p:spPr>
            <a:xfrm>
              <a:off x="4492625" y="3886200"/>
              <a:ext cx="3175" cy="46319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sp>
        <p:nvSpPr>
          <p:cNvPr id="22" name="Text Box 2"/>
          <p:cNvSpPr txBox="1">
            <a:spLocks noChangeArrowheads="1"/>
          </p:cNvSpPr>
          <p:nvPr/>
        </p:nvSpPr>
        <p:spPr bwMode="auto">
          <a:xfrm>
            <a:off x="4724400" y="1035050"/>
            <a:ext cx="4267200" cy="17843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225425" indent="-225425">
              <a:spcBef>
                <a:spcPts val="600"/>
              </a:spcBef>
              <a:spcAft>
                <a:spcPts val="0"/>
              </a:spcAft>
              <a:buFont typeface="Arial" pitchFamily="34" charset="0"/>
              <a:buChar char="•"/>
              <a:defRPr/>
            </a:pPr>
            <a:r>
              <a:rPr lang="hi-IN" sz="1600" dirty="0" smtClean="0">
                <a:cs typeface="Arial" charset="0"/>
              </a:rPr>
              <a:t>उपलब्धता आधारित शिड्युलिंग में, कच्चे माल और मजदूरों की उपलब्धता इस बात का निर्णय लेती है कि व्यापार में कितनी आय प्राप्त कर सकेगी और ग्राहक को बेच सकेगी ।  </a:t>
            </a:r>
            <a:endParaRPr lang="en-US" sz="1600" dirty="0" smtClean="0">
              <a:cs typeface="Arial" charset="0"/>
            </a:endParaRPr>
          </a:p>
          <a:p>
            <a:pPr marL="225425" indent="-225425">
              <a:spcBef>
                <a:spcPts val="600"/>
              </a:spcBef>
              <a:spcAft>
                <a:spcPts val="0"/>
              </a:spcAft>
              <a:buFont typeface="Arial" pitchFamily="34" charset="0"/>
              <a:buChar char="•"/>
              <a:defRPr/>
            </a:pPr>
            <a:r>
              <a:rPr lang="hi-IN" sz="1600" dirty="0" smtClean="0">
                <a:cs typeface="Arial" charset="0"/>
              </a:rPr>
              <a:t>उपलब्धता </a:t>
            </a:r>
            <a:r>
              <a:rPr lang="hi-IN" sz="1600" dirty="0">
                <a:cs typeface="Arial" charset="0"/>
              </a:rPr>
              <a:t>आधारित शिड्युलिंग </a:t>
            </a:r>
            <a:r>
              <a:rPr lang="hi-IN" sz="1600" dirty="0" smtClean="0">
                <a:cs typeface="Arial" charset="0"/>
              </a:rPr>
              <a:t>में थोड़ा बहुत पुर्वानुमान शामिल होता है </a:t>
            </a:r>
            <a:endParaRPr lang="en-US" sz="1600" dirty="0">
              <a:cs typeface="Arial" charset="0"/>
            </a:endParaRPr>
          </a:p>
        </p:txBody>
      </p:sp>
      <p:sp>
        <p:nvSpPr>
          <p:cNvPr id="27" name="Cloud Callout 26"/>
          <p:cNvSpPr/>
          <p:nvPr/>
        </p:nvSpPr>
        <p:spPr>
          <a:xfrm>
            <a:off x="398318" y="5355644"/>
            <a:ext cx="2435225" cy="792162"/>
          </a:xfrm>
          <a:prstGeom prst="cloudCallout">
            <a:avLst>
              <a:gd name="adj1" fmla="val -8629"/>
              <a:gd name="adj2" fmla="val -92370"/>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hi-IN" sz="1600" b="1" dirty="0"/>
              <a:t>मैं इतना </a:t>
            </a:r>
            <a:r>
              <a:rPr lang="hi-IN" sz="1600" b="1" dirty="0" smtClean="0"/>
              <a:t>खरीद सकता </a:t>
            </a:r>
            <a:r>
              <a:rPr lang="hi-IN" sz="1600" b="1" dirty="0"/>
              <a:t>हूं! </a:t>
            </a:r>
            <a:endParaRPr lang="en-US" sz="1600" b="1" dirty="0"/>
          </a:p>
        </p:txBody>
      </p:sp>
      <p:sp>
        <p:nvSpPr>
          <p:cNvPr id="28" name="TextBox 27"/>
          <p:cNvSpPr txBox="1"/>
          <p:nvPr/>
        </p:nvSpPr>
        <p:spPr bwMode="auto">
          <a:xfrm>
            <a:off x="6400800" y="5094034"/>
            <a:ext cx="1981200" cy="523220"/>
          </a:xfrm>
          <a:prstGeom prst="rect">
            <a:avLst/>
          </a:prstGeom>
          <a:noFill/>
        </p:spPr>
        <p:txBody>
          <a:bodyPr>
            <a:spAutoFit/>
          </a:bodyPr>
          <a:lstStyle/>
          <a:p>
            <a:pPr>
              <a:defRPr/>
            </a:pPr>
            <a:r>
              <a:rPr lang="x-none" sz="1400" b="1" dirty="0" smtClean="0">
                <a:solidFill>
                  <a:schemeClr val="tx1">
                    <a:lumMod val="75000"/>
                    <a:lumOff val="25000"/>
                  </a:schemeClr>
                </a:solidFill>
                <a:latin typeface="Arial" charset="0"/>
                <a:cs typeface="Arial" charset="0"/>
              </a:rPr>
              <a:t>मेरे अनुमान से मैं </a:t>
            </a:r>
            <a:r>
              <a:rPr lang="x-none" sz="1400" b="1" smtClean="0">
                <a:solidFill>
                  <a:schemeClr val="tx1">
                    <a:lumMod val="75000"/>
                    <a:lumOff val="25000"/>
                  </a:schemeClr>
                </a:solidFill>
                <a:latin typeface="Arial" charset="0"/>
                <a:cs typeface="Arial" charset="0"/>
              </a:rPr>
              <a:t>इतना </a:t>
            </a:r>
            <a:r>
              <a:rPr lang="hi-IN" sz="1400" b="1" dirty="0" smtClean="0">
                <a:solidFill>
                  <a:schemeClr val="tx1">
                    <a:lumMod val="75000"/>
                    <a:lumOff val="25000"/>
                  </a:schemeClr>
                </a:solidFill>
                <a:latin typeface="Arial" charset="0"/>
                <a:cs typeface="Arial" charset="0"/>
              </a:rPr>
              <a:t>बेच </a:t>
            </a:r>
            <a:r>
              <a:rPr lang="x-none" sz="1400" b="1" smtClean="0">
                <a:solidFill>
                  <a:schemeClr val="tx1">
                    <a:lumMod val="75000"/>
                    <a:lumOff val="25000"/>
                  </a:schemeClr>
                </a:solidFill>
                <a:latin typeface="Arial" charset="0"/>
                <a:cs typeface="Arial" charset="0"/>
              </a:rPr>
              <a:t>सकता </a:t>
            </a:r>
            <a:r>
              <a:rPr lang="x-none" sz="1400" b="1" dirty="0" smtClean="0">
                <a:solidFill>
                  <a:schemeClr val="tx1">
                    <a:lumMod val="75000"/>
                    <a:lumOff val="25000"/>
                  </a:schemeClr>
                </a:solidFill>
                <a:latin typeface="Arial" charset="0"/>
                <a:cs typeface="Arial" charset="0"/>
              </a:rPr>
              <a:t>हूं </a:t>
            </a:r>
            <a:endParaRPr lang="en-IN" sz="1400" b="1" dirty="0">
              <a:solidFill>
                <a:schemeClr val="tx1">
                  <a:lumMod val="75000"/>
                  <a:lumOff val="25000"/>
                </a:schemeClr>
              </a:solidFill>
              <a:latin typeface="Arial" charset="0"/>
              <a:cs typeface="Arial" charset="0"/>
            </a:endParaRPr>
          </a:p>
        </p:txBody>
      </p:sp>
    </p:spTree>
    <p:extLst>
      <p:ext uri="{BB962C8B-B14F-4D97-AF65-F5344CB8AC3E}">
        <p14:creationId xmlns:p14="http://schemas.microsoft.com/office/powerpoint/2010/main" val="38344867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2">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2">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0049" name="Slide Number Placeholder 5"/>
          <p:cNvSpPr txBox="1">
            <a:spLocks/>
          </p:cNvSpPr>
          <p:nvPr/>
        </p:nvSpPr>
        <p:spPr bwMode="auto">
          <a:xfrm>
            <a:off x="3048000" y="6416675"/>
            <a:ext cx="2895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bIns="0" anchor="b"/>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fld id="{27CCAE95-24ED-4BB9-A61F-5CE581EB7A49}" type="slidenum">
              <a:rPr lang="en-US" sz="1600" b="1">
                <a:solidFill>
                  <a:srgbClr val="000000"/>
                </a:solidFill>
              </a:rPr>
              <a:pPr algn="ctr" eaLnBrk="1" hangingPunct="1"/>
              <a:t>19</a:t>
            </a:fld>
            <a:endParaRPr lang="en-US" sz="1600" b="1">
              <a:solidFill>
                <a:srgbClr val="000000"/>
              </a:solidFill>
            </a:endParaRPr>
          </a:p>
        </p:txBody>
      </p:sp>
      <p:sp>
        <p:nvSpPr>
          <p:cNvPr id="53"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r>
              <a:rPr lang="en-US" sz="2000" dirty="0" smtClean="0">
                <a:solidFill>
                  <a:srgbClr val="000000"/>
                </a:solidFill>
                <a:cs typeface="Arial" pitchFamily="34" charset="0"/>
              </a:rPr>
              <a:t>Scheduling for a Production business</a:t>
            </a:r>
            <a:endParaRPr lang="en-US" sz="2000" dirty="0">
              <a:solidFill>
                <a:srgbClr val="000000"/>
              </a:solidFill>
              <a:cs typeface="Arial" pitchFamily="34" charset="0"/>
            </a:endParaRPr>
          </a:p>
        </p:txBody>
      </p:sp>
      <p:sp>
        <p:nvSpPr>
          <p:cNvPr id="45"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r>
              <a:rPr lang="x-none" sz="2400" smtClean="0">
                <a:solidFill>
                  <a:srgbClr val="000000"/>
                </a:solidFill>
                <a:cs typeface="Arial" pitchFamily="34" charset="0"/>
              </a:rPr>
              <a:t>उत्पादन व्यापार</a:t>
            </a:r>
            <a:r>
              <a:rPr lang="hi-IN" sz="2400" dirty="0" smtClean="0">
                <a:solidFill>
                  <a:srgbClr val="000000"/>
                </a:solidFill>
                <a:cs typeface="Arial" pitchFamily="34" charset="0"/>
              </a:rPr>
              <a:t> के लिए शिड्युलिंग करना </a:t>
            </a:r>
            <a:endParaRPr lang="en-US" sz="2400" dirty="0">
              <a:solidFill>
                <a:srgbClr val="000000"/>
              </a:solidFill>
              <a:cs typeface="Arial" pitchFamily="34" charset="0"/>
            </a:endParaRPr>
          </a:p>
        </p:txBody>
      </p:sp>
      <p:sp>
        <p:nvSpPr>
          <p:cNvPr id="46" name="Text Box 2"/>
          <p:cNvSpPr txBox="1">
            <a:spLocks noChangeArrowheads="1"/>
          </p:cNvSpPr>
          <p:nvPr/>
        </p:nvSpPr>
        <p:spPr bwMode="auto">
          <a:xfrm>
            <a:off x="4648200" y="1035050"/>
            <a:ext cx="4267200" cy="9461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a:spcBef>
                <a:spcPct val="20000"/>
              </a:spcBef>
              <a:buFont typeface="Arial" pitchFamily="34" charset="0"/>
              <a:buChar char="•"/>
            </a:pPr>
            <a:r>
              <a:rPr lang="x-none" sz="1400" smtClean="0">
                <a:solidFill>
                  <a:srgbClr val="000000"/>
                </a:solidFill>
                <a:cs typeface="Arial" pitchFamily="34" charset="0"/>
              </a:rPr>
              <a:t>लीना </a:t>
            </a:r>
            <a:r>
              <a:rPr lang="x-none" sz="1400" dirty="0">
                <a:solidFill>
                  <a:srgbClr val="000000"/>
                </a:solidFill>
                <a:cs typeface="Arial" pitchFamily="34" charset="0"/>
              </a:rPr>
              <a:t>के अचार के </a:t>
            </a:r>
            <a:r>
              <a:rPr lang="x-none" sz="1400">
                <a:solidFill>
                  <a:srgbClr val="000000"/>
                </a:solidFill>
                <a:cs typeface="Arial" pitchFamily="34" charset="0"/>
              </a:rPr>
              <a:t>व्यापार </a:t>
            </a:r>
            <a:r>
              <a:rPr lang="hi-IN" sz="1400" dirty="0" smtClean="0">
                <a:solidFill>
                  <a:srgbClr val="000000"/>
                </a:solidFill>
                <a:cs typeface="Arial" pitchFamily="34" charset="0"/>
              </a:rPr>
              <a:t>में क्या पुर्वानुमान आधारित शिड्युलिंग होनी चाहिए या उपलब्धता आधारित शिड्युलिंग होनी चाहिए?</a:t>
            </a:r>
          </a:p>
          <a:p>
            <a:pPr>
              <a:spcBef>
                <a:spcPct val="20000"/>
              </a:spcBef>
              <a:buFont typeface="Arial" pitchFamily="34" charset="0"/>
              <a:buChar char="•"/>
            </a:pPr>
            <a:r>
              <a:rPr lang="hi-IN" sz="1400" dirty="0" smtClean="0">
                <a:solidFill>
                  <a:srgbClr val="000000"/>
                </a:solidFill>
                <a:cs typeface="Arial" pitchFamily="34" charset="0"/>
              </a:rPr>
              <a:t>चूंकि लीना के पास सीमित कच्चा माल है, उसे उपलब्धता आधारित शिड्युलिंग का इस्तेमाल करना चाहिए। </a:t>
            </a:r>
            <a:endParaRPr lang="en-US" sz="1400" dirty="0">
              <a:solidFill>
                <a:srgbClr val="000000"/>
              </a:solidFill>
              <a:cs typeface="Arial" pitchFamily="34" charset="0"/>
            </a:endParaRPr>
          </a:p>
        </p:txBody>
      </p:sp>
      <p:sp>
        <p:nvSpPr>
          <p:cNvPr id="39" name="Text Box 2"/>
          <p:cNvSpPr txBox="1">
            <a:spLocks noChangeArrowheads="1"/>
          </p:cNvSpPr>
          <p:nvPr/>
        </p:nvSpPr>
        <p:spPr bwMode="auto">
          <a:xfrm>
            <a:off x="228600" y="1035050"/>
            <a:ext cx="4267200" cy="1366837"/>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225425" indent="-225425">
              <a:spcBef>
                <a:spcPts val="600"/>
              </a:spcBef>
              <a:spcAft>
                <a:spcPts val="0"/>
              </a:spcAft>
              <a:buFont typeface="Arial" pitchFamily="34" charset="0"/>
              <a:buChar char="•"/>
              <a:defRPr/>
            </a:pPr>
            <a:r>
              <a:rPr lang="en-US" sz="1600" dirty="0" smtClean="0">
                <a:cs typeface="Arial" charset="0"/>
              </a:rPr>
              <a:t>Should </a:t>
            </a:r>
            <a:r>
              <a:rPr lang="en-US" sz="1600" dirty="0" err="1" smtClean="0">
                <a:cs typeface="Arial" charset="0"/>
              </a:rPr>
              <a:t>Leena’s</a:t>
            </a:r>
            <a:r>
              <a:rPr lang="en-US" sz="1600" dirty="0" smtClean="0">
                <a:cs typeface="Arial" charset="0"/>
              </a:rPr>
              <a:t> Pickle business have forecast based or availability based scheduling?</a:t>
            </a:r>
          </a:p>
          <a:p>
            <a:pPr marL="225425" indent="-225425">
              <a:spcBef>
                <a:spcPts val="600"/>
              </a:spcBef>
              <a:spcAft>
                <a:spcPts val="0"/>
              </a:spcAft>
              <a:buFont typeface="Arial" pitchFamily="34" charset="0"/>
              <a:buChar char="•"/>
              <a:defRPr/>
            </a:pPr>
            <a:r>
              <a:rPr lang="en-US" sz="1600" dirty="0" smtClean="0">
                <a:cs typeface="Arial" charset="0"/>
              </a:rPr>
              <a:t>Since </a:t>
            </a:r>
            <a:r>
              <a:rPr lang="en-US" sz="1600" dirty="0" err="1" smtClean="0">
                <a:cs typeface="Arial" charset="0"/>
              </a:rPr>
              <a:t>Leena</a:t>
            </a:r>
            <a:r>
              <a:rPr lang="en-US" sz="1600" dirty="0" smtClean="0">
                <a:cs typeface="Arial" charset="0"/>
              </a:rPr>
              <a:t> has limited raw material, she should use availability based scheduling</a:t>
            </a:r>
            <a:r>
              <a:rPr lang="en-US" sz="1600" dirty="0">
                <a:cs typeface="Arial" charset="0"/>
              </a:rPr>
              <a:t>.</a:t>
            </a:r>
            <a:endParaRPr lang="en-US" sz="1600" dirty="0" smtClean="0">
              <a:cs typeface="Arial" charset="0"/>
            </a:endParaRPr>
          </a:p>
        </p:txBody>
      </p:sp>
      <p:pic>
        <p:nvPicPr>
          <p:cNvPr id="300052" name="Picture 13" descr="j0339334[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flipH="1">
            <a:off x="2514600" y="3741201"/>
            <a:ext cx="530225" cy="53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6" name="Group 5"/>
          <p:cNvGrpSpPr/>
          <p:nvPr/>
        </p:nvGrpSpPr>
        <p:grpSpPr>
          <a:xfrm>
            <a:off x="914400" y="2621340"/>
            <a:ext cx="7391400" cy="4118618"/>
            <a:chOff x="914400" y="2621340"/>
            <a:chExt cx="7391400" cy="4118618"/>
          </a:xfrm>
        </p:grpSpPr>
        <p:grpSp>
          <p:nvGrpSpPr>
            <p:cNvPr id="7" name="Group 6"/>
            <p:cNvGrpSpPr/>
            <p:nvPr/>
          </p:nvGrpSpPr>
          <p:grpSpPr>
            <a:xfrm>
              <a:off x="990600" y="2621340"/>
              <a:ext cx="1981200" cy="3461504"/>
              <a:chOff x="152400" y="2438400"/>
              <a:chExt cx="1981200" cy="3461504"/>
            </a:xfrm>
          </p:grpSpPr>
          <p:sp>
            <p:nvSpPr>
              <p:cNvPr id="300050" name="Text Box 54"/>
              <p:cNvSpPr txBox="1">
                <a:spLocks noChangeArrowheads="1"/>
              </p:cNvSpPr>
              <p:nvPr/>
            </p:nvSpPr>
            <p:spPr bwMode="auto">
              <a:xfrm>
                <a:off x="152400" y="5161240"/>
                <a:ext cx="1981200"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en-US" sz="1400" b="1" dirty="0" smtClean="0">
                    <a:solidFill>
                      <a:srgbClr val="C00000"/>
                    </a:solidFill>
                    <a:cs typeface="Arial" pitchFamily="34" charset="0"/>
                  </a:rPr>
                  <a:t>1. Acquiring raw material</a:t>
                </a:r>
                <a:endParaRPr lang="hi-IN" sz="1400" b="1" dirty="0" smtClean="0">
                  <a:solidFill>
                    <a:srgbClr val="C00000"/>
                  </a:solidFill>
                  <a:cs typeface="Arial" pitchFamily="34" charset="0"/>
                </a:endParaRPr>
              </a:p>
              <a:p>
                <a:pPr algn="ctr" eaLnBrk="1" hangingPunct="1"/>
                <a:r>
                  <a:rPr lang="hi-IN" sz="1400" b="1" dirty="0" smtClean="0">
                    <a:solidFill>
                      <a:srgbClr val="C00000"/>
                    </a:solidFill>
                    <a:cs typeface="Arial" pitchFamily="34" charset="0"/>
                  </a:rPr>
                  <a:t>कच्चा माल प्राप्त करना </a:t>
                </a:r>
                <a:endParaRPr lang="en-US" sz="1400" b="1" dirty="0">
                  <a:solidFill>
                    <a:srgbClr val="C00000"/>
                  </a:solidFill>
                  <a:cs typeface="Arial" pitchFamily="34" charset="0"/>
                </a:endParaRPr>
              </a:p>
            </p:txBody>
          </p:sp>
          <p:grpSp>
            <p:nvGrpSpPr>
              <p:cNvPr id="3" name="Group 2"/>
              <p:cNvGrpSpPr/>
              <p:nvPr/>
            </p:nvGrpSpPr>
            <p:grpSpPr>
              <a:xfrm>
                <a:off x="685800" y="2438400"/>
                <a:ext cx="762000" cy="2746375"/>
                <a:chOff x="685800" y="2438400"/>
                <a:chExt cx="762000" cy="2746375"/>
              </a:xfrm>
            </p:grpSpPr>
            <p:sp>
              <p:nvSpPr>
                <p:cNvPr id="30" name="Rectangle 48"/>
                <p:cNvSpPr>
                  <a:spLocks noChangeArrowheads="1"/>
                </p:cNvSpPr>
                <p:nvPr/>
              </p:nvSpPr>
              <p:spPr bwMode="auto">
                <a:xfrm>
                  <a:off x="685800" y="2438400"/>
                  <a:ext cx="762000" cy="2746375"/>
                </a:xfrm>
                <a:prstGeom prst="rect">
                  <a:avLst/>
                </a:prstGeom>
                <a:solidFill>
                  <a:schemeClr val="tx2">
                    <a:lumMod val="20000"/>
                    <a:lumOff val="80000"/>
                  </a:schemeClr>
                </a:solidFill>
                <a:ln w="9525">
                  <a:solidFill>
                    <a:schemeClr val="tx1"/>
                  </a:solidFill>
                  <a:miter lim="800000"/>
                  <a:headEnd/>
                  <a:tailEnd/>
                </a:ln>
              </p:spPr>
              <p:txBody>
                <a:bodyPr wrap="none" anchor="ctr"/>
                <a:lstStyle/>
                <a:p>
                  <a:pPr>
                    <a:defRPr/>
                  </a:pPr>
                  <a:endParaRPr lang="en-US" sz="1200" dirty="0">
                    <a:solidFill>
                      <a:prstClr val="black"/>
                    </a:solidFill>
                    <a:latin typeface="Arial" charset="0"/>
                    <a:cs typeface="Arial" charset="0"/>
                  </a:endParaRPr>
                </a:p>
              </p:txBody>
            </p:sp>
            <p:pic>
              <p:nvPicPr>
                <p:cNvPr id="300054" name="Picture 44" descr="A Whole Lemon and a Half of a Lemon - Royalty Free Clipart Picture">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74183" y="3813174"/>
                  <a:ext cx="423334"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0055" name="Picture 50" descr="See full size image">
                  <a:hlinkClick r:id="rId6"/>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83444" y="3191427"/>
                  <a:ext cx="404812" cy="469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0056" name="Picture 58" descr="http://t2.gstatic.com/images?q=tbn:6YZSz8OUnqvndM:http://fabulouslyglamorous.files.wordpress.com/2009/07/vinegar_325.jpg">
                  <a:hlinkClick r:id="rId8"/>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77650" y="2517775"/>
                  <a:ext cx="416400" cy="5686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0057" name="Picture 59" descr="http://t1.gstatic.com/images?q=tbn:oQo1QLMgdwJRaM:http://soapnuts.com/Soapnutsnewsletter//SoapnutsJune04/images/spices.jpg">
                  <a:hlinkClick r:id="rId10"/>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62000" y="4117974"/>
                  <a:ext cx="647700"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0058" name="Picture 2" descr="http://www.luckymojo.com/glass-tiny-round-jar.jpg"/>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838200" y="4651374"/>
                  <a:ext cx="457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grpSp>
          <p:nvGrpSpPr>
            <p:cNvPr id="5" name="Group 4"/>
            <p:cNvGrpSpPr/>
            <p:nvPr/>
          </p:nvGrpSpPr>
          <p:grpSpPr>
            <a:xfrm>
              <a:off x="5867400" y="3743980"/>
              <a:ext cx="2349376" cy="2123420"/>
              <a:chOff x="4876800" y="4191000"/>
              <a:chExt cx="2349376" cy="2123420"/>
            </a:xfrm>
          </p:grpSpPr>
          <p:pic>
            <p:nvPicPr>
              <p:cNvPr id="300071" name="Picture 26" descr="j0339334[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flipH="1">
                <a:off x="4876800" y="4191000"/>
                <a:ext cx="530225" cy="530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0072" name="AutoShape 47"/>
              <p:cNvSpPr>
                <a:spLocks noChangeArrowheads="1"/>
              </p:cNvSpPr>
              <p:nvPr/>
            </p:nvSpPr>
            <p:spPr bwMode="auto">
              <a:xfrm>
                <a:off x="4953000" y="4800600"/>
                <a:ext cx="381000" cy="381000"/>
              </a:xfrm>
              <a:prstGeom prst="rightArrow">
                <a:avLst>
                  <a:gd name="adj1" fmla="val 50000"/>
                  <a:gd name="adj2" fmla="val 31250"/>
                </a:avLst>
              </a:prstGeom>
              <a:solidFill>
                <a:schemeClr val="bg2"/>
              </a:solidFill>
              <a:ln w="9525">
                <a:solidFill>
                  <a:schemeClr val="tx1"/>
                </a:solidFill>
                <a:miter lim="800000"/>
                <a:headEnd/>
                <a:tailEnd/>
              </a:ln>
            </p:spPr>
            <p:txBody>
              <a:bodyPr wrap="none" anchor="ctr"/>
              <a:lstStyle/>
              <a:p>
                <a:endParaRPr lang="en-US" sz="1200">
                  <a:solidFill>
                    <a:srgbClr val="000000"/>
                  </a:solidFill>
                  <a:cs typeface="Arial" pitchFamily="34" charset="0"/>
                </a:endParaRPr>
              </a:p>
            </p:txBody>
          </p:sp>
          <p:sp>
            <p:nvSpPr>
              <p:cNvPr id="300060" name="Text Box 60"/>
              <p:cNvSpPr txBox="1">
                <a:spLocks noChangeArrowheads="1"/>
              </p:cNvSpPr>
              <p:nvPr/>
            </p:nvSpPr>
            <p:spPr bwMode="auto">
              <a:xfrm>
                <a:off x="5541099" y="5791200"/>
                <a:ext cx="168507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z="1400" b="1" dirty="0" smtClean="0">
                    <a:solidFill>
                      <a:srgbClr val="C00000"/>
                    </a:solidFill>
                    <a:cs typeface="Arial" pitchFamily="34" charset="0"/>
                  </a:rPr>
                  <a:t>3. Selling product</a:t>
                </a:r>
                <a:endParaRPr lang="hi-IN" sz="1400" b="1" dirty="0" smtClean="0">
                  <a:solidFill>
                    <a:srgbClr val="C00000"/>
                  </a:solidFill>
                  <a:cs typeface="Arial" pitchFamily="34" charset="0"/>
                </a:endParaRPr>
              </a:p>
              <a:p>
                <a:pPr eaLnBrk="1" hangingPunct="1"/>
                <a:r>
                  <a:rPr lang="hi-IN" sz="1400" b="1" dirty="0" smtClean="0">
                    <a:solidFill>
                      <a:srgbClr val="C00000"/>
                    </a:solidFill>
                    <a:cs typeface="Arial" pitchFamily="34" charset="0"/>
                  </a:rPr>
                  <a:t>उत्पाद को बेचना</a:t>
                </a:r>
                <a:endParaRPr lang="en-US" sz="1400" b="1" dirty="0">
                  <a:solidFill>
                    <a:srgbClr val="C00000"/>
                  </a:solidFill>
                  <a:cs typeface="Arial" pitchFamily="34" charset="0"/>
                </a:endParaRPr>
              </a:p>
            </p:txBody>
          </p:sp>
          <p:sp>
            <p:nvSpPr>
              <p:cNvPr id="300063" name="Rectangle 51"/>
              <p:cNvSpPr>
                <a:spLocks noChangeArrowheads="1"/>
              </p:cNvSpPr>
              <p:nvPr/>
            </p:nvSpPr>
            <p:spPr bwMode="auto">
              <a:xfrm>
                <a:off x="5638800" y="4259662"/>
                <a:ext cx="1371258" cy="998138"/>
              </a:xfrm>
              <a:prstGeom prst="rect">
                <a:avLst/>
              </a:prstGeom>
              <a:solidFill>
                <a:srgbClr val="B9FFB9"/>
              </a:solidFill>
              <a:ln w="9525">
                <a:solidFill>
                  <a:schemeClr val="tx1"/>
                </a:solidFill>
                <a:miter lim="800000"/>
                <a:headEnd/>
                <a:tailEnd/>
              </a:ln>
            </p:spPr>
            <p:txBody>
              <a:bodyPr wrap="none" anchor="ctr"/>
              <a:lstStyle/>
              <a:p>
                <a:endParaRPr lang="en-US" sz="1200">
                  <a:solidFill>
                    <a:srgbClr val="000000"/>
                  </a:solidFill>
                  <a:cs typeface="Arial" pitchFamily="34" charset="0"/>
                </a:endParaRPr>
              </a:p>
            </p:txBody>
          </p:sp>
          <p:pic>
            <p:nvPicPr>
              <p:cNvPr id="300064" name="Picture 3"/>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790857" y="4407906"/>
                <a:ext cx="1030778" cy="6899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00076" name="Text Box 55"/>
            <p:cNvSpPr txBox="1">
              <a:spLocks noChangeArrowheads="1"/>
            </p:cNvSpPr>
            <p:nvPr/>
          </p:nvSpPr>
          <p:spPr bwMode="auto">
            <a:xfrm>
              <a:off x="3429000" y="5341203"/>
              <a:ext cx="20574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en-US" sz="1400" b="1" dirty="0" smtClean="0">
                  <a:solidFill>
                    <a:srgbClr val="C00000"/>
                  </a:solidFill>
                  <a:cs typeface="Arial" pitchFamily="34" charset="0"/>
                </a:rPr>
                <a:t>2. Making product</a:t>
              </a:r>
              <a:endParaRPr lang="hi-IN" sz="1400" b="1" dirty="0" smtClean="0">
                <a:solidFill>
                  <a:srgbClr val="C00000"/>
                </a:solidFill>
                <a:cs typeface="Arial" pitchFamily="34" charset="0"/>
              </a:endParaRPr>
            </a:p>
            <a:p>
              <a:pPr algn="ctr" eaLnBrk="1" hangingPunct="1"/>
              <a:r>
                <a:rPr lang="hi-IN" sz="1400" b="1" dirty="0" smtClean="0">
                  <a:solidFill>
                    <a:srgbClr val="C00000"/>
                  </a:solidFill>
                  <a:cs typeface="Arial" pitchFamily="34" charset="0"/>
                </a:rPr>
                <a:t>उत्पाद को बनाना </a:t>
              </a:r>
              <a:endParaRPr lang="en-US" sz="1400" b="1" dirty="0">
                <a:solidFill>
                  <a:srgbClr val="C00000"/>
                </a:solidFill>
                <a:cs typeface="Arial" pitchFamily="34" charset="0"/>
              </a:endParaRPr>
            </a:p>
          </p:txBody>
        </p:sp>
        <p:sp>
          <p:nvSpPr>
            <p:cNvPr id="300084" name="Rectangle 49"/>
            <p:cNvSpPr>
              <a:spLocks noChangeArrowheads="1"/>
            </p:cNvSpPr>
            <p:nvPr/>
          </p:nvSpPr>
          <p:spPr bwMode="auto">
            <a:xfrm>
              <a:off x="3308350" y="2972851"/>
              <a:ext cx="990600" cy="2057399"/>
            </a:xfrm>
            <a:prstGeom prst="rect">
              <a:avLst/>
            </a:prstGeom>
            <a:solidFill>
              <a:srgbClr val="FFFFCC"/>
            </a:solidFill>
            <a:ln w="9525">
              <a:solidFill>
                <a:schemeClr val="tx1"/>
              </a:solidFill>
              <a:miter lim="800000"/>
              <a:headEnd/>
              <a:tailEnd/>
            </a:ln>
          </p:spPr>
          <p:txBody>
            <a:bodyPr wrap="none" anchor="ctr"/>
            <a:lstStyle/>
            <a:p>
              <a:endParaRPr lang="en-US" sz="1200">
                <a:solidFill>
                  <a:srgbClr val="000000"/>
                </a:solidFill>
                <a:cs typeface="Arial" pitchFamily="34" charset="0"/>
              </a:endParaRPr>
            </a:p>
          </p:txBody>
        </p:sp>
        <p:pic>
          <p:nvPicPr>
            <p:cNvPr id="300085" name="Picture 64"/>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flipH="1">
              <a:off x="3384549" y="3430051"/>
              <a:ext cx="80981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0086" name="Picture 3"/>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3613150" y="4115850"/>
              <a:ext cx="39329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0081" name="Rectangle 50"/>
            <p:cNvSpPr>
              <a:spLocks noChangeArrowheads="1"/>
            </p:cNvSpPr>
            <p:nvPr/>
          </p:nvSpPr>
          <p:spPr bwMode="auto">
            <a:xfrm>
              <a:off x="4375150" y="2972851"/>
              <a:ext cx="1143000" cy="2057399"/>
            </a:xfrm>
            <a:prstGeom prst="rect">
              <a:avLst/>
            </a:prstGeom>
            <a:solidFill>
              <a:srgbClr val="FFCC66"/>
            </a:solidFill>
            <a:ln w="9525">
              <a:solidFill>
                <a:schemeClr val="tx1"/>
              </a:solidFill>
              <a:miter lim="800000"/>
              <a:headEnd/>
              <a:tailEnd/>
            </a:ln>
          </p:spPr>
          <p:txBody>
            <a:bodyPr wrap="none" anchor="ctr"/>
            <a:lstStyle/>
            <a:p>
              <a:endParaRPr lang="en-US" sz="1200">
                <a:solidFill>
                  <a:srgbClr val="000000"/>
                </a:solidFill>
                <a:cs typeface="Arial" pitchFamily="34" charset="0"/>
              </a:endParaRPr>
            </a:p>
          </p:txBody>
        </p:sp>
        <p:pic>
          <p:nvPicPr>
            <p:cNvPr id="300082" name="Picture 2"/>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4527550" y="4192050"/>
              <a:ext cx="808433"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0083" name="Picture 3"/>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4603750" y="3149051"/>
              <a:ext cx="685800" cy="92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0074" name="AutoShape 35"/>
            <p:cNvSpPr>
              <a:spLocks noChangeArrowheads="1"/>
            </p:cNvSpPr>
            <p:nvPr/>
          </p:nvSpPr>
          <p:spPr bwMode="auto">
            <a:xfrm>
              <a:off x="4146550" y="3963451"/>
              <a:ext cx="381000" cy="381034"/>
            </a:xfrm>
            <a:prstGeom prst="rightArrow">
              <a:avLst>
                <a:gd name="adj1" fmla="val 50000"/>
                <a:gd name="adj2" fmla="val 32144"/>
              </a:avLst>
            </a:prstGeom>
            <a:solidFill>
              <a:schemeClr val="bg2"/>
            </a:solidFill>
            <a:ln w="9525">
              <a:solidFill>
                <a:schemeClr val="tx1"/>
              </a:solidFill>
              <a:miter lim="800000"/>
              <a:headEnd/>
              <a:tailEnd/>
            </a:ln>
          </p:spPr>
          <p:txBody>
            <a:bodyPr wrap="none" anchor="ctr"/>
            <a:lstStyle/>
            <a:p>
              <a:endParaRPr lang="en-US" sz="1200">
                <a:solidFill>
                  <a:srgbClr val="000000"/>
                </a:solidFill>
                <a:cs typeface="Arial" pitchFamily="34" charset="0"/>
              </a:endParaRPr>
            </a:p>
          </p:txBody>
        </p:sp>
        <p:sp>
          <p:nvSpPr>
            <p:cNvPr id="57" name="AutoShape 47"/>
            <p:cNvSpPr>
              <a:spLocks noChangeArrowheads="1"/>
            </p:cNvSpPr>
            <p:nvPr/>
          </p:nvSpPr>
          <p:spPr bwMode="auto">
            <a:xfrm>
              <a:off x="2590800" y="4350801"/>
              <a:ext cx="381000" cy="381000"/>
            </a:xfrm>
            <a:prstGeom prst="rightArrow">
              <a:avLst>
                <a:gd name="adj1" fmla="val 50000"/>
                <a:gd name="adj2" fmla="val 31250"/>
              </a:avLst>
            </a:prstGeom>
            <a:solidFill>
              <a:schemeClr val="bg2"/>
            </a:solidFill>
            <a:ln w="9525">
              <a:solidFill>
                <a:schemeClr val="tx1"/>
              </a:solidFill>
              <a:miter lim="800000"/>
              <a:headEnd/>
              <a:tailEnd/>
            </a:ln>
          </p:spPr>
          <p:txBody>
            <a:bodyPr wrap="none" anchor="ctr"/>
            <a:lstStyle/>
            <a:p>
              <a:endParaRPr lang="en-US" sz="1200">
                <a:solidFill>
                  <a:srgbClr val="000000"/>
                </a:solidFill>
                <a:cs typeface="Arial" pitchFamily="34" charset="0"/>
              </a:endParaRPr>
            </a:p>
          </p:txBody>
        </p:sp>
        <p:sp>
          <p:nvSpPr>
            <p:cNvPr id="49" name="TextBox 48"/>
            <p:cNvSpPr txBox="1"/>
            <p:nvPr/>
          </p:nvSpPr>
          <p:spPr bwMode="auto">
            <a:xfrm>
              <a:off x="3625984" y="5889808"/>
              <a:ext cx="1676400" cy="830997"/>
            </a:xfrm>
            <a:prstGeom prst="rect">
              <a:avLst/>
            </a:prstGeom>
            <a:noFill/>
          </p:spPr>
          <p:txBody>
            <a:bodyPr>
              <a:spAutoFit/>
            </a:bodyPr>
            <a:lstStyle/>
            <a:p>
              <a:pPr>
                <a:defRPr/>
              </a:pPr>
              <a:r>
                <a:rPr lang="en-US" sz="1200" b="1" dirty="0">
                  <a:solidFill>
                    <a:schemeClr val="tx1">
                      <a:lumMod val="75000"/>
                      <a:lumOff val="25000"/>
                    </a:schemeClr>
                  </a:solidFill>
                  <a:latin typeface="Arial" charset="0"/>
                  <a:cs typeface="Arial" charset="0"/>
                </a:rPr>
                <a:t>This is how much </a:t>
              </a:r>
              <a:r>
                <a:rPr lang="en-US" sz="1200" b="1" dirty="0" smtClean="0">
                  <a:solidFill>
                    <a:schemeClr val="tx1">
                      <a:lumMod val="75000"/>
                      <a:lumOff val="25000"/>
                    </a:schemeClr>
                  </a:solidFill>
                  <a:latin typeface="Arial" charset="0"/>
                  <a:cs typeface="Arial" charset="0"/>
                </a:rPr>
                <a:t>I will be able to make</a:t>
              </a:r>
              <a:endParaRPr lang="hi-IN" sz="1200" b="1" dirty="0" smtClean="0">
                <a:solidFill>
                  <a:schemeClr val="tx1">
                    <a:lumMod val="75000"/>
                    <a:lumOff val="25000"/>
                  </a:schemeClr>
                </a:solidFill>
                <a:latin typeface="Arial" charset="0"/>
                <a:cs typeface="Arial" charset="0"/>
              </a:endParaRPr>
            </a:p>
            <a:p>
              <a:pPr>
                <a:defRPr/>
              </a:pPr>
              <a:r>
                <a:rPr lang="hi-IN" sz="1200" b="1" dirty="0" smtClean="0">
                  <a:solidFill>
                    <a:schemeClr val="tx1">
                      <a:lumMod val="75000"/>
                      <a:lumOff val="25000"/>
                    </a:schemeClr>
                  </a:solidFill>
                  <a:latin typeface="Arial" charset="0"/>
                  <a:cs typeface="Arial" charset="0"/>
                </a:rPr>
                <a:t>मेरे अनुमान से मैं इतना बना पाउंगा </a:t>
              </a:r>
              <a:endParaRPr lang="en-IN" sz="1200" b="1" dirty="0">
                <a:solidFill>
                  <a:schemeClr val="tx1">
                    <a:lumMod val="75000"/>
                    <a:lumOff val="25000"/>
                  </a:schemeClr>
                </a:solidFill>
                <a:latin typeface="Arial" charset="0"/>
                <a:cs typeface="Arial" charset="0"/>
              </a:endParaRPr>
            </a:p>
          </p:txBody>
        </p:sp>
        <p:sp>
          <p:nvSpPr>
            <p:cNvPr id="50" name="AutoShape 29"/>
            <p:cNvSpPr>
              <a:spLocks noChangeArrowheads="1"/>
            </p:cNvSpPr>
            <p:nvPr/>
          </p:nvSpPr>
          <p:spPr bwMode="auto">
            <a:xfrm rot="10800000">
              <a:off x="5638801" y="5344179"/>
              <a:ext cx="685800" cy="381000"/>
            </a:xfrm>
            <a:prstGeom prst="leftArrow">
              <a:avLst>
                <a:gd name="adj1" fmla="val 50000"/>
                <a:gd name="adj2" fmla="val 37502"/>
              </a:avLst>
            </a:prstGeom>
            <a:solidFill>
              <a:schemeClr val="bg1">
                <a:lumMod val="50000"/>
              </a:schemeClr>
            </a:solidFill>
            <a:ln w="9525">
              <a:solidFill>
                <a:schemeClr val="tx1"/>
              </a:solidFill>
              <a:miter lim="800000"/>
              <a:headEnd/>
              <a:tailEnd/>
            </a:ln>
          </p:spPr>
          <p:txBody>
            <a:bodyPr wrap="none" anchor="ctr"/>
            <a:lstStyle/>
            <a:p>
              <a:pPr>
                <a:defRPr/>
              </a:pPr>
              <a:endParaRPr lang="en-US" sz="1200">
                <a:latin typeface="Arial" charset="0"/>
                <a:cs typeface="Arial" charset="0"/>
              </a:endParaRPr>
            </a:p>
          </p:txBody>
        </p:sp>
        <p:sp>
          <p:nvSpPr>
            <p:cNvPr id="51" name="TextBox 50"/>
            <p:cNvSpPr txBox="1"/>
            <p:nvPr/>
          </p:nvSpPr>
          <p:spPr bwMode="auto">
            <a:xfrm>
              <a:off x="6096000" y="5908961"/>
              <a:ext cx="2209800" cy="830997"/>
            </a:xfrm>
            <a:prstGeom prst="rect">
              <a:avLst/>
            </a:prstGeom>
            <a:noFill/>
          </p:spPr>
          <p:txBody>
            <a:bodyPr>
              <a:spAutoFit/>
            </a:bodyPr>
            <a:lstStyle/>
            <a:p>
              <a:pPr>
                <a:defRPr/>
              </a:pPr>
              <a:r>
                <a:rPr lang="en-US" sz="1200" b="1" dirty="0">
                  <a:solidFill>
                    <a:schemeClr val="tx1">
                      <a:lumMod val="75000"/>
                      <a:lumOff val="25000"/>
                    </a:schemeClr>
                  </a:solidFill>
                  <a:latin typeface="Arial" charset="0"/>
                  <a:cs typeface="Arial" charset="0"/>
                </a:rPr>
                <a:t>This is how much I </a:t>
              </a:r>
              <a:r>
                <a:rPr lang="en-US" sz="1200" b="1" dirty="0" smtClean="0">
                  <a:solidFill>
                    <a:schemeClr val="tx1">
                      <a:lumMod val="75000"/>
                      <a:lumOff val="25000"/>
                    </a:schemeClr>
                  </a:solidFill>
                  <a:latin typeface="Arial" charset="0"/>
                  <a:cs typeface="Arial" charset="0"/>
                </a:rPr>
                <a:t>will be able to sell</a:t>
              </a:r>
              <a:endParaRPr lang="hi-IN" sz="1200" b="1" dirty="0" smtClean="0">
                <a:solidFill>
                  <a:schemeClr val="tx1">
                    <a:lumMod val="75000"/>
                    <a:lumOff val="25000"/>
                  </a:schemeClr>
                </a:solidFill>
                <a:latin typeface="Arial" charset="0"/>
                <a:cs typeface="Arial" charset="0"/>
              </a:endParaRPr>
            </a:p>
            <a:p>
              <a:pPr>
                <a:defRPr/>
              </a:pPr>
              <a:r>
                <a:rPr lang="hi-IN" sz="1200" b="1" dirty="0" smtClean="0">
                  <a:solidFill>
                    <a:schemeClr val="tx1">
                      <a:lumMod val="75000"/>
                      <a:lumOff val="25000"/>
                    </a:schemeClr>
                  </a:solidFill>
                  <a:latin typeface="Arial" charset="0"/>
                  <a:cs typeface="Arial" charset="0"/>
                </a:rPr>
                <a:t>मेरे अनुमान से मैं इतना बेच पाउंगा</a:t>
              </a:r>
              <a:endParaRPr lang="en-IN" sz="1200" b="1" dirty="0">
                <a:solidFill>
                  <a:schemeClr val="tx1">
                    <a:lumMod val="75000"/>
                    <a:lumOff val="25000"/>
                  </a:schemeClr>
                </a:solidFill>
                <a:latin typeface="Arial" charset="0"/>
                <a:cs typeface="Arial" charset="0"/>
              </a:endParaRPr>
            </a:p>
          </p:txBody>
        </p:sp>
        <p:sp>
          <p:nvSpPr>
            <p:cNvPr id="52" name="AutoShape 29"/>
            <p:cNvSpPr>
              <a:spLocks noChangeArrowheads="1"/>
            </p:cNvSpPr>
            <p:nvPr/>
          </p:nvSpPr>
          <p:spPr bwMode="auto">
            <a:xfrm rot="10800000">
              <a:off x="2895601" y="5307886"/>
              <a:ext cx="685800" cy="381000"/>
            </a:xfrm>
            <a:prstGeom prst="leftArrow">
              <a:avLst>
                <a:gd name="adj1" fmla="val 50000"/>
                <a:gd name="adj2" fmla="val 37502"/>
              </a:avLst>
            </a:prstGeom>
            <a:solidFill>
              <a:schemeClr val="bg1">
                <a:lumMod val="50000"/>
              </a:schemeClr>
            </a:solidFill>
            <a:ln w="9525">
              <a:solidFill>
                <a:schemeClr val="tx1"/>
              </a:solidFill>
              <a:miter lim="800000"/>
              <a:headEnd/>
              <a:tailEnd/>
            </a:ln>
          </p:spPr>
          <p:txBody>
            <a:bodyPr wrap="none" anchor="ctr"/>
            <a:lstStyle/>
            <a:p>
              <a:pPr>
                <a:defRPr/>
              </a:pPr>
              <a:endParaRPr lang="en-US" sz="1200">
                <a:latin typeface="Arial" charset="0"/>
                <a:cs typeface="Arial" charset="0"/>
              </a:endParaRPr>
            </a:p>
          </p:txBody>
        </p:sp>
        <p:sp>
          <p:nvSpPr>
            <p:cNvPr id="2" name="Rounded Rectangle 1"/>
            <p:cNvSpPr/>
            <p:nvPr/>
          </p:nvSpPr>
          <p:spPr>
            <a:xfrm>
              <a:off x="914400" y="6076706"/>
              <a:ext cx="2209800" cy="457200"/>
            </a:xfrm>
            <a:prstGeom prst="roundRect">
              <a:avLst/>
            </a:prstGeom>
            <a:gradFill flip="none" rotWithShape="1">
              <a:gsLst>
                <a:gs pos="0">
                  <a:schemeClr val="accent1">
                    <a:shade val="51000"/>
                    <a:satMod val="130000"/>
                    <a:alpha val="0"/>
                  </a:schemeClr>
                </a:gs>
                <a:gs pos="80000">
                  <a:schemeClr val="accent1">
                    <a:shade val="93000"/>
                    <a:satMod val="130000"/>
                    <a:alpha val="0"/>
                  </a:schemeClr>
                </a:gs>
                <a:gs pos="100000">
                  <a:schemeClr val="accent1">
                    <a:shade val="94000"/>
                    <a:satMod val="135000"/>
                    <a:alpha val="0"/>
                  </a:schemeClr>
                </a:gs>
              </a:gsLst>
              <a:lin ang="16200000" scaled="0"/>
              <a:tileRect/>
            </a:gradFill>
          </p:spPr>
          <p:style>
            <a:lnRef idx="1">
              <a:schemeClr val="accent1"/>
            </a:lnRef>
            <a:fillRef idx="3">
              <a:schemeClr val="accent1"/>
            </a:fillRef>
            <a:effectRef idx="2">
              <a:schemeClr val="accent1"/>
            </a:effectRef>
            <a:fontRef idx="minor">
              <a:schemeClr val="lt1"/>
            </a:fontRef>
          </p:style>
          <p:txBody>
            <a:bodyPr rtlCol="0" anchor="ctr"/>
            <a:lstStyle/>
            <a:p>
              <a:pPr>
                <a:defRPr/>
              </a:pPr>
              <a:r>
                <a:rPr lang="en-US" sz="1400" dirty="0">
                  <a:solidFill>
                    <a:schemeClr val="tx1">
                      <a:lumMod val="75000"/>
                      <a:lumOff val="25000"/>
                    </a:schemeClr>
                  </a:solidFill>
                  <a:latin typeface="Arial" charset="0"/>
                  <a:cs typeface="Arial" charset="0"/>
                </a:rPr>
                <a:t>This is how much I </a:t>
              </a:r>
              <a:r>
                <a:rPr lang="en-US" sz="1400" dirty="0" smtClean="0">
                  <a:solidFill>
                    <a:schemeClr val="tx1">
                      <a:lumMod val="75000"/>
                      <a:lumOff val="25000"/>
                    </a:schemeClr>
                  </a:solidFill>
                  <a:latin typeface="Arial" charset="0"/>
                  <a:cs typeface="Arial" charset="0"/>
                </a:rPr>
                <a:t>can acquire </a:t>
              </a:r>
              <a:endParaRPr lang="hi-IN" sz="1400" dirty="0" smtClean="0">
                <a:solidFill>
                  <a:schemeClr val="tx1">
                    <a:lumMod val="75000"/>
                    <a:lumOff val="25000"/>
                  </a:schemeClr>
                </a:solidFill>
                <a:latin typeface="Arial" charset="0"/>
                <a:cs typeface="Arial" charset="0"/>
              </a:endParaRPr>
            </a:p>
            <a:p>
              <a:pPr>
                <a:defRPr/>
              </a:pPr>
              <a:r>
                <a:rPr lang="hi-IN" sz="1400" dirty="0" smtClean="0">
                  <a:solidFill>
                    <a:schemeClr val="tx1">
                      <a:lumMod val="75000"/>
                      <a:lumOff val="25000"/>
                    </a:schemeClr>
                  </a:solidFill>
                  <a:latin typeface="Arial" charset="0"/>
                  <a:cs typeface="Arial" charset="0"/>
                </a:rPr>
                <a:t>मेरे अनुमान से मैं इतना प्राप्त कर सकता हूं </a:t>
              </a:r>
              <a:endParaRPr lang="en-IN" sz="1400" dirty="0">
                <a:solidFill>
                  <a:schemeClr val="tx1">
                    <a:lumMod val="75000"/>
                    <a:lumOff val="25000"/>
                  </a:schemeClr>
                </a:solidFill>
                <a:latin typeface="Arial" charset="0"/>
                <a:cs typeface="Arial" charset="0"/>
              </a:endParaRPr>
            </a:p>
          </p:txBody>
        </p:sp>
      </p:grpSp>
    </p:spTree>
    <p:extLst>
      <p:ext uri="{BB962C8B-B14F-4D97-AF65-F5344CB8AC3E}">
        <p14:creationId xmlns:p14="http://schemas.microsoft.com/office/powerpoint/2010/main" val="20682630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9">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9">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F3B6D15D-5E2B-4026-B75C-22CFB76785BF}" type="slidenum">
              <a:rPr lang="en-US" sz="1600" b="1" smtClean="0"/>
              <a:pPr algn="ctr" eaLnBrk="1" hangingPunct="1"/>
              <a:t>2</a:t>
            </a:fld>
            <a:endParaRPr lang="en-US" sz="1600" b="1" smtClean="0"/>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0248" name="Text Box 17"/>
          <p:cNvSpPr txBox="1">
            <a:spLocks noChangeArrowheads="1"/>
          </p:cNvSpPr>
          <p:nvPr/>
        </p:nvSpPr>
        <p:spPr bwMode="auto">
          <a:xfrm>
            <a:off x="-76200" y="1116012"/>
            <a:ext cx="414338" cy="331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600" b="1" dirty="0">
                <a:solidFill>
                  <a:srgbClr val="000000"/>
                </a:solidFill>
                <a:latin typeface="Wingdings" pitchFamily="2" charset="2"/>
                <a:cs typeface="Times New Roman" pitchFamily="18" charset="0"/>
                <a:sym typeface="Wingdings" pitchFamily="2" charset="2"/>
              </a:rPr>
              <a:t></a:t>
            </a:r>
            <a:endParaRPr lang="en-GB" sz="1600" b="1" dirty="0">
              <a:solidFill>
                <a:srgbClr val="000000"/>
              </a:solidFill>
              <a:latin typeface="Wingdings" pitchFamily="2" charset="2"/>
              <a:cs typeface="Times New Roman" pitchFamily="18" charset="0"/>
            </a:endParaRPr>
          </a:p>
        </p:txBody>
      </p:sp>
      <p:sp>
        <p:nvSpPr>
          <p:cNvPr id="10" name="Text Box 1"/>
          <p:cNvSpPr txBox="1">
            <a:spLocks noChangeArrowheads="1"/>
          </p:cNvSpPr>
          <p:nvPr/>
        </p:nvSpPr>
        <p:spPr bwMode="auto">
          <a:xfrm>
            <a:off x="381000" y="152400"/>
            <a:ext cx="40386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a:t>Agenda</a:t>
            </a:r>
          </a:p>
        </p:txBody>
      </p:sp>
      <p:sp>
        <p:nvSpPr>
          <p:cNvPr id="12" name="Text Box 2"/>
          <p:cNvSpPr txBox="1">
            <a:spLocks noChangeArrowheads="1"/>
          </p:cNvSpPr>
          <p:nvPr/>
        </p:nvSpPr>
        <p:spPr bwMode="auto">
          <a:xfrm>
            <a:off x="381000"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indent="-457200">
              <a:buFont typeface="+mj-lt"/>
              <a:buAutoNum type="arabicPeriod"/>
            </a:pPr>
            <a:r>
              <a:rPr lang="en-US" sz="2000" dirty="0" smtClean="0"/>
              <a:t>Introduction</a:t>
            </a:r>
            <a:endParaRPr lang="en-US" sz="2000" dirty="0"/>
          </a:p>
          <a:p>
            <a:pPr marL="457200" indent="-457200">
              <a:buFont typeface="+mj-lt"/>
              <a:buAutoNum type="arabicPeriod"/>
            </a:pPr>
            <a:r>
              <a:rPr lang="en-US" sz="2000" dirty="0" smtClean="0"/>
              <a:t>Scheduling tasks </a:t>
            </a:r>
            <a:r>
              <a:rPr lang="en-US" sz="2000" dirty="0"/>
              <a:t>in the business</a:t>
            </a:r>
          </a:p>
          <a:p>
            <a:pPr marL="457200" indent="-457200">
              <a:buFont typeface="+mj-lt"/>
              <a:buAutoNum type="arabicPeriod"/>
            </a:pPr>
            <a:r>
              <a:rPr lang="en-US" sz="2000" dirty="0" smtClean="0"/>
              <a:t>Planning inventory, capacity and </a:t>
            </a:r>
            <a:r>
              <a:rPr lang="en-US" sz="2000" dirty="0" smtClean="0">
                <a:solidFill>
                  <a:srgbClr val="000000"/>
                </a:solidFill>
                <a:cs typeface="Arial" charset="0"/>
              </a:rPr>
              <a:t>supplier credit policy</a:t>
            </a:r>
            <a:endParaRPr lang="en-US" sz="2000" dirty="0"/>
          </a:p>
          <a:p>
            <a:pPr marL="457200" indent="-457200">
              <a:buFont typeface="+mj-lt"/>
              <a:buAutoNum type="arabicPeriod"/>
            </a:pPr>
            <a:r>
              <a:rPr lang="en-US" sz="2000" dirty="0" smtClean="0"/>
              <a:t>Using capabilities </a:t>
            </a:r>
            <a:r>
              <a:rPr lang="en-US" sz="2000" dirty="0"/>
              <a:t>(skills, equipment, and time) </a:t>
            </a:r>
            <a:r>
              <a:rPr lang="en-US" sz="2000" dirty="0" smtClean="0"/>
              <a:t>for making/buying products and for getting ready to provide services</a:t>
            </a:r>
          </a:p>
        </p:txBody>
      </p:sp>
      <p:sp>
        <p:nvSpPr>
          <p:cNvPr id="13" name="Text Box 1"/>
          <p:cNvSpPr txBox="1">
            <a:spLocks noChangeArrowheads="1"/>
          </p:cNvSpPr>
          <p:nvPr/>
        </p:nvSpPr>
        <p:spPr bwMode="auto">
          <a:xfrm>
            <a:off x="4686401" y="152400"/>
            <a:ext cx="40386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x-none" sz="2400" dirty="0" smtClean="0"/>
              <a:t>लक्ष्य</a:t>
            </a:r>
            <a:endParaRPr lang="en-GB" sz="2400" dirty="0"/>
          </a:p>
        </p:txBody>
      </p:sp>
      <p:sp>
        <p:nvSpPr>
          <p:cNvPr id="9" name="Text Box 2"/>
          <p:cNvSpPr txBox="1">
            <a:spLocks noChangeArrowheads="1"/>
          </p:cNvSpPr>
          <p:nvPr/>
        </p:nvSpPr>
        <p:spPr bwMode="auto">
          <a:xfrm>
            <a:off x="4724400"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indent="-457200">
              <a:buFont typeface="+mj-lt"/>
              <a:buAutoNum type="arabicPeriod"/>
            </a:pPr>
            <a:r>
              <a:rPr lang="hi-IN" sz="2000" dirty="0" smtClean="0"/>
              <a:t>परिचय </a:t>
            </a:r>
            <a:endParaRPr lang="en-US" sz="2000" dirty="0"/>
          </a:p>
          <a:p>
            <a:pPr marL="457200" indent="-457200">
              <a:buFont typeface="+mj-lt"/>
              <a:buAutoNum type="arabicPeriod"/>
            </a:pPr>
            <a:r>
              <a:rPr lang="hi-IN" sz="2000" dirty="0" smtClean="0"/>
              <a:t>व्यापार में विभिन्न कार्यों का कार्यक्रम तय करना </a:t>
            </a:r>
            <a:endParaRPr lang="en-US" sz="2000" dirty="0"/>
          </a:p>
          <a:p>
            <a:pPr marL="457200" indent="-457200">
              <a:buFont typeface="+mj-lt"/>
              <a:buAutoNum type="arabicPeriod"/>
            </a:pPr>
            <a:r>
              <a:rPr lang="hi-IN" sz="2000" dirty="0" smtClean="0">
                <a:solidFill>
                  <a:srgbClr val="000000"/>
                </a:solidFill>
                <a:cs typeface="Arial" charset="0"/>
              </a:rPr>
              <a:t>इन्वेंट्री (स्टॉक), क्षमता और सप्लायर की उधार नीति के बारे में योजना बनाना  </a:t>
            </a:r>
            <a:endParaRPr lang="en-US" sz="2000" dirty="0"/>
          </a:p>
          <a:p>
            <a:pPr marL="457200" indent="-457200">
              <a:buFont typeface="+mj-lt"/>
              <a:buAutoNum type="arabicPeriod"/>
            </a:pPr>
            <a:r>
              <a:rPr lang="hi-IN" sz="2000" dirty="0" smtClean="0"/>
              <a:t>उत्पाद बनाने/ खरीदने और सेवा प्रदान करने के लिए क्षमताओं का प्रयोग करना (हुनर, उपकरण और समय) </a:t>
            </a:r>
            <a:endParaRPr lang="en-US" sz="2000" dirty="0" smtClean="0"/>
          </a:p>
        </p:txBody>
      </p:sp>
    </p:spTree>
    <p:extLst>
      <p:ext uri="{BB962C8B-B14F-4D97-AF65-F5344CB8AC3E}">
        <p14:creationId xmlns:p14="http://schemas.microsoft.com/office/powerpoint/2010/main" val="3508487647"/>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
                                            <p:txEl>
                                              <p:pRg st="0" end="0"/>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9">
                                            <p:txEl>
                                              <p:pRg st="1" end="1"/>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9">
                                            <p:txEl>
                                              <p:pRg st="2" end="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Text Box 1"/>
          <p:cNvSpPr txBox="1">
            <a:spLocks noChangeArrowheads="1"/>
          </p:cNvSpPr>
          <p:nvPr/>
        </p:nvSpPr>
        <p:spPr bwMode="auto">
          <a:xfrm>
            <a:off x="47244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r>
              <a:rPr lang="hi-IN" altLang="en-US" sz="2000" dirty="0" smtClean="0">
                <a:solidFill>
                  <a:srgbClr val="000000"/>
                </a:solidFill>
              </a:rPr>
              <a:t>क्रय-विक्रय के व्यापार के लिए शिड्युलिंग</a:t>
            </a:r>
            <a:endParaRPr lang="en-US" sz="2000" dirty="0">
              <a:solidFill>
                <a:srgbClr val="000000"/>
              </a:solidFill>
              <a:cs typeface="Arial" pitchFamily="34" charset="0"/>
            </a:endParaRPr>
          </a:p>
        </p:txBody>
      </p:sp>
      <p:sp>
        <p:nvSpPr>
          <p:cNvPr id="60"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a:defRPr/>
            </a:pPr>
            <a:r>
              <a:rPr lang="en-US" sz="2000" dirty="0">
                <a:latin typeface="Arial" charset="0"/>
                <a:cs typeface="Arial" charset="0"/>
              </a:rPr>
              <a:t>Scheduling for </a:t>
            </a:r>
            <a:r>
              <a:rPr lang="en-US" sz="2000" dirty="0" smtClean="0">
                <a:latin typeface="Arial" charset="0"/>
                <a:cs typeface="Arial" charset="0"/>
              </a:rPr>
              <a:t>a Trading </a:t>
            </a:r>
            <a:r>
              <a:rPr lang="en-US" sz="2000" dirty="0">
                <a:latin typeface="Arial" charset="0"/>
                <a:cs typeface="Arial" charset="0"/>
              </a:rPr>
              <a:t>business</a:t>
            </a:r>
          </a:p>
        </p:txBody>
      </p:sp>
      <p:sp>
        <p:nvSpPr>
          <p:cNvPr id="67" name="TextBox 66"/>
          <p:cNvSpPr txBox="1"/>
          <p:nvPr/>
        </p:nvSpPr>
        <p:spPr bwMode="auto">
          <a:xfrm>
            <a:off x="718323" y="5884461"/>
            <a:ext cx="2196965" cy="461665"/>
          </a:xfrm>
          <a:prstGeom prst="rect">
            <a:avLst/>
          </a:prstGeom>
          <a:noFill/>
        </p:spPr>
        <p:txBody>
          <a:bodyPr wrap="square">
            <a:spAutoFit/>
          </a:bodyPr>
          <a:lstStyle/>
          <a:p>
            <a:pPr>
              <a:defRPr/>
            </a:pPr>
            <a:r>
              <a:rPr lang="x-none" sz="1200" b="1" dirty="0">
                <a:solidFill>
                  <a:schemeClr val="tx1">
                    <a:lumMod val="75000"/>
                    <a:lumOff val="25000"/>
                  </a:schemeClr>
                </a:solidFill>
                <a:latin typeface="Arial" charset="0"/>
                <a:cs typeface="Arial" charset="0"/>
              </a:rPr>
              <a:t>मेरे अनुमान से यह मुझे इतना खरीदने की </a:t>
            </a:r>
            <a:r>
              <a:rPr lang="x-none" sz="1200" b="1">
                <a:solidFill>
                  <a:schemeClr val="tx1">
                    <a:lumMod val="75000"/>
                    <a:lumOff val="25000"/>
                  </a:schemeClr>
                </a:solidFill>
                <a:latin typeface="Arial" charset="0"/>
                <a:cs typeface="Arial" charset="0"/>
              </a:rPr>
              <a:t>जरूरत </a:t>
            </a:r>
            <a:r>
              <a:rPr lang="x-none" sz="1200" b="1" smtClean="0">
                <a:solidFill>
                  <a:schemeClr val="tx1">
                    <a:lumMod val="75000"/>
                    <a:lumOff val="25000"/>
                  </a:schemeClr>
                </a:solidFill>
                <a:latin typeface="Arial" charset="0"/>
                <a:cs typeface="Arial" charset="0"/>
              </a:rPr>
              <a:t>है</a:t>
            </a:r>
            <a:r>
              <a:rPr lang="hi-IN" sz="1200" b="1" dirty="0" smtClean="0">
                <a:solidFill>
                  <a:schemeClr val="tx1">
                    <a:lumMod val="75000"/>
                    <a:lumOff val="25000"/>
                  </a:schemeClr>
                </a:solidFill>
                <a:latin typeface="Arial" charset="0"/>
                <a:cs typeface="Arial" charset="0"/>
              </a:rPr>
              <a:t> </a:t>
            </a:r>
            <a:endParaRPr lang="en-IN" sz="1200" b="1" dirty="0">
              <a:solidFill>
                <a:schemeClr val="tx1">
                  <a:lumMod val="75000"/>
                  <a:lumOff val="25000"/>
                </a:schemeClr>
              </a:solidFill>
              <a:latin typeface="Arial" charset="0"/>
              <a:cs typeface="Arial" charset="0"/>
            </a:endParaRPr>
          </a:p>
        </p:txBody>
      </p:sp>
      <p:sp>
        <p:nvSpPr>
          <p:cNvPr id="68" name="TextBox 67"/>
          <p:cNvSpPr txBox="1"/>
          <p:nvPr/>
        </p:nvSpPr>
        <p:spPr bwMode="auto">
          <a:xfrm>
            <a:off x="3309124" y="5906869"/>
            <a:ext cx="1858970" cy="646331"/>
          </a:xfrm>
          <a:prstGeom prst="rect">
            <a:avLst/>
          </a:prstGeom>
          <a:noFill/>
        </p:spPr>
        <p:txBody>
          <a:bodyPr wrap="square">
            <a:spAutoFit/>
          </a:bodyPr>
          <a:lstStyle/>
          <a:p>
            <a:pPr>
              <a:defRPr/>
            </a:pPr>
            <a:r>
              <a:rPr lang="x-none" sz="1200" b="1" dirty="0">
                <a:solidFill>
                  <a:schemeClr val="tx1">
                    <a:lumMod val="75000"/>
                    <a:lumOff val="25000"/>
                  </a:schemeClr>
                </a:solidFill>
                <a:latin typeface="Arial" charset="0"/>
                <a:cs typeface="Arial" charset="0"/>
              </a:rPr>
              <a:t>मेरे अनुमान से यह मुझे </a:t>
            </a:r>
            <a:r>
              <a:rPr lang="x-none" sz="1200" b="1">
                <a:solidFill>
                  <a:schemeClr val="tx1">
                    <a:lumMod val="75000"/>
                    <a:lumOff val="25000"/>
                  </a:schemeClr>
                </a:solidFill>
                <a:latin typeface="Arial" charset="0"/>
                <a:cs typeface="Arial" charset="0"/>
              </a:rPr>
              <a:t>इतना </a:t>
            </a:r>
            <a:r>
              <a:rPr lang="hi-IN" sz="1200" b="1" dirty="0" smtClean="0">
                <a:solidFill>
                  <a:schemeClr val="tx1">
                    <a:lumMod val="75000"/>
                    <a:lumOff val="25000"/>
                  </a:schemeClr>
                </a:solidFill>
                <a:latin typeface="Arial" charset="0"/>
                <a:cs typeface="Arial" charset="0"/>
              </a:rPr>
              <a:t>पैकेज और भंडार करने </a:t>
            </a:r>
            <a:r>
              <a:rPr lang="x-none" sz="1200" b="1" smtClean="0">
                <a:solidFill>
                  <a:schemeClr val="tx1">
                    <a:lumMod val="75000"/>
                    <a:lumOff val="25000"/>
                  </a:schemeClr>
                </a:solidFill>
                <a:latin typeface="Arial" charset="0"/>
                <a:cs typeface="Arial" charset="0"/>
              </a:rPr>
              <a:t>की </a:t>
            </a:r>
            <a:r>
              <a:rPr lang="x-none" sz="1200" b="1">
                <a:solidFill>
                  <a:schemeClr val="tx1">
                    <a:lumMod val="75000"/>
                    <a:lumOff val="25000"/>
                  </a:schemeClr>
                </a:solidFill>
                <a:latin typeface="Arial" charset="0"/>
                <a:cs typeface="Arial" charset="0"/>
              </a:rPr>
              <a:t>जरूरत </a:t>
            </a:r>
            <a:r>
              <a:rPr lang="x-none" sz="1200" b="1" smtClean="0">
                <a:solidFill>
                  <a:schemeClr val="tx1">
                    <a:lumMod val="75000"/>
                    <a:lumOff val="25000"/>
                  </a:schemeClr>
                </a:solidFill>
                <a:latin typeface="Arial" charset="0"/>
                <a:cs typeface="Arial" charset="0"/>
              </a:rPr>
              <a:t>है</a:t>
            </a:r>
            <a:r>
              <a:rPr lang="hi-IN" sz="1200" b="1" dirty="0" smtClean="0">
                <a:solidFill>
                  <a:schemeClr val="tx1">
                    <a:lumMod val="75000"/>
                    <a:lumOff val="25000"/>
                  </a:schemeClr>
                </a:solidFill>
                <a:latin typeface="Arial" charset="0"/>
                <a:cs typeface="Arial" charset="0"/>
              </a:rPr>
              <a:t> </a:t>
            </a:r>
            <a:endParaRPr lang="en-IN" sz="1200" b="1" dirty="0">
              <a:solidFill>
                <a:schemeClr val="tx1">
                  <a:lumMod val="75000"/>
                  <a:lumOff val="25000"/>
                </a:schemeClr>
              </a:solidFill>
              <a:latin typeface="Arial" charset="0"/>
              <a:cs typeface="Arial" charset="0"/>
            </a:endParaRPr>
          </a:p>
        </p:txBody>
      </p:sp>
      <p:sp>
        <p:nvSpPr>
          <p:cNvPr id="69" name="TextBox 68"/>
          <p:cNvSpPr txBox="1"/>
          <p:nvPr/>
        </p:nvSpPr>
        <p:spPr bwMode="auto">
          <a:xfrm>
            <a:off x="5779139" y="5926022"/>
            <a:ext cx="2450461" cy="461665"/>
          </a:xfrm>
          <a:prstGeom prst="rect">
            <a:avLst/>
          </a:prstGeom>
          <a:noFill/>
        </p:spPr>
        <p:txBody>
          <a:bodyPr wrap="square">
            <a:spAutoFit/>
          </a:bodyPr>
          <a:lstStyle/>
          <a:p>
            <a:pPr>
              <a:defRPr/>
            </a:pPr>
            <a:r>
              <a:rPr lang="x-none" sz="1200" b="1" dirty="0">
                <a:solidFill>
                  <a:schemeClr val="tx1">
                    <a:lumMod val="75000"/>
                    <a:lumOff val="25000"/>
                  </a:schemeClr>
                </a:solidFill>
                <a:latin typeface="Arial" charset="0"/>
                <a:cs typeface="Arial" charset="0"/>
              </a:rPr>
              <a:t>मेरे अनुमान </a:t>
            </a:r>
            <a:r>
              <a:rPr lang="x-none" sz="1200" b="1">
                <a:solidFill>
                  <a:schemeClr val="tx1">
                    <a:lumMod val="75000"/>
                    <a:lumOff val="25000"/>
                  </a:schemeClr>
                </a:solidFill>
                <a:latin typeface="Arial" charset="0"/>
                <a:cs typeface="Arial" charset="0"/>
              </a:rPr>
              <a:t>से </a:t>
            </a:r>
            <a:r>
              <a:rPr lang="hi-IN" sz="1200" b="1" dirty="0" smtClean="0">
                <a:solidFill>
                  <a:schemeClr val="tx1">
                    <a:lumMod val="75000"/>
                    <a:lumOff val="25000"/>
                  </a:schemeClr>
                </a:solidFill>
                <a:latin typeface="Arial" charset="0"/>
                <a:cs typeface="Arial" charset="0"/>
              </a:rPr>
              <a:t>ग्राहक </a:t>
            </a:r>
            <a:r>
              <a:rPr lang="x-none" sz="1200" b="1" smtClean="0">
                <a:solidFill>
                  <a:schemeClr val="tx1">
                    <a:lumMod val="75000"/>
                    <a:lumOff val="25000"/>
                  </a:schemeClr>
                </a:solidFill>
                <a:latin typeface="Arial" charset="0"/>
                <a:cs typeface="Arial" charset="0"/>
              </a:rPr>
              <a:t>इतना </a:t>
            </a:r>
            <a:r>
              <a:rPr lang="x-none" sz="1200" b="1">
                <a:solidFill>
                  <a:schemeClr val="tx1">
                    <a:lumMod val="75000"/>
                    <a:lumOff val="25000"/>
                  </a:schemeClr>
                </a:solidFill>
                <a:latin typeface="Arial" charset="0"/>
                <a:cs typeface="Arial" charset="0"/>
              </a:rPr>
              <a:t>खरीदना </a:t>
            </a:r>
            <a:r>
              <a:rPr lang="x-none" sz="1200" b="1" smtClean="0">
                <a:solidFill>
                  <a:schemeClr val="tx1">
                    <a:lumMod val="75000"/>
                    <a:lumOff val="25000"/>
                  </a:schemeClr>
                </a:solidFill>
                <a:latin typeface="Arial" charset="0"/>
                <a:cs typeface="Arial" charset="0"/>
              </a:rPr>
              <a:t>चाहेंगे</a:t>
            </a:r>
            <a:r>
              <a:rPr lang="hi-IN" sz="1200" b="1" dirty="0" smtClean="0">
                <a:solidFill>
                  <a:schemeClr val="tx1">
                    <a:lumMod val="75000"/>
                    <a:lumOff val="25000"/>
                  </a:schemeClr>
                </a:solidFill>
                <a:latin typeface="Arial" charset="0"/>
                <a:cs typeface="Arial" charset="0"/>
              </a:rPr>
              <a:t> </a:t>
            </a:r>
            <a:endParaRPr lang="en-IN" sz="1200" b="1" dirty="0">
              <a:solidFill>
                <a:schemeClr val="tx1">
                  <a:lumMod val="75000"/>
                  <a:lumOff val="25000"/>
                </a:schemeClr>
              </a:solidFill>
              <a:latin typeface="Arial" charset="0"/>
              <a:cs typeface="Arial" charset="0"/>
            </a:endParaRPr>
          </a:p>
        </p:txBody>
      </p:sp>
      <p:sp>
        <p:nvSpPr>
          <p:cNvPr id="71" name="Slide Number Placeholder 5"/>
          <p:cNvSpPr txBox="1">
            <a:spLocks/>
          </p:cNvSpPr>
          <p:nvPr/>
        </p:nvSpPr>
        <p:spPr bwMode="auto">
          <a:xfrm>
            <a:off x="3048000" y="6416675"/>
            <a:ext cx="2895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bIns="0" anchor="b"/>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fld id="{A0CE3EEA-8053-E549-83C5-94A5D59C04F5}" type="slidenum">
              <a:rPr lang="en-US" sz="1600" b="1" smtClean="0">
                <a:solidFill>
                  <a:srgbClr val="000000"/>
                </a:solidFill>
              </a:rPr>
              <a:t>20</a:t>
            </a:fld>
            <a:endParaRPr lang="en-US" sz="1600" b="1" dirty="0">
              <a:solidFill>
                <a:srgbClr val="000000"/>
              </a:solidFill>
            </a:endParaRPr>
          </a:p>
        </p:txBody>
      </p:sp>
      <p:sp>
        <p:nvSpPr>
          <p:cNvPr id="107" name="Text Box 2"/>
          <p:cNvSpPr txBox="1">
            <a:spLocks noChangeArrowheads="1"/>
          </p:cNvSpPr>
          <p:nvPr/>
        </p:nvSpPr>
        <p:spPr bwMode="auto">
          <a:xfrm>
            <a:off x="228600" y="1035051"/>
            <a:ext cx="4267200" cy="11747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225425" indent="-225425">
              <a:spcBef>
                <a:spcPts val="600"/>
              </a:spcBef>
              <a:spcAft>
                <a:spcPts val="0"/>
              </a:spcAft>
              <a:buFont typeface="Arial" pitchFamily="34" charset="0"/>
              <a:buChar char="•"/>
              <a:defRPr/>
            </a:pPr>
            <a:r>
              <a:rPr lang="en-US" sz="1400" dirty="0">
                <a:cs typeface="Arial" charset="0"/>
              </a:rPr>
              <a:t>Should </a:t>
            </a:r>
            <a:r>
              <a:rPr lang="en-US" sz="1400" dirty="0" err="1" smtClean="0">
                <a:cs typeface="Arial" charset="0"/>
              </a:rPr>
              <a:t>Kanku’s</a:t>
            </a:r>
            <a:r>
              <a:rPr lang="en-US" sz="1400" dirty="0" smtClean="0">
                <a:cs typeface="Arial" charset="0"/>
              </a:rPr>
              <a:t> General store </a:t>
            </a:r>
            <a:r>
              <a:rPr lang="en-US" sz="1400" dirty="0">
                <a:cs typeface="Arial" charset="0"/>
              </a:rPr>
              <a:t>have forecast based or availability based scheduling?</a:t>
            </a:r>
          </a:p>
          <a:p>
            <a:pPr marL="225425" indent="-225425">
              <a:spcBef>
                <a:spcPts val="600"/>
              </a:spcBef>
              <a:spcAft>
                <a:spcPts val="0"/>
              </a:spcAft>
              <a:buFont typeface="Arial" pitchFamily="34" charset="0"/>
              <a:buChar char="•"/>
              <a:defRPr/>
            </a:pPr>
            <a:r>
              <a:rPr lang="en-US" sz="1400" dirty="0">
                <a:cs typeface="Arial" charset="0"/>
              </a:rPr>
              <a:t>Since </a:t>
            </a:r>
            <a:r>
              <a:rPr lang="en-US" sz="1400" dirty="0" err="1" smtClean="0">
                <a:cs typeface="Arial" charset="0"/>
              </a:rPr>
              <a:t>Kanku</a:t>
            </a:r>
            <a:r>
              <a:rPr lang="en-US" sz="1400" dirty="0" smtClean="0">
                <a:cs typeface="Arial" charset="0"/>
              </a:rPr>
              <a:t> knows how much the customers will need, </a:t>
            </a:r>
            <a:r>
              <a:rPr lang="en-US" sz="1400" dirty="0">
                <a:cs typeface="Arial" charset="0"/>
              </a:rPr>
              <a:t>she should use </a:t>
            </a:r>
            <a:r>
              <a:rPr lang="en-US" sz="1400" dirty="0" smtClean="0">
                <a:cs typeface="Arial" charset="0"/>
              </a:rPr>
              <a:t>forecast </a:t>
            </a:r>
            <a:r>
              <a:rPr lang="en-US" sz="1400" dirty="0">
                <a:cs typeface="Arial" charset="0"/>
              </a:rPr>
              <a:t>based scheduling.</a:t>
            </a:r>
          </a:p>
        </p:txBody>
      </p:sp>
      <p:grpSp>
        <p:nvGrpSpPr>
          <p:cNvPr id="2" name="Group 1"/>
          <p:cNvGrpSpPr/>
          <p:nvPr/>
        </p:nvGrpSpPr>
        <p:grpSpPr>
          <a:xfrm>
            <a:off x="457200" y="2362200"/>
            <a:ext cx="7683376" cy="3475026"/>
            <a:chOff x="381000" y="2362200"/>
            <a:chExt cx="7683376" cy="3475026"/>
          </a:xfrm>
        </p:grpSpPr>
        <p:sp>
          <p:nvSpPr>
            <p:cNvPr id="12" name="TextBox 11"/>
            <p:cNvSpPr txBox="1"/>
            <p:nvPr/>
          </p:nvSpPr>
          <p:spPr bwMode="auto">
            <a:xfrm>
              <a:off x="705490" y="5334000"/>
              <a:ext cx="1981200" cy="461665"/>
            </a:xfrm>
            <a:prstGeom prst="rect">
              <a:avLst/>
            </a:prstGeom>
            <a:noFill/>
          </p:spPr>
          <p:txBody>
            <a:bodyPr>
              <a:spAutoFit/>
            </a:bodyPr>
            <a:lstStyle/>
            <a:p>
              <a:pPr>
                <a:defRPr/>
              </a:pPr>
              <a:r>
                <a:rPr lang="en-US" sz="1200" b="1" dirty="0">
                  <a:solidFill>
                    <a:schemeClr val="tx1">
                      <a:lumMod val="75000"/>
                      <a:lumOff val="25000"/>
                    </a:schemeClr>
                  </a:solidFill>
                  <a:latin typeface="Arial" charset="0"/>
                  <a:cs typeface="Arial" charset="0"/>
                </a:rPr>
                <a:t>This is how much I </a:t>
              </a:r>
              <a:r>
                <a:rPr lang="en-US" sz="1200" b="1" dirty="0" smtClean="0">
                  <a:solidFill>
                    <a:schemeClr val="tx1">
                      <a:lumMod val="75000"/>
                      <a:lumOff val="25000"/>
                    </a:schemeClr>
                  </a:solidFill>
                  <a:latin typeface="Arial" charset="0"/>
                  <a:cs typeface="Arial" charset="0"/>
                </a:rPr>
                <a:t>will need to purchase</a:t>
              </a:r>
              <a:endParaRPr lang="en-US" sz="1200" b="1" dirty="0">
                <a:solidFill>
                  <a:schemeClr val="tx1">
                    <a:lumMod val="75000"/>
                    <a:lumOff val="25000"/>
                  </a:schemeClr>
                </a:solidFill>
                <a:latin typeface="Arial" charset="0"/>
                <a:cs typeface="Arial" charset="0"/>
              </a:endParaRPr>
            </a:p>
          </p:txBody>
        </p:sp>
        <p:sp>
          <p:nvSpPr>
            <p:cNvPr id="15" name="TextBox 14"/>
            <p:cNvSpPr txBox="1"/>
            <p:nvPr/>
          </p:nvSpPr>
          <p:spPr bwMode="auto">
            <a:xfrm>
              <a:off x="3296290" y="5356408"/>
              <a:ext cx="2113910" cy="461665"/>
            </a:xfrm>
            <a:prstGeom prst="rect">
              <a:avLst/>
            </a:prstGeom>
            <a:noFill/>
          </p:spPr>
          <p:txBody>
            <a:bodyPr wrap="square">
              <a:spAutoFit/>
            </a:bodyPr>
            <a:lstStyle/>
            <a:p>
              <a:pPr>
                <a:defRPr/>
              </a:pPr>
              <a:r>
                <a:rPr lang="en-US" sz="1200" b="1" dirty="0">
                  <a:solidFill>
                    <a:schemeClr val="tx1">
                      <a:lumMod val="75000"/>
                      <a:lumOff val="25000"/>
                    </a:schemeClr>
                  </a:solidFill>
                  <a:latin typeface="Arial" charset="0"/>
                  <a:cs typeface="Arial" charset="0"/>
                </a:rPr>
                <a:t>This is how much </a:t>
              </a:r>
              <a:r>
                <a:rPr lang="en-US" sz="1200" b="1" dirty="0" smtClean="0">
                  <a:solidFill>
                    <a:schemeClr val="tx1">
                      <a:lumMod val="75000"/>
                      <a:lumOff val="25000"/>
                    </a:schemeClr>
                  </a:solidFill>
                  <a:latin typeface="Arial" charset="0"/>
                  <a:cs typeface="Arial" charset="0"/>
                </a:rPr>
                <a:t>I will need to package and store</a:t>
              </a:r>
              <a:endParaRPr lang="en-US" sz="1200" b="1" dirty="0">
                <a:solidFill>
                  <a:schemeClr val="tx1">
                    <a:lumMod val="75000"/>
                    <a:lumOff val="25000"/>
                  </a:schemeClr>
                </a:solidFill>
                <a:latin typeface="Arial" charset="0"/>
                <a:cs typeface="Arial" charset="0"/>
              </a:endParaRPr>
            </a:p>
          </p:txBody>
        </p:sp>
        <p:sp>
          <p:nvSpPr>
            <p:cNvPr id="20" name="TextBox 19"/>
            <p:cNvSpPr txBox="1"/>
            <p:nvPr/>
          </p:nvSpPr>
          <p:spPr bwMode="auto">
            <a:xfrm>
              <a:off x="5766306" y="5375561"/>
              <a:ext cx="2209800" cy="461665"/>
            </a:xfrm>
            <a:prstGeom prst="rect">
              <a:avLst/>
            </a:prstGeom>
            <a:noFill/>
            <a:ln>
              <a:solidFill>
                <a:schemeClr val="accent1"/>
              </a:solidFill>
            </a:ln>
          </p:spPr>
          <p:txBody>
            <a:bodyPr>
              <a:spAutoFit/>
            </a:bodyPr>
            <a:lstStyle/>
            <a:p>
              <a:pPr>
                <a:defRPr/>
              </a:pPr>
              <a:r>
                <a:rPr lang="en-US" sz="1200" b="1" dirty="0">
                  <a:solidFill>
                    <a:schemeClr val="tx1">
                      <a:lumMod val="75000"/>
                      <a:lumOff val="25000"/>
                    </a:schemeClr>
                  </a:solidFill>
                  <a:latin typeface="Arial" charset="0"/>
                  <a:cs typeface="Arial" charset="0"/>
                </a:rPr>
                <a:t>This is how much </a:t>
              </a:r>
              <a:r>
                <a:rPr lang="en-US" sz="1200" b="1" dirty="0" smtClean="0">
                  <a:solidFill>
                    <a:schemeClr val="tx1">
                      <a:lumMod val="75000"/>
                      <a:lumOff val="25000"/>
                    </a:schemeClr>
                  </a:solidFill>
                  <a:latin typeface="Arial" charset="0"/>
                  <a:cs typeface="Arial" charset="0"/>
                </a:rPr>
                <a:t>customers will want to buy</a:t>
              </a:r>
              <a:endParaRPr lang="en-US" sz="1200" b="1" dirty="0">
                <a:solidFill>
                  <a:schemeClr val="tx1">
                    <a:lumMod val="75000"/>
                    <a:lumOff val="25000"/>
                  </a:schemeClr>
                </a:solidFill>
                <a:latin typeface="Arial" charset="0"/>
                <a:cs typeface="Arial" charset="0"/>
              </a:endParaRPr>
            </a:p>
          </p:txBody>
        </p:sp>
        <p:grpSp>
          <p:nvGrpSpPr>
            <p:cNvPr id="108" name="Group 107"/>
            <p:cNvGrpSpPr/>
            <p:nvPr/>
          </p:nvGrpSpPr>
          <p:grpSpPr>
            <a:xfrm>
              <a:off x="5867400" y="3116662"/>
              <a:ext cx="2196976" cy="2359558"/>
              <a:chOff x="4953000" y="3805568"/>
              <a:chExt cx="2196976" cy="2359558"/>
            </a:xfrm>
          </p:grpSpPr>
          <p:sp>
            <p:nvSpPr>
              <p:cNvPr id="110" name="AutoShape 47"/>
              <p:cNvSpPr>
                <a:spLocks noChangeArrowheads="1"/>
              </p:cNvSpPr>
              <p:nvPr/>
            </p:nvSpPr>
            <p:spPr bwMode="auto">
              <a:xfrm rot="10800000">
                <a:off x="4953000" y="4191000"/>
                <a:ext cx="381000" cy="381000"/>
              </a:xfrm>
              <a:prstGeom prst="rightArrow">
                <a:avLst>
                  <a:gd name="adj1" fmla="val 50000"/>
                  <a:gd name="adj2" fmla="val 31250"/>
                </a:avLst>
              </a:prstGeom>
              <a:solidFill>
                <a:schemeClr val="bg2"/>
              </a:solidFill>
              <a:ln w="9525">
                <a:solidFill>
                  <a:schemeClr val="tx1"/>
                </a:solidFill>
                <a:miter lim="800000"/>
                <a:headEnd/>
                <a:tailEnd/>
              </a:ln>
            </p:spPr>
            <p:txBody>
              <a:bodyPr wrap="none" anchor="ctr"/>
              <a:lstStyle/>
              <a:p>
                <a:endParaRPr lang="en-US" sz="1200">
                  <a:solidFill>
                    <a:srgbClr val="000000"/>
                  </a:solidFill>
                  <a:cs typeface="Arial" pitchFamily="34" charset="0"/>
                </a:endParaRPr>
              </a:p>
            </p:txBody>
          </p:sp>
          <p:sp>
            <p:nvSpPr>
              <p:cNvPr id="111" name="Text Box 60"/>
              <p:cNvSpPr txBox="1">
                <a:spLocks noChangeArrowheads="1"/>
              </p:cNvSpPr>
              <p:nvPr/>
            </p:nvSpPr>
            <p:spPr bwMode="auto">
              <a:xfrm>
                <a:off x="5464899" y="5641906"/>
                <a:ext cx="168507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z="1400" b="1" dirty="0" smtClean="0">
                    <a:solidFill>
                      <a:srgbClr val="C00000"/>
                    </a:solidFill>
                    <a:cs typeface="Arial" pitchFamily="34" charset="0"/>
                  </a:rPr>
                  <a:t>3. Selling product</a:t>
                </a:r>
                <a:endParaRPr lang="hi-IN" sz="1400" b="1" dirty="0" smtClean="0">
                  <a:solidFill>
                    <a:srgbClr val="C00000"/>
                  </a:solidFill>
                  <a:cs typeface="Arial" pitchFamily="34" charset="0"/>
                </a:endParaRPr>
              </a:p>
              <a:p>
                <a:pPr eaLnBrk="1" hangingPunct="1"/>
                <a:r>
                  <a:rPr lang="hi-IN" sz="1400" b="1" dirty="0" smtClean="0">
                    <a:solidFill>
                      <a:srgbClr val="C00000"/>
                    </a:solidFill>
                    <a:cs typeface="Arial" pitchFamily="34" charset="0"/>
                  </a:rPr>
                  <a:t>उत्पाद को बेचना </a:t>
                </a:r>
                <a:endParaRPr lang="en-US" sz="1400" b="1" dirty="0">
                  <a:solidFill>
                    <a:srgbClr val="C00000"/>
                  </a:solidFill>
                  <a:cs typeface="Arial" pitchFamily="34" charset="0"/>
                </a:endParaRPr>
              </a:p>
            </p:txBody>
          </p:sp>
          <p:sp>
            <p:nvSpPr>
              <p:cNvPr id="112" name="Rectangle 51"/>
              <p:cNvSpPr>
                <a:spLocks noChangeArrowheads="1"/>
              </p:cNvSpPr>
              <p:nvPr/>
            </p:nvSpPr>
            <p:spPr bwMode="auto">
              <a:xfrm>
                <a:off x="5715342" y="3805568"/>
                <a:ext cx="1371258" cy="998138"/>
              </a:xfrm>
              <a:prstGeom prst="rect">
                <a:avLst/>
              </a:prstGeom>
              <a:solidFill>
                <a:srgbClr val="B9FFB9"/>
              </a:solidFill>
              <a:ln w="9525">
                <a:solidFill>
                  <a:schemeClr val="tx1"/>
                </a:solidFill>
                <a:miter lim="800000"/>
                <a:headEnd/>
                <a:tailEnd/>
              </a:ln>
            </p:spPr>
            <p:txBody>
              <a:bodyPr wrap="none" anchor="ctr"/>
              <a:lstStyle/>
              <a:p>
                <a:endParaRPr lang="en-US" sz="1200">
                  <a:solidFill>
                    <a:srgbClr val="000000"/>
                  </a:solidFill>
                  <a:cs typeface="Arial" pitchFamily="34" charset="0"/>
                </a:endParaRPr>
              </a:p>
            </p:txBody>
          </p:sp>
          <p:pic>
            <p:nvPicPr>
              <p:cNvPr id="11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67399" y="3957319"/>
                <a:ext cx="1030778" cy="6899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15" name="Group 114"/>
            <p:cNvGrpSpPr/>
            <p:nvPr/>
          </p:nvGrpSpPr>
          <p:grpSpPr>
            <a:xfrm>
              <a:off x="381000" y="2372379"/>
              <a:ext cx="2514600" cy="3085531"/>
              <a:chOff x="76200" y="2438400"/>
              <a:chExt cx="1981200" cy="3395118"/>
            </a:xfrm>
          </p:grpSpPr>
          <p:sp>
            <p:nvSpPr>
              <p:cNvPr id="116" name="Text Box 54"/>
              <p:cNvSpPr txBox="1">
                <a:spLocks noChangeArrowheads="1"/>
              </p:cNvSpPr>
              <p:nvPr/>
            </p:nvSpPr>
            <p:spPr bwMode="auto">
              <a:xfrm>
                <a:off x="76200" y="5257801"/>
                <a:ext cx="1981200" cy="5757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en-US" sz="1400" b="1" dirty="0" smtClean="0">
                    <a:solidFill>
                      <a:srgbClr val="C00000"/>
                    </a:solidFill>
                    <a:cs typeface="Arial" pitchFamily="34" charset="0"/>
                  </a:rPr>
                  <a:t>1. Acquiring trading goods</a:t>
                </a:r>
                <a:endParaRPr lang="hi-IN" sz="1400" b="1" dirty="0" smtClean="0">
                  <a:solidFill>
                    <a:srgbClr val="C00000"/>
                  </a:solidFill>
                  <a:cs typeface="Arial" pitchFamily="34" charset="0"/>
                </a:endParaRPr>
              </a:p>
              <a:p>
                <a:pPr algn="ctr" eaLnBrk="1" hangingPunct="1"/>
                <a:r>
                  <a:rPr lang="hi-IN" sz="1400" b="1" dirty="0" smtClean="0">
                    <a:solidFill>
                      <a:srgbClr val="C00000"/>
                    </a:solidFill>
                    <a:cs typeface="Arial" pitchFamily="34" charset="0"/>
                  </a:rPr>
                  <a:t>क्रय-विक्रय के सामान खरीदना</a:t>
                </a:r>
                <a:endParaRPr lang="en-US" sz="1400" b="1" dirty="0">
                  <a:solidFill>
                    <a:srgbClr val="C00000"/>
                  </a:solidFill>
                  <a:cs typeface="Arial" pitchFamily="34" charset="0"/>
                </a:endParaRPr>
              </a:p>
            </p:txBody>
          </p:sp>
          <p:sp>
            <p:nvSpPr>
              <p:cNvPr id="117" name="Rectangle 48"/>
              <p:cNvSpPr>
                <a:spLocks noChangeArrowheads="1"/>
              </p:cNvSpPr>
              <p:nvPr/>
            </p:nvSpPr>
            <p:spPr bwMode="auto">
              <a:xfrm>
                <a:off x="685800" y="2438400"/>
                <a:ext cx="762000" cy="2746375"/>
              </a:xfrm>
              <a:prstGeom prst="rect">
                <a:avLst/>
              </a:prstGeom>
              <a:solidFill>
                <a:schemeClr val="tx2">
                  <a:lumMod val="20000"/>
                  <a:lumOff val="80000"/>
                </a:schemeClr>
              </a:solidFill>
              <a:ln w="9525">
                <a:solidFill>
                  <a:schemeClr val="tx1"/>
                </a:solidFill>
                <a:miter lim="800000"/>
                <a:headEnd/>
                <a:tailEnd/>
              </a:ln>
            </p:spPr>
            <p:txBody>
              <a:bodyPr wrap="none" anchor="ctr"/>
              <a:lstStyle/>
              <a:p>
                <a:pPr>
                  <a:defRPr/>
                </a:pPr>
                <a:endParaRPr lang="en-US" sz="1200" dirty="0">
                  <a:solidFill>
                    <a:prstClr val="black"/>
                  </a:solidFill>
                  <a:latin typeface="Arial" charset="0"/>
                  <a:cs typeface="Arial" charset="0"/>
                </a:endParaRPr>
              </a:p>
            </p:txBody>
          </p:sp>
        </p:grpSp>
        <p:sp>
          <p:nvSpPr>
            <p:cNvPr id="118" name="Text Box 55"/>
            <p:cNvSpPr txBox="1">
              <a:spLocks noChangeArrowheads="1"/>
            </p:cNvSpPr>
            <p:nvPr/>
          </p:nvSpPr>
          <p:spPr bwMode="auto">
            <a:xfrm>
              <a:off x="3272589" y="4876800"/>
              <a:ext cx="2129589"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en-US" sz="1400" b="1" dirty="0" smtClean="0">
                  <a:solidFill>
                    <a:srgbClr val="C00000"/>
                  </a:solidFill>
                  <a:cs typeface="Arial" pitchFamily="34" charset="0"/>
                </a:rPr>
                <a:t>2. Packaging and Storing</a:t>
              </a:r>
              <a:endParaRPr lang="hi-IN" sz="1400" b="1" dirty="0" smtClean="0">
                <a:solidFill>
                  <a:srgbClr val="C00000"/>
                </a:solidFill>
                <a:cs typeface="Arial" pitchFamily="34" charset="0"/>
              </a:endParaRPr>
            </a:p>
            <a:p>
              <a:pPr algn="ctr" eaLnBrk="1" hangingPunct="1"/>
              <a:r>
                <a:rPr lang="hi-IN" sz="1400" b="1" dirty="0" smtClean="0">
                  <a:solidFill>
                    <a:srgbClr val="C00000"/>
                  </a:solidFill>
                  <a:cs typeface="Arial" pitchFamily="34" charset="0"/>
                </a:rPr>
                <a:t>पैकिंग और भंडार करना</a:t>
              </a:r>
              <a:endParaRPr lang="en-US" sz="1400" b="1" dirty="0">
                <a:solidFill>
                  <a:srgbClr val="C00000"/>
                </a:solidFill>
                <a:cs typeface="Arial" pitchFamily="34" charset="0"/>
              </a:endParaRPr>
            </a:p>
          </p:txBody>
        </p:sp>
        <p:sp>
          <p:nvSpPr>
            <p:cNvPr id="120" name="AutoShape 47"/>
            <p:cNvSpPr>
              <a:spLocks noChangeArrowheads="1"/>
            </p:cNvSpPr>
            <p:nvPr/>
          </p:nvSpPr>
          <p:spPr bwMode="auto">
            <a:xfrm rot="10800000">
              <a:off x="2730445" y="3462498"/>
              <a:ext cx="394368" cy="409575"/>
            </a:xfrm>
            <a:prstGeom prst="rightArrow">
              <a:avLst>
                <a:gd name="adj1" fmla="val 43258"/>
                <a:gd name="adj2" fmla="val 38251"/>
              </a:avLst>
            </a:prstGeom>
            <a:solidFill>
              <a:schemeClr val="bg2"/>
            </a:solidFill>
            <a:ln w="9525">
              <a:solidFill>
                <a:schemeClr val="tx1"/>
              </a:solidFill>
              <a:miter lim="800000"/>
              <a:headEnd/>
              <a:tailEnd/>
            </a:ln>
          </p:spPr>
          <p:txBody>
            <a:bodyPr wrap="none" anchor="ctr"/>
            <a:lstStyle/>
            <a:p>
              <a:endParaRPr lang="en-US" sz="1200">
                <a:solidFill>
                  <a:srgbClr val="000000"/>
                </a:solidFill>
                <a:cs typeface="Arial" pitchFamily="34" charset="0"/>
              </a:endParaRPr>
            </a:p>
          </p:txBody>
        </p:sp>
        <p:pic>
          <p:nvPicPr>
            <p:cNvPr id="121" name="Picture 120" descr="635824467063899923983181196_sugar.jp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19200" y="3429000"/>
              <a:ext cx="838199" cy="880110"/>
            </a:xfrm>
            <a:prstGeom prst="rect">
              <a:avLst/>
            </a:prstGeom>
          </p:spPr>
        </p:pic>
        <p:grpSp>
          <p:nvGrpSpPr>
            <p:cNvPr id="122" name="Group 121"/>
            <p:cNvGrpSpPr/>
            <p:nvPr/>
          </p:nvGrpSpPr>
          <p:grpSpPr>
            <a:xfrm>
              <a:off x="3810000" y="2362200"/>
              <a:ext cx="1183105" cy="2516503"/>
              <a:chOff x="4251938" y="2588897"/>
              <a:chExt cx="1183105" cy="2516503"/>
            </a:xfrm>
          </p:grpSpPr>
          <p:sp>
            <p:nvSpPr>
              <p:cNvPr id="123" name="Rectangle 50"/>
              <p:cNvSpPr>
                <a:spLocks noChangeArrowheads="1"/>
              </p:cNvSpPr>
              <p:nvPr/>
            </p:nvSpPr>
            <p:spPr bwMode="auto">
              <a:xfrm>
                <a:off x="4251938" y="2588897"/>
                <a:ext cx="1183105" cy="2516503"/>
              </a:xfrm>
              <a:prstGeom prst="rect">
                <a:avLst/>
              </a:prstGeom>
              <a:solidFill>
                <a:srgbClr val="FFCC66"/>
              </a:solidFill>
              <a:ln w="9525">
                <a:solidFill>
                  <a:schemeClr val="tx1"/>
                </a:solidFill>
                <a:miter lim="800000"/>
                <a:headEnd/>
                <a:tailEnd/>
              </a:ln>
            </p:spPr>
            <p:txBody>
              <a:bodyPr wrap="none" anchor="ctr"/>
              <a:lstStyle/>
              <a:p>
                <a:endParaRPr lang="en-US" sz="1200">
                  <a:solidFill>
                    <a:srgbClr val="000000"/>
                  </a:solidFill>
                  <a:cs typeface="Arial" pitchFamily="34" charset="0"/>
                </a:endParaRPr>
              </a:p>
            </p:txBody>
          </p:sp>
          <p:pic>
            <p:nvPicPr>
              <p:cNvPr id="124" name="Picture 123" descr="images-2.jpe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343400" y="2664876"/>
                <a:ext cx="990600" cy="992724"/>
              </a:xfrm>
              <a:prstGeom prst="rect">
                <a:avLst/>
              </a:prstGeom>
            </p:spPr>
          </p:pic>
          <p:pic>
            <p:nvPicPr>
              <p:cNvPr id="125" name="Picture 124" descr="images-3.jpe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343400" y="4038600"/>
                <a:ext cx="990600" cy="990600"/>
              </a:xfrm>
              <a:prstGeom prst="rect">
                <a:avLst/>
              </a:prstGeom>
            </p:spPr>
          </p:pic>
        </p:grpSp>
      </p:grpSp>
      <p:sp>
        <p:nvSpPr>
          <p:cNvPr id="29" name="Text Box 2"/>
          <p:cNvSpPr txBox="1">
            <a:spLocks noChangeArrowheads="1"/>
          </p:cNvSpPr>
          <p:nvPr/>
        </p:nvSpPr>
        <p:spPr bwMode="auto">
          <a:xfrm>
            <a:off x="4724400" y="1048329"/>
            <a:ext cx="4267200" cy="11747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225425" indent="-225425">
              <a:spcBef>
                <a:spcPts val="600"/>
              </a:spcBef>
              <a:spcAft>
                <a:spcPts val="0"/>
              </a:spcAft>
              <a:buFont typeface="Arial" pitchFamily="34" charset="0"/>
              <a:buChar char="•"/>
              <a:defRPr/>
            </a:pPr>
            <a:r>
              <a:rPr lang="hi-IN" sz="1400" dirty="0" smtClean="0">
                <a:cs typeface="Arial" charset="0"/>
              </a:rPr>
              <a:t>कंकु जनरल स्टोर के पास पुर्वानुमान आधारित शिड्युलिंग होनी चाहिए या उपलब्धता आधारित शिड्युलिंग? </a:t>
            </a:r>
            <a:endParaRPr lang="en-US" sz="1400" dirty="0">
              <a:cs typeface="Arial" charset="0"/>
            </a:endParaRPr>
          </a:p>
          <a:p>
            <a:pPr marL="225425" indent="-225425">
              <a:spcBef>
                <a:spcPts val="600"/>
              </a:spcBef>
              <a:spcAft>
                <a:spcPts val="0"/>
              </a:spcAft>
              <a:buFont typeface="Arial" pitchFamily="34" charset="0"/>
              <a:buChar char="•"/>
              <a:defRPr/>
            </a:pPr>
            <a:r>
              <a:rPr lang="hi-IN" sz="1400" dirty="0" smtClean="0">
                <a:cs typeface="Arial" charset="0"/>
              </a:rPr>
              <a:t>चूंकि कंकु को पता है कि ग्राहकों को कितनी जरुरत पड़ेगी, उसे पुर्वानुमान आधारित शिड्युलिंग का प्रयोग करना चाहिए। </a:t>
            </a:r>
            <a:endParaRPr lang="en-US" sz="1400" dirty="0">
              <a:cs typeface="Arial" charset="0"/>
            </a:endParaRPr>
          </a:p>
        </p:txBody>
      </p:sp>
    </p:spTree>
    <p:extLst>
      <p:ext uri="{BB962C8B-B14F-4D97-AF65-F5344CB8AC3E}">
        <p14:creationId xmlns:p14="http://schemas.microsoft.com/office/powerpoint/2010/main" val="26821697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 Box 1"/>
          <p:cNvSpPr txBox="1">
            <a:spLocks noChangeArrowheads="1"/>
          </p:cNvSpPr>
          <p:nvPr/>
        </p:nvSpPr>
        <p:spPr bwMode="auto">
          <a:xfrm>
            <a:off x="47244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a:defRPr/>
            </a:pPr>
            <a:r>
              <a:rPr lang="hi-IN" sz="2400" dirty="0" smtClean="0">
                <a:latin typeface="Arial" charset="0"/>
                <a:cs typeface="Arial" charset="0"/>
              </a:rPr>
              <a:t>सेवा के व्यापार के लिए शिड्युलिंग</a:t>
            </a:r>
            <a:endParaRPr lang="en-US" sz="2400" dirty="0">
              <a:latin typeface="Arial" charset="0"/>
              <a:cs typeface="Arial" charset="0"/>
            </a:endParaRPr>
          </a:p>
        </p:txBody>
      </p:sp>
      <p:sp>
        <p:nvSpPr>
          <p:cNvPr id="25"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a:defRPr/>
            </a:pPr>
            <a:r>
              <a:rPr lang="en-US" sz="2000" dirty="0">
                <a:latin typeface="Arial" charset="0"/>
                <a:cs typeface="Arial" charset="0"/>
              </a:rPr>
              <a:t>Scheduling for </a:t>
            </a:r>
            <a:r>
              <a:rPr lang="en-US" sz="2000" dirty="0" smtClean="0">
                <a:latin typeface="Arial" charset="0"/>
                <a:cs typeface="Arial" charset="0"/>
              </a:rPr>
              <a:t>a Service business</a:t>
            </a:r>
            <a:endParaRPr lang="en-US" sz="2000" dirty="0">
              <a:latin typeface="Arial" charset="0"/>
              <a:cs typeface="Arial" charset="0"/>
            </a:endParaRPr>
          </a:p>
        </p:txBody>
      </p:sp>
      <p:sp>
        <p:nvSpPr>
          <p:cNvPr id="26" name="Text Box 2"/>
          <p:cNvSpPr txBox="1">
            <a:spLocks noChangeArrowheads="1"/>
          </p:cNvSpPr>
          <p:nvPr/>
        </p:nvSpPr>
        <p:spPr bwMode="auto">
          <a:xfrm>
            <a:off x="228600" y="1035050"/>
            <a:ext cx="4267200" cy="1366837"/>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225425" indent="-225425">
              <a:spcBef>
                <a:spcPts val="600"/>
              </a:spcBef>
              <a:spcAft>
                <a:spcPts val="0"/>
              </a:spcAft>
              <a:buFont typeface="Arial" pitchFamily="34" charset="0"/>
              <a:buChar char="•"/>
              <a:defRPr/>
            </a:pPr>
            <a:r>
              <a:rPr lang="en-US" sz="1600" dirty="0">
                <a:cs typeface="Arial" charset="0"/>
              </a:rPr>
              <a:t>Should </a:t>
            </a:r>
            <a:r>
              <a:rPr lang="en-US" sz="1600" dirty="0" err="1" smtClean="0">
                <a:cs typeface="Arial" charset="0"/>
              </a:rPr>
              <a:t>Namita’s</a:t>
            </a:r>
            <a:r>
              <a:rPr lang="en-US" sz="1600" dirty="0" smtClean="0">
                <a:cs typeface="Arial" charset="0"/>
              </a:rPr>
              <a:t> business </a:t>
            </a:r>
            <a:r>
              <a:rPr lang="en-US" sz="1600" dirty="0">
                <a:cs typeface="Arial" charset="0"/>
              </a:rPr>
              <a:t>have forecast based or availability based scheduling?</a:t>
            </a:r>
          </a:p>
          <a:p>
            <a:pPr marL="225425" indent="-225425">
              <a:spcBef>
                <a:spcPts val="600"/>
              </a:spcBef>
              <a:spcAft>
                <a:spcPts val="0"/>
              </a:spcAft>
              <a:buFont typeface="Arial" pitchFamily="34" charset="0"/>
              <a:buChar char="•"/>
              <a:defRPr/>
            </a:pPr>
            <a:r>
              <a:rPr lang="en-US" sz="1600" dirty="0">
                <a:cs typeface="Arial" charset="0"/>
              </a:rPr>
              <a:t>Since </a:t>
            </a:r>
            <a:r>
              <a:rPr lang="en-US" sz="1600" dirty="0" err="1" smtClean="0">
                <a:cs typeface="Arial" charset="0"/>
              </a:rPr>
              <a:t>Namita</a:t>
            </a:r>
            <a:r>
              <a:rPr lang="en-US" sz="1600" dirty="0" smtClean="0">
                <a:cs typeface="Arial" charset="0"/>
              </a:rPr>
              <a:t> </a:t>
            </a:r>
            <a:r>
              <a:rPr lang="en-US" sz="1600" dirty="0">
                <a:cs typeface="Arial" charset="0"/>
              </a:rPr>
              <a:t>has limited </a:t>
            </a:r>
            <a:r>
              <a:rPr lang="en-US" sz="1600" dirty="0" smtClean="0">
                <a:cs typeface="Arial" charset="0"/>
              </a:rPr>
              <a:t>time to service customers, </a:t>
            </a:r>
            <a:r>
              <a:rPr lang="en-US" sz="1600" dirty="0">
                <a:cs typeface="Arial" charset="0"/>
              </a:rPr>
              <a:t>she should use availability based scheduling.</a:t>
            </a:r>
          </a:p>
        </p:txBody>
      </p:sp>
      <p:sp>
        <p:nvSpPr>
          <p:cNvPr id="33" name="Slide Number Placeholder 5"/>
          <p:cNvSpPr txBox="1">
            <a:spLocks/>
          </p:cNvSpPr>
          <p:nvPr/>
        </p:nvSpPr>
        <p:spPr bwMode="auto">
          <a:xfrm>
            <a:off x="3048000" y="6120605"/>
            <a:ext cx="2895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bIns="0" anchor="b"/>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fld id="{7AF79C3C-EE31-8F4D-8F66-C5C8B9D4D3D6}" type="slidenum">
              <a:rPr lang="en-US" sz="1600" b="1" smtClean="0">
                <a:solidFill>
                  <a:srgbClr val="000000"/>
                </a:solidFill>
              </a:rPr>
              <a:t>21</a:t>
            </a:fld>
            <a:endParaRPr lang="en-US" sz="1600" b="1" dirty="0">
              <a:solidFill>
                <a:srgbClr val="000000"/>
              </a:solidFill>
            </a:endParaRPr>
          </a:p>
        </p:txBody>
      </p:sp>
      <p:grpSp>
        <p:nvGrpSpPr>
          <p:cNvPr id="2" name="Group 1"/>
          <p:cNvGrpSpPr/>
          <p:nvPr/>
        </p:nvGrpSpPr>
        <p:grpSpPr>
          <a:xfrm>
            <a:off x="474518" y="2956945"/>
            <a:ext cx="8288482" cy="3219720"/>
            <a:chOff x="474518" y="2956945"/>
            <a:chExt cx="8288482" cy="3219720"/>
          </a:xfrm>
        </p:grpSpPr>
        <p:sp>
          <p:nvSpPr>
            <p:cNvPr id="34" name="AutoShape 47"/>
            <p:cNvSpPr>
              <a:spLocks noChangeArrowheads="1"/>
            </p:cNvSpPr>
            <p:nvPr/>
          </p:nvSpPr>
          <p:spPr bwMode="auto">
            <a:xfrm>
              <a:off x="5257800" y="3977871"/>
              <a:ext cx="381000" cy="381000"/>
            </a:xfrm>
            <a:prstGeom prst="rightArrow">
              <a:avLst>
                <a:gd name="adj1" fmla="val 50000"/>
                <a:gd name="adj2" fmla="val 31250"/>
              </a:avLst>
            </a:prstGeom>
            <a:solidFill>
              <a:schemeClr val="bg2"/>
            </a:solidFill>
            <a:ln w="9525">
              <a:solidFill>
                <a:schemeClr val="tx1"/>
              </a:solidFill>
              <a:miter lim="800000"/>
              <a:headEnd/>
              <a:tailEnd/>
            </a:ln>
          </p:spPr>
          <p:txBody>
            <a:bodyPr wrap="none" anchor="ctr"/>
            <a:lstStyle/>
            <a:p>
              <a:endParaRPr lang="en-US" sz="1200">
                <a:solidFill>
                  <a:srgbClr val="000000"/>
                </a:solidFill>
                <a:cs typeface="Arial" pitchFamily="34" charset="0"/>
              </a:endParaRPr>
            </a:p>
          </p:txBody>
        </p:sp>
        <p:sp>
          <p:nvSpPr>
            <p:cNvPr id="35" name="Text Box 60"/>
            <p:cNvSpPr txBox="1">
              <a:spLocks noChangeArrowheads="1"/>
            </p:cNvSpPr>
            <p:nvPr/>
          </p:nvSpPr>
          <p:spPr bwMode="auto">
            <a:xfrm>
              <a:off x="474518" y="4976336"/>
              <a:ext cx="2824812"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z="1400" b="1" dirty="0" smtClean="0">
                  <a:solidFill>
                    <a:srgbClr val="C00000"/>
                  </a:solidFill>
                  <a:cs typeface="Arial" pitchFamily="34" charset="0"/>
                </a:rPr>
                <a:t>1. Capacity planning (including</a:t>
              </a:r>
            </a:p>
            <a:p>
              <a:pPr eaLnBrk="1" hangingPunct="1"/>
              <a:r>
                <a:rPr lang="en-US" sz="1400" b="1" dirty="0">
                  <a:solidFill>
                    <a:srgbClr val="C00000"/>
                  </a:solidFill>
                  <a:cs typeface="Arial" pitchFamily="34" charset="0"/>
                </a:rPr>
                <a:t>a</a:t>
              </a:r>
              <a:r>
                <a:rPr lang="en-US" sz="1400" b="1" dirty="0" smtClean="0">
                  <a:solidFill>
                    <a:srgbClr val="C00000"/>
                  </a:solidFill>
                  <a:cs typeface="Arial" pitchFamily="34" charset="0"/>
                </a:rPr>
                <a:t>, b, c)</a:t>
              </a:r>
              <a:r>
                <a:rPr lang="hi-IN" sz="1400" b="1" dirty="0" smtClean="0">
                  <a:solidFill>
                    <a:srgbClr val="C00000"/>
                  </a:solidFill>
                  <a:cs typeface="Arial" pitchFamily="34" charset="0"/>
                </a:rPr>
                <a:t> क्षमता की योजना बनाना </a:t>
              </a:r>
            </a:p>
            <a:p>
              <a:pPr eaLnBrk="1" hangingPunct="1"/>
              <a:r>
                <a:rPr lang="hi-IN" sz="1400" b="1" dirty="0" smtClean="0">
                  <a:solidFill>
                    <a:srgbClr val="C00000"/>
                  </a:solidFill>
                  <a:cs typeface="Arial" pitchFamily="34" charset="0"/>
                </a:rPr>
                <a:t>(</a:t>
              </a:r>
              <a:r>
                <a:rPr lang="en-US" sz="1400" b="1" dirty="0">
                  <a:solidFill>
                    <a:srgbClr val="C00000"/>
                  </a:solidFill>
                  <a:cs typeface="Arial" pitchFamily="34" charset="0"/>
                </a:rPr>
                <a:t>a, b, </a:t>
              </a:r>
              <a:r>
                <a:rPr lang="en-US" sz="1400" b="1" dirty="0" smtClean="0">
                  <a:solidFill>
                    <a:srgbClr val="C00000"/>
                  </a:solidFill>
                  <a:cs typeface="Arial" pitchFamily="34" charset="0"/>
                </a:rPr>
                <a:t>c</a:t>
              </a:r>
              <a:r>
                <a:rPr lang="hi-IN" sz="1400" b="1" dirty="0" smtClean="0">
                  <a:solidFill>
                    <a:srgbClr val="C00000"/>
                  </a:solidFill>
                  <a:cs typeface="Arial" pitchFamily="34" charset="0"/>
                </a:rPr>
                <a:t> को शामिल कर)</a:t>
              </a:r>
              <a:endParaRPr lang="en-US" sz="1400" b="1" dirty="0">
                <a:solidFill>
                  <a:srgbClr val="C00000"/>
                </a:solidFill>
                <a:cs typeface="Arial" pitchFamily="34" charset="0"/>
              </a:endParaRPr>
            </a:p>
          </p:txBody>
        </p:sp>
        <p:sp>
          <p:nvSpPr>
            <p:cNvPr id="36" name="Text Box 54"/>
            <p:cNvSpPr txBox="1">
              <a:spLocks noChangeArrowheads="1"/>
            </p:cNvSpPr>
            <p:nvPr/>
          </p:nvSpPr>
          <p:spPr bwMode="auto">
            <a:xfrm>
              <a:off x="3578960" y="5044671"/>
              <a:ext cx="1602639"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en-US" sz="1400" b="1" dirty="0" smtClean="0">
                  <a:solidFill>
                    <a:srgbClr val="C00000"/>
                  </a:solidFill>
                  <a:cs typeface="Arial" pitchFamily="34" charset="0"/>
                </a:rPr>
                <a:t>2. Purchasing raw materials</a:t>
              </a:r>
              <a:endParaRPr lang="hi-IN" sz="1400" b="1" dirty="0" smtClean="0">
                <a:solidFill>
                  <a:srgbClr val="C00000"/>
                </a:solidFill>
                <a:cs typeface="Arial" pitchFamily="34" charset="0"/>
              </a:endParaRPr>
            </a:p>
            <a:p>
              <a:pPr algn="ctr" eaLnBrk="1" hangingPunct="1"/>
              <a:r>
                <a:rPr lang="hi-IN" sz="1400" b="1" dirty="0" smtClean="0">
                  <a:solidFill>
                    <a:srgbClr val="C00000"/>
                  </a:solidFill>
                  <a:cs typeface="Arial" pitchFamily="34" charset="0"/>
                </a:rPr>
                <a:t>कच्चा माल खरीदना </a:t>
              </a:r>
              <a:endParaRPr lang="en-US" sz="1400" b="1" dirty="0">
                <a:solidFill>
                  <a:srgbClr val="C00000"/>
                </a:solidFill>
                <a:cs typeface="Arial" pitchFamily="34" charset="0"/>
              </a:endParaRPr>
            </a:p>
          </p:txBody>
        </p:sp>
        <p:sp>
          <p:nvSpPr>
            <p:cNvPr id="37" name="Text Box 55"/>
            <p:cNvSpPr txBox="1">
              <a:spLocks noChangeArrowheads="1"/>
            </p:cNvSpPr>
            <p:nvPr/>
          </p:nvSpPr>
          <p:spPr bwMode="auto">
            <a:xfrm>
              <a:off x="5562600" y="5188803"/>
              <a:ext cx="32004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en-US" sz="1400" b="1" dirty="0">
                  <a:solidFill>
                    <a:srgbClr val="C00000"/>
                  </a:solidFill>
                  <a:cs typeface="Arial" pitchFamily="34" charset="0"/>
                </a:rPr>
                <a:t>Sales and Delivery of </a:t>
              </a:r>
              <a:r>
                <a:rPr lang="en-US" sz="1400" b="1" dirty="0" smtClean="0">
                  <a:solidFill>
                    <a:srgbClr val="C00000"/>
                  </a:solidFill>
                  <a:cs typeface="Arial" pitchFamily="34" charset="0"/>
                </a:rPr>
                <a:t>service</a:t>
              </a:r>
              <a:endParaRPr lang="hi-IN" sz="1400" b="1" dirty="0" smtClean="0">
                <a:solidFill>
                  <a:srgbClr val="C00000"/>
                </a:solidFill>
                <a:cs typeface="Arial" pitchFamily="34" charset="0"/>
              </a:endParaRPr>
            </a:p>
            <a:p>
              <a:pPr algn="ctr" eaLnBrk="1" hangingPunct="1"/>
              <a:r>
                <a:rPr lang="hi-IN" sz="1400" b="1" dirty="0" smtClean="0">
                  <a:solidFill>
                    <a:srgbClr val="C00000"/>
                  </a:solidFill>
                  <a:cs typeface="Arial" pitchFamily="34" charset="0"/>
                </a:rPr>
                <a:t>सेवा की बिक्री और डिलिवरी </a:t>
              </a:r>
              <a:endParaRPr lang="en-US" sz="1400" b="1" dirty="0">
                <a:solidFill>
                  <a:srgbClr val="C00000"/>
                </a:solidFill>
                <a:cs typeface="Arial" pitchFamily="34" charset="0"/>
              </a:endParaRPr>
            </a:p>
          </p:txBody>
        </p:sp>
        <p:sp>
          <p:nvSpPr>
            <p:cNvPr id="38" name="AutoShape 47"/>
            <p:cNvSpPr>
              <a:spLocks noChangeArrowheads="1"/>
            </p:cNvSpPr>
            <p:nvPr/>
          </p:nvSpPr>
          <p:spPr bwMode="auto">
            <a:xfrm>
              <a:off x="2743200" y="3977871"/>
              <a:ext cx="381000" cy="381000"/>
            </a:xfrm>
            <a:prstGeom prst="rightArrow">
              <a:avLst>
                <a:gd name="adj1" fmla="val 50000"/>
                <a:gd name="adj2" fmla="val 31250"/>
              </a:avLst>
            </a:prstGeom>
            <a:solidFill>
              <a:schemeClr val="bg2"/>
            </a:solidFill>
            <a:ln w="9525">
              <a:solidFill>
                <a:schemeClr val="tx1"/>
              </a:solidFill>
              <a:miter lim="800000"/>
              <a:headEnd/>
              <a:tailEnd/>
            </a:ln>
          </p:spPr>
          <p:txBody>
            <a:bodyPr wrap="none" anchor="ctr"/>
            <a:lstStyle/>
            <a:p>
              <a:endParaRPr lang="en-US" sz="1200">
                <a:solidFill>
                  <a:srgbClr val="000000"/>
                </a:solidFill>
                <a:cs typeface="Arial" pitchFamily="34" charset="0"/>
              </a:endParaRPr>
            </a:p>
          </p:txBody>
        </p:sp>
        <p:pic>
          <p:nvPicPr>
            <p:cNvPr id="39" name="Picture 3" descr="C:\Users\VPCYB35AG G\AppData\Local\Microsoft\Windows\Temporary Internet Files\Content.IE5\N3AH7KKT\MC900217156[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07638" y="3256226"/>
              <a:ext cx="1214323" cy="1443289"/>
            </a:xfrm>
            <a:prstGeom prst="rect">
              <a:avLst/>
            </a:prstGeom>
            <a:noFill/>
            <a:extLst>
              <a:ext uri="{909E8E84-426E-40DD-AFC4-6F175D3DCCD1}">
                <a14:hiddenFill xmlns:a14="http://schemas.microsoft.com/office/drawing/2010/main">
                  <a:solidFill>
                    <a:srgbClr val="FFFFFF"/>
                  </a:solidFill>
                </a14:hiddenFill>
              </a:ext>
            </a:extLst>
          </p:spPr>
        </p:pic>
        <p:grpSp>
          <p:nvGrpSpPr>
            <p:cNvPr id="40" name="Group 39"/>
            <p:cNvGrpSpPr/>
            <p:nvPr/>
          </p:nvGrpSpPr>
          <p:grpSpPr>
            <a:xfrm>
              <a:off x="6241366" y="2956945"/>
              <a:ext cx="1461988" cy="2226567"/>
              <a:chOff x="6241366" y="2823896"/>
              <a:chExt cx="1461988" cy="2226567"/>
            </a:xfrm>
          </p:grpSpPr>
          <p:pic>
            <p:nvPicPr>
              <p:cNvPr id="41" name="Picture 4" descr="C:\Users\VPCYB35AG G\AppData\Local\Microsoft\Windows\Temporary Internet Files\Content.IE5\V5NFT017\MC900044985[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241366" y="2823896"/>
                <a:ext cx="1461988" cy="1519504"/>
              </a:xfrm>
              <a:prstGeom prst="rect">
                <a:avLst/>
              </a:prstGeom>
              <a:noFill/>
              <a:extLst>
                <a:ext uri="{909E8E84-426E-40DD-AFC4-6F175D3DCCD1}">
                  <a14:hiddenFill xmlns:a14="http://schemas.microsoft.com/office/drawing/2010/main">
                    <a:solidFill>
                      <a:srgbClr val="FFFFFF"/>
                    </a:solidFill>
                  </a14:hiddenFill>
                </a:ext>
              </a:extLst>
            </p:spPr>
          </p:pic>
          <p:pic>
            <p:nvPicPr>
              <p:cNvPr id="42" name="Picture 8" descr="http://t3.gstatic.com/images?q=tbn:ANd9GcQB-LlAAFAijLswRqj4ZqYoE7K6PHzwFPTzsZeGig8h0pcDUxIEV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413180" y="4383713"/>
                <a:ext cx="1101090" cy="666750"/>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43" name="Group 42"/>
            <p:cNvGrpSpPr/>
            <p:nvPr/>
          </p:nvGrpSpPr>
          <p:grpSpPr>
            <a:xfrm>
              <a:off x="990600" y="3100932"/>
              <a:ext cx="1469123" cy="1943739"/>
              <a:chOff x="3498169" y="2877021"/>
              <a:chExt cx="1469123" cy="1943739"/>
            </a:xfrm>
          </p:grpSpPr>
          <p:pic>
            <p:nvPicPr>
              <p:cNvPr id="44" name="Picture 12" descr="C:\Users\VPCYB35AG G\AppData\Local\Microsoft\Windows\Temporary Internet Files\Content.IE5\303BGZYR\MC900212051[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513030" y="2877021"/>
                <a:ext cx="1454262" cy="1228222"/>
              </a:xfrm>
              <a:prstGeom prst="rect">
                <a:avLst/>
              </a:prstGeom>
              <a:noFill/>
              <a:extLst>
                <a:ext uri="{909E8E84-426E-40DD-AFC4-6F175D3DCCD1}">
                  <a14:hiddenFill xmlns:a14="http://schemas.microsoft.com/office/drawing/2010/main">
                    <a:solidFill>
                      <a:srgbClr val="FFFFFF"/>
                    </a:solidFill>
                  </a14:hiddenFill>
                </a:ext>
              </a:extLst>
            </p:spPr>
          </p:pic>
          <p:pic>
            <p:nvPicPr>
              <p:cNvPr id="45" name="Picture 15" descr="C:\Users\VPCYB35AG G\AppData\Local\Microsoft\Windows\Temporary Internet Files\Content.IE5\8S03383N\MC900441468[1].png"/>
              <p:cNvPicPr>
                <a:picLocks noChangeAspect="1" noChangeArrowheads="1"/>
              </p:cNvPicPr>
              <p:nvPr/>
            </p:nvPicPr>
            <p:blipFill rotWithShape="1">
              <a:blip r:embed="rId6">
                <a:extLst>
                  <a:ext uri="{28A0092B-C50C-407E-A947-70E740481C1C}">
                    <a14:useLocalDpi xmlns:a14="http://schemas.microsoft.com/office/drawing/2010/main" val="0"/>
                  </a:ext>
                </a:extLst>
              </a:blip>
              <a:srcRect l="13805" r="13793" b="31855"/>
              <a:stretch/>
            </p:blipFill>
            <p:spPr bwMode="auto">
              <a:xfrm>
                <a:off x="3498169" y="3886200"/>
                <a:ext cx="992942" cy="934560"/>
              </a:xfrm>
              <a:prstGeom prst="rect">
                <a:avLst/>
              </a:prstGeom>
              <a:noFill/>
              <a:extLst>
                <a:ext uri="{909E8E84-426E-40DD-AFC4-6F175D3DCCD1}">
                  <a14:hiddenFill xmlns:a14="http://schemas.microsoft.com/office/drawing/2010/main">
                    <a:solidFill>
                      <a:srgbClr val="FFFFFF"/>
                    </a:solidFill>
                  </a14:hiddenFill>
                </a:ext>
              </a:extLst>
            </p:spPr>
          </p:pic>
        </p:grpSp>
        <p:sp>
          <p:nvSpPr>
            <p:cNvPr id="47" name="TextBox 46"/>
            <p:cNvSpPr txBox="1"/>
            <p:nvPr/>
          </p:nvSpPr>
          <p:spPr bwMode="auto">
            <a:xfrm>
              <a:off x="3581400" y="5710535"/>
              <a:ext cx="1981200" cy="461665"/>
            </a:xfrm>
            <a:prstGeom prst="rect">
              <a:avLst/>
            </a:prstGeom>
            <a:noFill/>
          </p:spPr>
          <p:txBody>
            <a:bodyPr wrap="square">
              <a:spAutoFit/>
            </a:bodyPr>
            <a:lstStyle/>
            <a:p>
              <a:pPr>
                <a:defRPr/>
              </a:pPr>
              <a:r>
                <a:rPr lang="en-US" sz="1200" b="1" dirty="0">
                  <a:solidFill>
                    <a:schemeClr val="tx1">
                      <a:lumMod val="75000"/>
                      <a:lumOff val="25000"/>
                    </a:schemeClr>
                  </a:solidFill>
                  <a:latin typeface="Arial" charset="0"/>
                  <a:cs typeface="Arial" charset="0"/>
                </a:rPr>
                <a:t>This is how much </a:t>
              </a:r>
              <a:r>
                <a:rPr lang="en-US" sz="1200" b="1" dirty="0" smtClean="0">
                  <a:solidFill>
                    <a:schemeClr val="tx1">
                      <a:lumMod val="75000"/>
                      <a:lumOff val="25000"/>
                    </a:schemeClr>
                  </a:solidFill>
                  <a:latin typeface="Arial" charset="0"/>
                  <a:cs typeface="Arial" charset="0"/>
                </a:rPr>
                <a:t>I will be able to purchase</a:t>
              </a:r>
              <a:endParaRPr lang="en-IN" sz="1200" b="1" dirty="0">
                <a:solidFill>
                  <a:schemeClr val="tx1">
                    <a:lumMod val="75000"/>
                    <a:lumOff val="25000"/>
                  </a:schemeClr>
                </a:solidFill>
                <a:latin typeface="Arial" charset="0"/>
                <a:cs typeface="Arial" charset="0"/>
              </a:endParaRPr>
            </a:p>
          </p:txBody>
        </p:sp>
        <p:sp>
          <p:nvSpPr>
            <p:cNvPr id="48" name="TextBox 47"/>
            <p:cNvSpPr txBox="1"/>
            <p:nvPr/>
          </p:nvSpPr>
          <p:spPr bwMode="auto">
            <a:xfrm>
              <a:off x="6019800" y="5715000"/>
              <a:ext cx="2209800" cy="461665"/>
            </a:xfrm>
            <a:prstGeom prst="rect">
              <a:avLst/>
            </a:prstGeom>
            <a:noFill/>
          </p:spPr>
          <p:txBody>
            <a:bodyPr>
              <a:spAutoFit/>
            </a:bodyPr>
            <a:lstStyle/>
            <a:p>
              <a:pPr>
                <a:defRPr/>
              </a:pPr>
              <a:r>
                <a:rPr lang="en-US" sz="1200" b="1" dirty="0">
                  <a:solidFill>
                    <a:schemeClr val="tx1">
                      <a:lumMod val="75000"/>
                      <a:lumOff val="25000"/>
                    </a:schemeClr>
                  </a:solidFill>
                  <a:latin typeface="Arial" charset="0"/>
                  <a:cs typeface="Arial" charset="0"/>
                </a:rPr>
                <a:t>This is how </a:t>
              </a:r>
              <a:r>
                <a:rPr lang="en-US" sz="1200" b="1" dirty="0" smtClean="0">
                  <a:solidFill>
                    <a:schemeClr val="tx1">
                      <a:lumMod val="75000"/>
                      <a:lumOff val="25000"/>
                    </a:schemeClr>
                  </a:solidFill>
                  <a:latin typeface="Arial" charset="0"/>
                  <a:cs typeface="Arial" charset="0"/>
                </a:rPr>
                <a:t>many I will be able to provide services to</a:t>
              </a:r>
              <a:endParaRPr lang="en-IN" sz="1200" b="1" dirty="0">
                <a:solidFill>
                  <a:schemeClr val="tx1">
                    <a:lumMod val="75000"/>
                    <a:lumOff val="25000"/>
                  </a:schemeClr>
                </a:solidFill>
                <a:latin typeface="Arial" charset="0"/>
                <a:cs typeface="Arial" charset="0"/>
              </a:endParaRPr>
            </a:p>
          </p:txBody>
        </p:sp>
        <p:sp>
          <p:nvSpPr>
            <p:cNvPr id="49" name="Rounded Rectangle 48"/>
            <p:cNvSpPr/>
            <p:nvPr/>
          </p:nvSpPr>
          <p:spPr>
            <a:xfrm>
              <a:off x="533400" y="5715000"/>
              <a:ext cx="2362200" cy="457200"/>
            </a:xfrm>
            <a:prstGeom prst="roundRect">
              <a:avLst/>
            </a:prstGeom>
            <a:gradFill flip="none" rotWithShape="1">
              <a:gsLst>
                <a:gs pos="0">
                  <a:schemeClr val="accent1">
                    <a:shade val="51000"/>
                    <a:satMod val="130000"/>
                    <a:alpha val="0"/>
                  </a:schemeClr>
                </a:gs>
                <a:gs pos="80000">
                  <a:schemeClr val="accent1">
                    <a:shade val="93000"/>
                    <a:satMod val="130000"/>
                    <a:alpha val="0"/>
                  </a:schemeClr>
                </a:gs>
                <a:gs pos="100000">
                  <a:schemeClr val="accent1">
                    <a:shade val="94000"/>
                    <a:satMod val="135000"/>
                    <a:alpha val="0"/>
                  </a:schemeClr>
                </a:gs>
              </a:gsLst>
              <a:lin ang="16200000" scaled="0"/>
              <a:tileRect/>
            </a:gradFill>
          </p:spPr>
          <p:style>
            <a:lnRef idx="1">
              <a:schemeClr val="accent1"/>
            </a:lnRef>
            <a:fillRef idx="3">
              <a:schemeClr val="accent1"/>
            </a:fillRef>
            <a:effectRef idx="2">
              <a:schemeClr val="accent1"/>
            </a:effectRef>
            <a:fontRef idx="minor">
              <a:schemeClr val="lt1"/>
            </a:fontRef>
          </p:style>
          <p:txBody>
            <a:bodyPr rtlCol="0" anchor="ctr"/>
            <a:lstStyle/>
            <a:p>
              <a:pPr>
                <a:defRPr/>
              </a:pPr>
              <a:r>
                <a:rPr lang="en-US" sz="1200" b="1" dirty="0">
                  <a:solidFill>
                    <a:schemeClr val="tx1">
                      <a:lumMod val="75000"/>
                      <a:lumOff val="25000"/>
                    </a:schemeClr>
                  </a:solidFill>
                  <a:latin typeface="Arial" charset="0"/>
                  <a:cs typeface="Arial" charset="0"/>
                </a:rPr>
                <a:t>This is how much </a:t>
              </a:r>
              <a:r>
                <a:rPr lang="en-US" sz="1200" b="1" dirty="0" smtClean="0">
                  <a:solidFill>
                    <a:schemeClr val="tx1">
                      <a:lumMod val="75000"/>
                      <a:lumOff val="25000"/>
                    </a:schemeClr>
                  </a:solidFill>
                  <a:latin typeface="Arial" charset="0"/>
                  <a:cs typeface="Arial" charset="0"/>
                </a:rPr>
                <a:t>capacity I have to service customers </a:t>
              </a:r>
              <a:endParaRPr lang="en-IN" sz="1200" b="1" dirty="0">
                <a:solidFill>
                  <a:schemeClr val="tx1">
                    <a:lumMod val="75000"/>
                    <a:lumOff val="25000"/>
                  </a:schemeClr>
                </a:solidFill>
                <a:latin typeface="Arial" charset="0"/>
                <a:cs typeface="Arial" charset="0"/>
              </a:endParaRPr>
            </a:p>
          </p:txBody>
        </p:sp>
      </p:grpSp>
      <p:sp>
        <p:nvSpPr>
          <p:cNvPr id="27" name="Text Box 2"/>
          <p:cNvSpPr txBox="1">
            <a:spLocks noChangeArrowheads="1"/>
          </p:cNvSpPr>
          <p:nvPr/>
        </p:nvSpPr>
        <p:spPr bwMode="auto">
          <a:xfrm>
            <a:off x="4721961" y="1035050"/>
            <a:ext cx="4267200" cy="1366837"/>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225425" indent="-225425">
              <a:spcBef>
                <a:spcPts val="600"/>
              </a:spcBef>
              <a:spcAft>
                <a:spcPts val="0"/>
              </a:spcAft>
              <a:buFont typeface="Arial" pitchFamily="34" charset="0"/>
              <a:buChar char="•"/>
              <a:defRPr/>
            </a:pPr>
            <a:r>
              <a:rPr lang="hi-IN" sz="1600" dirty="0" smtClean="0">
                <a:cs typeface="Arial" charset="0"/>
              </a:rPr>
              <a:t>क्या नमिता के व्यापार </a:t>
            </a:r>
            <a:r>
              <a:rPr lang="hi-IN" sz="1600" dirty="0">
                <a:cs typeface="Arial" charset="0"/>
              </a:rPr>
              <a:t>में </a:t>
            </a:r>
            <a:r>
              <a:rPr lang="hi-IN" sz="1600" dirty="0" smtClean="0">
                <a:cs typeface="Arial" charset="0"/>
              </a:rPr>
              <a:t>पुर्वानुमान </a:t>
            </a:r>
            <a:r>
              <a:rPr lang="hi-IN" sz="1600" dirty="0">
                <a:cs typeface="Arial" charset="0"/>
              </a:rPr>
              <a:t>आधारित शिड्युलिंग होनी चाहिए या उपलब्धता आधारित शिड्युलिंग? </a:t>
            </a:r>
            <a:endParaRPr lang="en-US" sz="1600" dirty="0">
              <a:cs typeface="Arial" charset="0"/>
            </a:endParaRPr>
          </a:p>
          <a:p>
            <a:pPr marL="225425" indent="-225425">
              <a:spcBef>
                <a:spcPts val="600"/>
              </a:spcBef>
              <a:spcAft>
                <a:spcPts val="0"/>
              </a:spcAft>
              <a:buFont typeface="Arial" pitchFamily="34" charset="0"/>
              <a:buChar char="•"/>
              <a:defRPr/>
            </a:pPr>
            <a:r>
              <a:rPr lang="hi-IN" sz="1600" dirty="0" smtClean="0">
                <a:cs typeface="Arial" charset="0"/>
              </a:rPr>
              <a:t>चूंकि नमिता के पास ग्राहकों को सेवा देने के लिए सीमित समय है, उसे उपलब्धता आधारित </a:t>
            </a:r>
            <a:r>
              <a:rPr lang="hi-IN" sz="1600" dirty="0">
                <a:cs typeface="Arial" charset="0"/>
              </a:rPr>
              <a:t>शिड्युलिंग का प्रयोग करना चाहिए। </a:t>
            </a:r>
            <a:endParaRPr lang="en-US" sz="1600" dirty="0">
              <a:cs typeface="Arial" charset="0"/>
            </a:endParaRPr>
          </a:p>
          <a:p>
            <a:pPr marL="225425" indent="-225425">
              <a:spcBef>
                <a:spcPts val="600"/>
              </a:spcBef>
              <a:spcAft>
                <a:spcPts val="0"/>
              </a:spcAft>
              <a:buFont typeface="Arial" pitchFamily="34" charset="0"/>
              <a:buChar char="•"/>
              <a:defRPr/>
            </a:pPr>
            <a:endParaRPr lang="en-US" sz="1600" dirty="0">
              <a:cs typeface="Arial" charset="0"/>
            </a:endParaRPr>
          </a:p>
        </p:txBody>
      </p:sp>
    </p:spTree>
    <p:extLst>
      <p:ext uri="{BB962C8B-B14F-4D97-AF65-F5344CB8AC3E}">
        <p14:creationId xmlns:p14="http://schemas.microsoft.com/office/powerpoint/2010/main" val="26842842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3"/>
          <p:cNvSpPr>
            <a:spLocks noChangeArrowheads="1"/>
          </p:cNvSpPr>
          <p:nvPr/>
        </p:nvSpPr>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Arial" panose="020B0604020202020204" pitchFamily="34" charset="0"/>
                <a:cs typeface="Arial" panose="020B0604020202020204" pitchFamily="34" charset="0"/>
              </a:defRPr>
            </a:lvl1pPr>
            <a:lvl2pPr marL="742950" indent="-285750">
              <a:defRPr sz="1200">
                <a:solidFill>
                  <a:schemeClr val="tx1"/>
                </a:solidFill>
                <a:latin typeface="Arial" panose="020B0604020202020204" pitchFamily="34" charset="0"/>
                <a:cs typeface="Arial" panose="020B0604020202020204" pitchFamily="34" charset="0"/>
              </a:defRPr>
            </a:lvl2pPr>
            <a:lvl3pPr marL="1143000" indent="-228600">
              <a:defRPr sz="1200">
                <a:solidFill>
                  <a:schemeClr val="tx1"/>
                </a:solidFill>
                <a:latin typeface="Arial" panose="020B0604020202020204" pitchFamily="34" charset="0"/>
                <a:cs typeface="Arial" panose="020B0604020202020204" pitchFamily="34" charset="0"/>
              </a:defRPr>
            </a:lvl3pPr>
            <a:lvl4pPr marL="1600200" indent="-228600">
              <a:defRPr sz="1200">
                <a:solidFill>
                  <a:schemeClr val="tx1"/>
                </a:solidFill>
                <a:latin typeface="Arial" panose="020B0604020202020204" pitchFamily="34" charset="0"/>
                <a:cs typeface="Arial" panose="020B0604020202020204" pitchFamily="34" charset="0"/>
              </a:defRPr>
            </a:lvl4pPr>
            <a:lvl5pPr marL="2057400" indent="-228600">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9pPr>
          </a:lstStyle>
          <a:p>
            <a:endParaRPr lang="en-US" altLang="en-US" sz="3200" b="1">
              <a:latin typeface="Times New Roman" panose="02020603050405020304" pitchFamily="18" charset="0"/>
            </a:endParaRPr>
          </a:p>
        </p:txBody>
      </p:sp>
      <p:sp>
        <p:nvSpPr>
          <p:cNvPr id="61444" name="TextBox 5"/>
          <p:cNvSpPr txBox="1">
            <a:spLocks noChangeArrowheads="1"/>
          </p:cNvSpPr>
          <p:nvPr/>
        </p:nvSpPr>
        <p:spPr bwMode="auto">
          <a:xfrm>
            <a:off x="457200" y="708025"/>
            <a:ext cx="3886200" cy="584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Arial" panose="020B0604020202020204" pitchFamily="34" charset="0"/>
                <a:cs typeface="Arial" panose="020B0604020202020204" pitchFamily="34" charset="0"/>
              </a:defRPr>
            </a:lvl1pPr>
            <a:lvl2pPr marL="742950" indent="-285750">
              <a:defRPr sz="1200">
                <a:solidFill>
                  <a:schemeClr val="tx1"/>
                </a:solidFill>
                <a:latin typeface="Arial" panose="020B0604020202020204" pitchFamily="34" charset="0"/>
                <a:cs typeface="Arial" panose="020B0604020202020204" pitchFamily="34" charset="0"/>
              </a:defRPr>
            </a:lvl2pPr>
            <a:lvl3pPr marL="1143000" indent="-228600">
              <a:defRPr sz="1200">
                <a:solidFill>
                  <a:schemeClr val="tx1"/>
                </a:solidFill>
                <a:latin typeface="Arial" panose="020B0604020202020204" pitchFamily="34" charset="0"/>
                <a:cs typeface="Arial" panose="020B0604020202020204" pitchFamily="34" charset="0"/>
              </a:defRPr>
            </a:lvl3pPr>
            <a:lvl4pPr marL="1600200" indent="-228600">
              <a:defRPr sz="1200">
                <a:solidFill>
                  <a:schemeClr val="tx1"/>
                </a:solidFill>
                <a:latin typeface="Arial" panose="020B0604020202020204" pitchFamily="34" charset="0"/>
                <a:cs typeface="Arial" panose="020B0604020202020204" pitchFamily="34" charset="0"/>
              </a:defRPr>
            </a:lvl4pPr>
            <a:lvl5pPr marL="2057400" indent="-228600">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9pPr>
          </a:lstStyle>
          <a:p>
            <a:pPr algn="ctr" eaLnBrk="1" hangingPunct="1"/>
            <a:r>
              <a:rPr lang="en-US" altLang="en-US" sz="3200" dirty="0">
                <a:latin typeface="Bradley Hand ITC" panose="03070402050302030203" pitchFamily="66" charset="0"/>
              </a:rPr>
              <a:t>Key Points</a:t>
            </a:r>
          </a:p>
        </p:txBody>
      </p:sp>
      <p:sp>
        <p:nvSpPr>
          <p:cNvPr id="7" name="TextBox 6"/>
          <p:cNvSpPr txBox="1"/>
          <p:nvPr/>
        </p:nvSpPr>
        <p:spPr>
          <a:xfrm>
            <a:off x="4724400" y="1295400"/>
            <a:ext cx="4038600" cy="4930775"/>
          </a:xfrm>
          <a:prstGeom prst="rect">
            <a:avLst/>
          </a:prstGeom>
          <a:noFill/>
        </p:spPr>
        <p:txBody>
          <a:bodyPr lIns="137160" anchor="ctr"/>
          <a:lstStyle/>
          <a:p>
            <a:pPr marL="225425" indent="-225425">
              <a:spcBef>
                <a:spcPts val="600"/>
              </a:spcBef>
              <a:spcAft>
                <a:spcPts val="0"/>
              </a:spcAft>
              <a:buFont typeface="Arial" pitchFamily="34" charset="0"/>
              <a:buChar char="•"/>
              <a:defRPr/>
            </a:pPr>
            <a:endParaRPr lang="en-US" sz="2400" dirty="0">
              <a:cs typeface="Arial" charset="0"/>
            </a:endParaRPr>
          </a:p>
        </p:txBody>
      </p:sp>
      <p:sp>
        <p:nvSpPr>
          <p:cNvPr id="8" name="TextBox 5"/>
          <p:cNvSpPr txBox="1">
            <a:spLocks noChangeArrowheads="1"/>
          </p:cNvSpPr>
          <p:nvPr/>
        </p:nvSpPr>
        <p:spPr bwMode="auto">
          <a:xfrm>
            <a:off x="4800600" y="685800"/>
            <a:ext cx="38862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Arial" panose="020B0604020202020204" pitchFamily="34" charset="0"/>
                <a:cs typeface="Arial" panose="020B0604020202020204" pitchFamily="34" charset="0"/>
              </a:defRPr>
            </a:lvl1pPr>
            <a:lvl2pPr marL="742950" indent="-285750">
              <a:defRPr sz="1200">
                <a:solidFill>
                  <a:schemeClr val="tx1"/>
                </a:solidFill>
                <a:latin typeface="Arial" panose="020B0604020202020204" pitchFamily="34" charset="0"/>
                <a:cs typeface="Arial" panose="020B0604020202020204" pitchFamily="34" charset="0"/>
              </a:defRPr>
            </a:lvl2pPr>
            <a:lvl3pPr marL="1143000" indent="-228600">
              <a:defRPr sz="1200">
                <a:solidFill>
                  <a:schemeClr val="tx1"/>
                </a:solidFill>
                <a:latin typeface="Arial" panose="020B0604020202020204" pitchFamily="34" charset="0"/>
                <a:cs typeface="Arial" panose="020B0604020202020204" pitchFamily="34" charset="0"/>
              </a:defRPr>
            </a:lvl3pPr>
            <a:lvl4pPr marL="1600200" indent="-228600">
              <a:defRPr sz="1200">
                <a:solidFill>
                  <a:schemeClr val="tx1"/>
                </a:solidFill>
                <a:latin typeface="Arial" panose="020B0604020202020204" pitchFamily="34" charset="0"/>
                <a:cs typeface="Arial" panose="020B0604020202020204" pitchFamily="34" charset="0"/>
              </a:defRPr>
            </a:lvl4pPr>
            <a:lvl5pPr marL="2057400" indent="-228600">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9pPr>
          </a:lstStyle>
          <a:p>
            <a:pPr algn="ctr" eaLnBrk="1" hangingPunct="1"/>
            <a:r>
              <a:rPr lang="x-none" altLang="en-US" sz="4000" dirty="0">
                <a:latin typeface="Bradley Hand ITC" panose="03070402050302030203" pitchFamily="66" charset="0"/>
              </a:rPr>
              <a:t>मुख्य बिंदु</a:t>
            </a:r>
            <a:endParaRPr lang="en-US" altLang="en-US" sz="4000" dirty="0">
              <a:latin typeface="Bradley Hand ITC" panose="03070402050302030203" pitchFamily="66" charset="0"/>
            </a:endParaRPr>
          </a:p>
        </p:txBody>
      </p:sp>
      <p:sp>
        <p:nvSpPr>
          <p:cNvPr id="9" name="Slide Number Placeholder 5"/>
          <p:cNvSpPr txBox="1">
            <a:spLocks/>
          </p:cNvSpPr>
          <p:nvPr/>
        </p:nvSpPr>
        <p:spPr bwMode="auto">
          <a:xfrm>
            <a:off x="3048000" y="6416675"/>
            <a:ext cx="2895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bIns="0" anchor="b"/>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fld id="{27CCAE95-24ED-4BB9-A61F-5CE581EB7A49}" type="slidenum">
              <a:rPr lang="en-US" sz="1600" b="1" smtClean="0">
                <a:solidFill>
                  <a:srgbClr val="000000"/>
                </a:solidFill>
              </a:rPr>
              <a:pPr algn="ctr" eaLnBrk="1" hangingPunct="1"/>
              <a:t>22</a:t>
            </a:fld>
            <a:endParaRPr lang="en-US" sz="1600" b="1" dirty="0">
              <a:solidFill>
                <a:srgbClr val="000000"/>
              </a:solidFill>
            </a:endParaRPr>
          </a:p>
        </p:txBody>
      </p:sp>
      <p:sp>
        <p:nvSpPr>
          <p:cNvPr id="10" name="Text Box 2"/>
          <p:cNvSpPr txBox="1">
            <a:spLocks noChangeArrowheads="1"/>
          </p:cNvSpPr>
          <p:nvPr/>
        </p:nvSpPr>
        <p:spPr bwMode="auto">
          <a:xfrm>
            <a:off x="457200" y="1524000"/>
            <a:ext cx="4191000" cy="48006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8001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225425" indent="-225425">
              <a:spcBef>
                <a:spcPts val="600"/>
              </a:spcBef>
              <a:spcAft>
                <a:spcPts val="0"/>
              </a:spcAft>
              <a:buFont typeface="Arial" pitchFamily="34" charset="0"/>
              <a:buChar char="•"/>
              <a:defRPr/>
            </a:pPr>
            <a:r>
              <a:rPr lang="en-US" sz="2400" dirty="0">
                <a:cs typeface="Arial" charset="0"/>
              </a:rPr>
              <a:t>Forecast Based Scheduling helps </a:t>
            </a:r>
            <a:r>
              <a:rPr lang="en-US" sz="2400" dirty="0" smtClean="0">
                <a:cs typeface="Arial" charset="0"/>
              </a:rPr>
              <a:t>to prepare the business to meet the customer’s needs</a:t>
            </a:r>
          </a:p>
          <a:p>
            <a:pPr marL="225425" indent="-225425">
              <a:spcBef>
                <a:spcPts val="600"/>
              </a:spcBef>
              <a:spcAft>
                <a:spcPts val="0"/>
              </a:spcAft>
              <a:buFont typeface="Arial" pitchFamily="34" charset="0"/>
              <a:buChar char="•"/>
              <a:defRPr/>
            </a:pPr>
            <a:endParaRPr lang="en-US" sz="2400" b="1" u="sng" dirty="0"/>
          </a:p>
          <a:p>
            <a:pPr marL="225425" indent="-225425">
              <a:spcBef>
                <a:spcPts val="600"/>
              </a:spcBef>
              <a:spcAft>
                <a:spcPts val="0"/>
              </a:spcAft>
              <a:buFont typeface="Arial" pitchFamily="34" charset="0"/>
              <a:buChar char="•"/>
              <a:defRPr/>
            </a:pPr>
            <a:r>
              <a:rPr lang="en-US" sz="2400" dirty="0">
                <a:cs typeface="Arial" charset="0"/>
              </a:rPr>
              <a:t>In ‘Availability based’ </a:t>
            </a:r>
            <a:r>
              <a:rPr lang="en-US" sz="2400" dirty="0" smtClean="0">
                <a:cs typeface="Arial" charset="0"/>
              </a:rPr>
              <a:t>Scheduling availability of </a:t>
            </a:r>
            <a:r>
              <a:rPr lang="en-US" sz="2400" dirty="0">
                <a:cs typeface="Arial" charset="0"/>
              </a:rPr>
              <a:t>raw </a:t>
            </a:r>
            <a:r>
              <a:rPr lang="en-US" sz="2400" dirty="0" err="1" smtClean="0">
                <a:cs typeface="Arial" charset="0"/>
              </a:rPr>
              <a:t>materiasl</a:t>
            </a:r>
            <a:r>
              <a:rPr lang="en-US" sz="2400" dirty="0" smtClean="0">
                <a:cs typeface="Arial" charset="0"/>
              </a:rPr>
              <a:t> </a:t>
            </a:r>
            <a:r>
              <a:rPr lang="en-US" sz="2400" dirty="0">
                <a:cs typeface="Arial" charset="0"/>
              </a:rPr>
              <a:t>and </a:t>
            </a:r>
            <a:r>
              <a:rPr lang="en-US" sz="2400" dirty="0" smtClean="0">
                <a:cs typeface="Arial" charset="0"/>
              </a:rPr>
              <a:t>labor decide </a:t>
            </a:r>
            <a:r>
              <a:rPr lang="en-US" sz="2400" dirty="0">
                <a:cs typeface="Arial" charset="0"/>
              </a:rPr>
              <a:t>how much a business may be able to make and sell to the customers</a:t>
            </a:r>
          </a:p>
        </p:txBody>
      </p:sp>
      <p:sp>
        <p:nvSpPr>
          <p:cNvPr id="11" name="Text Box 2"/>
          <p:cNvSpPr txBox="1">
            <a:spLocks noChangeArrowheads="1"/>
          </p:cNvSpPr>
          <p:nvPr/>
        </p:nvSpPr>
        <p:spPr bwMode="auto">
          <a:xfrm>
            <a:off x="4835236" y="1524000"/>
            <a:ext cx="4191000" cy="48006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8001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225425" indent="-225425">
              <a:spcBef>
                <a:spcPts val="600"/>
              </a:spcBef>
              <a:spcAft>
                <a:spcPts val="0"/>
              </a:spcAft>
              <a:buFont typeface="Arial" pitchFamily="34" charset="0"/>
              <a:buChar char="•"/>
              <a:defRPr/>
            </a:pPr>
            <a:r>
              <a:rPr lang="hi-IN" sz="2400" dirty="0" smtClean="0">
                <a:cs typeface="Arial" charset="0"/>
              </a:rPr>
              <a:t>पुर्वानुमान आधारित शिड्युलिंग व्यापार की ग्राहक की आवश्यकताओं को पूरा करने में सहायता करती है</a:t>
            </a:r>
            <a:endParaRPr lang="en-US" sz="2400" b="1" u="sng" dirty="0"/>
          </a:p>
          <a:p>
            <a:pPr marL="225425" indent="-225425">
              <a:spcBef>
                <a:spcPts val="600"/>
              </a:spcBef>
              <a:spcAft>
                <a:spcPts val="0"/>
              </a:spcAft>
              <a:buFont typeface="Arial" pitchFamily="34" charset="0"/>
              <a:buChar char="•"/>
              <a:defRPr/>
            </a:pPr>
            <a:r>
              <a:rPr lang="hi-IN" sz="2400" dirty="0" smtClean="0">
                <a:cs typeface="Arial" charset="0"/>
              </a:rPr>
              <a:t>“उप्लब्धता आधारित” </a:t>
            </a:r>
            <a:r>
              <a:rPr lang="hi-IN" sz="2400" dirty="0">
                <a:cs typeface="Arial" charset="0"/>
              </a:rPr>
              <a:t>शिड्युलिंग </a:t>
            </a:r>
            <a:r>
              <a:rPr lang="hi-IN" sz="2400" dirty="0" smtClean="0">
                <a:cs typeface="Arial" charset="0"/>
              </a:rPr>
              <a:t>में कच्चे माल और मजदूरों की उपलब्धता से इस बात का फैसला किया जाता है कि एक व्यापार कितना कमा सकेगा और ग्राहकों को बेच सकेगा </a:t>
            </a:r>
            <a:endParaRPr lang="en-US" sz="2400" dirty="0">
              <a:cs typeface="Arial" charset="0"/>
            </a:endParaRPr>
          </a:p>
        </p:txBody>
      </p:sp>
    </p:spTree>
    <p:extLst>
      <p:ext uri="{BB962C8B-B14F-4D97-AF65-F5344CB8AC3E}">
        <p14:creationId xmlns:p14="http://schemas.microsoft.com/office/powerpoint/2010/main" val="33288137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1">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3"/>
          <p:cNvSpPr>
            <a:spLocks noChangeArrowheads="1"/>
          </p:cNvSpPr>
          <p:nvPr/>
        </p:nvSpPr>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Arial" panose="020B0604020202020204" pitchFamily="34" charset="0"/>
                <a:cs typeface="Arial" panose="020B0604020202020204" pitchFamily="34" charset="0"/>
              </a:defRPr>
            </a:lvl1pPr>
            <a:lvl2pPr marL="742950" indent="-285750">
              <a:defRPr sz="1200">
                <a:solidFill>
                  <a:schemeClr val="tx1"/>
                </a:solidFill>
                <a:latin typeface="Arial" panose="020B0604020202020204" pitchFamily="34" charset="0"/>
                <a:cs typeface="Arial" panose="020B0604020202020204" pitchFamily="34" charset="0"/>
              </a:defRPr>
            </a:lvl2pPr>
            <a:lvl3pPr marL="1143000" indent="-228600">
              <a:defRPr sz="1200">
                <a:solidFill>
                  <a:schemeClr val="tx1"/>
                </a:solidFill>
                <a:latin typeface="Arial" panose="020B0604020202020204" pitchFamily="34" charset="0"/>
                <a:cs typeface="Arial" panose="020B0604020202020204" pitchFamily="34" charset="0"/>
              </a:defRPr>
            </a:lvl3pPr>
            <a:lvl4pPr marL="1600200" indent="-228600">
              <a:defRPr sz="1200">
                <a:solidFill>
                  <a:schemeClr val="tx1"/>
                </a:solidFill>
                <a:latin typeface="Arial" panose="020B0604020202020204" pitchFamily="34" charset="0"/>
                <a:cs typeface="Arial" panose="020B0604020202020204" pitchFamily="34" charset="0"/>
              </a:defRPr>
            </a:lvl4pPr>
            <a:lvl5pPr marL="2057400" indent="-228600">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9pPr>
          </a:lstStyle>
          <a:p>
            <a:endParaRPr lang="en-US" altLang="en-US" sz="3200" b="1">
              <a:latin typeface="Times New Roman" panose="02020603050405020304" pitchFamily="18" charset="0"/>
            </a:endParaRPr>
          </a:p>
        </p:txBody>
      </p:sp>
      <p:sp>
        <p:nvSpPr>
          <p:cNvPr id="61444" name="TextBox 5"/>
          <p:cNvSpPr txBox="1">
            <a:spLocks noChangeArrowheads="1"/>
          </p:cNvSpPr>
          <p:nvPr/>
        </p:nvSpPr>
        <p:spPr bwMode="auto">
          <a:xfrm>
            <a:off x="457200" y="708025"/>
            <a:ext cx="3886200" cy="584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Arial" panose="020B0604020202020204" pitchFamily="34" charset="0"/>
                <a:cs typeface="Arial" panose="020B0604020202020204" pitchFamily="34" charset="0"/>
              </a:defRPr>
            </a:lvl1pPr>
            <a:lvl2pPr marL="742950" indent="-285750">
              <a:defRPr sz="1200">
                <a:solidFill>
                  <a:schemeClr val="tx1"/>
                </a:solidFill>
                <a:latin typeface="Arial" panose="020B0604020202020204" pitchFamily="34" charset="0"/>
                <a:cs typeface="Arial" panose="020B0604020202020204" pitchFamily="34" charset="0"/>
              </a:defRPr>
            </a:lvl2pPr>
            <a:lvl3pPr marL="1143000" indent="-228600">
              <a:defRPr sz="1200">
                <a:solidFill>
                  <a:schemeClr val="tx1"/>
                </a:solidFill>
                <a:latin typeface="Arial" panose="020B0604020202020204" pitchFamily="34" charset="0"/>
                <a:cs typeface="Arial" panose="020B0604020202020204" pitchFamily="34" charset="0"/>
              </a:defRPr>
            </a:lvl3pPr>
            <a:lvl4pPr marL="1600200" indent="-228600">
              <a:defRPr sz="1200">
                <a:solidFill>
                  <a:schemeClr val="tx1"/>
                </a:solidFill>
                <a:latin typeface="Arial" panose="020B0604020202020204" pitchFamily="34" charset="0"/>
                <a:cs typeface="Arial" panose="020B0604020202020204" pitchFamily="34" charset="0"/>
              </a:defRPr>
            </a:lvl4pPr>
            <a:lvl5pPr marL="2057400" indent="-228600">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9pPr>
          </a:lstStyle>
          <a:p>
            <a:pPr algn="ctr" eaLnBrk="1" hangingPunct="1"/>
            <a:r>
              <a:rPr lang="en-US" altLang="en-US" sz="3200" dirty="0">
                <a:latin typeface="Bradley Hand ITC" panose="03070402050302030203" pitchFamily="66" charset="0"/>
              </a:rPr>
              <a:t>Key Points</a:t>
            </a:r>
          </a:p>
        </p:txBody>
      </p:sp>
      <p:sp>
        <p:nvSpPr>
          <p:cNvPr id="7" name="TextBox 6"/>
          <p:cNvSpPr txBox="1"/>
          <p:nvPr/>
        </p:nvSpPr>
        <p:spPr>
          <a:xfrm>
            <a:off x="4724400" y="1295400"/>
            <a:ext cx="4038600" cy="4930775"/>
          </a:xfrm>
          <a:prstGeom prst="rect">
            <a:avLst/>
          </a:prstGeom>
          <a:noFill/>
        </p:spPr>
        <p:txBody>
          <a:bodyPr lIns="137160" anchor="ctr"/>
          <a:lstStyle/>
          <a:p>
            <a:pPr marL="225425" indent="-225425">
              <a:spcBef>
                <a:spcPts val="600"/>
              </a:spcBef>
              <a:spcAft>
                <a:spcPts val="0"/>
              </a:spcAft>
              <a:buFont typeface="Arial" pitchFamily="34" charset="0"/>
              <a:buChar char="•"/>
              <a:defRPr/>
            </a:pPr>
            <a:endParaRPr lang="en-US" sz="2400" dirty="0">
              <a:cs typeface="Arial" charset="0"/>
            </a:endParaRPr>
          </a:p>
        </p:txBody>
      </p:sp>
      <p:sp>
        <p:nvSpPr>
          <p:cNvPr id="8" name="TextBox 5"/>
          <p:cNvSpPr txBox="1">
            <a:spLocks noChangeArrowheads="1"/>
          </p:cNvSpPr>
          <p:nvPr/>
        </p:nvSpPr>
        <p:spPr bwMode="auto">
          <a:xfrm>
            <a:off x="4800600" y="685800"/>
            <a:ext cx="38862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Arial" panose="020B0604020202020204" pitchFamily="34" charset="0"/>
                <a:cs typeface="Arial" panose="020B0604020202020204" pitchFamily="34" charset="0"/>
              </a:defRPr>
            </a:lvl1pPr>
            <a:lvl2pPr marL="742950" indent="-285750">
              <a:defRPr sz="1200">
                <a:solidFill>
                  <a:schemeClr val="tx1"/>
                </a:solidFill>
                <a:latin typeface="Arial" panose="020B0604020202020204" pitchFamily="34" charset="0"/>
                <a:cs typeface="Arial" panose="020B0604020202020204" pitchFamily="34" charset="0"/>
              </a:defRPr>
            </a:lvl2pPr>
            <a:lvl3pPr marL="1143000" indent="-228600">
              <a:defRPr sz="1200">
                <a:solidFill>
                  <a:schemeClr val="tx1"/>
                </a:solidFill>
                <a:latin typeface="Arial" panose="020B0604020202020204" pitchFamily="34" charset="0"/>
                <a:cs typeface="Arial" panose="020B0604020202020204" pitchFamily="34" charset="0"/>
              </a:defRPr>
            </a:lvl3pPr>
            <a:lvl4pPr marL="1600200" indent="-228600">
              <a:defRPr sz="1200">
                <a:solidFill>
                  <a:schemeClr val="tx1"/>
                </a:solidFill>
                <a:latin typeface="Arial" panose="020B0604020202020204" pitchFamily="34" charset="0"/>
                <a:cs typeface="Arial" panose="020B0604020202020204" pitchFamily="34" charset="0"/>
              </a:defRPr>
            </a:lvl4pPr>
            <a:lvl5pPr marL="2057400" indent="-228600">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9pPr>
          </a:lstStyle>
          <a:p>
            <a:pPr algn="ctr" eaLnBrk="1" hangingPunct="1"/>
            <a:r>
              <a:rPr lang="x-none" altLang="en-US" sz="4000" dirty="0">
                <a:latin typeface="Bradley Hand ITC" panose="03070402050302030203" pitchFamily="66" charset="0"/>
              </a:rPr>
              <a:t>मुख्य बिंदु</a:t>
            </a:r>
            <a:endParaRPr lang="en-US" altLang="en-US" sz="4000" dirty="0">
              <a:latin typeface="Bradley Hand ITC" panose="03070402050302030203" pitchFamily="66" charset="0"/>
            </a:endParaRPr>
          </a:p>
        </p:txBody>
      </p:sp>
      <p:sp>
        <p:nvSpPr>
          <p:cNvPr id="9" name="Slide Number Placeholder 5"/>
          <p:cNvSpPr txBox="1">
            <a:spLocks/>
          </p:cNvSpPr>
          <p:nvPr/>
        </p:nvSpPr>
        <p:spPr bwMode="auto">
          <a:xfrm>
            <a:off x="3048000" y="6416675"/>
            <a:ext cx="2895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bIns="0" anchor="b"/>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fld id="{27CCAE95-24ED-4BB9-A61F-5CE581EB7A49}" type="slidenum">
              <a:rPr lang="en-US" sz="1600" b="1" smtClean="0">
                <a:solidFill>
                  <a:srgbClr val="000000"/>
                </a:solidFill>
              </a:rPr>
              <a:pPr algn="ctr" eaLnBrk="1" hangingPunct="1"/>
              <a:t>23</a:t>
            </a:fld>
            <a:endParaRPr lang="en-US" sz="1600" b="1" dirty="0">
              <a:solidFill>
                <a:srgbClr val="000000"/>
              </a:solidFill>
            </a:endParaRPr>
          </a:p>
        </p:txBody>
      </p:sp>
      <p:sp>
        <p:nvSpPr>
          <p:cNvPr id="10" name="Text Box 2"/>
          <p:cNvSpPr txBox="1">
            <a:spLocks noChangeArrowheads="1"/>
          </p:cNvSpPr>
          <p:nvPr/>
        </p:nvSpPr>
        <p:spPr bwMode="auto">
          <a:xfrm>
            <a:off x="381000" y="1600200"/>
            <a:ext cx="4191000" cy="48006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8001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225425" indent="-225425">
              <a:spcBef>
                <a:spcPts val="600"/>
              </a:spcBef>
              <a:spcAft>
                <a:spcPts val="0"/>
              </a:spcAft>
              <a:buFont typeface="Arial" pitchFamily="34" charset="0"/>
              <a:buChar char="•"/>
              <a:defRPr/>
            </a:pPr>
            <a:r>
              <a:rPr lang="en-US" sz="2400" dirty="0">
                <a:cs typeface="Arial" charset="0"/>
              </a:rPr>
              <a:t>Both forecast based and availability based scheduling can be applicable for production, trading and service </a:t>
            </a:r>
            <a:r>
              <a:rPr lang="en-US" sz="2400" dirty="0" smtClean="0">
                <a:cs typeface="Arial" charset="0"/>
              </a:rPr>
              <a:t>businesses</a:t>
            </a:r>
          </a:p>
          <a:p>
            <a:pPr marL="225425" indent="-225425">
              <a:spcBef>
                <a:spcPts val="600"/>
              </a:spcBef>
              <a:spcAft>
                <a:spcPts val="0"/>
              </a:spcAft>
              <a:buFont typeface="Arial" pitchFamily="34" charset="0"/>
              <a:buChar char="•"/>
              <a:defRPr/>
            </a:pPr>
            <a:r>
              <a:rPr lang="en-US" sz="2400" dirty="0" smtClean="0">
                <a:cs typeface="Arial" charset="0"/>
              </a:rPr>
              <a:t>But which out of the two is to be used for a particular business depends </a:t>
            </a:r>
            <a:r>
              <a:rPr lang="en-US" sz="2400" dirty="0">
                <a:cs typeface="Arial" charset="0"/>
              </a:rPr>
              <a:t>on the specific </a:t>
            </a:r>
            <a:r>
              <a:rPr lang="en-US" sz="2400" dirty="0" smtClean="0">
                <a:cs typeface="Arial" charset="0"/>
              </a:rPr>
              <a:t>tasks of that business</a:t>
            </a:r>
            <a:endParaRPr lang="en-US" sz="2400" dirty="0">
              <a:cs typeface="Arial" charset="0"/>
            </a:endParaRPr>
          </a:p>
        </p:txBody>
      </p:sp>
      <p:sp>
        <p:nvSpPr>
          <p:cNvPr id="11" name="Text Box 2"/>
          <p:cNvSpPr txBox="1">
            <a:spLocks noChangeArrowheads="1"/>
          </p:cNvSpPr>
          <p:nvPr/>
        </p:nvSpPr>
        <p:spPr bwMode="auto">
          <a:xfrm>
            <a:off x="4724400" y="1600200"/>
            <a:ext cx="4191000" cy="48006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8001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225425" indent="-225425">
              <a:spcBef>
                <a:spcPts val="600"/>
              </a:spcBef>
              <a:spcAft>
                <a:spcPts val="0"/>
              </a:spcAft>
              <a:buFont typeface="Arial" pitchFamily="34" charset="0"/>
              <a:buChar char="•"/>
              <a:defRPr/>
            </a:pPr>
            <a:r>
              <a:rPr lang="hi-IN" sz="2400" dirty="0" smtClean="0">
                <a:cs typeface="Arial" charset="0"/>
              </a:rPr>
              <a:t>दोनों </a:t>
            </a:r>
            <a:r>
              <a:rPr lang="hi-IN" sz="2400" dirty="0">
                <a:cs typeface="Arial" charset="0"/>
              </a:rPr>
              <a:t>पुर्वानुमान आधारित शिड्युलिंग </a:t>
            </a:r>
            <a:r>
              <a:rPr lang="hi-IN" sz="2400" dirty="0" smtClean="0">
                <a:cs typeface="Arial" charset="0"/>
              </a:rPr>
              <a:t> और </a:t>
            </a:r>
            <a:r>
              <a:rPr lang="hi-IN" sz="2400" dirty="0">
                <a:cs typeface="Arial" charset="0"/>
              </a:rPr>
              <a:t>उप्लब्धता </a:t>
            </a:r>
            <a:r>
              <a:rPr lang="hi-IN" sz="2400" dirty="0" smtClean="0">
                <a:cs typeface="Arial" charset="0"/>
              </a:rPr>
              <a:t>आधारित शिड्युलिंग, उत्पादन, क्रय-विक्रय और सेवा के व्यापार के लिए लागू हो सकते हैं।  </a:t>
            </a:r>
            <a:endParaRPr lang="en-US" sz="2400" dirty="0" smtClean="0">
              <a:cs typeface="Arial" charset="0"/>
            </a:endParaRPr>
          </a:p>
          <a:p>
            <a:pPr marL="225425" indent="-225425">
              <a:spcBef>
                <a:spcPts val="600"/>
              </a:spcBef>
              <a:spcAft>
                <a:spcPts val="0"/>
              </a:spcAft>
              <a:buFont typeface="Arial" pitchFamily="34" charset="0"/>
              <a:buChar char="•"/>
              <a:defRPr/>
            </a:pPr>
            <a:r>
              <a:rPr lang="hi-IN" sz="2400" dirty="0" smtClean="0">
                <a:cs typeface="Arial" charset="0"/>
              </a:rPr>
              <a:t>लेकिन दोनों में से किसका प्रयोग किसी खास व्यापार के लिए किया जाए, यह उस व्यापार के खास कार्यों पर निर्भर करता है</a:t>
            </a:r>
            <a:endParaRPr lang="en-US" sz="2400" dirty="0">
              <a:cs typeface="Arial" charset="0"/>
            </a:endParaRPr>
          </a:p>
        </p:txBody>
      </p:sp>
    </p:spTree>
    <p:extLst>
      <p:ext uri="{BB962C8B-B14F-4D97-AF65-F5344CB8AC3E}">
        <p14:creationId xmlns:p14="http://schemas.microsoft.com/office/powerpoint/2010/main" val="202054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1">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F3B6D15D-5E2B-4026-B75C-22CFB76785BF}" type="slidenum">
              <a:rPr lang="en-US" sz="1600" b="1" smtClean="0"/>
              <a:pPr algn="ctr" eaLnBrk="1" hangingPunct="1"/>
              <a:t>24</a:t>
            </a:fld>
            <a:endParaRPr lang="en-US" sz="1600" b="1" smtClean="0"/>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0248" name="Text Box 17"/>
          <p:cNvSpPr txBox="1">
            <a:spLocks noChangeArrowheads="1"/>
          </p:cNvSpPr>
          <p:nvPr/>
        </p:nvSpPr>
        <p:spPr bwMode="auto">
          <a:xfrm>
            <a:off x="-76200" y="1981200"/>
            <a:ext cx="414338" cy="331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600" b="1" dirty="0">
                <a:solidFill>
                  <a:srgbClr val="000000"/>
                </a:solidFill>
                <a:latin typeface="Wingdings" pitchFamily="2" charset="2"/>
                <a:cs typeface="Times New Roman" pitchFamily="18" charset="0"/>
                <a:sym typeface="Wingdings" pitchFamily="2" charset="2"/>
              </a:rPr>
              <a:t></a:t>
            </a:r>
            <a:endParaRPr lang="en-GB" sz="1600" b="1" dirty="0">
              <a:solidFill>
                <a:srgbClr val="000000"/>
              </a:solidFill>
              <a:latin typeface="Wingdings" pitchFamily="2" charset="2"/>
              <a:cs typeface="Times New Roman" pitchFamily="18" charset="0"/>
            </a:endParaRPr>
          </a:p>
        </p:txBody>
      </p:sp>
      <p:sp>
        <p:nvSpPr>
          <p:cNvPr id="10" name="Text Box 1"/>
          <p:cNvSpPr txBox="1">
            <a:spLocks noChangeArrowheads="1"/>
          </p:cNvSpPr>
          <p:nvPr/>
        </p:nvSpPr>
        <p:spPr bwMode="auto">
          <a:xfrm>
            <a:off x="381000" y="152400"/>
            <a:ext cx="40386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a:t>Agenda</a:t>
            </a:r>
          </a:p>
        </p:txBody>
      </p:sp>
      <p:sp>
        <p:nvSpPr>
          <p:cNvPr id="12" name="Text Box 2"/>
          <p:cNvSpPr txBox="1">
            <a:spLocks noChangeArrowheads="1"/>
          </p:cNvSpPr>
          <p:nvPr/>
        </p:nvSpPr>
        <p:spPr bwMode="auto">
          <a:xfrm>
            <a:off x="381000"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indent="-457200">
              <a:buFont typeface="+mj-lt"/>
              <a:buAutoNum type="arabicPeriod"/>
            </a:pPr>
            <a:r>
              <a:rPr lang="en-US" sz="2000" dirty="0" smtClean="0"/>
              <a:t>Introduction</a:t>
            </a:r>
            <a:endParaRPr lang="en-US" sz="2000" dirty="0"/>
          </a:p>
          <a:p>
            <a:pPr marL="457200" indent="-457200">
              <a:buFont typeface="+mj-lt"/>
              <a:buAutoNum type="arabicPeriod"/>
            </a:pPr>
            <a:r>
              <a:rPr lang="en-US" sz="2000" dirty="0" smtClean="0"/>
              <a:t>Scheduling tasks </a:t>
            </a:r>
            <a:r>
              <a:rPr lang="en-US" sz="2000" dirty="0"/>
              <a:t>in the business</a:t>
            </a:r>
          </a:p>
          <a:p>
            <a:pPr marL="457200" indent="-457200">
              <a:buFont typeface="+mj-lt"/>
              <a:buAutoNum type="arabicPeriod"/>
            </a:pPr>
            <a:r>
              <a:rPr lang="en-US" sz="2000" dirty="0" smtClean="0"/>
              <a:t>Planning inventory, capacity and </a:t>
            </a:r>
            <a:r>
              <a:rPr lang="en-US" sz="2000" dirty="0" smtClean="0">
                <a:solidFill>
                  <a:srgbClr val="000000"/>
                </a:solidFill>
                <a:cs typeface="Arial" charset="0"/>
              </a:rPr>
              <a:t>supplier credit policy</a:t>
            </a:r>
            <a:endParaRPr lang="en-US" sz="2000" dirty="0"/>
          </a:p>
          <a:p>
            <a:pPr marL="457200" indent="-457200">
              <a:buFont typeface="+mj-lt"/>
              <a:buAutoNum type="arabicPeriod"/>
            </a:pPr>
            <a:r>
              <a:rPr lang="en-US" sz="2000" dirty="0" smtClean="0"/>
              <a:t>Using capabilities </a:t>
            </a:r>
            <a:r>
              <a:rPr lang="en-US" sz="2000" dirty="0"/>
              <a:t>(skills, equipment, and time) </a:t>
            </a:r>
            <a:r>
              <a:rPr lang="en-US" sz="2000" dirty="0" smtClean="0"/>
              <a:t>for making/buying products and for getting ready to provide services</a:t>
            </a:r>
          </a:p>
        </p:txBody>
      </p:sp>
      <p:sp>
        <p:nvSpPr>
          <p:cNvPr id="13" name="Text Box 1"/>
          <p:cNvSpPr txBox="1">
            <a:spLocks noChangeArrowheads="1"/>
          </p:cNvSpPr>
          <p:nvPr/>
        </p:nvSpPr>
        <p:spPr bwMode="auto">
          <a:xfrm>
            <a:off x="4686401" y="152400"/>
            <a:ext cx="40386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x-none" sz="2400" dirty="0" smtClean="0"/>
              <a:t>लक्ष्य</a:t>
            </a:r>
            <a:endParaRPr lang="en-GB" sz="2400" dirty="0"/>
          </a:p>
        </p:txBody>
      </p:sp>
      <p:sp>
        <p:nvSpPr>
          <p:cNvPr id="9" name="Text Box 17"/>
          <p:cNvSpPr txBox="1">
            <a:spLocks noChangeArrowheads="1"/>
          </p:cNvSpPr>
          <p:nvPr/>
        </p:nvSpPr>
        <p:spPr bwMode="auto">
          <a:xfrm>
            <a:off x="-76200" y="1143000"/>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5" name="Text Box 17"/>
          <p:cNvSpPr txBox="1">
            <a:spLocks noChangeArrowheads="1"/>
          </p:cNvSpPr>
          <p:nvPr/>
        </p:nvSpPr>
        <p:spPr bwMode="auto">
          <a:xfrm>
            <a:off x="-76200" y="1447800"/>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6" name="Text Box 2"/>
          <p:cNvSpPr txBox="1">
            <a:spLocks noChangeArrowheads="1"/>
          </p:cNvSpPr>
          <p:nvPr/>
        </p:nvSpPr>
        <p:spPr bwMode="auto">
          <a:xfrm>
            <a:off x="4724400"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indent="-457200">
              <a:buFont typeface="+mj-lt"/>
              <a:buAutoNum type="arabicPeriod"/>
            </a:pPr>
            <a:r>
              <a:rPr lang="hi-IN" sz="2000" dirty="0" smtClean="0"/>
              <a:t>परिचय </a:t>
            </a:r>
            <a:endParaRPr lang="en-US" sz="2000" dirty="0"/>
          </a:p>
          <a:p>
            <a:pPr marL="457200" indent="-457200">
              <a:buFont typeface="+mj-lt"/>
              <a:buAutoNum type="arabicPeriod"/>
            </a:pPr>
            <a:r>
              <a:rPr lang="hi-IN" sz="2000" dirty="0" smtClean="0"/>
              <a:t>व्यापार में विभिन्न कार्यों का कार्यक्रम तय करना </a:t>
            </a:r>
            <a:endParaRPr lang="en-US" sz="2000" dirty="0"/>
          </a:p>
          <a:p>
            <a:pPr marL="457200" indent="-457200">
              <a:buFont typeface="+mj-lt"/>
              <a:buAutoNum type="arabicPeriod"/>
            </a:pPr>
            <a:r>
              <a:rPr lang="hi-IN" sz="2000" dirty="0" smtClean="0">
                <a:solidFill>
                  <a:srgbClr val="000000"/>
                </a:solidFill>
                <a:cs typeface="Arial" charset="0"/>
              </a:rPr>
              <a:t>इन्वेंट्री (स्टॉक), क्षमता और सप्लायर की उधार नीति के बारे में योजना बनाना  </a:t>
            </a:r>
            <a:endParaRPr lang="en-US" sz="2000" dirty="0"/>
          </a:p>
          <a:p>
            <a:pPr marL="457200" indent="-457200">
              <a:buFont typeface="+mj-lt"/>
              <a:buAutoNum type="arabicPeriod"/>
            </a:pPr>
            <a:r>
              <a:rPr lang="hi-IN" sz="2000" dirty="0" smtClean="0"/>
              <a:t>उत्पाद बनाने/ खरीदने और सेवा प्रदान करने के लिए क्षमताओं का प्रयोग करना (हुनर, उपकरण और समय) </a:t>
            </a:r>
            <a:endParaRPr lang="en-US" sz="2000" dirty="0" smtClean="0"/>
          </a:p>
        </p:txBody>
      </p:sp>
    </p:spTree>
    <p:extLst>
      <p:ext uri="{BB962C8B-B14F-4D97-AF65-F5344CB8AC3E}">
        <p14:creationId xmlns:p14="http://schemas.microsoft.com/office/powerpoint/2010/main" val="2185254971"/>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6">
                                            <p:txEl>
                                              <p:pRg st="0" end="0"/>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6">
                                            <p:txEl>
                                              <p:pRg st="1" end="1"/>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6">
                                            <p:txEl>
                                              <p:pRg st="2" end="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9010" name="Text Box 1"/>
          <p:cNvSpPr txBox="1">
            <a:spLocks noChangeArrowheads="1"/>
          </p:cNvSpPr>
          <p:nvPr/>
        </p:nvSpPr>
        <p:spPr bwMode="auto">
          <a:xfrm>
            <a:off x="228600" y="152400"/>
            <a:ext cx="41910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r>
              <a:rPr lang="en-US" sz="2400" dirty="0" smtClean="0">
                <a:solidFill>
                  <a:srgbClr val="000000"/>
                </a:solidFill>
                <a:cs typeface="Arial" pitchFamily="34" charset="0"/>
              </a:rPr>
              <a:t>What is inventory?</a:t>
            </a:r>
            <a:endParaRPr lang="en-US" sz="2400" dirty="0">
              <a:solidFill>
                <a:srgbClr val="000000"/>
              </a:solidFill>
              <a:cs typeface="Arial" pitchFamily="34" charset="0"/>
            </a:endParaRPr>
          </a:p>
        </p:txBody>
      </p:sp>
      <p:sp>
        <p:nvSpPr>
          <p:cNvPr id="15363" name="Text Box 2"/>
          <p:cNvSpPr txBox="1">
            <a:spLocks noChangeArrowheads="1"/>
          </p:cNvSpPr>
          <p:nvPr/>
        </p:nvSpPr>
        <p:spPr bwMode="auto">
          <a:xfrm>
            <a:off x="228600" y="1035050"/>
            <a:ext cx="4191000" cy="54419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8001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lvl="1" eaLnBrk="1" hangingPunct="1">
              <a:lnSpc>
                <a:spcPct val="120000"/>
              </a:lnSpc>
              <a:spcBef>
                <a:spcPts val="0"/>
              </a:spcBef>
              <a:buSzPct val="100000"/>
              <a:buFont typeface="Arial" pitchFamily="34" charset="0"/>
              <a:buChar char="•"/>
            </a:pPr>
            <a:r>
              <a:rPr lang="en-IN" sz="1600" dirty="0">
                <a:solidFill>
                  <a:srgbClr val="000000"/>
                </a:solidFill>
                <a:cs typeface="Arial" pitchFamily="34" charset="0"/>
              </a:rPr>
              <a:t>We have now understood </a:t>
            </a:r>
            <a:r>
              <a:rPr lang="en-IN" sz="1600" dirty="0" smtClean="0">
                <a:solidFill>
                  <a:srgbClr val="000000"/>
                </a:solidFill>
                <a:cs typeface="Arial" pitchFamily="34" charset="0"/>
              </a:rPr>
              <a:t>the tasks involved in different types of businesses and how they need to be scheduled </a:t>
            </a:r>
          </a:p>
          <a:p>
            <a:pPr lvl="1" eaLnBrk="1" hangingPunct="1">
              <a:lnSpc>
                <a:spcPct val="120000"/>
              </a:lnSpc>
              <a:spcBef>
                <a:spcPts val="0"/>
              </a:spcBef>
              <a:buSzPct val="100000"/>
              <a:buFont typeface="Arial" pitchFamily="34" charset="0"/>
              <a:buChar char="•"/>
            </a:pPr>
            <a:r>
              <a:rPr lang="en-IN" sz="1600" dirty="0" smtClean="0">
                <a:solidFill>
                  <a:srgbClr val="000000"/>
                </a:solidFill>
                <a:cs typeface="Arial" pitchFamily="34" charset="0"/>
              </a:rPr>
              <a:t>Lets look at the 3 businesses:</a:t>
            </a:r>
          </a:p>
          <a:p>
            <a:pPr lvl="2" eaLnBrk="1" hangingPunct="1">
              <a:lnSpc>
                <a:spcPct val="120000"/>
              </a:lnSpc>
              <a:spcBef>
                <a:spcPts val="0"/>
              </a:spcBef>
              <a:buSzPct val="100000"/>
              <a:buFont typeface="+mj-lt"/>
              <a:buAutoNum type="arabicPeriod"/>
            </a:pPr>
            <a:r>
              <a:rPr lang="en-IN" sz="1600" dirty="0" smtClean="0">
                <a:solidFill>
                  <a:srgbClr val="000000"/>
                </a:solidFill>
                <a:cs typeface="Arial" pitchFamily="34" charset="0"/>
              </a:rPr>
              <a:t>Namita had to decide how much raw materials were needed for beauty preparation</a:t>
            </a:r>
          </a:p>
          <a:p>
            <a:pPr lvl="2" eaLnBrk="1" hangingPunct="1">
              <a:lnSpc>
                <a:spcPct val="120000"/>
              </a:lnSpc>
              <a:spcBef>
                <a:spcPts val="0"/>
              </a:spcBef>
              <a:buSzPct val="100000"/>
              <a:buFont typeface="+mj-lt"/>
              <a:buAutoNum type="arabicPeriod"/>
            </a:pPr>
            <a:r>
              <a:rPr lang="en-IN" sz="1600" dirty="0" smtClean="0">
                <a:solidFill>
                  <a:srgbClr val="000000"/>
                </a:solidFill>
                <a:cs typeface="Arial" pitchFamily="34" charset="0"/>
              </a:rPr>
              <a:t>Kanku had to decide how many small packets of sugar she needed to keep ready</a:t>
            </a:r>
          </a:p>
          <a:p>
            <a:pPr lvl="2" eaLnBrk="1" hangingPunct="1">
              <a:lnSpc>
                <a:spcPct val="120000"/>
              </a:lnSpc>
              <a:spcBef>
                <a:spcPts val="0"/>
              </a:spcBef>
              <a:buSzPct val="100000"/>
              <a:buFont typeface="+mj-lt"/>
              <a:buAutoNum type="arabicPeriod"/>
            </a:pPr>
            <a:r>
              <a:rPr lang="en-IN" sz="1600" dirty="0">
                <a:solidFill>
                  <a:srgbClr val="000000"/>
                </a:solidFill>
                <a:cs typeface="Arial" pitchFamily="34" charset="0"/>
              </a:rPr>
              <a:t>Leena had to decide how many </a:t>
            </a:r>
            <a:r>
              <a:rPr lang="en-IN" sz="1600" dirty="0" smtClean="0">
                <a:solidFill>
                  <a:srgbClr val="000000"/>
                </a:solidFill>
                <a:cs typeface="Arial" pitchFamily="34" charset="0"/>
              </a:rPr>
              <a:t>small bottles of pickles she needed to keep ready for selling</a:t>
            </a:r>
          </a:p>
          <a:p>
            <a:pPr lvl="1" eaLnBrk="1" hangingPunct="1">
              <a:lnSpc>
                <a:spcPct val="120000"/>
              </a:lnSpc>
              <a:spcBef>
                <a:spcPts val="0"/>
              </a:spcBef>
              <a:buSzPct val="100000"/>
              <a:buFont typeface="Arial" pitchFamily="34" charset="0"/>
              <a:buChar char="•"/>
            </a:pPr>
            <a:r>
              <a:rPr lang="en-IN" sz="1600" dirty="0" smtClean="0">
                <a:solidFill>
                  <a:srgbClr val="000000"/>
                </a:solidFill>
                <a:cs typeface="Arial" pitchFamily="34" charset="0"/>
              </a:rPr>
              <a:t>Namita’s raw material, Kanku’s small packets of sugar and Leena’s small bottles of pickle are examples of inventory</a:t>
            </a:r>
          </a:p>
          <a:p>
            <a:pPr lvl="1" eaLnBrk="1" hangingPunct="1">
              <a:lnSpc>
                <a:spcPct val="120000"/>
              </a:lnSpc>
              <a:spcBef>
                <a:spcPts val="0"/>
              </a:spcBef>
              <a:buSzPct val="100000"/>
              <a:buFont typeface="Arial" pitchFamily="34" charset="0"/>
              <a:buChar char="•"/>
            </a:pPr>
            <a:r>
              <a:rPr lang="en-US" sz="1600" dirty="0" smtClean="0">
                <a:solidFill>
                  <a:srgbClr val="000000"/>
                </a:solidFill>
                <a:cs typeface="Arial" pitchFamily="34" charset="0"/>
              </a:rPr>
              <a:t>T</a:t>
            </a:r>
            <a:r>
              <a:rPr lang="en-IN" sz="1600" dirty="0" smtClean="0">
                <a:solidFill>
                  <a:srgbClr val="000000"/>
                </a:solidFill>
                <a:cs typeface="Arial" pitchFamily="34" charset="0"/>
              </a:rPr>
              <a:t>here are three types of inventory in businesses. Let us see what they are.</a:t>
            </a:r>
          </a:p>
          <a:p>
            <a:pPr lvl="1" eaLnBrk="1" hangingPunct="1">
              <a:lnSpc>
                <a:spcPct val="120000"/>
              </a:lnSpc>
              <a:spcBef>
                <a:spcPts val="0"/>
              </a:spcBef>
              <a:buSzPct val="100000"/>
              <a:buFont typeface="Arial" pitchFamily="34" charset="0"/>
              <a:buChar char="•"/>
            </a:pPr>
            <a:endParaRPr lang="en-IN" sz="1600" dirty="0" smtClean="0">
              <a:solidFill>
                <a:srgbClr val="000000"/>
              </a:solidFill>
              <a:cs typeface="Arial" pitchFamily="34" charset="0"/>
            </a:endParaRPr>
          </a:p>
        </p:txBody>
      </p:sp>
      <p:sp>
        <p:nvSpPr>
          <p:cNvPr id="8" name="Slide Number Placeholder 5"/>
          <p:cNvSpPr>
            <a:spLocks noGrp="1"/>
          </p:cNvSpPr>
          <p:nvPr>
            <p:ph type="sldNum" sz="quarter" idx="12"/>
          </p:nvPr>
        </p:nvSpPr>
        <p:spPr>
          <a:xfrm>
            <a:off x="3467100" y="6477000"/>
            <a:ext cx="2133600" cy="365125"/>
          </a:xfrm>
          <a:prstGeom prst="rect">
            <a:avLst/>
          </a:prstGeom>
        </p:spPr>
        <p:txBody>
          <a:bodyPr bIns="0" anchor="b" anchorCtr="0"/>
          <a:lstStyle/>
          <a:p>
            <a:pPr algn="ctr">
              <a:defRPr/>
            </a:pPr>
            <a:fld id="{EA51D370-213C-4708-B72A-0F2797CDD6AA}" type="slidenum">
              <a:rPr lang="en-US" sz="1600" b="1" smtClean="0">
                <a:solidFill>
                  <a:prstClr val="black"/>
                </a:solidFill>
              </a:rPr>
              <a:pPr algn="ctr">
                <a:defRPr/>
              </a:pPr>
              <a:t>25</a:t>
            </a:fld>
            <a:endParaRPr lang="en-US" sz="1600" b="1">
              <a:solidFill>
                <a:prstClr val="black"/>
              </a:solidFill>
            </a:endParaRPr>
          </a:p>
        </p:txBody>
      </p:sp>
      <p:sp>
        <p:nvSpPr>
          <p:cNvPr id="9" name="Text Box 1"/>
          <p:cNvSpPr txBox="1">
            <a:spLocks noChangeArrowheads="1"/>
          </p:cNvSpPr>
          <p:nvPr/>
        </p:nvSpPr>
        <p:spPr bwMode="auto">
          <a:xfrm>
            <a:off x="4648200" y="152400"/>
            <a:ext cx="41910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r>
              <a:rPr lang="hi-IN" sz="2400" dirty="0" smtClean="0">
                <a:solidFill>
                  <a:srgbClr val="000000"/>
                </a:solidFill>
                <a:cs typeface="Arial" pitchFamily="34" charset="0"/>
              </a:rPr>
              <a:t>स्टॉक </a:t>
            </a:r>
            <a:r>
              <a:rPr lang="x-none" sz="2400" smtClean="0">
                <a:solidFill>
                  <a:srgbClr val="000000"/>
                </a:solidFill>
                <a:cs typeface="Arial" pitchFamily="34" charset="0"/>
              </a:rPr>
              <a:t>/इन्वेन्ट्री</a:t>
            </a:r>
            <a:r>
              <a:rPr lang="hi-IN" sz="2400" dirty="0" smtClean="0">
                <a:solidFill>
                  <a:srgbClr val="000000"/>
                </a:solidFill>
                <a:cs typeface="Arial" pitchFamily="34" charset="0"/>
              </a:rPr>
              <a:t> क्या है</a:t>
            </a:r>
            <a:endParaRPr lang="en-US" sz="2400" dirty="0">
              <a:solidFill>
                <a:srgbClr val="000000"/>
              </a:solidFill>
              <a:cs typeface="Arial" pitchFamily="34" charset="0"/>
            </a:endParaRPr>
          </a:p>
        </p:txBody>
      </p:sp>
      <p:sp>
        <p:nvSpPr>
          <p:cNvPr id="7" name="Text Box 2"/>
          <p:cNvSpPr txBox="1">
            <a:spLocks noChangeArrowheads="1"/>
          </p:cNvSpPr>
          <p:nvPr/>
        </p:nvSpPr>
        <p:spPr bwMode="auto">
          <a:xfrm>
            <a:off x="4648200" y="1048327"/>
            <a:ext cx="4191000" cy="54419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8001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lvl="1" eaLnBrk="1" hangingPunct="1">
              <a:lnSpc>
                <a:spcPct val="120000"/>
              </a:lnSpc>
              <a:spcBef>
                <a:spcPts val="0"/>
              </a:spcBef>
              <a:buSzPct val="100000"/>
              <a:buFont typeface="Arial" pitchFamily="34" charset="0"/>
              <a:buChar char="•"/>
            </a:pPr>
            <a:r>
              <a:rPr lang="hi-IN" sz="1600" dirty="0" smtClean="0">
                <a:solidFill>
                  <a:srgbClr val="000000"/>
                </a:solidFill>
                <a:cs typeface="Arial" pitchFamily="34" charset="0"/>
              </a:rPr>
              <a:t>अब हम विभिन्न प्रकार के व्यापार में शामिल कार्यों को समझ चूके हैं और उन्हें कैसे शिड्युल करना है। </a:t>
            </a:r>
            <a:endParaRPr lang="en-IN" sz="1600" dirty="0" smtClean="0">
              <a:solidFill>
                <a:srgbClr val="000000"/>
              </a:solidFill>
              <a:cs typeface="Arial" pitchFamily="34" charset="0"/>
            </a:endParaRPr>
          </a:p>
          <a:p>
            <a:pPr lvl="1" eaLnBrk="1" hangingPunct="1">
              <a:lnSpc>
                <a:spcPct val="120000"/>
              </a:lnSpc>
              <a:spcBef>
                <a:spcPts val="0"/>
              </a:spcBef>
              <a:buSzPct val="100000"/>
              <a:buFont typeface="Arial" pitchFamily="34" charset="0"/>
              <a:buChar char="•"/>
            </a:pPr>
            <a:r>
              <a:rPr lang="hi-IN" sz="1600" dirty="0" smtClean="0">
                <a:solidFill>
                  <a:srgbClr val="000000"/>
                </a:solidFill>
                <a:cs typeface="Arial" pitchFamily="34" charset="0"/>
              </a:rPr>
              <a:t>आइए तीनों व्यापार के उपर नजर ड़ालते हैं:</a:t>
            </a:r>
            <a:endParaRPr lang="en-IN" sz="1600" dirty="0" smtClean="0">
              <a:solidFill>
                <a:srgbClr val="000000"/>
              </a:solidFill>
              <a:cs typeface="Arial" pitchFamily="34" charset="0"/>
            </a:endParaRPr>
          </a:p>
          <a:p>
            <a:pPr lvl="2" eaLnBrk="1" hangingPunct="1">
              <a:lnSpc>
                <a:spcPct val="120000"/>
              </a:lnSpc>
              <a:spcBef>
                <a:spcPts val="0"/>
              </a:spcBef>
              <a:buSzPct val="100000"/>
              <a:buFont typeface="+mj-lt"/>
              <a:buAutoNum type="arabicPeriod"/>
            </a:pPr>
            <a:r>
              <a:rPr lang="hi-IN" sz="1600" dirty="0" smtClean="0">
                <a:solidFill>
                  <a:srgbClr val="000000"/>
                </a:solidFill>
                <a:cs typeface="Arial" pitchFamily="34" charset="0"/>
              </a:rPr>
              <a:t>नमिता को फैसला करना था कि सौंदर्य मिश्रण के लिए कितने कच्चे माल की आवश्यकता है</a:t>
            </a:r>
            <a:endParaRPr lang="en-IN" sz="1600" dirty="0" smtClean="0">
              <a:solidFill>
                <a:srgbClr val="000000"/>
              </a:solidFill>
              <a:cs typeface="Arial" pitchFamily="34" charset="0"/>
            </a:endParaRPr>
          </a:p>
          <a:p>
            <a:pPr lvl="2" eaLnBrk="1" hangingPunct="1">
              <a:lnSpc>
                <a:spcPct val="120000"/>
              </a:lnSpc>
              <a:spcBef>
                <a:spcPts val="0"/>
              </a:spcBef>
              <a:buSzPct val="100000"/>
              <a:buFont typeface="+mj-lt"/>
              <a:buAutoNum type="arabicPeriod"/>
            </a:pPr>
            <a:r>
              <a:rPr lang="hi-IN" sz="1600" dirty="0" smtClean="0">
                <a:solidFill>
                  <a:srgbClr val="000000"/>
                </a:solidFill>
                <a:cs typeface="Arial" pitchFamily="34" charset="0"/>
              </a:rPr>
              <a:t>कंकु को फैसला करना था कि उसे चीनी के कितने छोटे पैकेट तैयार रखने की आवश्यकता है </a:t>
            </a:r>
            <a:endParaRPr lang="en-IN" sz="1600" dirty="0" smtClean="0">
              <a:solidFill>
                <a:srgbClr val="000000"/>
              </a:solidFill>
              <a:cs typeface="Arial" pitchFamily="34" charset="0"/>
            </a:endParaRPr>
          </a:p>
          <a:p>
            <a:pPr lvl="2" eaLnBrk="1" hangingPunct="1">
              <a:lnSpc>
                <a:spcPct val="120000"/>
              </a:lnSpc>
              <a:spcBef>
                <a:spcPts val="0"/>
              </a:spcBef>
              <a:buSzPct val="100000"/>
              <a:buFont typeface="+mj-lt"/>
              <a:buAutoNum type="arabicPeriod"/>
            </a:pPr>
            <a:r>
              <a:rPr lang="hi-IN" sz="1600" dirty="0" smtClean="0">
                <a:solidFill>
                  <a:srgbClr val="000000"/>
                </a:solidFill>
                <a:cs typeface="Arial" pitchFamily="34" charset="0"/>
              </a:rPr>
              <a:t>लीना को इस बात का निर्णय करना था कि उसे बेचने के लिए अचार के कितने छोटे बोतल की आवश्यकता है </a:t>
            </a:r>
            <a:endParaRPr lang="en-IN" sz="1600" dirty="0" smtClean="0">
              <a:solidFill>
                <a:srgbClr val="000000"/>
              </a:solidFill>
              <a:cs typeface="Arial" pitchFamily="34" charset="0"/>
            </a:endParaRPr>
          </a:p>
          <a:p>
            <a:pPr lvl="1" eaLnBrk="1" hangingPunct="1">
              <a:lnSpc>
                <a:spcPct val="120000"/>
              </a:lnSpc>
              <a:spcBef>
                <a:spcPts val="0"/>
              </a:spcBef>
              <a:buSzPct val="100000"/>
              <a:buFont typeface="Arial" pitchFamily="34" charset="0"/>
              <a:buChar char="•"/>
            </a:pPr>
            <a:r>
              <a:rPr lang="hi-IN" sz="1600" dirty="0" smtClean="0">
                <a:solidFill>
                  <a:srgbClr val="000000"/>
                </a:solidFill>
                <a:cs typeface="Arial" pitchFamily="34" charset="0"/>
              </a:rPr>
              <a:t>नमिता का कच्चा माल, कंकु का चीनी के छोटे पैकेट और लीना के अचार के छोटेब तल इन्वेंट्री के उदाहरण हैं </a:t>
            </a:r>
            <a:endParaRPr lang="en-IN" sz="1600" dirty="0" smtClean="0">
              <a:solidFill>
                <a:srgbClr val="000000"/>
              </a:solidFill>
              <a:cs typeface="Arial" pitchFamily="34" charset="0"/>
            </a:endParaRPr>
          </a:p>
          <a:p>
            <a:pPr lvl="1" eaLnBrk="1" hangingPunct="1">
              <a:lnSpc>
                <a:spcPct val="120000"/>
              </a:lnSpc>
              <a:spcBef>
                <a:spcPts val="0"/>
              </a:spcBef>
              <a:buSzPct val="100000"/>
              <a:buFont typeface="Arial" pitchFamily="34" charset="0"/>
              <a:buChar char="•"/>
            </a:pPr>
            <a:r>
              <a:rPr lang="hi-IN" sz="1600" dirty="0" smtClean="0">
                <a:solidFill>
                  <a:srgbClr val="000000"/>
                </a:solidFill>
                <a:cs typeface="Arial" pitchFamily="34" charset="0"/>
              </a:rPr>
              <a:t>व्यापार में तीन प्रकार के इन्वेंट्री होते हैं। आइए देखते हैं कि वो क्या हैं।  </a:t>
            </a:r>
            <a:endParaRPr lang="en-IN" sz="1600" dirty="0" smtClean="0">
              <a:solidFill>
                <a:srgbClr val="000000"/>
              </a:solidFill>
              <a:cs typeface="Arial" pitchFamily="34" charset="0"/>
            </a:endParaRPr>
          </a:p>
          <a:p>
            <a:pPr lvl="1" eaLnBrk="1" hangingPunct="1">
              <a:lnSpc>
                <a:spcPct val="120000"/>
              </a:lnSpc>
              <a:spcBef>
                <a:spcPts val="0"/>
              </a:spcBef>
              <a:buSzPct val="100000"/>
              <a:buFont typeface="Arial" pitchFamily="34" charset="0"/>
              <a:buChar char="•"/>
            </a:pPr>
            <a:endParaRPr lang="en-IN" sz="1600" dirty="0" smtClean="0">
              <a:solidFill>
                <a:srgbClr val="000000"/>
              </a:solidFill>
              <a:cs typeface="Arial" pitchFamily="34" charset="0"/>
            </a:endParaRPr>
          </a:p>
        </p:txBody>
      </p:sp>
    </p:spTree>
    <p:extLst>
      <p:ext uri="{BB962C8B-B14F-4D97-AF65-F5344CB8AC3E}">
        <p14:creationId xmlns:p14="http://schemas.microsoft.com/office/powerpoint/2010/main" val="2246812548"/>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536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36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36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36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536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536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536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7">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Slide Number Placeholder 2"/>
          <p:cNvSpPr>
            <a:spLocks noGrp="1"/>
          </p:cNvSpPr>
          <p:nvPr>
            <p:ph type="sldNum" sz="quarter" idx="12"/>
          </p:nvPr>
        </p:nvSpPr>
        <p:spPr bwMode="auto">
          <a:xfrm>
            <a:off x="3505200" y="6365081"/>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bodyPr>
          <a:lstStyle/>
          <a:p>
            <a:pPr algn="ctr"/>
            <a:fld id="{B3FA3CCF-73CC-48D6-8A07-9CF4D7A344F4}" type="slidenum">
              <a:rPr lang="en-US" altLang="en-US" sz="1600" b="1">
                <a:solidFill>
                  <a:schemeClr val="tx1"/>
                </a:solidFill>
                <a:latin typeface="Arial" charset="0"/>
                <a:cs typeface="Arial" charset="0"/>
              </a:rPr>
              <a:pPr algn="ctr"/>
              <a:t>26</a:t>
            </a:fld>
            <a:endParaRPr lang="en-US" altLang="en-US" sz="1600" b="1">
              <a:solidFill>
                <a:schemeClr val="tx1"/>
              </a:solidFill>
              <a:latin typeface="Arial" charset="0"/>
              <a:cs typeface="Arial" charset="0"/>
            </a:endParaRPr>
          </a:p>
        </p:txBody>
      </p:sp>
      <p:sp>
        <p:nvSpPr>
          <p:cNvPr id="10244" name="Picture 2"/>
          <p:cNvSpPr>
            <a:spLocks noChangeAspect="1" noChangeArrowheads="1"/>
          </p:cNvSpPr>
          <p:nvPr/>
        </p:nvSpPr>
        <p:spPr bwMode="auto">
          <a:xfrm>
            <a:off x="3581400" y="1371600"/>
            <a:ext cx="1285875" cy="744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Arial" panose="020B0604020202020204" pitchFamily="34" charset="0"/>
                <a:cs typeface="Arial" panose="020B0604020202020204" pitchFamily="34" charset="0"/>
              </a:defRPr>
            </a:lvl1pPr>
            <a:lvl2pPr marL="742950" indent="-285750">
              <a:defRPr sz="1200">
                <a:solidFill>
                  <a:schemeClr val="tx1"/>
                </a:solidFill>
                <a:latin typeface="Arial" panose="020B0604020202020204" pitchFamily="34" charset="0"/>
                <a:cs typeface="Arial" panose="020B0604020202020204" pitchFamily="34" charset="0"/>
              </a:defRPr>
            </a:lvl2pPr>
            <a:lvl3pPr marL="1143000" indent="-228600">
              <a:defRPr sz="1200">
                <a:solidFill>
                  <a:schemeClr val="tx1"/>
                </a:solidFill>
                <a:latin typeface="Arial" panose="020B0604020202020204" pitchFamily="34" charset="0"/>
                <a:cs typeface="Arial" panose="020B0604020202020204" pitchFamily="34" charset="0"/>
              </a:defRPr>
            </a:lvl3pPr>
            <a:lvl4pPr marL="1600200" indent="-228600">
              <a:defRPr sz="1200">
                <a:solidFill>
                  <a:schemeClr val="tx1"/>
                </a:solidFill>
                <a:latin typeface="Arial" panose="020B0604020202020204" pitchFamily="34" charset="0"/>
                <a:cs typeface="Arial" panose="020B0604020202020204" pitchFamily="34" charset="0"/>
              </a:defRPr>
            </a:lvl4pPr>
            <a:lvl5pPr marL="2057400" indent="-228600">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9pPr>
          </a:lstStyle>
          <a:p>
            <a:endParaRPr lang="en-IN" altLang="en-US"/>
          </a:p>
        </p:txBody>
      </p:sp>
      <p:sp>
        <p:nvSpPr>
          <p:cNvPr id="10245" name="Picture 3"/>
          <p:cNvSpPr>
            <a:spLocks noChangeAspect="1" noChangeArrowheads="1"/>
          </p:cNvSpPr>
          <p:nvPr/>
        </p:nvSpPr>
        <p:spPr bwMode="auto">
          <a:xfrm flipH="1">
            <a:off x="4114800" y="1905000"/>
            <a:ext cx="457200" cy="496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Arial" panose="020B0604020202020204" pitchFamily="34" charset="0"/>
                <a:cs typeface="Arial" panose="020B0604020202020204" pitchFamily="34" charset="0"/>
              </a:defRPr>
            </a:lvl1pPr>
            <a:lvl2pPr marL="742950" indent="-285750">
              <a:defRPr sz="1200">
                <a:solidFill>
                  <a:schemeClr val="tx1"/>
                </a:solidFill>
                <a:latin typeface="Arial" panose="020B0604020202020204" pitchFamily="34" charset="0"/>
                <a:cs typeface="Arial" panose="020B0604020202020204" pitchFamily="34" charset="0"/>
              </a:defRPr>
            </a:lvl2pPr>
            <a:lvl3pPr marL="1143000" indent="-228600">
              <a:defRPr sz="1200">
                <a:solidFill>
                  <a:schemeClr val="tx1"/>
                </a:solidFill>
                <a:latin typeface="Arial" panose="020B0604020202020204" pitchFamily="34" charset="0"/>
                <a:cs typeface="Arial" panose="020B0604020202020204" pitchFamily="34" charset="0"/>
              </a:defRPr>
            </a:lvl3pPr>
            <a:lvl4pPr marL="1600200" indent="-228600">
              <a:defRPr sz="1200">
                <a:solidFill>
                  <a:schemeClr val="tx1"/>
                </a:solidFill>
                <a:latin typeface="Arial" panose="020B0604020202020204" pitchFamily="34" charset="0"/>
                <a:cs typeface="Arial" panose="020B0604020202020204" pitchFamily="34" charset="0"/>
              </a:defRPr>
            </a:lvl4pPr>
            <a:lvl5pPr marL="2057400" indent="-228600">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9pPr>
          </a:lstStyle>
          <a:p>
            <a:endParaRPr lang="en-IN" altLang="en-US"/>
          </a:p>
        </p:txBody>
      </p:sp>
      <p:sp>
        <p:nvSpPr>
          <p:cNvPr id="10246" name="Picture 4"/>
          <p:cNvSpPr>
            <a:spLocks noChangeAspect="1" noChangeArrowheads="1"/>
          </p:cNvSpPr>
          <p:nvPr/>
        </p:nvSpPr>
        <p:spPr bwMode="auto">
          <a:xfrm>
            <a:off x="4953000" y="1371600"/>
            <a:ext cx="466725" cy="1033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Arial" panose="020B0604020202020204" pitchFamily="34" charset="0"/>
                <a:cs typeface="Arial" panose="020B0604020202020204" pitchFamily="34" charset="0"/>
              </a:defRPr>
            </a:lvl1pPr>
            <a:lvl2pPr marL="742950" indent="-285750">
              <a:defRPr sz="1200">
                <a:solidFill>
                  <a:schemeClr val="tx1"/>
                </a:solidFill>
                <a:latin typeface="Arial" panose="020B0604020202020204" pitchFamily="34" charset="0"/>
                <a:cs typeface="Arial" panose="020B0604020202020204" pitchFamily="34" charset="0"/>
              </a:defRPr>
            </a:lvl2pPr>
            <a:lvl3pPr marL="1143000" indent="-228600">
              <a:defRPr sz="1200">
                <a:solidFill>
                  <a:schemeClr val="tx1"/>
                </a:solidFill>
                <a:latin typeface="Arial" panose="020B0604020202020204" pitchFamily="34" charset="0"/>
                <a:cs typeface="Arial" panose="020B0604020202020204" pitchFamily="34" charset="0"/>
              </a:defRPr>
            </a:lvl3pPr>
            <a:lvl4pPr marL="1600200" indent="-228600">
              <a:defRPr sz="1200">
                <a:solidFill>
                  <a:schemeClr val="tx1"/>
                </a:solidFill>
                <a:latin typeface="Arial" panose="020B0604020202020204" pitchFamily="34" charset="0"/>
                <a:cs typeface="Arial" panose="020B0604020202020204" pitchFamily="34" charset="0"/>
              </a:defRPr>
            </a:lvl4pPr>
            <a:lvl5pPr marL="2057400" indent="-228600">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9pPr>
          </a:lstStyle>
          <a:p>
            <a:endParaRPr lang="en-IN" altLang="en-US"/>
          </a:p>
        </p:txBody>
      </p:sp>
      <p:sp>
        <p:nvSpPr>
          <p:cNvPr id="10249" name="Picture 8"/>
          <p:cNvSpPr>
            <a:spLocks noChangeAspect="1" noChangeArrowheads="1"/>
          </p:cNvSpPr>
          <p:nvPr/>
        </p:nvSpPr>
        <p:spPr bwMode="auto">
          <a:xfrm>
            <a:off x="3967163" y="4419600"/>
            <a:ext cx="1062037" cy="587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Arial" panose="020B0604020202020204" pitchFamily="34" charset="0"/>
                <a:cs typeface="Arial" panose="020B0604020202020204" pitchFamily="34" charset="0"/>
              </a:defRPr>
            </a:lvl1pPr>
            <a:lvl2pPr marL="742950" indent="-285750">
              <a:defRPr sz="1200">
                <a:solidFill>
                  <a:schemeClr val="tx1"/>
                </a:solidFill>
                <a:latin typeface="Arial" panose="020B0604020202020204" pitchFamily="34" charset="0"/>
                <a:cs typeface="Arial" panose="020B0604020202020204" pitchFamily="34" charset="0"/>
              </a:defRPr>
            </a:lvl2pPr>
            <a:lvl3pPr marL="1143000" indent="-228600">
              <a:defRPr sz="1200">
                <a:solidFill>
                  <a:schemeClr val="tx1"/>
                </a:solidFill>
                <a:latin typeface="Arial" panose="020B0604020202020204" pitchFamily="34" charset="0"/>
                <a:cs typeface="Arial" panose="020B0604020202020204" pitchFamily="34" charset="0"/>
              </a:defRPr>
            </a:lvl3pPr>
            <a:lvl4pPr marL="1600200" indent="-228600">
              <a:defRPr sz="1200">
                <a:solidFill>
                  <a:schemeClr val="tx1"/>
                </a:solidFill>
                <a:latin typeface="Arial" panose="020B0604020202020204" pitchFamily="34" charset="0"/>
                <a:cs typeface="Arial" panose="020B0604020202020204" pitchFamily="34" charset="0"/>
              </a:defRPr>
            </a:lvl4pPr>
            <a:lvl5pPr marL="2057400" indent="-228600">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9pPr>
          </a:lstStyle>
          <a:p>
            <a:endParaRPr lang="en-IN" altLang="en-US"/>
          </a:p>
        </p:txBody>
      </p:sp>
      <p:sp>
        <p:nvSpPr>
          <p:cNvPr id="16" name="Rectangle 15"/>
          <p:cNvSpPr>
            <a:spLocks noChangeArrowheads="1"/>
          </p:cNvSpPr>
          <p:nvPr/>
        </p:nvSpPr>
        <p:spPr bwMode="auto">
          <a:xfrm>
            <a:off x="4648200" y="5650832"/>
            <a:ext cx="4191000" cy="445168"/>
          </a:xfrm>
          <a:prstGeom prst="rect">
            <a:avLst/>
          </a:prstGeom>
          <a:solidFill>
            <a:srgbClr val="FFCC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defRPr sz="1200">
                <a:solidFill>
                  <a:schemeClr val="tx1"/>
                </a:solidFill>
                <a:latin typeface="Arial" panose="020B0604020202020204" pitchFamily="34" charset="0"/>
                <a:cs typeface="Arial" panose="020B0604020202020204" pitchFamily="34" charset="0"/>
              </a:defRPr>
            </a:lvl1pPr>
            <a:lvl2pPr marL="742950" indent="-285750">
              <a:defRPr sz="1200">
                <a:solidFill>
                  <a:schemeClr val="tx1"/>
                </a:solidFill>
                <a:latin typeface="Arial" panose="020B0604020202020204" pitchFamily="34" charset="0"/>
                <a:cs typeface="Arial" panose="020B0604020202020204" pitchFamily="34" charset="0"/>
              </a:defRPr>
            </a:lvl2pPr>
            <a:lvl3pPr marL="1143000" indent="-228600">
              <a:defRPr sz="1200">
                <a:solidFill>
                  <a:schemeClr val="tx1"/>
                </a:solidFill>
                <a:latin typeface="Arial" panose="020B0604020202020204" pitchFamily="34" charset="0"/>
                <a:cs typeface="Arial" panose="020B0604020202020204" pitchFamily="34" charset="0"/>
              </a:defRPr>
            </a:lvl3pPr>
            <a:lvl4pPr marL="1600200" indent="-228600">
              <a:defRPr sz="1200">
                <a:solidFill>
                  <a:schemeClr val="tx1"/>
                </a:solidFill>
                <a:latin typeface="Arial" panose="020B0604020202020204" pitchFamily="34" charset="0"/>
                <a:cs typeface="Arial" panose="020B0604020202020204" pitchFamily="34" charset="0"/>
              </a:defRPr>
            </a:lvl4pPr>
            <a:lvl5pPr marL="2057400" indent="-228600">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9pPr>
          </a:lstStyle>
          <a:p>
            <a:pPr algn="ctr" eaLnBrk="1" hangingPunct="1"/>
            <a:r>
              <a:rPr lang="x-none" altLang="en-US" sz="1800" b="1" dirty="0">
                <a:latin typeface="Garamond" panose="02020404030301010803" pitchFamily="18" charset="0"/>
              </a:rPr>
              <a:t>मुख्य बिंदु: </a:t>
            </a:r>
            <a:r>
              <a:rPr lang="x-none" altLang="en-US" sz="1800" dirty="0">
                <a:latin typeface="Garamond" panose="02020404030301010803" pitchFamily="18" charset="0"/>
              </a:rPr>
              <a:t>इन्वेंट्री को स्टॉक भी </a:t>
            </a:r>
            <a:r>
              <a:rPr lang="x-none" altLang="en-US" sz="1800">
                <a:latin typeface="Garamond" panose="02020404030301010803" pitchFamily="18" charset="0"/>
              </a:rPr>
              <a:t>कहते </a:t>
            </a:r>
            <a:r>
              <a:rPr lang="x-none" altLang="en-US" sz="1800" smtClean="0">
                <a:latin typeface="Garamond" panose="02020404030301010803" pitchFamily="18" charset="0"/>
              </a:rPr>
              <a:t>हैं</a:t>
            </a:r>
            <a:r>
              <a:rPr lang="hi-IN" altLang="en-US" sz="1800" dirty="0" smtClean="0">
                <a:latin typeface="Garamond" panose="02020404030301010803" pitchFamily="18" charset="0"/>
              </a:rPr>
              <a:t>, चाहे वो तीनों में से किसी भी प्रकार की हो</a:t>
            </a:r>
            <a:r>
              <a:rPr lang="x-none" altLang="en-US" sz="1800" smtClean="0">
                <a:latin typeface="Garamond" panose="02020404030301010803" pitchFamily="18" charset="0"/>
              </a:rPr>
              <a:t>।</a:t>
            </a:r>
            <a:endParaRPr lang="en-US" altLang="en-US" sz="1800" dirty="0">
              <a:latin typeface="Garamond" panose="02020404030301010803" pitchFamily="18" charset="0"/>
            </a:endParaRPr>
          </a:p>
        </p:txBody>
      </p:sp>
      <p:sp>
        <p:nvSpPr>
          <p:cNvPr id="13" name="Text Box 1"/>
          <p:cNvSpPr txBox="1">
            <a:spLocks noChangeArrowheads="1"/>
          </p:cNvSpPr>
          <p:nvPr/>
        </p:nvSpPr>
        <p:spPr bwMode="auto">
          <a:xfrm>
            <a:off x="4648200" y="152400"/>
            <a:ext cx="41910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a:defRPr/>
            </a:pPr>
            <a:r>
              <a:rPr lang="x-none" sz="2400" smtClean="0"/>
              <a:t>इन्वेंट्री</a:t>
            </a:r>
            <a:r>
              <a:rPr lang="hi-IN" sz="2400" dirty="0" smtClean="0"/>
              <a:t> – एक नजर </a:t>
            </a:r>
            <a:endParaRPr lang="en-US" sz="2400" dirty="0"/>
          </a:p>
        </p:txBody>
      </p:sp>
      <p:sp>
        <p:nvSpPr>
          <p:cNvPr id="14" name="Text Box 2"/>
          <p:cNvSpPr txBox="1">
            <a:spLocks noChangeArrowheads="1"/>
          </p:cNvSpPr>
          <p:nvPr/>
        </p:nvSpPr>
        <p:spPr bwMode="auto">
          <a:xfrm>
            <a:off x="4648200" y="1035050"/>
            <a:ext cx="4191000" cy="43751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8001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225425" indent="-225425">
              <a:spcAft>
                <a:spcPts val="1200"/>
              </a:spcAft>
              <a:buFont typeface="Wingdings" pitchFamily="2" charset="2"/>
              <a:buChar char="§"/>
              <a:defRPr/>
            </a:pPr>
            <a:r>
              <a:rPr lang="x-none" sz="2000" b="1" dirty="0">
                <a:cs typeface="Arial" charset="0"/>
              </a:rPr>
              <a:t>कच्चा माल </a:t>
            </a:r>
            <a:r>
              <a:rPr lang="x-none" sz="2000" dirty="0">
                <a:cs typeface="Arial" charset="0"/>
              </a:rPr>
              <a:t>वे सामग्रियां होती हैं जिनका प्रयोग उत्पादों को बनाने के लिए किया </a:t>
            </a:r>
            <a:r>
              <a:rPr lang="x-none" sz="2000">
                <a:cs typeface="Arial" charset="0"/>
              </a:rPr>
              <a:t>जाता </a:t>
            </a:r>
            <a:r>
              <a:rPr lang="x-none" sz="2000" smtClean="0">
                <a:cs typeface="Arial" charset="0"/>
              </a:rPr>
              <a:t>है</a:t>
            </a:r>
            <a:endParaRPr lang="hi-IN" sz="2000" dirty="0" smtClean="0">
              <a:cs typeface="Arial" charset="0"/>
            </a:endParaRPr>
          </a:p>
          <a:p>
            <a:pPr marL="225425" indent="-225425">
              <a:spcAft>
                <a:spcPts val="1200"/>
              </a:spcAft>
              <a:buFont typeface="Wingdings" pitchFamily="2" charset="2"/>
              <a:buChar char="§"/>
              <a:defRPr/>
            </a:pPr>
            <a:r>
              <a:rPr lang="hi-IN" sz="2000" dirty="0" smtClean="0">
                <a:cs typeface="Arial" charset="0"/>
              </a:rPr>
              <a:t>वो सामान जो ग्राहक को बेचा जाता है, उसे </a:t>
            </a:r>
            <a:r>
              <a:rPr lang="x-none" sz="2000" b="1" smtClean="0">
                <a:cs typeface="Arial" charset="0"/>
              </a:rPr>
              <a:t>तैयार </a:t>
            </a:r>
            <a:r>
              <a:rPr lang="x-none" sz="2000" b="1">
                <a:cs typeface="Arial" charset="0"/>
              </a:rPr>
              <a:t>उत्पाद </a:t>
            </a:r>
            <a:r>
              <a:rPr lang="x-none" sz="2000" smtClean="0">
                <a:cs typeface="Arial" charset="0"/>
              </a:rPr>
              <a:t>क</a:t>
            </a:r>
            <a:r>
              <a:rPr lang="hi-IN" sz="2000" dirty="0" smtClean="0">
                <a:cs typeface="Arial" charset="0"/>
              </a:rPr>
              <a:t>हा जाता है।</a:t>
            </a:r>
            <a:endParaRPr lang="en-US" sz="2000" dirty="0" smtClean="0">
              <a:cs typeface="Arial" charset="0"/>
            </a:endParaRPr>
          </a:p>
          <a:p>
            <a:pPr marL="225425" indent="-225425">
              <a:spcAft>
                <a:spcPts val="1200"/>
              </a:spcAft>
              <a:buFont typeface="Wingdings" pitchFamily="2" charset="2"/>
              <a:buChar char="§"/>
              <a:defRPr/>
            </a:pPr>
            <a:r>
              <a:rPr lang="x-none" sz="2000" smtClean="0">
                <a:cs typeface="Arial" charset="0"/>
              </a:rPr>
              <a:t>जब कच्चे माल पर काम किया जा रहा हो लेकिन वह अंतिम उत्पाद में परिवर्तित नहीं हुआ होता है, तब इस सामग्री को </a:t>
            </a:r>
            <a:r>
              <a:rPr lang="x-none" sz="2000" b="1" smtClean="0">
                <a:cs typeface="Arial" charset="0"/>
              </a:rPr>
              <a:t>(जिस पर काम चल रहा हो) </a:t>
            </a:r>
            <a:r>
              <a:rPr lang="x-none" sz="2000" smtClean="0">
                <a:cs typeface="Arial" charset="0"/>
              </a:rPr>
              <a:t>(</a:t>
            </a:r>
            <a:r>
              <a:rPr lang="x-none" sz="2000" b="1" smtClean="0">
                <a:cs typeface="Arial" charset="0"/>
              </a:rPr>
              <a:t>एडब्ल्यू—आई—पी या वर्क—इन—प्रोग्रेस) </a:t>
            </a:r>
            <a:r>
              <a:rPr lang="x-none" sz="2000" smtClean="0">
                <a:cs typeface="Arial" charset="0"/>
              </a:rPr>
              <a:t>कहते हैं</a:t>
            </a:r>
            <a:endParaRPr lang="hi-IN" sz="2000" dirty="0" smtClean="0">
              <a:cs typeface="Arial" charset="0"/>
            </a:endParaRPr>
          </a:p>
          <a:p>
            <a:pPr marL="225425" indent="-225425">
              <a:spcAft>
                <a:spcPts val="1200"/>
              </a:spcAft>
              <a:buFont typeface="Wingdings" pitchFamily="2" charset="2"/>
              <a:buChar char="§"/>
              <a:defRPr/>
            </a:pPr>
            <a:r>
              <a:rPr lang="hi-IN" sz="2000" dirty="0" smtClean="0">
                <a:cs typeface="Arial" charset="0"/>
              </a:rPr>
              <a:t>आइए व्यापार में तीनों प्रकार के इन्वेंट्री पर एक नजर ड़ालते हैं। </a:t>
            </a:r>
            <a:endParaRPr lang="x-none" sz="2000" smtClean="0">
              <a:cs typeface="Arial" charset="0"/>
            </a:endParaRPr>
          </a:p>
        </p:txBody>
      </p:sp>
      <p:sp>
        <p:nvSpPr>
          <p:cNvPr id="15" name="Rectangle 14"/>
          <p:cNvSpPr>
            <a:spLocks noChangeArrowheads="1"/>
          </p:cNvSpPr>
          <p:nvPr/>
        </p:nvSpPr>
        <p:spPr bwMode="auto">
          <a:xfrm>
            <a:off x="304800" y="5650832"/>
            <a:ext cx="4191000" cy="597568"/>
          </a:xfrm>
          <a:prstGeom prst="rect">
            <a:avLst/>
          </a:prstGeom>
          <a:solidFill>
            <a:srgbClr val="FFCC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defRPr sz="1200">
                <a:solidFill>
                  <a:schemeClr val="tx1"/>
                </a:solidFill>
                <a:latin typeface="Arial" panose="020B0604020202020204" pitchFamily="34" charset="0"/>
                <a:cs typeface="Arial" panose="020B0604020202020204" pitchFamily="34" charset="0"/>
              </a:defRPr>
            </a:lvl1pPr>
            <a:lvl2pPr marL="742950" indent="-285750">
              <a:defRPr sz="1200">
                <a:solidFill>
                  <a:schemeClr val="tx1"/>
                </a:solidFill>
                <a:latin typeface="Arial" panose="020B0604020202020204" pitchFamily="34" charset="0"/>
                <a:cs typeface="Arial" panose="020B0604020202020204" pitchFamily="34" charset="0"/>
              </a:defRPr>
            </a:lvl2pPr>
            <a:lvl3pPr marL="1143000" indent="-228600">
              <a:defRPr sz="1200">
                <a:solidFill>
                  <a:schemeClr val="tx1"/>
                </a:solidFill>
                <a:latin typeface="Arial" panose="020B0604020202020204" pitchFamily="34" charset="0"/>
                <a:cs typeface="Arial" panose="020B0604020202020204" pitchFamily="34" charset="0"/>
              </a:defRPr>
            </a:lvl3pPr>
            <a:lvl4pPr marL="1600200" indent="-228600">
              <a:defRPr sz="1200">
                <a:solidFill>
                  <a:schemeClr val="tx1"/>
                </a:solidFill>
                <a:latin typeface="Arial" panose="020B0604020202020204" pitchFamily="34" charset="0"/>
                <a:cs typeface="Arial" panose="020B0604020202020204" pitchFamily="34" charset="0"/>
              </a:defRPr>
            </a:lvl4pPr>
            <a:lvl5pPr marL="2057400" indent="-228600">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9pPr>
          </a:lstStyle>
          <a:p>
            <a:pPr algn="ctr" eaLnBrk="1" hangingPunct="1"/>
            <a:r>
              <a:rPr lang="en-US" altLang="en-US" sz="1800" b="1" dirty="0">
                <a:latin typeface="Garamond" panose="02020404030301010803" pitchFamily="18" charset="0"/>
              </a:rPr>
              <a:t>Key Point :</a:t>
            </a:r>
            <a:r>
              <a:rPr lang="en-US" altLang="en-US" sz="1800" dirty="0">
                <a:latin typeface="Garamond" panose="02020404030301010803" pitchFamily="18" charset="0"/>
              </a:rPr>
              <a:t> </a:t>
            </a:r>
            <a:r>
              <a:rPr lang="en-US" altLang="en-US" sz="1800" dirty="0" smtClean="0">
                <a:latin typeface="Garamond" panose="02020404030301010803" pitchFamily="18" charset="0"/>
              </a:rPr>
              <a:t>Any of the three types of Inventory </a:t>
            </a:r>
            <a:r>
              <a:rPr lang="en-US" altLang="en-US" sz="1800" dirty="0">
                <a:latin typeface="Garamond" panose="02020404030301010803" pitchFamily="18" charset="0"/>
              </a:rPr>
              <a:t>is </a:t>
            </a:r>
            <a:r>
              <a:rPr lang="en-US" altLang="en-US" sz="1800" dirty="0" smtClean="0">
                <a:latin typeface="Garamond" panose="02020404030301010803" pitchFamily="18" charset="0"/>
              </a:rPr>
              <a:t>also called as Stock</a:t>
            </a:r>
            <a:endParaRPr lang="en-US" altLang="en-US" sz="1800" dirty="0">
              <a:latin typeface="Garamond" panose="02020404030301010803" pitchFamily="18" charset="0"/>
            </a:endParaRPr>
          </a:p>
        </p:txBody>
      </p:sp>
      <p:sp>
        <p:nvSpPr>
          <p:cNvPr id="18" name="Text Box 1"/>
          <p:cNvSpPr txBox="1">
            <a:spLocks noChangeArrowheads="1"/>
          </p:cNvSpPr>
          <p:nvPr/>
        </p:nvSpPr>
        <p:spPr bwMode="auto">
          <a:xfrm>
            <a:off x="304800" y="152400"/>
            <a:ext cx="41910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a:defRPr/>
            </a:pPr>
            <a:r>
              <a:rPr lang="en-US" sz="2400" dirty="0" smtClean="0"/>
              <a:t>Overview </a:t>
            </a:r>
            <a:r>
              <a:rPr lang="en-US" sz="2400" dirty="0"/>
              <a:t>- Inventory</a:t>
            </a:r>
          </a:p>
        </p:txBody>
      </p:sp>
      <p:sp>
        <p:nvSpPr>
          <p:cNvPr id="19" name="Text Box 2"/>
          <p:cNvSpPr txBox="1">
            <a:spLocks noChangeArrowheads="1"/>
          </p:cNvSpPr>
          <p:nvPr/>
        </p:nvSpPr>
        <p:spPr bwMode="auto">
          <a:xfrm>
            <a:off x="304800" y="1035050"/>
            <a:ext cx="4191000" cy="43751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8001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225425" indent="-225425">
              <a:spcAft>
                <a:spcPts val="1200"/>
              </a:spcAft>
              <a:buFont typeface="Wingdings" pitchFamily="2" charset="2"/>
              <a:buChar char="§"/>
              <a:defRPr/>
            </a:pPr>
            <a:r>
              <a:rPr lang="en-US" b="1" dirty="0">
                <a:cs typeface="Arial" charset="0"/>
              </a:rPr>
              <a:t>Raw Materials </a:t>
            </a:r>
            <a:r>
              <a:rPr lang="en-US" dirty="0">
                <a:cs typeface="Arial" charset="0"/>
              </a:rPr>
              <a:t>are those </a:t>
            </a:r>
            <a:r>
              <a:rPr lang="en-US" dirty="0" smtClean="0">
                <a:cs typeface="Arial" charset="0"/>
              </a:rPr>
              <a:t>things </a:t>
            </a:r>
            <a:r>
              <a:rPr lang="en-US" dirty="0">
                <a:cs typeface="Arial" charset="0"/>
              </a:rPr>
              <a:t>which are used to make </a:t>
            </a:r>
            <a:r>
              <a:rPr lang="en-US" dirty="0" smtClean="0">
                <a:cs typeface="Arial" charset="0"/>
              </a:rPr>
              <a:t>products</a:t>
            </a:r>
          </a:p>
          <a:p>
            <a:pPr marL="225425" indent="-225425">
              <a:spcAft>
                <a:spcPts val="1200"/>
              </a:spcAft>
              <a:buFont typeface="Wingdings" pitchFamily="2" charset="2"/>
              <a:buChar char="§"/>
              <a:defRPr/>
            </a:pPr>
            <a:r>
              <a:rPr lang="en-US" dirty="0" smtClean="0">
                <a:cs typeface="Arial" charset="0"/>
              </a:rPr>
              <a:t>Things that are sold to the customer are </a:t>
            </a:r>
            <a:r>
              <a:rPr lang="en-US" dirty="0">
                <a:cs typeface="Arial" charset="0"/>
              </a:rPr>
              <a:t>called </a:t>
            </a:r>
            <a:r>
              <a:rPr lang="en-US" b="1" dirty="0">
                <a:cs typeface="Arial" charset="0"/>
              </a:rPr>
              <a:t>Finished Goods</a:t>
            </a:r>
            <a:r>
              <a:rPr lang="en-US" dirty="0">
                <a:cs typeface="Arial" charset="0"/>
              </a:rPr>
              <a:t>.</a:t>
            </a:r>
          </a:p>
          <a:p>
            <a:pPr marL="225425" indent="-225425">
              <a:spcAft>
                <a:spcPts val="1200"/>
              </a:spcAft>
              <a:buFont typeface="Wingdings" pitchFamily="2" charset="2"/>
              <a:buChar char="§"/>
              <a:defRPr/>
            </a:pPr>
            <a:r>
              <a:rPr lang="en-US" dirty="0" smtClean="0">
                <a:cs typeface="Arial" charset="0"/>
              </a:rPr>
              <a:t>When </a:t>
            </a:r>
            <a:r>
              <a:rPr lang="en-US" dirty="0">
                <a:cs typeface="Arial" charset="0"/>
              </a:rPr>
              <a:t>Raw </a:t>
            </a:r>
            <a:r>
              <a:rPr lang="en-US" dirty="0" smtClean="0">
                <a:cs typeface="Arial" charset="0"/>
              </a:rPr>
              <a:t>Material is </a:t>
            </a:r>
            <a:r>
              <a:rPr lang="en-US" dirty="0">
                <a:cs typeface="Arial" charset="0"/>
              </a:rPr>
              <a:t>being </a:t>
            </a:r>
            <a:r>
              <a:rPr lang="en-US" dirty="0" smtClean="0">
                <a:cs typeface="Arial" charset="0"/>
              </a:rPr>
              <a:t>converted </a:t>
            </a:r>
            <a:r>
              <a:rPr lang="en-US" dirty="0">
                <a:cs typeface="Arial" charset="0"/>
              </a:rPr>
              <a:t>into the </a:t>
            </a:r>
            <a:r>
              <a:rPr lang="en-US" dirty="0" smtClean="0">
                <a:cs typeface="Arial" charset="0"/>
              </a:rPr>
              <a:t>finished goods, </a:t>
            </a:r>
            <a:r>
              <a:rPr lang="en-US" dirty="0">
                <a:cs typeface="Arial" charset="0"/>
              </a:rPr>
              <a:t>the </a:t>
            </a:r>
            <a:r>
              <a:rPr lang="en-US" dirty="0" smtClean="0">
                <a:cs typeface="Arial" charset="0"/>
              </a:rPr>
              <a:t>things </a:t>
            </a:r>
            <a:r>
              <a:rPr lang="en-US" dirty="0">
                <a:cs typeface="Arial" charset="0"/>
              </a:rPr>
              <a:t>are called (</a:t>
            </a:r>
            <a:r>
              <a:rPr lang="en-US" b="1" dirty="0">
                <a:cs typeface="Arial" charset="0"/>
              </a:rPr>
              <a:t>Work-In-Progress)(WIP)</a:t>
            </a:r>
          </a:p>
          <a:p>
            <a:pPr marL="225425" indent="-225425">
              <a:spcAft>
                <a:spcPts val="1200"/>
              </a:spcAft>
              <a:buFont typeface="Wingdings" pitchFamily="2" charset="2"/>
              <a:buChar char="§"/>
              <a:defRPr/>
            </a:pPr>
            <a:r>
              <a:rPr lang="en-US" dirty="0" smtClean="0">
                <a:cs typeface="Arial" charset="0"/>
              </a:rPr>
              <a:t>Let us look at these three types of inventories in our businesses</a:t>
            </a:r>
            <a:endParaRPr lang="en-US" dirty="0">
              <a:cs typeface="Arial" charset="0"/>
            </a:endParaRPr>
          </a:p>
        </p:txBody>
      </p:sp>
    </p:spTree>
    <p:extLst>
      <p:ext uri="{BB962C8B-B14F-4D97-AF65-F5344CB8AC3E}">
        <p14:creationId xmlns:p14="http://schemas.microsoft.com/office/powerpoint/2010/main" val="315932131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4">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4">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9">
                                            <p:txEl>
                                              <p:pRg st="0" end="0"/>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9">
                                            <p:txEl>
                                              <p:pRg st="1" end="1"/>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9">
                                            <p:txEl>
                                              <p:pRg st="2" end="2"/>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5"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ounded Rectangle 16"/>
          <p:cNvSpPr/>
          <p:nvPr/>
        </p:nvSpPr>
        <p:spPr bwMode="auto">
          <a:xfrm>
            <a:off x="1524000" y="1219200"/>
            <a:ext cx="6324599" cy="2819400"/>
          </a:xfrm>
          <a:prstGeom prst="roundRect">
            <a:avLst>
              <a:gd name="adj" fmla="val 12780"/>
            </a:avLst>
          </a:prstGeom>
          <a:noFill/>
          <a:ln>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N" sz="1200">
              <a:solidFill>
                <a:prstClr val="white"/>
              </a:solidFill>
            </a:endParaRPr>
          </a:p>
        </p:txBody>
      </p:sp>
      <p:sp>
        <p:nvSpPr>
          <p:cNvPr id="59425" name="Text Box 2"/>
          <p:cNvSpPr txBox="1">
            <a:spLocks noChangeArrowheads="1"/>
          </p:cNvSpPr>
          <p:nvPr/>
        </p:nvSpPr>
        <p:spPr bwMode="auto">
          <a:xfrm>
            <a:off x="4572000" y="4114800"/>
            <a:ext cx="4267200" cy="2438400"/>
          </a:xfrm>
          <a:prstGeom prst="rect">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92075" indent="-9207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377825" indent="-9207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a:spcAft>
                <a:spcPts val="1200"/>
              </a:spcAft>
              <a:buFont typeface="Arial" pitchFamily="34" charset="0"/>
              <a:buChar char="•"/>
            </a:pPr>
            <a:r>
              <a:rPr lang="hi-IN" sz="1400" dirty="0" smtClean="0">
                <a:solidFill>
                  <a:srgbClr val="000000"/>
                </a:solidFill>
                <a:cs typeface="Arial" pitchFamily="34" charset="0"/>
              </a:rPr>
              <a:t>लीना पुर्वानुमान आधारित शिड्युलिंग के आधार पर अपनी लक्षित बिक्री देखती है और इस बात का निर्णय करती है कि उसे निम्न में से प्रत्येक की कितनी इन्वेंट्री रखनी है:  </a:t>
            </a:r>
            <a:endParaRPr lang="x-none" sz="1400" dirty="0">
              <a:solidFill>
                <a:srgbClr val="000000"/>
              </a:solidFill>
              <a:cs typeface="Arial" pitchFamily="34" charset="0"/>
            </a:endParaRPr>
          </a:p>
          <a:p>
            <a:pPr>
              <a:spcAft>
                <a:spcPts val="1200"/>
              </a:spcAft>
              <a:buFont typeface="Arial" pitchFamily="34" charset="0"/>
              <a:buChar char="•"/>
            </a:pPr>
            <a:r>
              <a:rPr lang="hi-IN" sz="1400" dirty="0" smtClean="0">
                <a:solidFill>
                  <a:srgbClr val="000000"/>
                </a:solidFill>
                <a:cs typeface="Arial" pitchFamily="34" charset="0"/>
              </a:rPr>
              <a:t>तैयार उत्पाद – छोटे बोतल में अचार, खुली मात्रा में बेचे जाने वाला अचार </a:t>
            </a:r>
            <a:endParaRPr lang="x-none" sz="1400" dirty="0">
              <a:solidFill>
                <a:srgbClr val="000000"/>
              </a:solidFill>
              <a:cs typeface="Arial" pitchFamily="34" charset="0"/>
            </a:endParaRPr>
          </a:p>
          <a:p>
            <a:pPr>
              <a:spcAft>
                <a:spcPts val="1200"/>
              </a:spcAft>
              <a:buFont typeface="Arial" pitchFamily="34" charset="0"/>
              <a:buChar char="•"/>
            </a:pPr>
            <a:r>
              <a:rPr lang="hi-IN" sz="1400" dirty="0" smtClean="0">
                <a:solidFill>
                  <a:srgbClr val="000000"/>
                </a:solidFill>
                <a:cs typeface="Arial" pitchFamily="34" charset="0"/>
              </a:rPr>
              <a:t>निर्माण कार्य प्रगति में है – कटा आम, तेल और मसाले का मिश्रण </a:t>
            </a:r>
            <a:endParaRPr lang="x-none" sz="1400" dirty="0">
              <a:solidFill>
                <a:srgbClr val="000000"/>
              </a:solidFill>
              <a:cs typeface="Arial" pitchFamily="34" charset="0"/>
            </a:endParaRPr>
          </a:p>
          <a:p>
            <a:pPr>
              <a:spcAft>
                <a:spcPts val="1200"/>
              </a:spcAft>
              <a:buFont typeface="Arial" pitchFamily="34" charset="0"/>
              <a:buChar char="•"/>
            </a:pPr>
            <a:r>
              <a:rPr lang="hi-IN" sz="1400" dirty="0" smtClean="0">
                <a:solidFill>
                  <a:srgbClr val="000000"/>
                </a:solidFill>
                <a:cs typeface="Arial" pitchFamily="34" charset="0"/>
              </a:rPr>
              <a:t>कच्चा माल – तेल, कच्चे आम, मसाला </a:t>
            </a:r>
            <a:endParaRPr lang="en-US" sz="1400" b="1" dirty="0">
              <a:solidFill>
                <a:srgbClr val="000000"/>
              </a:solidFill>
              <a:cs typeface="Arial" pitchFamily="34" charset="0"/>
            </a:endParaRPr>
          </a:p>
        </p:txBody>
      </p:sp>
      <p:sp>
        <p:nvSpPr>
          <p:cNvPr id="46" name="Text Box 2"/>
          <p:cNvSpPr txBox="1">
            <a:spLocks noChangeArrowheads="1"/>
          </p:cNvSpPr>
          <p:nvPr/>
        </p:nvSpPr>
        <p:spPr bwMode="auto">
          <a:xfrm>
            <a:off x="228600" y="4106636"/>
            <a:ext cx="4191000" cy="2446564"/>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8001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a:spcAft>
                <a:spcPts val="1200"/>
              </a:spcAft>
              <a:buFont typeface="Arial" pitchFamily="34" charset="0"/>
              <a:buChar char="•"/>
            </a:pPr>
            <a:r>
              <a:rPr lang="en-US" sz="1500" dirty="0" err="1" smtClean="0">
                <a:solidFill>
                  <a:srgbClr val="000000"/>
                </a:solidFill>
                <a:cs typeface="Arial" pitchFamily="34" charset="0"/>
              </a:rPr>
              <a:t>Leena</a:t>
            </a:r>
            <a:r>
              <a:rPr lang="en-US" sz="1500" dirty="0" smtClean="0">
                <a:solidFill>
                  <a:srgbClr val="000000"/>
                </a:solidFill>
                <a:cs typeface="Arial" pitchFamily="34" charset="0"/>
              </a:rPr>
              <a:t> looks at her target sales based on forecast based scheduling and decides how much of the following inventory she needs to keep:</a:t>
            </a:r>
          </a:p>
          <a:p>
            <a:pPr>
              <a:buFont typeface="Wingdings" pitchFamily="2" charset="2"/>
              <a:buChar char="§"/>
            </a:pPr>
            <a:r>
              <a:rPr lang="en-US" sz="1500" dirty="0">
                <a:solidFill>
                  <a:srgbClr val="000000"/>
                </a:solidFill>
                <a:cs typeface="Arial" pitchFamily="34" charset="0"/>
              </a:rPr>
              <a:t>Finished </a:t>
            </a:r>
            <a:r>
              <a:rPr lang="en-US" sz="1500" dirty="0" smtClean="0">
                <a:solidFill>
                  <a:srgbClr val="000000"/>
                </a:solidFill>
                <a:cs typeface="Arial" pitchFamily="34" charset="0"/>
              </a:rPr>
              <a:t>Goods </a:t>
            </a:r>
            <a:r>
              <a:rPr lang="mr-IN" sz="1500" dirty="0" smtClean="0">
                <a:solidFill>
                  <a:srgbClr val="000000"/>
                </a:solidFill>
                <a:cs typeface="Arial" pitchFamily="34" charset="0"/>
              </a:rPr>
              <a:t>–</a:t>
            </a:r>
            <a:r>
              <a:rPr lang="en-US" sz="1500" dirty="0" smtClean="0">
                <a:solidFill>
                  <a:srgbClr val="000000"/>
                </a:solidFill>
                <a:cs typeface="Arial" pitchFamily="34" charset="0"/>
              </a:rPr>
              <a:t> Pickles in small bottles, Pickles sold in loose quantity</a:t>
            </a:r>
            <a:endParaRPr lang="en-US" sz="1500" b="1" dirty="0" smtClean="0">
              <a:solidFill>
                <a:srgbClr val="000000"/>
              </a:solidFill>
              <a:cs typeface="Arial" pitchFamily="34" charset="0"/>
            </a:endParaRPr>
          </a:p>
          <a:p>
            <a:pPr>
              <a:buFont typeface="Wingdings" pitchFamily="2" charset="2"/>
              <a:buChar char="§"/>
            </a:pPr>
            <a:r>
              <a:rPr lang="en-US" sz="1500" dirty="0" smtClean="0">
                <a:solidFill>
                  <a:srgbClr val="000000"/>
                </a:solidFill>
                <a:cs typeface="Arial" pitchFamily="34" charset="0"/>
              </a:rPr>
              <a:t>Work </a:t>
            </a:r>
            <a:r>
              <a:rPr lang="en-US" sz="1500" dirty="0">
                <a:solidFill>
                  <a:srgbClr val="000000"/>
                </a:solidFill>
                <a:cs typeface="Arial" pitchFamily="34" charset="0"/>
              </a:rPr>
              <a:t>In </a:t>
            </a:r>
            <a:r>
              <a:rPr lang="en-US" sz="1500" dirty="0" smtClean="0">
                <a:solidFill>
                  <a:srgbClr val="000000"/>
                </a:solidFill>
                <a:cs typeface="Arial" pitchFamily="34" charset="0"/>
              </a:rPr>
              <a:t>Progress </a:t>
            </a:r>
            <a:r>
              <a:rPr lang="mr-IN" sz="1500" dirty="0" smtClean="0">
                <a:solidFill>
                  <a:srgbClr val="000000"/>
                </a:solidFill>
                <a:cs typeface="Arial" pitchFamily="34" charset="0"/>
              </a:rPr>
              <a:t>–</a:t>
            </a:r>
            <a:r>
              <a:rPr lang="en-US" sz="1500" dirty="0" smtClean="0">
                <a:solidFill>
                  <a:srgbClr val="000000"/>
                </a:solidFill>
                <a:cs typeface="Arial" pitchFamily="34" charset="0"/>
              </a:rPr>
              <a:t> Cut mangoes, Oil and spice mix</a:t>
            </a:r>
          </a:p>
          <a:p>
            <a:pPr>
              <a:buFont typeface="Wingdings" pitchFamily="2" charset="2"/>
              <a:buChar char="§"/>
            </a:pPr>
            <a:r>
              <a:rPr lang="en-US" sz="1500" dirty="0" smtClean="0">
                <a:solidFill>
                  <a:srgbClr val="000000"/>
                </a:solidFill>
                <a:cs typeface="Arial" pitchFamily="34" charset="0"/>
              </a:rPr>
              <a:t>Raw Materials </a:t>
            </a:r>
            <a:r>
              <a:rPr lang="mr-IN" sz="1500" dirty="0" smtClean="0">
                <a:solidFill>
                  <a:srgbClr val="000000"/>
                </a:solidFill>
                <a:cs typeface="Arial" pitchFamily="34" charset="0"/>
              </a:rPr>
              <a:t>–</a:t>
            </a:r>
            <a:r>
              <a:rPr lang="en-US" sz="1500" dirty="0" smtClean="0">
                <a:solidFill>
                  <a:srgbClr val="000000"/>
                </a:solidFill>
                <a:cs typeface="Arial" pitchFamily="34" charset="0"/>
              </a:rPr>
              <a:t> Oil, raw mangoes, spices</a:t>
            </a:r>
          </a:p>
          <a:p>
            <a:pPr>
              <a:spcAft>
                <a:spcPts val="1200"/>
              </a:spcAft>
              <a:buFont typeface="Arial" pitchFamily="34" charset="0"/>
              <a:buChar char="•"/>
            </a:pPr>
            <a:endParaRPr lang="en-US" sz="1500" dirty="0" smtClean="0">
              <a:solidFill>
                <a:srgbClr val="000000"/>
              </a:solidFill>
              <a:cs typeface="Arial" pitchFamily="34" charset="0"/>
            </a:endParaRPr>
          </a:p>
        </p:txBody>
      </p:sp>
      <p:sp>
        <p:nvSpPr>
          <p:cNvPr id="47" name="Text Box 1"/>
          <p:cNvSpPr txBox="1">
            <a:spLocks noChangeArrowheads="1"/>
          </p:cNvSpPr>
          <p:nvPr/>
        </p:nvSpPr>
        <p:spPr bwMode="auto">
          <a:xfrm>
            <a:off x="228600" y="152400"/>
            <a:ext cx="41910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r>
              <a:rPr lang="en-US" sz="2800" dirty="0">
                <a:solidFill>
                  <a:srgbClr val="000000"/>
                </a:solidFill>
                <a:cs typeface="Arial" pitchFamily="34" charset="0"/>
              </a:rPr>
              <a:t>Inventory in </a:t>
            </a:r>
            <a:r>
              <a:rPr lang="en-US" sz="2800" dirty="0" smtClean="0">
                <a:solidFill>
                  <a:srgbClr val="000000"/>
                </a:solidFill>
                <a:cs typeface="Arial" pitchFamily="34" charset="0"/>
              </a:rPr>
              <a:t>Production business</a:t>
            </a:r>
            <a:endParaRPr lang="en-US" sz="2800" dirty="0">
              <a:solidFill>
                <a:srgbClr val="000000"/>
              </a:solidFill>
              <a:cs typeface="Arial" pitchFamily="34" charset="0"/>
            </a:endParaRPr>
          </a:p>
        </p:txBody>
      </p:sp>
      <p:sp>
        <p:nvSpPr>
          <p:cNvPr id="48" name="Text Box 1"/>
          <p:cNvSpPr txBox="1">
            <a:spLocks noChangeArrowheads="1"/>
          </p:cNvSpPr>
          <p:nvPr/>
        </p:nvSpPr>
        <p:spPr bwMode="auto">
          <a:xfrm>
            <a:off x="45720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r>
              <a:rPr lang="hi-IN" sz="2400" dirty="0" smtClean="0">
                <a:solidFill>
                  <a:srgbClr val="000000"/>
                </a:solidFill>
                <a:cs typeface="Arial" pitchFamily="34" charset="0"/>
              </a:rPr>
              <a:t>उत्पादन के व्यापार में</a:t>
            </a:r>
            <a:r>
              <a:rPr lang="en-US" sz="2400" dirty="0" smtClean="0">
                <a:solidFill>
                  <a:srgbClr val="000000"/>
                </a:solidFill>
                <a:cs typeface="Arial" pitchFamily="34" charset="0"/>
              </a:rPr>
              <a:t> </a:t>
            </a:r>
            <a:r>
              <a:rPr lang="x-none" sz="2400" smtClean="0">
                <a:solidFill>
                  <a:srgbClr val="000000"/>
                </a:solidFill>
                <a:cs typeface="Arial" pitchFamily="34" charset="0"/>
              </a:rPr>
              <a:t>इन्वेंट्री</a:t>
            </a:r>
            <a:endParaRPr lang="en-US" sz="2400" dirty="0">
              <a:solidFill>
                <a:srgbClr val="000000"/>
              </a:solidFill>
              <a:cs typeface="Arial" pitchFamily="34" charset="0"/>
            </a:endParaRPr>
          </a:p>
        </p:txBody>
      </p:sp>
      <p:sp>
        <p:nvSpPr>
          <p:cNvPr id="55" name="Right Brace 54"/>
          <p:cNvSpPr/>
          <p:nvPr/>
        </p:nvSpPr>
        <p:spPr bwMode="auto">
          <a:xfrm rot="5400000">
            <a:off x="6683375" y="2308225"/>
            <a:ext cx="250825" cy="923925"/>
          </a:xfrm>
          <a:prstGeom prst="rightBrace">
            <a:avLst>
              <a:gd name="adj1" fmla="val 8333"/>
              <a:gd name="adj2" fmla="val 50000"/>
            </a:avLst>
          </a:prstGeom>
        </p:spPr>
        <p:style>
          <a:lnRef idx="2">
            <a:schemeClr val="accent2"/>
          </a:lnRef>
          <a:fillRef idx="0">
            <a:schemeClr val="accent2"/>
          </a:fillRef>
          <a:effectRef idx="1">
            <a:schemeClr val="accent2"/>
          </a:effectRef>
          <a:fontRef idx="minor">
            <a:schemeClr val="tx1"/>
          </a:fontRef>
        </p:style>
        <p:txBody>
          <a:bodyPr anchor="ctr"/>
          <a:lstStyle/>
          <a:p>
            <a:pPr algn="ctr">
              <a:defRPr/>
            </a:pPr>
            <a:endParaRPr lang="en-IN" sz="1200" dirty="0">
              <a:solidFill>
                <a:prstClr val="black"/>
              </a:solidFill>
            </a:endParaRPr>
          </a:p>
        </p:txBody>
      </p:sp>
      <p:sp>
        <p:nvSpPr>
          <p:cNvPr id="311320" name="Text Box 8"/>
          <p:cNvSpPr txBox="1">
            <a:spLocks noChangeArrowheads="1"/>
          </p:cNvSpPr>
          <p:nvPr/>
        </p:nvSpPr>
        <p:spPr bwMode="auto">
          <a:xfrm>
            <a:off x="6280150" y="2890838"/>
            <a:ext cx="118745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en-US" sz="1200" b="1" dirty="0">
                <a:solidFill>
                  <a:srgbClr val="953735"/>
                </a:solidFill>
                <a:cs typeface="Arial" pitchFamily="34" charset="0"/>
              </a:rPr>
              <a:t>Finished</a:t>
            </a:r>
          </a:p>
          <a:p>
            <a:pPr algn="ctr" eaLnBrk="1" hangingPunct="1"/>
            <a:r>
              <a:rPr lang="en-US" sz="1200" b="1" dirty="0">
                <a:solidFill>
                  <a:srgbClr val="953735"/>
                </a:solidFill>
                <a:cs typeface="Arial" pitchFamily="34" charset="0"/>
              </a:rPr>
              <a:t>Goods</a:t>
            </a:r>
          </a:p>
        </p:txBody>
      </p:sp>
      <p:sp>
        <p:nvSpPr>
          <p:cNvPr id="311324" name="Text Box 1"/>
          <p:cNvSpPr txBox="1">
            <a:spLocks noChangeArrowheads="1"/>
          </p:cNvSpPr>
          <p:nvPr/>
        </p:nvSpPr>
        <p:spPr bwMode="auto">
          <a:xfrm>
            <a:off x="6019800" y="3352800"/>
            <a:ext cx="1600200" cy="533400"/>
          </a:xfrm>
          <a:prstGeom prst="rect">
            <a:avLst/>
          </a:prstGeom>
          <a:noFill/>
          <a:ln w="3175">
            <a:solidFill>
              <a:schemeClr val="tx1"/>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algn="ctr" eaLnBrk="1" hangingPunct="1"/>
            <a:r>
              <a:rPr lang="x-none" sz="1400" b="1" dirty="0">
                <a:solidFill>
                  <a:srgbClr val="953735"/>
                </a:solidFill>
                <a:cs typeface="Arial" pitchFamily="34" charset="0"/>
              </a:rPr>
              <a:t>तैयार उत्पाद</a:t>
            </a:r>
            <a:endParaRPr lang="en-US" sz="1400" b="1" dirty="0">
              <a:solidFill>
                <a:srgbClr val="953735"/>
              </a:solidFill>
              <a:cs typeface="Arial" pitchFamily="34" charset="0"/>
            </a:endParaRPr>
          </a:p>
        </p:txBody>
      </p:sp>
      <p:sp>
        <p:nvSpPr>
          <p:cNvPr id="54" name="Right Brace 53"/>
          <p:cNvSpPr/>
          <p:nvPr/>
        </p:nvSpPr>
        <p:spPr bwMode="auto">
          <a:xfrm rot="5400000">
            <a:off x="4527550" y="2308225"/>
            <a:ext cx="250825" cy="923925"/>
          </a:xfrm>
          <a:prstGeom prst="rightBrace">
            <a:avLst>
              <a:gd name="adj1" fmla="val 8333"/>
              <a:gd name="adj2" fmla="val 50000"/>
            </a:avLst>
          </a:prstGeom>
        </p:spPr>
        <p:style>
          <a:lnRef idx="2">
            <a:schemeClr val="accent2"/>
          </a:lnRef>
          <a:fillRef idx="0">
            <a:schemeClr val="accent2"/>
          </a:fillRef>
          <a:effectRef idx="1">
            <a:schemeClr val="accent2"/>
          </a:effectRef>
          <a:fontRef idx="minor">
            <a:schemeClr val="tx1"/>
          </a:fontRef>
        </p:style>
        <p:txBody>
          <a:bodyPr anchor="ctr"/>
          <a:lstStyle/>
          <a:p>
            <a:pPr algn="ctr">
              <a:defRPr/>
            </a:pPr>
            <a:endParaRPr lang="en-IN" sz="1200" dirty="0">
              <a:solidFill>
                <a:prstClr val="black"/>
              </a:solidFill>
            </a:endParaRPr>
          </a:p>
        </p:txBody>
      </p:sp>
      <p:sp>
        <p:nvSpPr>
          <p:cNvPr id="311319" name="Text Box 8"/>
          <p:cNvSpPr txBox="1">
            <a:spLocks noChangeArrowheads="1"/>
          </p:cNvSpPr>
          <p:nvPr/>
        </p:nvSpPr>
        <p:spPr bwMode="auto">
          <a:xfrm>
            <a:off x="4060825" y="2890838"/>
            <a:ext cx="11858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en-US" sz="1200" b="1" dirty="0">
                <a:solidFill>
                  <a:srgbClr val="953735"/>
                </a:solidFill>
                <a:cs typeface="Arial" pitchFamily="34" charset="0"/>
              </a:rPr>
              <a:t>Work In Progress</a:t>
            </a:r>
          </a:p>
        </p:txBody>
      </p:sp>
      <p:sp>
        <p:nvSpPr>
          <p:cNvPr id="311323" name="Text Box 1"/>
          <p:cNvSpPr txBox="1">
            <a:spLocks noChangeArrowheads="1"/>
          </p:cNvSpPr>
          <p:nvPr/>
        </p:nvSpPr>
        <p:spPr bwMode="auto">
          <a:xfrm>
            <a:off x="3810000" y="3340100"/>
            <a:ext cx="1676400" cy="622300"/>
          </a:xfrm>
          <a:prstGeom prst="rect">
            <a:avLst/>
          </a:prstGeom>
          <a:noFill/>
          <a:ln w="3175">
            <a:solidFill>
              <a:schemeClr val="tx1"/>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algn="ctr" eaLnBrk="1" hangingPunct="1"/>
            <a:r>
              <a:rPr lang="hi-IN" sz="1400" b="1" dirty="0" smtClean="0">
                <a:solidFill>
                  <a:srgbClr val="953735"/>
                </a:solidFill>
                <a:cs typeface="Arial" pitchFamily="34" charset="0"/>
              </a:rPr>
              <a:t>निर्माण कार्य </a:t>
            </a:r>
            <a:r>
              <a:rPr lang="x-none" sz="1400" b="1" smtClean="0">
                <a:solidFill>
                  <a:srgbClr val="953735"/>
                </a:solidFill>
                <a:cs typeface="Arial" pitchFamily="34" charset="0"/>
              </a:rPr>
              <a:t>प्रगति</a:t>
            </a:r>
            <a:r>
              <a:rPr lang="hi-IN" sz="1400" b="1" dirty="0" smtClean="0">
                <a:solidFill>
                  <a:srgbClr val="953735"/>
                </a:solidFill>
                <a:cs typeface="Arial" pitchFamily="34" charset="0"/>
              </a:rPr>
              <a:t> में है</a:t>
            </a:r>
            <a:endParaRPr lang="en-US" sz="1400" b="1" dirty="0">
              <a:solidFill>
                <a:srgbClr val="953735"/>
              </a:solidFill>
              <a:cs typeface="Arial" pitchFamily="34" charset="0"/>
            </a:endParaRPr>
          </a:p>
        </p:txBody>
      </p:sp>
      <p:sp>
        <p:nvSpPr>
          <p:cNvPr id="49" name="Right Brace 48"/>
          <p:cNvSpPr/>
          <p:nvPr/>
        </p:nvSpPr>
        <p:spPr bwMode="auto">
          <a:xfrm rot="5400000">
            <a:off x="2524919" y="2309022"/>
            <a:ext cx="250823" cy="922338"/>
          </a:xfrm>
          <a:prstGeom prst="rightBrace">
            <a:avLst>
              <a:gd name="adj1" fmla="val 8333"/>
              <a:gd name="adj2" fmla="val 50000"/>
            </a:avLst>
          </a:prstGeom>
        </p:spPr>
        <p:style>
          <a:lnRef idx="2">
            <a:schemeClr val="accent2"/>
          </a:lnRef>
          <a:fillRef idx="0">
            <a:schemeClr val="accent2"/>
          </a:fillRef>
          <a:effectRef idx="1">
            <a:schemeClr val="accent2"/>
          </a:effectRef>
          <a:fontRef idx="minor">
            <a:schemeClr val="tx1"/>
          </a:fontRef>
        </p:style>
        <p:txBody>
          <a:bodyPr anchor="ctr"/>
          <a:lstStyle/>
          <a:p>
            <a:pPr algn="ctr">
              <a:defRPr/>
            </a:pPr>
            <a:endParaRPr lang="en-IN" sz="1200" dirty="0">
              <a:solidFill>
                <a:prstClr val="black"/>
              </a:solidFill>
            </a:endParaRPr>
          </a:p>
        </p:txBody>
      </p:sp>
      <p:sp>
        <p:nvSpPr>
          <p:cNvPr id="311318" name="Text Box 8"/>
          <p:cNvSpPr txBox="1">
            <a:spLocks noChangeArrowheads="1"/>
          </p:cNvSpPr>
          <p:nvPr/>
        </p:nvSpPr>
        <p:spPr bwMode="auto">
          <a:xfrm>
            <a:off x="2057400" y="2890838"/>
            <a:ext cx="118586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en-US" sz="1200" b="1" dirty="0">
                <a:solidFill>
                  <a:srgbClr val="953735"/>
                </a:solidFill>
                <a:cs typeface="Arial" pitchFamily="34" charset="0"/>
              </a:rPr>
              <a:t>Raw Materials</a:t>
            </a:r>
          </a:p>
        </p:txBody>
      </p:sp>
      <p:sp>
        <p:nvSpPr>
          <p:cNvPr id="311325" name="Text Box 1"/>
          <p:cNvSpPr txBox="1">
            <a:spLocks noChangeArrowheads="1"/>
          </p:cNvSpPr>
          <p:nvPr/>
        </p:nvSpPr>
        <p:spPr bwMode="auto">
          <a:xfrm>
            <a:off x="1905000" y="3352800"/>
            <a:ext cx="1446213" cy="533400"/>
          </a:xfrm>
          <a:prstGeom prst="rect">
            <a:avLst/>
          </a:prstGeom>
          <a:noFill/>
          <a:ln w="3175">
            <a:solidFill>
              <a:schemeClr val="tx1"/>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algn="ctr" eaLnBrk="1" hangingPunct="1"/>
            <a:r>
              <a:rPr lang="x-none" sz="1400" b="1" dirty="0">
                <a:solidFill>
                  <a:srgbClr val="953735"/>
                </a:solidFill>
                <a:cs typeface="Arial" pitchFamily="34" charset="0"/>
              </a:rPr>
              <a:t>कच्चा माल</a:t>
            </a:r>
            <a:endParaRPr lang="en-US" sz="1400" b="1" dirty="0">
              <a:solidFill>
                <a:srgbClr val="953735"/>
              </a:solidFill>
              <a:cs typeface="Arial" pitchFamily="34" charset="0"/>
            </a:endParaRPr>
          </a:p>
        </p:txBody>
      </p:sp>
      <p:sp>
        <p:nvSpPr>
          <p:cNvPr id="26" name="Slide Number Placeholder 5"/>
          <p:cNvSpPr>
            <a:spLocks noGrp="1"/>
          </p:cNvSpPr>
          <p:nvPr>
            <p:ph type="sldNum" sz="quarter" idx="12"/>
          </p:nvPr>
        </p:nvSpPr>
        <p:spPr bwMode="auto">
          <a:xfrm>
            <a:off x="3433010" y="6470416"/>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50753AF5-7F15-475A-BE06-056A80531E88}" type="slidenum">
              <a:rPr lang="en-US" sz="1600" b="1" smtClean="0"/>
              <a:pPr algn="ctr" eaLnBrk="1" hangingPunct="1"/>
              <a:t>27</a:t>
            </a:fld>
            <a:endParaRPr lang="en-US" sz="1600" b="1"/>
          </a:p>
        </p:txBody>
      </p:sp>
      <p:pic>
        <p:nvPicPr>
          <p:cNvPr id="36" name="Picture 6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flipH="1">
            <a:off x="4191000" y="1828800"/>
            <a:ext cx="80981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096000" y="1752600"/>
            <a:ext cx="39329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781800" y="1524000"/>
            <a:ext cx="685800" cy="92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 name="Picture 44" descr="A Whole Lemon and a Half of a Lemon - Royalty Free Clipart Picture">
            <a:hlinkClick r:id="rId6"/>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777066" y="2209800"/>
            <a:ext cx="423334"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 name="Picture 50" descr="See full size image">
            <a:hlinkClick r:id="rId8"/>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2438400" y="1371600"/>
            <a:ext cx="404812" cy="469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 name="Picture 58" descr="http://t2.gstatic.com/images?q=tbn:6YZSz8OUnqvndM:http://fabulouslyglamorous.files.wordpress.com/2009/07/vinegar_325.jpg">
            <a:hlinkClick r:id="rId10"/>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828800" y="1295400"/>
            <a:ext cx="416400" cy="5686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 name="Picture 59" descr="http://t1.gstatic.com/images?q=tbn:oQo1QLMgdwJRaM:http://soapnuts.com/Soapnutsnewsletter//SoapnutsJune04/images/spices.jpg">
            <a:hlinkClick r:id="rId12"/>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019300" y="2057400"/>
            <a:ext cx="647700"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 name="Picture 2" descr="http://www.luckymojo.com/glass-tiny-round-jar.jpg"/>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2971800" y="1447800"/>
            <a:ext cx="457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848808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6">
                                            <p:txEl>
                                              <p:pRg st="3" end="3"/>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59425">
                                            <p:txEl>
                                              <p:pRg st="0" end="0"/>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59425">
                                            <p:txEl>
                                              <p:pRg st="1" end="1"/>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59425">
                                            <p:txEl>
                                              <p:pRg st="2" end="2"/>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9425">
                                            <p:txEl>
                                              <p:pRg st="3" end="3"/>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ounded Rectangle 16"/>
          <p:cNvSpPr/>
          <p:nvPr/>
        </p:nvSpPr>
        <p:spPr bwMode="auto">
          <a:xfrm>
            <a:off x="1524000" y="1219200"/>
            <a:ext cx="6324599" cy="2971800"/>
          </a:xfrm>
          <a:prstGeom prst="roundRect">
            <a:avLst>
              <a:gd name="adj" fmla="val 12780"/>
            </a:avLst>
          </a:prstGeom>
          <a:noFill/>
          <a:ln>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N" sz="1200">
              <a:solidFill>
                <a:prstClr val="white"/>
              </a:solidFill>
            </a:endParaRPr>
          </a:p>
        </p:txBody>
      </p:sp>
      <p:sp>
        <p:nvSpPr>
          <p:cNvPr id="59425" name="Text Box 2"/>
          <p:cNvSpPr txBox="1">
            <a:spLocks noChangeArrowheads="1"/>
          </p:cNvSpPr>
          <p:nvPr/>
        </p:nvSpPr>
        <p:spPr bwMode="auto">
          <a:xfrm>
            <a:off x="4572000" y="4343400"/>
            <a:ext cx="4267200" cy="2133600"/>
          </a:xfrm>
          <a:prstGeom prst="rect">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92075" indent="-9207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377825" indent="-9207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a:spcAft>
                <a:spcPts val="1200"/>
              </a:spcAft>
              <a:buFont typeface="Arial" pitchFamily="34" charset="0"/>
              <a:buChar char="•"/>
            </a:pPr>
            <a:r>
              <a:rPr lang="hi-IN" sz="1400" dirty="0" smtClean="0">
                <a:solidFill>
                  <a:srgbClr val="000000"/>
                </a:solidFill>
                <a:cs typeface="Arial" pitchFamily="34" charset="0"/>
              </a:rPr>
              <a:t>कंकु पुर्वानुमान </a:t>
            </a:r>
            <a:r>
              <a:rPr lang="hi-IN" sz="1400" dirty="0">
                <a:solidFill>
                  <a:srgbClr val="000000"/>
                </a:solidFill>
                <a:cs typeface="Arial" pitchFamily="34" charset="0"/>
              </a:rPr>
              <a:t>आधारित शिड्युलिंग के आधार पर अपनी लक्षित बिक्री देखती है और इस बात का निर्णय करती है कि उसे निम्न </a:t>
            </a:r>
            <a:r>
              <a:rPr lang="hi-IN" sz="1400" dirty="0" smtClean="0">
                <a:solidFill>
                  <a:srgbClr val="000000"/>
                </a:solidFill>
                <a:cs typeface="Arial" pitchFamily="34" charset="0"/>
              </a:rPr>
              <a:t>में से प्रत्येक की कितनी </a:t>
            </a:r>
            <a:r>
              <a:rPr lang="hi-IN" sz="1400" dirty="0">
                <a:solidFill>
                  <a:srgbClr val="000000"/>
                </a:solidFill>
                <a:cs typeface="Arial" pitchFamily="34" charset="0"/>
              </a:rPr>
              <a:t>इन्वेंट्री रखनी है:  </a:t>
            </a:r>
            <a:endParaRPr lang="x-none" sz="1400">
              <a:solidFill>
                <a:srgbClr val="000000"/>
              </a:solidFill>
              <a:cs typeface="Arial" pitchFamily="34" charset="0"/>
            </a:endParaRPr>
          </a:p>
          <a:p>
            <a:pPr>
              <a:spcAft>
                <a:spcPts val="1200"/>
              </a:spcAft>
              <a:buFont typeface="Arial" pitchFamily="34" charset="0"/>
              <a:buChar char="•"/>
            </a:pPr>
            <a:r>
              <a:rPr lang="hi-IN" sz="1400" dirty="0">
                <a:solidFill>
                  <a:srgbClr val="000000"/>
                </a:solidFill>
                <a:cs typeface="Arial" pitchFamily="34" charset="0"/>
              </a:rPr>
              <a:t>तैयार उत्पाद – </a:t>
            </a:r>
            <a:r>
              <a:rPr lang="hi-IN" sz="1400" dirty="0" smtClean="0">
                <a:solidFill>
                  <a:srgbClr val="000000"/>
                </a:solidFill>
                <a:cs typeface="Arial" pitchFamily="34" charset="0"/>
              </a:rPr>
              <a:t>चावल, गेंहु, चीनी जो छोटे पैकेट में खुले में बेचा जाता है  </a:t>
            </a:r>
            <a:endParaRPr lang="x-none" sz="1400">
              <a:solidFill>
                <a:srgbClr val="000000"/>
              </a:solidFill>
              <a:cs typeface="Arial" pitchFamily="34" charset="0"/>
            </a:endParaRPr>
          </a:p>
          <a:p>
            <a:pPr>
              <a:spcAft>
                <a:spcPts val="1200"/>
              </a:spcAft>
              <a:buFont typeface="Arial" pitchFamily="34" charset="0"/>
              <a:buChar char="•"/>
            </a:pPr>
            <a:r>
              <a:rPr lang="hi-IN" sz="1400" dirty="0">
                <a:solidFill>
                  <a:srgbClr val="000000"/>
                </a:solidFill>
                <a:cs typeface="Arial" pitchFamily="34" charset="0"/>
              </a:rPr>
              <a:t>निर्माण कार्य प्रगति में है – </a:t>
            </a:r>
            <a:r>
              <a:rPr lang="hi-IN" sz="1400" dirty="0" smtClean="0">
                <a:solidFill>
                  <a:srgbClr val="000000"/>
                </a:solidFill>
                <a:cs typeface="Arial" pitchFamily="34" charset="0"/>
              </a:rPr>
              <a:t>कोई नहीं  </a:t>
            </a:r>
            <a:endParaRPr lang="x-none" sz="1400">
              <a:solidFill>
                <a:srgbClr val="000000"/>
              </a:solidFill>
              <a:cs typeface="Arial" pitchFamily="34" charset="0"/>
            </a:endParaRPr>
          </a:p>
          <a:p>
            <a:pPr>
              <a:spcAft>
                <a:spcPts val="1200"/>
              </a:spcAft>
              <a:buFont typeface="Arial" pitchFamily="34" charset="0"/>
              <a:buChar char="•"/>
            </a:pPr>
            <a:r>
              <a:rPr lang="hi-IN" sz="1400" dirty="0" smtClean="0">
                <a:solidFill>
                  <a:srgbClr val="000000"/>
                </a:solidFill>
                <a:cs typeface="Arial" pitchFamily="34" charset="0"/>
              </a:rPr>
              <a:t>क्रय-विक्रय का माल </a:t>
            </a:r>
            <a:r>
              <a:rPr lang="hi-IN" sz="1400" dirty="0">
                <a:solidFill>
                  <a:srgbClr val="000000"/>
                </a:solidFill>
                <a:cs typeface="Arial" pitchFamily="34" charset="0"/>
              </a:rPr>
              <a:t>– </a:t>
            </a:r>
            <a:r>
              <a:rPr lang="hi-IN" sz="1400" dirty="0" smtClean="0">
                <a:solidFill>
                  <a:srgbClr val="000000"/>
                </a:solidFill>
                <a:cs typeface="Arial" pitchFamily="34" charset="0"/>
              </a:rPr>
              <a:t>खुले खरीदे गए सामान </a:t>
            </a:r>
            <a:endParaRPr lang="en-US" sz="1400" b="1" dirty="0">
              <a:solidFill>
                <a:srgbClr val="000000"/>
              </a:solidFill>
              <a:cs typeface="Arial" pitchFamily="34" charset="0"/>
            </a:endParaRPr>
          </a:p>
          <a:p>
            <a:pPr>
              <a:spcAft>
                <a:spcPts val="1200"/>
              </a:spcAft>
              <a:buFont typeface="Arial" pitchFamily="34" charset="0"/>
              <a:buChar char="•"/>
            </a:pPr>
            <a:endParaRPr lang="en-US" sz="1400" b="1" dirty="0">
              <a:solidFill>
                <a:srgbClr val="000000"/>
              </a:solidFill>
              <a:cs typeface="Arial" pitchFamily="34" charset="0"/>
            </a:endParaRPr>
          </a:p>
        </p:txBody>
      </p:sp>
      <p:sp>
        <p:nvSpPr>
          <p:cNvPr id="46" name="Text Box 2"/>
          <p:cNvSpPr txBox="1">
            <a:spLocks noChangeArrowheads="1"/>
          </p:cNvSpPr>
          <p:nvPr/>
        </p:nvSpPr>
        <p:spPr bwMode="auto">
          <a:xfrm>
            <a:off x="228600" y="4343400"/>
            <a:ext cx="4191000" cy="21336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8001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a:spcAft>
                <a:spcPts val="1200"/>
              </a:spcAft>
              <a:buFont typeface="Arial" pitchFamily="34" charset="0"/>
              <a:buChar char="•"/>
            </a:pPr>
            <a:r>
              <a:rPr lang="en-US" sz="1600" dirty="0" err="1" smtClean="0">
                <a:solidFill>
                  <a:srgbClr val="000000"/>
                </a:solidFill>
                <a:cs typeface="Arial" pitchFamily="34" charset="0"/>
              </a:rPr>
              <a:t>Kanku</a:t>
            </a:r>
            <a:r>
              <a:rPr lang="en-US" sz="1600" dirty="0" smtClean="0">
                <a:solidFill>
                  <a:srgbClr val="000000"/>
                </a:solidFill>
                <a:cs typeface="Arial" pitchFamily="34" charset="0"/>
              </a:rPr>
              <a:t> </a:t>
            </a:r>
            <a:r>
              <a:rPr lang="en-US" sz="1600" dirty="0">
                <a:solidFill>
                  <a:srgbClr val="000000"/>
                </a:solidFill>
                <a:cs typeface="Arial" pitchFamily="34" charset="0"/>
              </a:rPr>
              <a:t>looks at </a:t>
            </a:r>
            <a:r>
              <a:rPr lang="en-US" sz="1600" dirty="0" smtClean="0">
                <a:solidFill>
                  <a:srgbClr val="000000"/>
                </a:solidFill>
                <a:cs typeface="Arial" pitchFamily="34" charset="0"/>
              </a:rPr>
              <a:t>her </a:t>
            </a:r>
            <a:r>
              <a:rPr lang="en-US" sz="1600" dirty="0">
                <a:solidFill>
                  <a:srgbClr val="000000"/>
                </a:solidFill>
                <a:cs typeface="Arial" pitchFamily="34" charset="0"/>
              </a:rPr>
              <a:t>target sales based on forecast based scheduling and decides how much of the following inventory he needs to keep:</a:t>
            </a:r>
          </a:p>
          <a:p>
            <a:pPr>
              <a:buFont typeface="Wingdings" pitchFamily="2" charset="2"/>
              <a:buChar char="§"/>
            </a:pPr>
            <a:r>
              <a:rPr lang="en-US" sz="1600" dirty="0">
                <a:solidFill>
                  <a:srgbClr val="000000"/>
                </a:solidFill>
                <a:cs typeface="Arial" pitchFamily="34" charset="0"/>
              </a:rPr>
              <a:t>Finished Goods </a:t>
            </a:r>
            <a:r>
              <a:rPr lang="mr-IN" sz="1600" dirty="0" smtClean="0">
                <a:solidFill>
                  <a:srgbClr val="000000"/>
                </a:solidFill>
                <a:cs typeface="Arial" pitchFamily="34" charset="0"/>
              </a:rPr>
              <a:t>–</a:t>
            </a:r>
            <a:r>
              <a:rPr lang="en-US" sz="1600" dirty="0">
                <a:solidFill>
                  <a:srgbClr val="000000"/>
                </a:solidFill>
                <a:cs typeface="Arial" pitchFamily="34" charset="0"/>
              </a:rPr>
              <a:t> </a:t>
            </a:r>
            <a:r>
              <a:rPr lang="en-US" sz="1600" dirty="0" smtClean="0">
                <a:solidFill>
                  <a:srgbClr val="000000"/>
                </a:solidFill>
                <a:cs typeface="Arial" pitchFamily="34" charset="0"/>
              </a:rPr>
              <a:t>Rice,  wheat, sugar sold in loose in small packets</a:t>
            </a:r>
            <a:endParaRPr lang="en-US" sz="1100" b="1" dirty="0">
              <a:solidFill>
                <a:srgbClr val="000000"/>
              </a:solidFill>
              <a:cs typeface="Arial" pitchFamily="34" charset="0"/>
            </a:endParaRPr>
          </a:p>
          <a:p>
            <a:pPr>
              <a:buFont typeface="Wingdings" pitchFamily="2" charset="2"/>
              <a:buChar char="§"/>
            </a:pPr>
            <a:r>
              <a:rPr lang="en-US" sz="1600" dirty="0">
                <a:solidFill>
                  <a:srgbClr val="000000"/>
                </a:solidFill>
                <a:cs typeface="Arial" pitchFamily="34" charset="0"/>
              </a:rPr>
              <a:t>Work In </a:t>
            </a:r>
            <a:r>
              <a:rPr lang="en-US" sz="1600" dirty="0" smtClean="0">
                <a:solidFill>
                  <a:srgbClr val="000000"/>
                </a:solidFill>
                <a:cs typeface="Arial" pitchFamily="34" charset="0"/>
              </a:rPr>
              <a:t>Progress - </a:t>
            </a:r>
            <a:r>
              <a:rPr lang="en-US" sz="1600" dirty="0" smtClean="0">
                <a:solidFill>
                  <a:srgbClr val="FF6600"/>
                </a:solidFill>
                <a:cs typeface="Arial" pitchFamily="34" charset="0"/>
              </a:rPr>
              <a:t>None</a:t>
            </a:r>
          </a:p>
          <a:p>
            <a:pPr>
              <a:buFont typeface="Wingdings" pitchFamily="2" charset="2"/>
              <a:buChar char="§"/>
            </a:pPr>
            <a:r>
              <a:rPr lang="en-US" sz="1600" dirty="0" smtClean="0">
                <a:solidFill>
                  <a:srgbClr val="000000"/>
                </a:solidFill>
                <a:cs typeface="Arial" pitchFamily="34" charset="0"/>
              </a:rPr>
              <a:t>Trading goods</a:t>
            </a:r>
            <a:r>
              <a:rPr lang="mr-IN" sz="1600" dirty="0" smtClean="0">
                <a:solidFill>
                  <a:srgbClr val="000000"/>
                </a:solidFill>
                <a:cs typeface="Arial" pitchFamily="34" charset="0"/>
              </a:rPr>
              <a:t>–</a:t>
            </a:r>
            <a:r>
              <a:rPr lang="en-US" sz="1600" dirty="0" smtClean="0">
                <a:solidFill>
                  <a:srgbClr val="000000"/>
                </a:solidFill>
                <a:cs typeface="Arial" pitchFamily="34" charset="0"/>
              </a:rPr>
              <a:t> Loose items purchased</a:t>
            </a:r>
            <a:endParaRPr lang="en-US" sz="1600" dirty="0">
              <a:solidFill>
                <a:srgbClr val="000000"/>
              </a:solidFill>
              <a:cs typeface="Arial" pitchFamily="34" charset="0"/>
            </a:endParaRPr>
          </a:p>
        </p:txBody>
      </p:sp>
      <p:sp>
        <p:nvSpPr>
          <p:cNvPr id="47" name="Text Box 1"/>
          <p:cNvSpPr txBox="1">
            <a:spLocks noChangeArrowheads="1"/>
          </p:cNvSpPr>
          <p:nvPr/>
        </p:nvSpPr>
        <p:spPr bwMode="auto">
          <a:xfrm>
            <a:off x="228600" y="152400"/>
            <a:ext cx="41910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r>
              <a:rPr lang="en-US" sz="2800" dirty="0">
                <a:solidFill>
                  <a:srgbClr val="000000"/>
                </a:solidFill>
                <a:cs typeface="Arial" pitchFamily="34" charset="0"/>
              </a:rPr>
              <a:t>Inventory in </a:t>
            </a:r>
            <a:r>
              <a:rPr lang="en-US" sz="2800" dirty="0" smtClean="0">
                <a:solidFill>
                  <a:srgbClr val="000000"/>
                </a:solidFill>
                <a:cs typeface="Arial" pitchFamily="34" charset="0"/>
              </a:rPr>
              <a:t>Trading business</a:t>
            </a:r>
            <a:endParaRPr lang="en-US" sz="2800" dirty="0">
              <a:solidFill>
                <a:srgbClr val="000000"/>
              </a:solidFill>
              <a:cs typeface="Arial" pitchFamily="34" charset="0"/>
            </a:endParaRPr>
          </a:p>
        </p:txBody>
      </p:sp>
      <p:sp>
        <p:nvSpPr>
          <p:cNvPr id="48" name="Text Box 1"/>
          <p:cNvSpPr txBox="1">
            <a:spLocks noChangeArrowheads="1"/>
          </p:cNvSpPr>
          <p:nvPr/>
        </p:nvSpPr>
        <p:spPr bwMode="auto">
          <a:xfrm>
            <a:off x="45720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r>
              <a:rPr lang="hi-IN" sz="2400" dirty="0" smtClean="0">
                <a:solidFill>
                  <a:srgbClr val="000000"/>
                </a:solidFill>
                <a:cs typeface="Arial" pitchFamily="34" charset="0"/>
              </a:rPr>
              <a:t>क्रय-विक्रय के व्यापार </a:t>
            </a:r>
            <a:r>
              <a:rPr lang="x-none" sz="2400" smtClean="0">
                <a:solidFill>
                  <a:srgbClr val="000000"/>
                </a:solidFill>
                <a:cs typeface="Arial" pitchFamily="34" charset="0"/>
              </a:rPr>
              <a:t>में </a:t>
            </a:r>
            <a:r>
              <a:rPr lang="x-none" sz="2400" dirty="0">
                <a:solidFill>
                  <a:srgbClr val="000000"/>
                </a:solidFill>
                <a:cs typeface="Arial" pitchFamily="34" charset="0"/>
              </a:rPr>
              <a:t>सामान/इन्वेंट्री</a:t>
            </a:r>
            <a:endParaRPr lang="en-US" sz="2400" dirty="0">
              <a:solidFill>
                <a:srgbClr val="000000"/>
              </a:solidFill>
              <a:cs typeface="Arial" pitchFamily="34" charset="0"/>
            </a:endParaRPr>
          </a:p>
        </p:txBody>
      </p:sp>
      <p:sp>
        <p:nvSpPr>
          <p:cNvPr id="55" name="Right Brace 54"/>
          <p:cNvSpPr/>
          <p:nvPr/>
        </p:nvSpPr>
        <p:spPr bwMode="auto">
          <a:xfrm rot="5400000">
            <a:off x="6683375" y="2460625"/>
            <a:ext cx="250825" cy="923925"/>
          </a:xfrm>
          <a:prstGeom prst="rightBrace">
            <a:avLst>
              <a:gd name="adj1" fmla="val 8333"/>
              <a:gd name="adj2" fmla="val 50000"/>
            </a:avLst>
          </a:prstGeom>
        </p:spPr>
        <p:style>
          <a:lnRef idx="2">
            <a:schemeClr val="accent2"/>
          </a:lnRef>
          <a:fillRef idx="0">
            <a:schemeClr val="accent2"/>
          </a:fillRef>
          <a:effectRef idx="1">
            <a:schemeClr val="accent2"/>
          </a:effectRef>
          <a:fontRef idx="minor">
            <a:schemeClr val="tx1"/>
          </a:fontRef>
        </p:style>
        <p:txBody>
          <a:bodyPr anchor="ctr"/>
          <a:lstStyle/>
          <a:p>
            <a:pPr algn="ctr">
              <a:defRPr/>
            </a:pPr>
            <a:endParaRPr lang="en-IN" sz="1200" dirty="0">
              <a:solidFill>
                <a:prstClr val="black"/>
              </a:solidFill>
            </a:endParaRPr>
          </a:p>
        </p:txBody>
      </p:sp>
      <p:sp>
        <p:nvSpPr>
          <p:cNvPr id="311320" name="Text Box 8"/>
          <p:cNvSpPr txBox="1">
            <a:spLocks noChangeArrowheads="1"/>
          </p:cNvSpPr>
          <p:nvPr/>
        </p:nvSpPr>
        <p:spPr bwMode="auto">
          <a:xfrm>
            <a:off x="6280150" y="3043238"/>
            <a:ext cx="118745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en-US" sz="1200" b="1" dirty="0">
                <a:solidFill>
                  <a:srgbClr val="953735"/>
                </a:solidFill>
                <a:cs typeface="Arial" pitchFamily="34" charset="0"/>
              </a:rPr>
              <a:t>Finished</a:t>
            </a:r>
          </a:p>
          <a:p>
            <a:pPr algn="ctr" eaLnBrk="1" hangingPunct="1"/>
            <a:r>
              <a:rPr lang="en-US" sz="1200" b="1" dirty="0">
                <a:solidFill>
                  <a:srgbClr val="953735"/>
                </a:solidFill>
                <a:cs typeface="Arial" pitchFamily="34" charset="0"/>
              </a:rPr>
              <a:t>Goods</a:t>
            </a:r>
          </a:p>
        </p:txBody>
      </p:sp>
      <p:sp>
        <p:nvSpPr>
          <p:cNvPr id="311324" name="Text Box 1"/>
          <p:cNvSpPr txBox="1">
            <a:spLocks noChangeArrowheads="1"/>
          </p:cNvSpPr>
          <p:nvPr/>
        </p:nvSpPr>
        <p:spPr bwMode="auto">
          <a:xfrm>
            <a:off x="6019800" y="3505200"/>
            <a:ext cx="1600200" cy="533400"/>
          </a:xfrm>
          <a:prstGeom prst="rect">
            <a:avLst/>
          </a:prstGeom>
          <a:noFill/>
          <a:ln w="3175">
            <a:solidFill>
              <a:schemeClr val="tx1"/>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algn="ctr" eaLnBrk="1" hangingPunct="1"/>
            <a:r>
              <a:rPr lang="x-none" sz="1400" b="1" dirty="0">
                <a:solidFill>
                  <a:srgbClr val="953735"/>
                </a:solidFill>
                <a:cs typeface="Arial" pitchFamily="34" charset="0"/>
              </a:rPr>
              <a:t>तैयार उत्पाद</a:t>
            </a:r>
            <a:endParaRPr lang="en-US" sz="1400" b="1" dirty="0">
              <a:solidFill>
                <a:srgbClr val="953735"/>
              </a:solidFill>
              <a:cs typeface="Arial" pitchFamily="34" charset="0"/>
            </a:endParaRPr>
          </a:p>
        </p:txBody>
      </p:sp>
      <p:sp>
        <p:nvSpPr>
          <p:cNvPr id="54" name="Right Brace 53"/>
          <p:cNvSpPr/>
          <p:nvPr/>
        </p:nvSpPr>
        <p:spPr bwMode="auto">
          <a:xfrm rot="5400000">
            <a:off x="4527550" y="2460625"/>
            <a:ext cx="250825" cy="923925"/>
          </a:xfrm>
          <a:prstGeom prst="rightBrace">
            <a:avLst>
              <a:gd name="adj1" fmla="val 8333"/>
              <a:gd name="adj2" fmla="val 50000"/>
            </a:avLst>
          </a:prstGeom>
        </p:spPr>
        <p:style>
          <a:lnRef idx="2">
            <a:schemeClr val="accent2"/>
          </a:lnRef>
          <a:fillRef idx="0">
            <a:schemeClr val="accent2"/>
          </a:fillRef>
          <a:effectRef idx="1">
            <a:schemeClr val="accent2"/>
          </a:effectRef>
          <a:fontRef idx="minor">
            <a:schemeClr val="tx1"/>
          </a:fontRef>
        </p:style>
        <p:txBody>
          <a:bodyPr anchor="ctr"/>
          <a:lstStyle/>
          <a:p>
            <a:pPr algn="ctr">
              <a:defRPr/>
            </a:pPr>
            <a:endParaRPr lang="en-IN" sz="1200" dirty="0">
              <a:solidFill>
                <a:prstClr val="black"/>
              </a:solidFill>
            </a:endParaRPr>
          </a:p>
        </p:txBody>
      </p:sp>
      <p:sp>
        <p:nvSpPr>
          <p:cNvPr id="311319" name="Text Box 8"/>
          <p:cNvSpPr txBox="1">
            <a:spLocks noChangeArrowheads="1"/>
          </p:cNvSpPr>
          <p:nvPr/>
        </p:nvSpPr>
        <p:spPr bwMode="auto">
          <a:xfrm>
            <a:off x="4060825" y="3043238"/>
            <a:ext cx="11858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en-US" sz="1200" b="1" dirty="0">
                <a:solidFill>
                  <a:srgbClr val="953735"/>
                </a:solidFill>
                <a:cs typeface="Arial" pitchFamily="34" charset="0"/>
              </a:rPr>
              <a:t>Work In Progress</a:t>
            </a:r>
          </a:p>
        </p:txBody>
      </p:sp>
      <p:sp>
        <p:nvSpPr>
          <p:cNvPr id="311323" name="Text Box 1"/>
          <p:cNvSpPr txBox="1">
            <a:spLocks noChangeArrowheads="1"/>
          </p:cNvSpPr>
          <p:nvPr/>
        </p:nvSpPr>
        <p:spPr bwMode="auto">
          <a:xfrm>
            <a:off x="3810000" y="3492500"/>
            <a:ext cx="1676400" cy="622300"/>
          </a:xfrm>
          <a:prstGeom prst="rect">
            <a:avLst/>
          </a:prstGeom>
          <a:noFill/>
          <a:ln w="3175">
            <a:solidFill>
              <a:schemeClr val="tx1"/>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algn="ctr" eaLnBrk="1" hangingPunct="1"/>
            <a:r>
              <a:rPr lang="hi-IN" sz="1400" b="1" dirty="0">
                <a:solidFill>
                  <a:srgbClr val="953735"/>
                </a:solidFill>
                <a:cs typeface="Arial" pitchFamily="34" charset="0"/>
              </a:rPr>
              <a:t>निर्माण कार्य </a:t>
            </a:r>
            <a:r>
              <a:rPr lang="x-none" sz="1400" b="1">
                <a:solidFill>
                  <a:srgbClr val="953735"/>
                </a:solidFill>
                <a:cs typeface="Arial" pitchFamily="34" charset="0"/>
              </a:rPr>
              <a:t>प्रगति</a:t>
            </a:r>
            <a:r>
              <a:rPr lang="hi-IN" sz="1400" b="1" dirty="0">
                <a:solidFill>
                  <a:srgbClr val="953735"/>
                </a:solidFill>
                <a:cs typeface="Arial" pitchFamily="34" charset="0"/>
              </a:rPr>
              <a:t> में है</a:t>
            </a:r>
            <a:endParaRPr lang="en-US" sz="1400" b="1" dirty="0">
              <a:solidFill>
                <a:srgbClr val="953735"/>
              </a:solidFill>
              <a:cs typeface="Arial" pitchFamily="34" charset="0"/>
            </a:endParaRPr>
          </a:p>
        </p:txBody>
      </p:sp>
      <p:sp>
        <p:nvSpPr>
          <p:cNvPr id="49" name="Right Brace 48"/>
          <p:cNvSpPr/>
          <p:nvPr/>
        </p:nvSpPr>
        <p:spPr bwMode="auto">
          <a:xfrm rot="5400000">
            <a:off x="2524919" y="2461422"/>
            <a:ext cx="250823" cy="922338"/>
          </a:xfrm>
          <a:prstGeom prst="rightBrace">
            <a:avLst>
              <a:gd name="adj1" fmla="val 8333"/>
              <a:gd name="adj2" fmla="val 50000"/>
            </a:avLst>
          </a:prstGeom>
        </p:spPr>
        <p:style>
          <a:lnRef idx="2">
            <a:schemeClr val="accent2"/>
          </a:lnRef>
          <a:fillRef idx="0">
            <a:schemeClr val="accent2"/>
          </a:fillRef>
          <a:effectRef idx="1">
            <a:schemeClr val="accent2"/>
          </a:effectRef>
          <a:fontRef idx="minor">
            <a:schemeClr val="tx1"/>
          </a:fontRef>
        </p:style>
        <p:txBody>
          <a:bodyPr anchor="ctr"/>
          <a:lstStyle/>
          <a:p>
            <a:pPr algn="ctr">
              <a:defRPr/>
            </a:pPr>
            <a:endParaRPr lang="en-IN" sz="1200" dirty="0">
              <a:solidFill>
                <a:prstClr val="black"/>
              </a:solidFill>
            </a:endParaRPr>
          </a:p>
        </p:txBody>
      </p:sp>
      <p:sp>
        <p:nvSpPr>
          <p:cNvPr id="311318" name="Text Box 8"/>
          <p:cNvSpPr txBox="1">
            <a:spLocks noChangeArrowheads="1"/>
          </p:cNvSpPr>
          <p:nvPr/>
        </p:nvSpPr>
        <p:spPr bwMode="auto">
          <a:xfrm>
            <a:off x="1676400" y="3043238"/>
            <a:ext cx="190500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en-US" sz="1200" b="1" dirty="0" smtClean="0">
                <a:solidFill>
                  <a:srgbClr val="953735"/>
                </a:solidFill>
                <a:cs typeface="Arial" pitchFamily="34" charset="0"/>
              </a:rPr>
              <a:t>Trading goods</a:t>
            </a:r>
            <a:endParaRPr lang="en-US" sz="1200" b="1" dirty="0">
              <a:solidFill>
                <a:srgbClr val="953735"/>
              </a:solidFill>
              <a:cs typeface="Arial" pitchFamily="34" charset="0"/>
            </a:endParaRPr>
          </a:p>
        </p:txBody>
      </p:sp>
      <p:sp>
        <p:nvSpPr>
          <p:cNvPr id="311325" name="Text Box 1"/>
          <p:cNvSpPr txBox="1">
            <a:spLocks noChangeArrowheads="1"/>
          </p:cNvSpPr>
          <p:nvPr/>
        </p:nvSpPr>
        <p:spPr bwMode="auto">
          <a:xfrm>
            <a:off x="1905000" y="3505200"/>
            <a:ext cx="1446213" cy="533400"/>
          </a:xfrm>
          <a:prstGeom prst="rect">
            <a:avLst/>
          </a:prstGeom>
          <a:noFill/>
          <a:ln w="3175">
            <a:solidFill>
              <a:schemeClr val="tx1"/>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algn="ctr" eaLnBrk="1" hangingPunct="1"/>
            <a:r>
              <a:rPr lang="x-none" sz="1400" b="1" dirty="0">
                <a:solidFill>
                  <a:srgbClr val="953735"/>
                </a:solidFill>
                <a:cs typeface="Arial" pitchFamily="34" charset="0"/>
              </a:rPr>
              <a:t>कच्चा माल</a:t>
            </a:r>
            <a:endParaRPr lang="en-US" sz="1400" b="1" dirty="0">
              <a:solidFill>
                <a:srgbClr val="953735"/>
              </a:solidFill>
              <a:cs typeface="Arial" pitchFamily="34" charset="0"/>
            </a:endParaRPr>
          </a:p>
        </p:txBody>
      </p:sp>
      <p:sp>
        <p:nvSpPr>
          <p:cNvPr id="26" name="Slide Number Placeholder 5"/>
          <p:cNvSpPr>
            <a:spLocks noGrp="1"/>
          </p:cNvSpPr>
          <p:nvPr>
            <p:ph type="sldNum" sz="quarter" idx="12"/>
          </p:nvPr>
        </p:nvSpPr>
        <p:spPr bwMode="auto">
          <a:xfrm>
            <a:off x="3433010" y="6470416"/>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50753AF5-7F15-475A-BE06-056A80531E88}" type="slidenum">
              <a:rPr lang="en-US" sz="1600" b="1" smtClean="0"/>
              <a:pPr algn="ctr" eaLnBrk="1" hangingPunct="1"/>
              <a:t>28</a:t>
            </a:fld>
            <a:endParaRPr lang="en-US" sz="1600" b="1"/>
          </a:p>
        </p:txBody>
      </p:sp>
      <p:pic>
        <p:nvPicPr>
          <p:cNvPr id="27" name="Picture 26" descr="635824467063899923983181196_sugar.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09800" y="1676400"/>
            <a:ext cx="838199" cy="880110"/>
          </a:xfrm>
          <a:prstGeom prst="rect">
            <a:avLst/>
          </a:prstGeom>
        </p:spPr>
      </p:pic>
      <p:pic>
        <p:nvPicPr>
          <p:cNvPr id="28" name="Picture 27" descr="images-2.jpe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14800" y="1598076"/>
            <a:ext cx="990600" cy="992724"/>
          </a:xfrm>
          <a:prstGeom prst="rect">
            <a:avLst/>
          </a:prstGeom>
        </p:spPr>
      </p:pic>
      <p:pic>
        <p:nvPicPr>
          <p:cNvPr id="29" name="Picture 28" descr="images-3.jpe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400800" y="1676400"/>
            <a:ext cx="990600" cy="990600"/>
          </a:xfrm>
          <a:prstGeom prst="rect">
            <a:avLst/>
          </a:prstGeom>
        </p:spPr>
      </p:pic>
    </p:spTree>
    <p:extLst>
      <p:ext uri="{BB962C8B-B14F-4D97-AF65-F5344CB8AC3E}">
        <p14:creationId xmlns:p14="http://schemas.microsoft.com/office/powerpoint/2010/main" val="14890825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6">
                                            <p:txEl>
                                              <p:pRg st="3" end="3"/>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59425">
                                            <p:txEl>
                                              <p:pRg st="0" end="0"/>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59425">
                                            <p:txEl>
                                              <p:pRg st="1" end="1"/>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59425">
                                            <p:txEl>
                                              <p:pRg st="2" end="2"/>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9425">
                                            <p:txEl>
                                              <p:pRg st="3" end="3"/>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ounded Rectangle 16"/>
          <p:cNvSpPr/>
          <p:nvPr/>
        </p:nvSpPr>
        <p:spPr bwMode="auto">
          <a:xfrm>
            <a:off x="1524000" y="1295400"/>
            <a:ext cx="6324599" cy="2971800"/>
          </a:xfrm>
          <a:prstGeom prst="roundRect">
            <a:avLst>
              <a:gd name="adj" fmla="val 12780"/>
            </a:avLst>
          </a:prstGeom>
          <a:noFill/>
          <a:ln>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N" sz="1200">
              <a:solidFill>
                <a:prstClr val="white"/>
              </a:solidFill>
            </a:endParaRPr>
          </a:p>
        </p:txBody>
      </p:sp>
      <p:sp>
        <p:nvSpPr>
          <p:cNvPr id="59425" name="Text Box 2"/>
          <p:cNvSpPr txBox="1">
            <a:spLocks noChangeArrowheads="1"/>
          </p:cNvSpPr>
          <p:nvPr/>
        </p:nvSpPr>
        <p:spPr bwMode="auto">
          <a:xfrm>
            <a:off x="4572000" y="4343400"/>
            <a:ext cx="4267200" cy="2133600"/>
          </a:xfrm>
          <a:prstGeom prst="rect">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92075" indent="-9207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377825" indent="-9207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a:spcAft>
                <a:spcPts val="1200"/>
              </a:spcAft>
              <a:buFont typeface="Arial" pitchFamily="34" charset="0"/>
              <a:buChar char="•"/>
            </a:pPr>
            <a:r>
              <a:rPr lang="hi-IN" sz="1400" dirty="0" smtClean="0">
                <a:solidFill>
                  <a:srgbClr val="000000"/>
                </a:solidFill>
                <a:cs typeface="Arial" pitchFamily="34" charset="0"/>
              </a:rPr>
              <a:t>नमिता उपलब्धता </a:t>
            </a:r>
            <a:r>
              <a:rPr lang="hi-IN" sz="1400" dirty="0">
                <a:solidFill>
                  <a:srgbClr val="000000"/>
                </a:solidFill>
                <a:cs typeface="Arial" pitchFamily="34" charset="0"/>
              </a:rPr>
              <a:t>आधारित शिड्युलिंग के आधार पर </a:t>
            </a:r>
            <a:r>
              <a:rPr lang="hi-IN" sz="1400" dirty="0" smtClean="0">
                <a:solidFill>
                  <a:srgbClr val="000000"/>
                </a:solidFill>
                <a:cs typeface="Arial" pitchFamily="34" charset="0"/>
              </a:rPr>
              <a:t>क्षमता को </a:t>
            </a:r>
            <a:r>
              <a:rPr lang="hi-IN" sz="1400" dirty="0">
                <a:solidFill>
                  <a:srgbClr val="000000"/>
                </a:solidFill>
                <a:cs typeface="Arial" pitchFamily="34" charset="0"/>
              </a:rPr>
              <a:t>देखती है और इस बात का निर्णय करती है कि उसे निम्न में से प्रत्येक की कितनी इन्वेंट्री रखनी है:  </a:t>
            </a:r>
            <a:endParaRPr lang="x-none" sz="1400">
              <a:solidFill>
                <a:srgbClr val="000000"/>
              </a:solidFill>
              <a:cs typeface="Arial" pitchFamily="34" charset="0"/>
            </a:endParaRPr>
          </a:p>
          <a:p>
            <a:pPr>
              <a:spcAft>
                <a:spcPts val="1200"/>
              </a:spcAft>
              <a:buFont typeface="Arial" pitchFamily="34" charset="0"/>
              <a:buChar char="•"/>
            </a:pPr>
            <a:r>
              <a:rPr lang="hi-IN" sz="1400" dirty="0">
                <a:solidFill>
                  <a:srgbClr val="000000"/>
                </a:solidFill>
                <a:cs typeface="Arial" pitchFamily="34" charset="0"/>
              </a:rPr>
              <a:t>तैयार उत्पाद – चावल, गेंहु, चीनी जो छोटे पैकेट में खुले में बेचा जाता है  </a:t>
            </a:r>
            <a:endParaRPr lang="x-none" sz="1400">
              <a:solidFill>
                <a:srgbClr val="000000"/>
              </a:solidFill>
              <a:cs typeface="Arial" pitchFamily="34" charset="0"/>
            </a:endParaRPr>
          </a:p>
          <a:p>
            <a:pPr>
              <a:spcAft>
                <a:spcPts val="1200"/>
              </a:spcAft>
              <a:buFont typeface="Arial" pitchFamily="34" charset="0"/>
              <a:buChar char="•"/>
            </a:pPr>
            <a:r>
              <a:rPr lang="hi-IN" sz="1400" dirty="0">
                <a:solidFill>
                  <a:srgbClr val="000000"/>
                </a:solidFill>
                <a:cs typeface="Arial" pitchFamily="34" charset="0"/>
              </a:rPr>
              <a:t>निर्माण कार्य प्रगति में है – कोई नहीं  </a:t>
            </a:r>
            <a:endParaRPr lang="x-none" sz="1400">
              <a:solidFill>
                <a:srgbClr val="000000"/>
              </a:solidFill>
              <a:cs typeface="Arial" pitchFamily="34" charset="0"/>
            </a:endParaRPr>
          </a:p>
          <a:p>
            <a:pPr>
              <a:spcAft>
                <a:spcPts val="1200"/>
              </a:spcAft>
              <a:buFont typeface="Arial" pitchFamily="34" charset="0"/>
              <a:buChar char="•"/>
            </a:pPr>
            <a:r>
              <a:rPr lang="hi-IN" sz="1400" dirty="0">
                <a:solidFill>
                  <a:srgbClr val="000000"/>
                </a:solidFill>
                <a:cs typeface="Arial" pitchFamily="34" charset="0"/>
              </a:rPr>
              <a:t>क्रय-विक्रय का माल – खुले खरीदे गए सामान </a:t>
            </a:r>
            <a:endParaRPr lang="en-US" sz="1400" b="1" dirty="0">
              <a:solidFill>
                <a:srgbClr val="000000"/>
              </a:solidFill>
              <a:cs typeface="Arial" pitchFamily="34" charset="0"/>
            </a:endParaRPr>
          </a:p>
          <a:p>
            <a:pPr>
              <a:spcAft>
                <a:spcPts val="1200"/>
              </a:spcAft>
              <a:buFont typeface="Arial" pitchFamily="34" charset="0"/>
              <a:buChar char="•"/>
            </a:pPr>
            <a:endParaRPr lang="en-US" sz="1400" b="1" dirty="0">
              <a:solidFill>
                <a:srgbClr val="000000"/>
              </a:solidFill>
              <a:cs typeface="Arial" pitchFamily="34" charset="0"/>
            </a:endParaRPr>
          </a:p>
          <a:p>
            <a:pPr>
              <a:spcAft>
                <a:spcPts val="1200"/>
              </a:spcAft>
              <a:buFont typeface="Arial" pitchFamily="34" charset="0"/>
              <a:buChar char="•"/>
            </a:pPr>
            <a:endParaRPr lang="en-US" sz="1400" b="1" dirty="0">
              <a:solidFill>
                <a:srgbClr val="000000"/>
              </a:solidFill>
              <a:cs typeface="Arial" pitchFamily="34" charset="0"/>
            </a:endParaRPr>
          </a:p>
        </p:txBody>
      </p:sp>
      <p:sp>
        <p:nvSpPr>
          <p:cNvPr id="46" name="Text Box 2"/>
          <p:cNvSpPr txBox="1">
            <a:spLocks noChangeArrowheads="1"/>
          </p:cNvSpPr>
          <p:nvPr/>
        </p:nvSpPr>
        <p:spPr bwMode="auto">
          <a:xfrm>
            <a:off x="228600" y="4343400"/>
            <a:ext cx="4191000" cy="21336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8001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a:spcAft>
                <a:spcPts val="1200"/>
              </a:spcAft>
              <a:buFont typeface="Arial" pitchFamily="34" charset="0"/>
              <a:buChar char="•"/>
            </a:pPr>
            <a:r>
              <a:rPr lang="en-US" sz="1600" dirty="0" err="1">
                <a:solidFill>
                  <a:srgbClr val="000000"/>
                </a:solidFill>
                <a:cs typeface="Arial" pitchFamily="34" charset="0"/>
              </a:rPr>
              <a:t>Namita</a:t>
            </a:r>
            <a:r>
              <a:rPr lang="en-US" sz="1600" dirty="0">
                <a:solidFill>
                  <a:srgbClr val="000000"/>
                </a:solidFill>
                <a:cs typeface="Arial" pitchFamily="34" charset="0"/>
              </a:rPr>
              <a:t> looks at her </a:t>
            </a:r>
            <a:r>
              <a:rPr lang="en-US" sz="1600" dirty="0" smtClean="0">
                <a:solidFill>
                  <a:srgbClr val="000000"/>
                </a:solidFill>
                <a:cs typeface="Arial" pitchFamily="34" charset="0"/>
              </a:rPr>
              <a:t>capacity </a:t>
            </a:r>
            <a:r>
              <a:rPr lang="en-US" sz="1600" dirty="0">
                <a:solidFill>
                  <a:srgbClr val="000000"/>
                </a:solidFill>
                <a:cs typeface="Arial" pitchFamily="34" charset="0"/>
              </a:rPr>
              <a:t>based on availability based scheduling and decides how much of the following inventory she needs to keep:</a:t>
            </a:r>
          </a:p>
          <a:p>
            <a:pPr>
              <a:buFont typeface="Wingdings" pitchFamily="2" charset="2"/>
              <a:buChar char="§"/>
            </a:pPr>
            <a:r>
              <a:rPr lang="en-US" sz="1600" dirty="0">
                <a:solidFill>
                  <a:srgbClr val="000000"/>
                </a:solidFill>
                <a:cs typeface="Arial" pitchFamily="34" charset="0"/>
              </a:rPr>
              <a:t>Finished </a:t>
            </a:r>
            <a:r>
              <a:rPr lang="en-US" sz="1600" dirty="0" smtClean="0">
                <a:solidFill>
                  <a:srgbClr val="000000"/>
                </a:solidFill>
                <a:cs typeface="Arial" pitchFamily="34" charset="0"/>
              </a:rPr>
              <a:t>Goods/service </a:t>
            </a:r>
            <a:r>
              <a:rPr lang="mr-IN" sz="1600" dirty="0" smtClean="0">
                <a:solidFill>
                  <a:srgbClr val="000000"/>
                </a:solidFill>
                <a:cs typeface="Arial" pitchFamily="34" charset="0"/>
              </a:rPr>
              <a:t>–</a:t>
            </a:r>
            <a:r>
              <a:rPr lang="en-US" sz="1600" dirty="0" smtClean="0">
                <a:solidFill>
                  <a:srgbClr val="000000"/>
                </a:solidFill>
                <a:cs typeface="Arial" pitchFamily="34" charset="0"/>
              </a:rPr>
              <a:t> Facial, Haircut</a:t>
            </a:r>
          </a:p>
          <a:p>
            <a:pPr>
              <a:buFont typeface="Wingdings" pitchFamily="2" charset="2"/>
              <a:buChar char="§"/>
            </a:pPr>
            <a:r>
              <a:rPr lang="en-US" sz="1600" dirty="0" smtClean="0">
                <a:solidFill>
                  <a:srgbClr val="000000"/>
                </a:solidFill>
                <a:cs typeface="Arial" pitchFamily="34" charset="0"/>
              </a:rPr>
              <a:t>Work </a:t>
            </a:r>
            <a:r>
              <a:rPr lang="en-US" sz="1600" dirty="0">
                <a:solidFill>
                  <a:srgbClr val="000000"/>
                </a:solidFill>
                <a:cs typeface="Arial" pitchFamily="34" charset="0"/>
              </a:rPr>
              <a:t>In Progress </a:t>
            </a:r>
            <a:r>
              <a:rPr lang="mr-IN" sz="1600" dirty="0" smtClean="0">
                <a:solidFill>
                  <a:srgbClr val="000000"/>
                </a:solidFill>
                <a:cs typeface="Arial" pitchFamily="34" charset="0"/>
              </a:rPr>
              <a:t>–</a:t>
            </a:r>
            <a:r>
              <a:rPr lang="en-US" sz="1600" dirty="0" smtClean="0">
                <a:solidFill>
                  <a:srgbClr val="000000"/>
                </a:solidFill>
                <a:cs typeface="Arial" pitchFamily="34" charset="0"/>
              </a:rPr>
              <a:t> </a:t>
            </a:r>
            <a:r>
              <a:rPr lang="en-US" sz="1600" dirty="0" smtClean="0">
                <a:cs typeface="Arial" pitchFamily="34" charset="0"/>
              </a:rPr>
              <a:t>Facial mix</a:t>
            </a:r>
            <a:endParaRPr lang="en-US" sz="1600" dirty="0">
              <a:solidFill>
                <a:srgbClr val="FF6600"/>
              </a:solidFill>
              <a:cs typeface="Arial" pitchFamily="34" charset="0"/>
            </a:endParaRPr>
          </a:p>
          <a:p>
            <a:pPr>
              <a:buFont typeface="Wingdings" pitchFamily="2" charset="2"/>
              <a:buChar char="§"/>
            </a:pPr>
            <a:r>
              <a:rPr lang="en-US" sz="1600" dirty="0">
                <a:solidFill>
                  <a:srgbClr val="000000"/>
                </a:solidFill>
                <a:cs typeface="Arial" pitchFamily="34" charset="0"/>
              </a:rPr>
              <a:t>Raw Materials </a:t>
            </a:r>
            <a:r>
              <a:rPr lang="mr-IN" sz="1600" dirty="0" smtClean="0">
                <a:solidFill>
                  <a:srgbClr val="000000"/>
                </a:solidFill>
                <a:cs typeface="Arial" pitchFamily="34" charset="0"/>
              </a:rPr>
              <a:t>–</a:t>
            </a:r>
            <a:r>
              <a:rPr lang="en-US" sz="1600" dirty="0" smtClean="0">
                <a:solidFill>
                  <a:srgbClr val="000000"/>
                </a:solidFill>
                <a:cs typeface="Arial" pitchFamily="34" charset="0"/>
              </a:rPr>
              <a:t> Dye </a:t>
            </a:r>
            <a:r>
              <a:rPr lang="en-US" sz="1600" dirty="0" err="1" smtClean="0">
                <a:solidFill>
                  <a:srgbClr val="000000"/>
                </a:solidFill>
                <a:cs typeface="Arial" pitchFamily="34" charset="0"/>
              </a:rPr>
              <a:t>ingridients</a:t>
            </a:r>
            <a:r>
              <a:rPr lang="en-US" sz="1600" dirty="0" smtClean="0">
                <a:solidFill>
                  <a:srgbClr val="000000"/>
                </a:solidFill>
                <a:cs typeface="Arial" pitchFamily="34" charset="0"/>
              </a:rPr>
              <a:t>,</a:t>
            </a:r>
            <a:r>
              <a:rPr lang="en-US" sz="1600" dirty="0">
                <a:solidFill>
                  <a:srgbClr val="000000"/>
                </a:solidFill>
                <a:cs typeface="Arial" pitchFamily="34" charset="0"/>
              </a:rPr>
              <a:t> Shampoo, Soaps, </a:t>
            </a:r>
            <a:r>
              <a:rPr lang="en-US" sz="1600" dirty="0" smtClean="0">
                <a:solidFill>
                  <a:srgbClr val="000000"/>
                </a:solidFill>
                <a:cs typeface="Arial" pitchFamily="34" charset="0"/>
              </a:rPr>
              <a:t>Cream</a:t>
            </a:r>
            <a:endParaRPr lang="en-US" sz="1600" dirty="0">
              <a:solidFill>
                <a:srgbClr val="000000"/>
              </a:solidFill>
              <a:cs typeface="Arial" pitchFamily="34" charset="0"/>
            </a:endParaRPr>
          </a:p>
          <a:p>
            <a:pPr>
              <a:buFont typeface="Wingdings" pitchFamily="2" charset="2"/>
              <a:buChar char="§"/>
            </a:pPr>
            <a:endParaRPr lang="en-US" sz="1600" dirty="0">
              <a:solidFill>
                <a:srgbClr val="000000"/>
              </a:solidFill>
              <a:cs typeface="Arial" pitchFamily="34" charset="0"/>
            </a:endParaRPr>
          </a:p>
          <a:p>
            <a:pPr>
              <a:spcAft>
                <a:spcPts val="1200"/>
              </a:spcAft>
              <a:buFont typeface="Arial" pitchFamily="34" charset="0"/>
              <a:buChar char="•"/>
            </a:pPr>
            <a:endParaRPr lang="en-US" sz="1100" b="1" dirty="0">
              <a:solidFill>
                <a:srgbClr val="000000"/>
              </a:solidFill>
              <a:cs typeface="Arial" pitchFamily="34" charset="0"/>
            </a:endParaRPr>
          </a:p>
        </p:txBody>
      </p:sp>
      <p:sp>
        <p:nvSpPr>
          <p:cNvPr id="47" name="Text Box 1"/>
          <p:cNvSpPr txBox="1">
            <a:spLocks noChangeArrowheads="1"/>
          </p:cNvSpPr>
          <p:nvPr/>
        </p:nvSpPr>
        <p:spPr bwMode="auto">
          <a:xfrm>
            <a:off x="228600" y="152400"/>
            <a:ext cx="41910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r>
              <a:rPr lang="en-US" sz="2800" dirty="0">
                <a:solidFill>
                  <a:srgbClr val="000000"/>
                </a:solidFill>
                <a:cs typeface="Arial" pitchFamily="34" charset="0"/>
              </a:rPr>
              <a:t>Inventory in </a:t>
            </a:r>
            <a:r>
              <a:rPr lang="en-US" sz="2800" dirty="0" smtClean="0">
                <a:solidFill>
                  <a:srgbClr val="000000"/>
                </a:solidFill>
                <a:cs typeface="Arial" pitchFamily="34" charset="0"/>
              </a:rPr>
              <a:t>Services business</a:t>
            </a:r>
            <a:endParaRPr lang="en-US" sz="2800" dirty="0">
              <a:solidFill>
                <a:srgbClr val="000000"/>
              </a:solidFill>
              <a:cs typeface="Arial" pitchFamily="34" charset="0"/>
            </a:endParaRPr>
          </a:p>
        </p:txBody>
      </p:sp>
      <p:sp>
        <p:nvSpPr>
          <p:cNvPr id="48" name="Text Box 1"/>
          <p:cNvSpPr txBox="1">
            <a:spLocks noChangeArrowheads="1"/>
          </p:cNvSpPr>
          <p:nvPr/>
        </p:nvSpPr>
        <p:spPr bwMode="auto">
          <a:xfrm>
            <a:off x="45720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r>
              <a:rPr lang="hi-IN" sz="2400" dirty="0" smtClean="0">
                <a:solidFill>
                  <a:srgbClr val="000000"/>
                </a:solidFill>
                <a:cs typeface="Arial" pitchFamily="34" charset="0"/>
              </a:rPr>
              <a:t>सेवा के व्यापार</a:t>
            </a:r>
            <a:r>
              <a:rPr lang="x-none" sz="2400" smtClean="0">
                <a:solidFill>
                  <a:srgbClr val="000000"/>
                </a:solidFill>
                <a:cs typeface="Arial" pitchFamily="34" charset="0"/>
              </a:rPr>
              <a:t> </a:t>
            </a:r>
            <a:r>
              <a:rPr lang="x-none" sz="2400" dirty="0">
                <a:solidFill>
                  <a:srgbClr val="000000"/>
                </a:solidFill>
                <a:cs typeface="Arial" pitchFamily="34" charset="0"/>
              </a:rPr>
              <a:t>में सामान/इन्वेंट्री</a:t>
            </a:r>
            <a:endParaRPr lang="en-US" sz="2400" dirty="0">
              <a:solidFill>
                <a:srgbClr val="000000"/>
              </a:solidFill>
              <a:cs typeface="Arial" pitchFamily="34" charset="0"/>
            </a:endParaRPr>
          </a:p>
        </p:txBody>
      </p:sp>
      <p:sp>
        <p:nvSpPr>
          <p:cNvPr id="55" name="Right Brace 54"/>
          <p:cNvSpPr/>
          <p:nvPr/>
        </p:nvSpPr>
        <p:spPr bwMode="auto">
          <a:xfrm rot="5400000">
            <a:off x="6683375" y="2536825"/>
            <a:ext cx="250825" cy="923925"/>
          </a:xfrm>
          <a:prstGeom prst="rightBrace">
            <a:avLst>
              <a:gd name="adj1" fmla="val 8333"/>
              <a:gd name="adj2" fmla="val 50000"/>
            </a:avLst>
          </a:prstGeom>
        </p:spPr>
        <p:style>
          <a:lnRef idx="2">
            <a:schemeClr val="accent2"/>
          </a:lnRef>
          <a:fillRef idx="0">
            <a:schemeClr val="accent2"/>
          </a:fillRef>
          <a:effectRef idx="1">
            <a:schemeClr val="accent2"/>
          </a:effectRef>
          <a:fontRef idx="minor">
            <a:schemeClr val="tx1"/>
          </a:fontRef>
        </p:style>
        <p:txBody>
          <a:bodyPr anchor="ctr"/>
          <a:lstStyle/>
          <a:p>
            <a:pPr algn="ctr">
              <a:defRPr/>
            </a:pPr>
            <a:endParaRPr lang="en-IN" sz="1200" dirty="0">
              <a:solidFill>
                <a:prstClr val="black"/>
              </a:solidFill>
            </a:endParaRPr>
          </a:p>
        </p:txBody>
      </p:sp>
      <p:sp>
        <p:nvSpPr>
          <p:cNvPr id="311320" name="Text Box 8"/>
          <p:cNvSpPr txBox="1">
            <a:spLocks noChangeArrowheads="1"/>
          </p:cNvSpPr>
          <p:nvPr/>
        </p:nvSpPr>
        <p:spPr bwMode="auto">
          <a:xfrm>
            <a:off x="6280150" y="3119438"/>
            <a:ext cx="118745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en-US" sz="1200" b="1" dirty="0">
                <a:solidFill>
                  <a:srgbClr val="953735"/>
                </a:solidFill>
                <a:cs typeface="Arial" pitchFamily="34" charset="0"/>
              </a:rPr>
              <a:t>Finished</a:t>
            </a:r>
          </a:p>
          <a:p>
            <a:pPr algn="ctr" eaLnBrk="1" hangingPunct="1"/>
            <a:r>
              <a:rPr lang="en-US" sz="1200" b="1" dirty="0">
                <a:solidFill>
                  <a:srgbClr val="953735"/>
                </a:solidFill>
                <a:cs typeface="Arial" pitchFamily="34" charset="0"/>
              </a:rPr>
              <a:t>Goods</a:t>
            </a:r>
          </a:p>
        </p:txBody>
      </p:sp>
      <p:sp>
        <p:nvSpPr>
          <p:cNvPr id="311324" name="Text Box 1"/>
          <p:cNvSpPr txBox="1">
            <a:spLocks noChangeArrowheads="1"/>
          </p:cNvSpPr>
          <p:nvPr/>
        </p:nvSpPr>
        <p:spPr bwMode="auto">
          <a:xfrm>
            <a:off x="6019800" y="3581400"/>
            <a:ext cx="1600200" cy="533400"/>
          </a:xfrm>
          <a:prstGeom prst="rect">
            <a:avLst/>
          </a:prstGeom>
          <a:noFill/>
          <a:ln w="3175">
            <a:solidFill>
              <a:schemeClr val="tx1"/>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algn="ctr" eaLnBrk="1" hangingPunct="1"/>
            <a:r>
              <a:rPr lang="x-none" sz="1400" b="1" dirty="0">
                <a:solidFill>
                  <a:srgbClr val="953735"/>
                </a:solidFill>
                <a:cs typeface="Arial" pitchFamily="34" charset="0"/>
              </a:rPr>
              <a:t>तैयार उत्पाद</a:t>
            </a:r>
            <a:endParaRPr lang="en-US" sz="1400" b="1" dirty="0">
              <a:solidFill>
                <a:srgbClr val="953735"/>
              </a:solidFill>
              <a:cs typeface="Arial" pitchFamily="34" charset="0"/>
            </a:endParaRPr>
          </a:p>
        </p:txBody>
      </p:sp>
      <p:sp>
        <p:nvSpPr>
          <p:cNvPr id="54" name="Right Brace 53"/>
          <p:cNvSpPr/>
          <p:nvPr/>
        </p:nvSpPr>
        <p:spPr bwMode="auto">
          <a:xfrm rot="5400000">
            <a:off x="4527550" y="2536825"/>
            <a:ext cx="250825" cy="923925"/>
          </a:xfrm>
          <a:prstGeom prst="rightBrace">
            <a:avLst>
              <a:gd name="adj1" fmla="val 8333"/>
              <a:gd name="adj2" fmla="val 50000"/>
            </a:avLst>
          </a:prstGeom>
        </p:spPr>
        <p:style>
          <a:lnRef idx="2">
            <a:schemeClr val="accent2"/>
          </a:lnRef>
          <a:fillRef idx="0">
            <a:schemeClr val="accent2"/>
          </a:fillRef>
          <a:effectRef idx="1">
            <a:schemeClr val="accent2"/>
          </a:effectRef>
          <a:fontRef idx="minor">
            <a:schemeClr val="tx1"/>
          </a:fontRef>
        </p:style>
        <p:txBody>
          <a:bodyPr anchor="ctr"/>
          <a:lstStyle/>
          <a:p>
            <a:pPr algn="ctr">
              <a:defRPr/>
            </a:pPr>
            <a:endParaRPr lang="en-IN" sz="1200" dirty="0">
              <a:solidFill>
                <a:prstClr val="black"/>
              </a:solidFill>
            </a:endParaRPr>
          </a:p>
        </p:txBody>
      </p:sp>
      <p:sp>
        <p:nvSpPr>
          <p:cNvPr id="311319" name="Text Box 8"/>
          <p:cNvSpPr txBox="1">
            <a:spLocks noChangeArrowheads="1"/>
          </p:cNvSpPr>
          <p:nvPr/>
        </p:nvSpPr>
        <p:spPr bwMode="auto">
          <a:xfrm>
            <a:off x="4060825" y="3119438"/>
            <a:ext cx="11858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en-US" sz="1200" b="1" dirty="0">
                <a:solidFill>
                  <a:srgbClr val="953735"/>
                </a:solidFill>
                <a:cs typeface="Arial" pitchFamily="34" charset="0"/>
              </a:rPr>
              <a:t>Work In Progress</a:t>
            </a:r>
          </a:p>
        </p:txBody>
      </p:sp>
      <p:sp>
        <p:nvSpPr>
          <p:cNvPr id="311323" name="Text Box 1"/>
          <p:cNvSpPr txBox="1">
            <a:spLocks noChangeArrowheads="1"/>
          </p:cNvSpPr>
          <p:nvPr/>
        </p:nvSpPr>
        <p:spPr bwMode="auto">
          <a:xfrm>
            <a:off x="3810000" y="3568700"/>
            <a:ext cx="1676400" cy="622300"/>
          </a:xfrm>
          <a:prstGeom prst="rect">
            <a:avLst/>
          </a:prstGeom>
          <a:noFill/>
          <a:ln w="3175">
            <a:solidFill>
              <a:schemeClr val="tx1"/>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algn="ctr" eaLnBrk="1" hangingPunct="1"/>
            <a:r>
              <a:rPr lang="hi-IN" sz="1400" b="1" dirty="0">
                <a:solidFill>
                  <a:srgbClr val="953735"/>
                </a:solidFill>
                <a:cs typeface="Arial" pitchFamily="34" charset="0"/>
              </a:rPr>
              <a:t>निर्माण कार्य </a:t>
            </a:r>
            <a:r>
              <a:rPr lang="x-none" sz="1400" b="1">
                <a:solidFill>
                  <a:srgbClr val="953735"/>
                </a:solidFill>
                <a:cs typeface="Arial" pitchFamily="34" charset="0"/>
              </a:rPr>
              <a:t>प्रगति</a:t>
            </a:r>
            <a:r>
              <a:rPr lang="hi-IN" sz="1400" b="1" dirty="0">
                <a:solidFill>
                  <a:srgbClr val="953735"/>
                </a:solidFill>
                <a:cs typeface="Arial" pitchFamily="34" charset="0"/>
              </a:rPr>
              <a:t> में है</a:t>
            </a:r>
            <a:endParaRPr lang="en-US" sz="1400" b="1" dirty="0">
              <a:solidFill>
                <a:srgbClr val="953735"/>
              </a:solidFill>
              <a:cs typeface="Arial" pitchFamily="34" charset="0"/>
            </a:endParaRPr>
          </a:p>
        </p:txBody>
      </p:sp>
      <p:sp>
        <p:nvSpPr>
          <p:cNvPr id="49" name="Right Brace 48"/>
          <p:cNvSpPr/>
          <p:nvPr/>
        </p:nvSpPr>
        <p:spPr bwMode="auto">
          <a:xfrm rot="5400000">
            <a:off x="2524919" y="2537622"/>
            <a:ext cx="250823" cy="922338"/>
          </a:xfrm>
          <a:prstGeom prst="rightBrace">
            <a:avLst>
              <a:gd name="adj1" fmla="val 8333"/>
              <a:gd name="adj2" fmla="val 50000"/>
            </a:avLst>
          </a:prstGeom>
        </p:spPr>
        <p:style>
          <a:lnRef idx="2">
            <a:schemeClr val="accent2"/>
          </a:lnRef>
          <a:fillRef idx="0">
            <a:schemeClr val="accent2"/>
          </a:fillRef>
          <a:effectRef idx="1">
            <a:schemeClr val="accent2"/>
          </a:effectRef>
          <a:fontRef idx="minor">
            <a:schemeClr val="tx1"/>
          </a:fontRef>
        </p:style>
        <p:txBody>
          <a:bodyPr anchor="ctr"/>
          <a:lstStyle/>
          <a:p>
            <a:pPr algn="ctr">
              <a:defRPr/>
            </a:pPr>
            <a:endParaRPr lang="en-IN" sz="1200" dirty="0">
              <a:solidFill>
                <a:prstClr val="black"/>
              </a:solidFill>
            </a:endParaRPr>
          </a:p>
        </p:txBody>
      </p:sp>
      <p:sp>
        <p:nvSpPr>
          <p:cNvPr id="311318" name="Text Box 8"/>
          <p:cNvSpPr txBox="1">
            <a:spLocks noChangeArrowheads="1"/>
          </p:cNvSpPr>
          <p:nvPr/>
        </p:nvSpPr>
        <p:spPr bwMode="auto">
          <a:xfrm>
            <a:off x="2057400" y="3119438"/>
            <a:ext cx="118586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en-US" sz="1200" b="1" dirty="0">
                <a:solidFill>
                  <a:srgbClr val="953735"/>
                </a:solidFill>
                <a:cs typeface="Arial" pitchFamily="34" charset="0"/>
              </a:rPr>
              <a:t>Raw Materials</a:t>
            </a:r>
          </a:p>
        </p:txBody>
      </p:sp>
      <p:sp>
        <p:nvSpPr>
          <p:cNvPr id="311325" name="Text Box 1"/>
          <p:cNvSpPr txBox="1">
            <a:spLocks noChangeArrowheads="1"/>
          </p:cNvSpPr>
          <p:nvPr/>
        </p:nvSpPr>
        <p:spPr bwMode="auto">
          <a:xfrm>
            <a:off x="1905000" y="3581400"/>
            <a:ext cx="1446213" cy="533400"/>
          </a:xfrm>
          <a:prstGeom prst="rect">
            <a:avLst/>
          </a:prstGeom>
          <a:noFill/>
          <a:ln w="3175">
            <a:solidFill>
              <a:schemeClr val="tx1"/>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algn="ctr" eaLnBrk="1" hangingPunct="1"/>
            <a:r>
              <a:rPr lang="x-none" sz="1400" b="1" dirty="0">
                <a:solidFill>
                  <a:srgbClr val="953735"/>
                </a:solidFill>
                <a:cs typeface="Arial" pitchFamily="34" charset="0"/>
              </a:rPr>
              <a:t>कच्चा माल</a:t>
            </a:r>
            <a:endParaRPr lang="en-US" sz="1400" b="1" dirty="0">
              <a:solidFill>
                <a:srgbClr val="953735"/>
              </a:solidFill>
              <a:cs typeface="Arial" pitchFamily="34" charset="0"/>
            </a:endParaRPr>
          </a:p>
        </p:txBody>
      </p:sp>
      <p:sp>
        <p:nvSpPr>
          <p:cNvPr id="26" name="Slide Number Placeholder 5"/>
          <p:cNvSpPr>
            <a:spLocks noGrp="1"/>
          </p:cNvSpPr>
          <p:nvPr>
            <p:ph type="sldNum" sz="quarter" idx="12"/>
          </p:nvPr>
        </p:nvSpPr>
        <p:spPr bwMode="auto">
          <a:xfrm>
            <a:off x="3433010" y="6470416"/>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50753AF5-7F15-475A-BE06-056A80531E88}" type="slidenum">
              <a:rPr lang="en-US" sz="1600" b="1" smtClean="0"/>
              <a:pPr algn="ctr" eaLnBrk="1" hangingPunct="1"/>
              <a:t>29</a:t>
            </a:fld>
            <a:endParaRPr lang="en-US" sz="1600" b="1"/>
          </a:p>
        </p:txBody>
      </p:sp>
      <p:pic>
        <p:nvPicPr>
          <p:cNvPr id="9" name="Picture 8" descr="regenerating-moisturizing-evening-facial-mask-GMJqrOpCxW.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114800" y="1676400"/>
            <a:ext cx="1066800" cy="1066800"/>
          </a:xfrm>
          <a:prstGeom prst="rect">
            <a:avLst/>
          </a:prstGeom>
        </p:spPr>
      </p:pic>
      <p:pic>
        <p:nvPicPr>
          <p:cNvPr id="10" name="Picture 9" descr="India-Mehandi-henna-powder-for-hair-color-pastel-and-hair-dye-long-lasting-health-care.jp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692374" y="1752600"/>
            <a:ext cx="2193826" cy="1048923"/>
          </a:xfrm>
          <a:prstGeom prst="rect">
            <a:avLst/>
          </a:prstGeom>
        </p:spPr>
      </p:pic>
      <p:pic>
        <p:nvPicPr>
          <p:cNvPr id="11" name="Picture 10" descr="indian-bollywood-actress-priyanka-chopra-miss-world-2000-getting-facial-CE6PNY.jp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914858" y="1600200"/>
            <a:ext cx="1628942" cy="1219200"/>
          </a:xfrm>
          <a:prstGeom prst="rect">
            <a:avLst/>
          </a:prstGeom>
        </p:spPr>
      </p:pic>
    </p:spTree>
    <p:extLst>
      <p:ext uri="{BB962C8B-B14F-4D97-AF65-F5344CB8AC3E}">
        <p14:creationId xmlns:p14="http://schemas.microsoft.com/office/powerpoint/2010/main" val="18916046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6">
                                            <p:txEl>
                                              <p:pRg st="3" end="3"/>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59425">
                                            <p:txEl>
                                              <p:pRg st="0" end="0"/>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59425">
                                            <p:txEl>
                                              <p:pRg st="1" end="1"/>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59425">
                                            <p:txEl>
                                              <p:pRg st="2" end="2"/>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9425">
                                            <p:txEl>
                                              <p:pRg st="3" end="3"/>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218"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en-US" sz="2800" dirty="0" smtClean="0"/>
              <a:t>Introduction</a:t>
            </a:r>
            <a:endParaRPr lang="mr-IN" sz="2800" dirty="0">
              <a:solidFill>
                <a:schemeClr val="accent6"/>
              </a:solidFill>
              <a:cs typeface="Arial" pitchFamily="34" charset="0"/>
            </a:endParaRPr>
          </a:p>
        </p:txBody>
      </p:sp>
      <p:sp>
        <p:nvSpPr>
          <p:cNvPr id="15363" name="Text Box 2"/>
          <p:cNvSpPr txBox="1">
            <a:spLocks noChangeArrowheads="1"/>
          </p:cNvSpPr>
          <p:nvPr/>
        </p:nvSpPr>
        <p:spPr bwMode="auto">
          <a:xfrm>
            <a:off x="228600" y="1035050"/>
            <a:ext cx="4267200" cy="52133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216000" indent="-216000" eaLnBrk="1" hangingPunct="1">
              <a:lnSpc>
                <a:spcPct val="120000"/>
              </a:lnSpc>
              <a:spcBef>
                <a:spcPts val="0"/>
              </a:spcBef>
              <a:buFont typeface="Arial" pitchFamily="34" charset="0"/>
              <a:buChar char="•"/>
            </a:pPr>
            <a:r>
              <a:rPr lang="en-US" sz="2000" dirty="0">
                <a:solidFill>
                  <a:srgbClr val="000000"/>
                </a:solidFill>
              </a:rPr>
              <a:t>We have </a:t>
            </a:r>
            <a:r>
              <a:rPr lang="en-US" sz="2000" dirty="0" smtClean="0">
                <a:solidFill>
                  <a:srgbClr val="000000"/>
                </a:solidFill>
              </a:rPr>
              <a:t>so far understood </a:t>
            </a:r>
            <a:r>
              <a:rPr lang="en-US" sz="2000" dirty="0">
                <a:solidFill>
                  <a:srgbClr val="000000"/>
                </a:solidFill>
              </a:rPr>
              <a:t>the </a:t>
            </a:r>
            <a:r>
              <a:rPr lang="en-US" sz="2000" dirty="0" smtClean="0">
                <a:solidFill>
                  <a:srgbClr val="000000"/>
                </a:solidFill>
              </a:rPr>
              <a:t>customers, their types and their needs. We have also looked at how we should be better than competitors.</a:t>
            </a:r>
          </a:p>
          <a:p>
            <a:pPr marL="216000" indent="-216000" eaLnBrk="1" hangingPunct="1">
              <a:lnSpc>
                <a:spcPct val="120000"/>
              </a:lnSpc>
              <a:spcBef>
                <a:spcPts val="0"/>
              </a:spcBef>
              <a:buFont typeface="Arial" pitchFamily="34" charset="0"/>
              <a:buChar char="•"/>
            </a:pPr>
            <a:r>
              <a:rPr lang="en-US" sz="2000" dirty="0" smtClean="0">
                <a:solidFill>
                  <a:srgbClr val="000000"/>
                </a:solidFill>
              </a:rPr>
              <a:t>Based </a:t>
            </a:r>
            <a:r>
              <a:rPr lang="en-US" sz="2000" dirty="0">
                <a:solidFill>
                  <a:srgbClr val="000000"/>
                </a:solidFill>
              </a:rPr>
              <a:t>on </a:t>
            </a:r>
            <a:r>
              <a:rPr lang="en-US" sz="2000" dirty="0" smtClean="0">
                <a:solidFill>
                  <a:srgbClr val="000000"/>
                </a:solidFill>
              </a:rPr>
              <a:t>these, </a:t>
            </a:r>
            <a:r>
              <a:rPr lang="en-US" sz="2000" dirty="0">
                <a:solidFill>
                  <a:srgbClr val="000000"/>
                </a:solidFill>
              </a:rPr>
              <a:t>we </a:t>
            </a:r>
            <a:r>
              <a:rPr lang="en-US" sz="2000" dirty="0" smtClean="0">
                <a:solidFill>
                  <a:srgbClr val="000000"/>
                </a:solidFill>
              </a:rPr>
              <a:t>have seen how businesses decide </a:t>
            </a:r>
            <a:r>
              <a:rPr lang="en-US" sz="2000" dirty="0">
                <a:solidFill>
                  <a:srgbClr val="000000"/>
                </a:solidFill>
              </a:rPr>
              <a:t>which </a:t>
            </a:r>
            <a:r>
              <a:rPr lang="en-US" sz="2000" dirty="0" smtClean="0">
                <a:solidFill>
                  <a:srgbClr val="000000"/>
                </a:solidFill>
              </a:rPr>
              <a:t>products/services to sell.</a:t>
            </a:r>
          </a:p>
          <a:p>
            <a:pPr marL="216000" indent="-216000" eaLnBrk="1" hangingPunct="1">
              <a:lnSpc>
                <a:spcPct val="120000"/>
              </a:lnSpc>
              <a:spcBef>
                <a:spcPts val="0"/>
              </a:spcBef>
              <a:buFont typeface="Arial" pitchFamily="34" charset="0"/>
              <a:buChar char="•"/>
            </a:pPr>
            <a:r>
              <a:rPr lang="en-US" sz="2000" dirty="0" smtClean="0">
                <a:solidFill>
                  <a:srgbClr val="000000"/>
                </a:solidFill>
              </a:rPr>
              <a:t>Now we will look at what we need to do before we are ready to price our products/services and sell it </a:t>
            </a:r>
            <a:endParaRPr lang="mr-IN" sz="2000" dirty="0">
              <a:solidFill>
                <a:srgbClr val="000000"/>
              </a:solidFill>
              <a:cs typeface="Arial" pitchFamily="34" charset="0"/>
            </a:endParaRPr>
          </a:p>
        </p:txBody>
      </p:sp>
      <p:sp>
        <p:nvSpPr>
          <p:cNvPr id="11" name="Slide Number Placeholder 5"/>
          <p:cNvSpPr>
            <a:spLocks noGrp="1"/>
          </p:cNvSpPr>
          <p:nvPr>
            <p:ph type="sldNum" sz="quarter" idx="12"/>
          </p:nvPr>
        </p:nvSpPr>
        <p:spPr>
          <a:xfrm>
            <a:off x="3581400" y="6292850"/>
            <a:ext cx="2133600" cy="365125"/>
          </a:xfrm>
          <a:prstGeom prst="rect">
            <a:avLst/>
          </a:prstGeom>
        </p:spPr>
        <p:txBody>
          <a:bodyPr bIns="0" anchor="b" anchorCtr="0"/>
          <a:lstStyle/>
          <a:p>
            <a:pPr algn="ctr">
              <a:defRPr/>
            </a:pPr>
            <a:fld id="{441D18AD-A24A-4651-9B4E-1E5BB34EA949}" type="slidenum">
              <a:rPr lang="en-US" sz="1600" b="1" smtClean="0">
                <a:solidFill>
                  <a:prstClr val="black"/>
                </a:solidFill>
              </a:rPr>
              <a:pPr algn="ctr">
                <a:defRPr/>
              </a:pPr>
              <a:t>3</a:t>
            </a:fld>
            <a:endParaRPr lang="mr-IN" sz="1600" b="1">
              <a:solidFill>
                <a:prstClr val="black"/>
              </a:solidFill>
            </a:endParaRPr>
          </a:p>
        </p:txBody>
      </p:sp>
      <p:sp>
        <p:nvSpPr>
          <p:cNvPr id="8"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hi-IN" sz="2400" dirty="0" smtClean="0">
                <a:solidFill>
                  <a:prstClr val="black"/>
                </a:solidFill>
              </a:rPr>
              <a:t>परिचय </a:t>
            </a:r>
            <a:endParaRPr lang="mr-IN" sz="2400" dirty="0">
              <a:solidFill>
                <a:srgbClr val="000000"/>
              </a:solidFill>
              <a:cs typeface="Arial" pitchFamily="34" charset="0"/>
            </a:endParaRPr>
          </a:p>
        </p:txBody>
      </p:sp>
      <p:sp>
        <p:nvSpPr>
          <p:cNvPr id="7" name="Text Box 2"/>
          <p:cNvSpPr txBox="1">
            <a:spLocks noChangeArrowheads="1"/>
          </p:cNvSpPr>
          <p:nvPr/>
        </p:nvSpPr>
        <p:spPr bwMode="auto">
          <a:xfrm>
            <a:off x="4648200" y="1035050"/>
            <a:ext cx="4267200" cy="52133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216000" indent="-216000" eaLnBrk="1" hangingPunct="1">
              <a:lnSpc>
                <a:spcPct val="120000"/>
              </a:lnSpc>
              <a:spcBef>
                <a:spcPts val="0"/>
              </a:spcBef>
              <a:buFont typeface="Arial" pitchFamily="34" charset="0"/>
              <a:buChar char="•"/>
            </a:pPr>
            <a:r>
              <a:rPr lang="hi-IN" sz="2000" dirty="0" smtClean="0">
                <a:solidFill>
                  <a:srgbClr val="000000"/>
                </a:solidFill>
              </a:rPr>
              <a:t>हमने अभी तक ग्राहकों को, उनके विभिन्न प्रकार और उनकी आवश्यकताओं को समझा है। हमने यह भी देखा है कि हमें कैसे अपने प्रतिद्वंदियों से बेहतर होना है।</a:t>
            </a:r>
            <a:endParaRPr lang="en-US" sz="2000" dirty="0" smtClean="0">
              <a:solidFill>
                <a:srgbClr val="000000"/>
              </a:solidFill>
            </a:endParaRPr>
          </a:p>
          <a:p>
            <a:pPr marL="216000" indent="-216000" eaLnBrk="1" hangingPunct="1">
              <a:lnSpc>
                <a:spcPct val="120000"/>
              </a:lnSpc>
              <a:spcBef>
                <a:spcPts val="0"/>
              </a:spcBef>
              <a:buFont typeface="Arial" pitchFamily="34" charset="0"/>
              <a:buChar char="•"/>
            </a:pPr>
            <a:r>
              <a:rPr lang="hi-IN" sz="2000" dirty="0" smtClean="0">
                <a:solidFill>
                  <a:srgbClr val="000000"/>
                </a:solidFill>
              </a:rPr>
              <a:t>इनके आधार पर, हमने देखा है कि व्यापार कैसे इस बात का निर्णय करता है कि कौन से उत्पाद/ सेवाएं बेचनी हैं</a:t>
            </a:r>
            <a:endParaRPr lang="en-US" sz="2000" dirty="0" smtClean="0">
              <a:solidFill>
                <a:srgbClr val="000000"/>
              </a:solidFill>
            </a:endParaRPr>
          </a:p>
          <a:p>
            <a:pPr marL="216000" indent="-216000" eaLnBrk="1" hangingPunct="1">
              <a:lnSpc>
                <a:spcPct val="120000"/>
              </a:lnSpc>
              <a:spcBef>
                <a:spcPts val="0"/>
              </a:spcBef>
              <a:buFont typeface="Arial" pitchFamily="34" charset="0"/>
              <a:buChar char="•"/>
            </a:pPr>
            <a:r>
              <a:rPr lang="hi-IN" sz="2000" dirty="0" smtClean="0">
                <a:solidFill>
                  <a:srgbClr val="000000"/>
                </a:solidFill>
              </a:rPr>
              <a:t>अब हम यह देखेंगे कि अपने उत्पादों/ सेवाओं का मूल्य निर्धारित करने और उन्हें बेचने से पहले हमें क्या करने की आवश्यकता है </a:t>
            </a:r>
            <a:endParaRPr lang="mr-IN" sz="2000" dirty="0">
              <a:solidFill>
                <a:srgbClr val="000000"/>
              </a:solidFill>
              <a:cs typeface="Arial" pitchFamily="34" charset="0"/>
            </a:endParaRPr>
          </a:p>
        </p:txBody>
      </p:sp>
    </p:spTree>
    <p:extLst>
      <p:ext uri="{BB962C8B-B14F-4D97-AF65-F5344CB8AC3E}">
        <p14:creationId xmlns:p14="http://schemas.microsoft.com/office/powerpoint/2010/main" val="3473359309"/>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36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36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36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8" name="Slide Number Placeholder 3"/>
          <p:cNvSpPr>
            <a:spLocks noGrp="1"/>
          </p:cNvSpPr>
          <p:nvPr>
            <p:ph type="sldNum" sz="quarter" idx="12"/>
          </p:nvPr>
        </p:nvSpPr>
        <p:spPr bwMode="auto">
          <a:xfrm>
            <a:off x="3581400" y="6356349"/>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bodyPr>
          <a:lstStyle/>
          <a:p>
            <a:pPr algn="ctr"/>
            <a:fld id="{33E04A77-8E5C-4492-9ACC-503E427CC109}" type="slidenum">
              <a:rPr lang="en-US" altLang="en-US" sz="1600" b="1">
                <a:solidFill>
                  <a:schemeClr val="tx1"/>
                </a:solidFill>
                <a:latin typeface="Arial" charset="0"/>
                <a:cs typeface="Arial" charset="0"/>
              </a:rPr>
              <a:pPr algn="ctr"/>
              <a:t>30</a:t>
            </a:fld>
            <a:endParaRPr lang="en-US" altLang="en-US" sz="1600" b="1">
              <a:solidFill>
                <a:schemeClr val="tx1"/>
              </a:solidFill>
              <a:latin typeface="Arial" charset="0"/>
              <a:cs typeface="Arial" charset="0"/>
            </a:endParaRPr>
          </a:p>
        </p:txBody>
      </p:sp>
      <p:sp>
        <p:nvSpPr>
          <p:cNvPr id="11271" name="Picture 2"/>
          <p:cNvSpPr>
            <a:spLocks noChangeAspect="1" noChangeArrowheads="1"/>
          </p:cNvSpPr>
          <p:nvPr/>
        </p:nvSpPr>
        <p:spPr bwMode="auto">
          <a:xfrm>
            <a:off x="762000" y="1600200"/>
            <a:ext cx="1285875" cy="744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Arial" panose="020B0604020202020204" pitchFamily="34" charset="0"/>
                <a:cs typeface="Arial" panose="020B0604020202020204" pitchFamily="34" charset="0"/>
              </a:defRPr>
            </a:lvl1pPr>
            <a:lvl2pPr marL="742950" indent="-285750">
              <a:defRPr sz="1200">
                <a:solidFill>
                  <a:schemeClr val="tx1"/>
                </a:solidFill>
                <a:latin typeface="Arial" panose="020B0604020202020204" pitchFamily="34" charset="0"/>
                <a:cs typeface="Arial" panose="020B0604020202020204" pitchFamily="34" charset="0"/>
              </a:defRPr>
            </a:lvl2pPr>
            <a:lvl3pPr marL="1143000" indent="-228600">
              <a:defRPr sz="1200">
                <a:solidFill>
                  <a:schemeClr val="tx1"/>
                </a:solidFill>
                <a:latin typeface="Arial" panose="020B0604020202020204" pitchFamily="34" charset="0"/>
                <a:cs typeface="Arial" panose="020B0604020202020204" pitchFamily="34" charset="0"/>
              </a:defRPr>
            </a:lvl3pPr>
            <a:lvl4pPr marL="1600200" indent="-228600">
              <a:defRPr sz="1200">
                <a:solidFill>
                  <a:schemeClr val="tx1"/>
                </a:solidFill>
                <a:latin typeface="Arial" panose="020B0604020202020204" pitchFamily="34" charset="0"/>
                <a:cs typeface="Arial" panose="020B0604020202020204" pitchFamily="34" charset="0"/>
              </a:defRPr>
            </a:lvl4pPr>
            <a:lvl5pPr marL="2057400" indent="-228600">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9pPr>
          </a:lstStyle>
          <a:p>
            <a:endParaRPr lang="en-IN" altLang="en-US"/>
          </a:p>
        </p:txBody>
      </p:sp>
      <p:sp>
        <p:nvSpPr>
          <p:cNvPr id="11272" name="Picture 3"/>
          <p:cNvSpPr>
            <a:spLocks noChangeAspect="1" noChangeArrowheads="1"/>
          </p:cNvSpPr>
          <p:nvPr/>
        </p:nvSpPr>
        <p:spPr bwMode="auto">
          <a:xfrm flipH="1">
            <a:off x="2133600" y="2209800"/>
            <a:ext cx="457200" cy="496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Arial" panose="020B0604020202020204" pitchFamily="34" charset="0"/>
                <a:cs typeface="Arial" panose="020B0604020202020204" pitchFamily="34" charset="0"/>
              </a:defRPr>
            </a:lvl1pPr>
            <a:lvl2pPr marL="742950" indent="-285750">
              <a:defRPr sz="1200">
                <a:solidFill>
                  <a:schemeClr val="tx1"/>
                </a:solidFill>
                <a:latin typeface="Arial" panose="020B0604020202020204" pitchFamily="34" charset="0"/>
                <a:cs typeface="Arial" panose="020B0604020202020204" pitchFamily="34" charset="0"/>
              </a:defRPr>
            </a:lvl2pPr>
            <a:lvl3pPr marL="1143000" indent="-228600">
              <a:defRPr sz="1200">
                <a:solidFill>
                  <a:schemeClr val="tx1"/>
                </a:solidFill>
                <a:latin typeface="Arial" panose="020B0604020202020204" pitchFamily="34" charset="0"/>
                <a:cs typeface="Arial" panose="020B0604020202020204" pitchFamily="34" charset="0"/>
              </a:defRPr>
            </a:lvl3pPr>
            <a:lvl4pPr marL="1600200" indent="-228600">
              <a:defRPr sz="1200">
                <a:solidFill>
                  <a:schemeClr val="tx1"/>
                </a:solidFill>
                <a:latin typeface="Arial" panose="020B0604020202020204" pitchFamily="34" charset="0"/>
                <a:cs typeface="Arial" panose="020B0604020202020204" pitchFamily="34" charset="0"/>
              </a:defRPr>
            </a:lvl4pPr>
            <a:lvl5pPr marL="2057400" indent="-228600">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9pPr>
          </a:lstStyle>
          <a:p>
            <a:endParaRPr lang="en-IN" altLang="en-US"/>
          </a:p>
        </p:txBody>
      </p:sp>
      <p:sp>
        <p:nvSpPr>
          <p:cNvPr id="11276" name="Picture 8"/>
          <p:cNvSpPr>
            <a:spLocks noChangeAspect="1" noChangeArrowheads="1"/>
          </p:cNvSpPr>
          <p:nvPr/>
        </p:nvSpPr>
        <p:spPr bwMode="auto">
          <a:xfrm>
            <a:off x="7543800" y="1828800"/>
            <a:ext cx="1062038" cy="587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Arial" panose="020B0604020202020204" pitchFamily="34" charset="0"/>
                <a:cs typeface="Arial" panose="020B0604020202020204" pitchFamily="34" charset="0"/>
              </a:defRPr>
            </a:lvl1pPr>
            <a:lvl2pPr marL="742950" indent="-285750">
              <a:defRPr sz="1200">
                <a:solidFill>
                  <a:schemeClr val="tx1"/>
                </a:solidFill>
                <a:latin typeface="Arial" panose="020B0604020202020204" pitchFamily="34" charset="0"/>
                <a:cs typeface="Arial" panose="020B0604020202020204" pitchFamily="34" charset="0"/>
              </a:defRPr>
            </a:lvl2pPr>
            <a:lvl3pPr marL="1143000" indent="-228600">
              <a:defRPr sz="1200">
                <a:solidFill>
                  <a:schemeClr val="tx1"/>
                </a:solidFill>
                <a:latin typeface="Arial" panose="020B0604020202020204" pitchFamily="34" charset="0"/>
                <a:cs typeface="Arial" panose="020B0604020202020204" pitchFamily="34" charset="0"/>
              </a:defRPr>
            </a:lvl3pPr>
            <a:lvl4pPr marL="1600200" indent="-228600">
              <a:defRPr sz="1200">
                <a:solidFill>
                  <a:schemeClr val="tx1"/>
                </a:solidFill>
                <a:latin typeface="Arial" panose="020B0604020202020204" pitchFamily="34" charset="0"/>
                <a:cs typeface="Arial" panose="020B0604020202020204" pitchFamily="34" charset="0"/>
              </a:defRPr>
            </a:lvl4pPr>
            <a:lvl5pPr marL="2057400" indent="-228600">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9pPr>
          </a:lstStyle>
          <a:p>
            <a:endParaRPr lang="en-IN" altLang="en-US"/>
          </a:p>
        </p:txBody>
      </p:sp>
      <p:sp>
        <p:nvSpPr>
          <p:cNvPr id="15" name="Rectangle 14"/>
          <p:cNvSpPr>
            <a:spLocks noChangeArrowheads="1"/>
          </p:cNvSpPr>
          <p:nvPr/>
        </p:nvSpPr>
        <p:spPr bwMode="auto">
          <a:xfrm>
            <a:off x="4727608" y="5072062"/>
            <a:ext cx="4263992" cy="1143000"/>
          </a:xfrm>
          <a:prstGeom prst="rect">
            <a:avLst/>
          </a:prstGeom>
          <a:solidFill>
            <a:srgbClr val="FFCC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defRPr sz="1200">
                <a:solidFill>
                  <a:schemeClr val="tx1"/>
                </a:solidFill>
                <a:latin typeface="Arial" panose="020B0604020202020204" pitchFamily="34" charset="0"/>
                <a:cs typeface="Arial" panose="020B0604020202020204" pitchFamily="34" charset="0"/>
              </a:defRPr>
            </a:lvl1pPr>
            <a:lvl2pPr marL="742950" indent="-285750">
              <a:defRPr sz="1200">
                <a:solidFill>
                  <a:schemeClr val="tx1"/>
                </a:solidFill>
                <a:latin typeface="Arial" panose="020B0604020202020204" pitchFamily="34" charset="0"/>
                <a:cs typeface="Arial" panose="020B0604020202020204" pitchFamily="34" charset="0"/>
              </a:defRPr>
            </a:lvl2pPr>
            <a:lvl3pPr marL="1143000" indent="-228600">
              <a:defRPr sz="1200">
                <a:solidFill>
                  <a:schemeClr val="tx1"/>
                </a:solidFill>
                <a:latin typeface="Arial" panose="020B0604020202020204" pitchFamily="34" charset="0"/>
                <a:cs typeface="Arial" panose="020B0604020202020204" pitchFamily="34" charset="0"/>
              </a:defRPr>
            </a:lvl3pPr>
            <a:lvl4pPr marL="1600200" indent="-228600">
              <a:defRPr sz="1200">
                <a:solidFill>
                  <a:schemeClr val="tx1"/>
                </a:solidFill>
                <a:latin typeface="Arial" panose="020B0604020202020204" pitchFamily="34" charset="0"/>
                <a:cs typeface="Arial" panose="020B0604020202020204" pitchFamily="34" charset="0"/>
              </a:defRPr>
            </a:lvl4pPr>
            <a:lvl5pPr marL="2057400" indent="-228600">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9pPr>
          </a:lstStyle>
          <a:p>
            <a:pPr algn="ctr" eaLnBrk="1" hangingPunct="1"/>
            <a:r>
              <a:rPr lang="x-none" altLang="en-US" sz="1800" b="1" dirty="0">
                <a:latin typeface="Garamond" panose="02020404030301010803" pitchFamily="18" charset="0"/>
              </a:rPr>
              <a:t>मुख्य बिंदु: </a:t>
            </a:r>
            <a:r>
              <a:rPr lang="x-none" altLang="en-US" sz="1800" dirty="0">
                <a:latin typeface="Garamond" panose="02020404030301010803" pitchFamily="18" charset="0"/>
              </a:rPr>
              <a:t>जितने भी व्यापारों के संपर्क में हम आते हैं, वहां इन्वेंट्री या तो कच्चा माल होती है या फिर तैयार उत्पाद</a:t>
            </a:r>
            <a:endParaRPr lang="en-US" altLang="en-US" sz="1800" dirty="0">
              <a:latin typeface="Garamond" panose="02020404030301010803" pitchFamily="18" charset="0"/>
            </a:endParaRPr>
          </a:p>
        </p:txBody>
      </p:sp>
      <p:sp>
        <p:nvSpPr>
          <p:cNvPr id="13" name="Text Box 1"/>
          <p:cNvSpPr txBox="1">
            <a:spLocks noChangeArrowheads="1"/>
          </p:cNvSpPr>
          <p:nvPr/>
        </p:nvSpPr>
        <p:spPr bwMode="auto">
          <a:xfrm>
            <a:off x="47244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r>
              <a:rPr lang="x-none" altLang="en-US" sz="2400" dirty="0"/>
              <a:t>कक्षा अभ्यास</a:t>
            </a:r>
            <a:endParaRPr lang="en-US" sz="2400" dirty="0">
              <a:solidFill>
                <a:srgbClr val="000000"/>
              </a:solidFill>
              <a:cs typeface="Arial" pitchFamily="34" charset="0"/>
            </a:endParaRPr>
          </a:p>
        </p:txBody>
      </p:sp>
      <p:sp>
        <p:nvSpPr>
          <p:cNvPr id="14" name="Text Box 2"/>
          <p:cNvSpPr txBox="1">
            <a:spLocks noChangeArrowheads="1"/>
          </p:cNvSpPr>
          <p:nvPr/>
        </p:nvSpPr>
        <p:spPr bwMode="auto">
          <a:xfrm>
            <a:off x="4724400" y="1035050"/>
            <a:ext cx="4267200" cy="3895725"/>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8001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a:buFont typeface="Arial" charset="0"/>
              <a:buChar char="•"/>
              <a:defRPr/>
            </a:pPr>
            <a:endParaRPr lang="x-none" sz="2000" dirty="0">
              <a:cs typeface="Arial" charset="0"/>
            </a:endParaRPr>
          </a:p>
          <a:p>
            <a:pPr>
              <a:buFont typeface="Arial" charset="0"/>
              <a:buChar char="•"/>
              <a:defRPr/>
            </a:pPr>
            <a:r>
              <a:rPr lang="hi-IN" sz="2000" dirty="0" smtClean="0">
                <a:cs typeface="Arial" charset="0"/>
              </a:rPr>
              <a:t>अपनी पसंद के किसी व्यापार को चुनें</a:t>
            </a:r>
          </a:p>
          <a:p>
            <a:pPr>
              <a:buFont typeface="Arial" charset="0"/>
              <a:buChar char="•"/>
              <a:defRPr/>
            </a:pPr>
            <a:endParaRPr lang="hi-IN" sz="2000" dirty="0" smtClean="0">
              <a:cs typeface="Arial" charset="0"/>
            </a:endParaRPr>
          </a:p>
          <a:p>
            <a:pPr>
              <a:buFont typeface="Arial" charset="0"/>
              <a:buChar char="•"/>
              <a:defRPr/>
            </a:pPr>
            <a:r>
              <a:rPr lang="x-none" sz="2000" smtClean="0">
                <a:cs typeface="Arial" charset="0"/>
              </a:rPr>
              <a:t>क्या </a:t>
            </a:r>
            <a:r>
              <a:rPr lang="x-none" sz="2000" dirty="0">
                <a:cs typeface="Arial" charset="0"/>
              </a:rPr>
              <a:t>आप </a:t>
            </a:r>
            <a:r>
              <a:rPr lang="x-none" sz="2000">
                <a:cs typeface="Arial" charset="0"/>
              </a:rPr>
              <a:t>अपने </a:t>
            </a:r>
            <a:r>
              <a:rPr lang="x-none" sz="2000" smtClean="0">
                <a:cs typeface="Arial" charset="0"/>
              </a:rPr>
              <a:t>व्यापा</a:t>
            </a:r>
            <a:r>
              <a:rPr lang="hi-IN" sz="2000" dirty="0" smtClean="0">
                <a:cs typeface="Arial" charset="0"/>
              </a:rPr>
              <a:t>र</a:t>
            </a:r>
            <a:r>
              <a:rPr lang="x-none" sz="2000" smtClean="0">
                <a:cs typeface="Arial" charset="0"/>
              </a:rPr>
              <a:t> </a:t>
            </a:r>
            <a:r>
              <a:rPr lang="x-none" sz="2000" dirty="0">
                <a:cs typeface="Arial" charset="0"/>
              </a:rPr>
              <a:t>में कच्चे माल को पहचान सकते हैं?</a:t>
            </a:r>
            <a:endParaRPr lang="en-US" sz="2000" dirty="0">
              <a:cs typeface="Arial" charset="0"/>
            </a:endParaRPr>
          </a:p>
          <a:p>
            <a:pPr>
              <a:buFont typeface="Arial" charset="0"/>
              <a:buChar char="•"/>
              <a:defRPr/>
            </a:pPr>
            <a:endParaRPr lang="x-none" sz="2000" dirty="0">
              <a:cs typeface="Arial" charset="0"/>
            </a:endParaRPr>
          </a:p>
          <a:p>
            <a:pPr>
              <a:buFont typeface="Arial" charset="0"/>
              <a:buChar char="•"/>
              <a:defRPr/>
            </a:pPr>
            <a:r>
              <a:rPr lang="x-none" sz="2000" dirty="0">
                <a:cs typeface="Arial" charset="0"/>
              </a:rPr>
              <a:t>साथ ही तैयार </a:t>
            </a:r>
            <a:r>
              <a:rPr lang="x-none" sz="2000">
                <a:cs typeface="Arial" charset="0"/>
              </a:rPr>
              <a:t>सामग्री </a:t>
            </a:r>
            <a:r>
              <a:rPr lang="hi-IN" sz="2000" dirty="0" smtClean="0">
                <a:cs typeface="Arial" charset="0"/>
              </a:rPr>
              <a:t>को</a:t>
            </a:r>
            <a:r>
              <a:rPr lang="x-none" sz="2000" smtClean="0">
                <a:cs typeface="Arial" charset="0"/>
              </a:rPr>
              <a:t>?</a:t>
            </a:r>
            <a:endParaRPr lang="x-none" sz="2000" dirty="0">
              <a:cs typeface="Arial" charset="0"/>
            </a:endParaRPr>
          </a:p>
          <a:p>
            <a:pPr>
              <a:buFont typeface="Arial" charset="0"/>
              <a:buChar char="•"/>
              <a:defRPr/>
            </a:pPr>
            <a:endParaRPr lang="en-US" sz="2000" dirty="0">
              <a:cs typeface="Arial" charset="0"/>
            </a:endParaRPr>
          </a:p>
          <a:p>
            <a:pPr>
              <a:buFont typeface="Arial" charset="0"/>
              <a:buChar char="•"/>
              <a:defRPr/>
            </a:pPr>
            <a:r>
              <a:rPr lang="x-none" sz="2000" dirty="0">
                <a:cs typeface="Arial" charset="0"/>
              </a:rPr>
              <a:t>क्या आपके व्यापार में ऐसा इन्वेंट्री भी है जिस </a:t>
            </a:r>
            <a:r>
              <a:rPr lang="x-none" sz="2000">
                <a:cs typeface="Arial" charset="0"/>
              </a:rPr>
              <a:t>पर </a:t>
            </a:r>
            <a:r>
              <a:rPr lang="x-none" sz="2000" smtClean="0">
                <a:cs typeface="Arial" charset="0"/>
              </a:rPr>
              <a:t>का</a:t>
            </a:r>
            <a:r>
              <a:rPr lang="hi-IN" sz="2000" dirty="0" smtClean="0">
                <a:cs typeface="Arial" charset="0"/>
              </a:rPr>
              <a:t>र्य प्रगति पर</a:t>
            </a:r>
            <a:r>
              <a:rPr lang="x-none" sz="2000" smtClean="0">
                <a:cs typeface="Arial" charset="0"/>
              </a:rPr>
              <a:t> </a:t>
            </a:r>
            <a:r>
              <a:rPr lang="x-none" sz="2000" dirty="0">
                <a:cs typeface="Arial" charset="0"/>
              </a:rPr>
              <a:t>चल रहा हो? तो </a:t>
            </a:r>
            <a:r>
              <a:rPr lang="x-none" sz="2000">
                <a:cs typeface="Arial" charset="0"/>
              </a:rPr>
              <a:t>उन्हें </a:t>
            </a:r>
            <a:r>
              <a:rPr lang="x-none" sz="2000" smtClean="0">
                <a:cs typeface="Arial" charset="0"/>
              </a:rPr>
              <a:t>पहचानिए</a:t>
            </a:r>
            <a:r>
              <a:rPr lang="hi-IN" sz="2000" dirty="0" smtClean="0">
                <a:cs typeface="Arial" charset="0"/>
              </a:rPr>
              <a:t> </a:t>
            </a:r>
            <a:endParaRPr lang="en-US" sz="2000" dirty="0">
              <a:cs typeface="Arial" charset="0"/>
            </a:endParaRPr>
          </a:p>
        </p:txBody>
      </p:sp>
      <p:sp>
        <p:nvSpPr>
          <p:cNvPr id="17" name="Rectangle 16"/>
          <p:cNvSpPr>
            <a:spLocks noChangeArrowheads="1"/>
          </p:cNvSpPr>
          <p:nvPr/>
        </p:nvSpPr>
        <p:spPr bwMode="auto">
          <a:xfrm>
            <a:off x="231808" y="5072062"/>
            <a:ext cx="4263992" cy="1143000"/>
          </a:xfrm>
          <a:prstGeom prst="rect">
            <a:avLst/>
          </a:prstGeom>
          <a:solidFill>
            <a:srgbClr val="FFCC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defRPr sz="1200">
                <a:solidFill>
                  <a:schemeClr val="tx1"/>
                </a:solidFill>
                <a:latin typeface="Arial" panose="020B0604020202020204" pitchFamily="34" charset="0"/>
                <a:cs typeface="Arial" panose="020B0604020202020204" pitchFamily="34" charset="0"/>
              </a:defRPr>
            </a:lvl1pPr>
            <a:lvl2pPr marL="742950" indent="-285750">
              <a:defRPr sz="1200">
                <a:solidFill>
                  <a:schemeClr val="tx1"/>
                </a:solidFill>
                <a:latin typeface="Arial" panose="020B0604020202020204" pitchFamily="34" charset="0"/>
                <a:cs typeface="Arial" panose="020B0604020202020204" pitchFamily="34" charset="0"/>
              </a:defRPr>
            </a:lvl2pPr>
            <a:lvl3pPr marL="1143000" indent="-228600">
              <a:defRPr sz="1200">
                <a:solidFill>
                  <a:schemeClr val="tx1"/>
                </a:solidFill>
                <a:latin typeface="Arial" panose="020B0604020202020204" pitchFamily="34" charset="0"/>
                <a:cs typeface="Arial" panose="020B0604020202020204" pitchFamily="34" charset="0"/>
              </a:defRPr>
            </a:lvl3pPr>
            <a:lvl4pPr marL="1600200" indent="-228600">
              <a:defRPr sz="1200">
                <a:solidFill>
                  <a:schemeClr val="tx1"/>
                </a:solidFill>
                <a:latin typeface="Arial" panose="020B0604020202020204" pitchFamily="34" charset="0"/>
                <a:cs typeface="Arial" panose="020B0604020202020204" pitchFamily="34" charset="0"/>
              </a:defRPr>
            </a:lvl4pPr>
            <a:lvl5pPr marL="2057400" indent="-228600">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9pPr>
          </a:lstStyle>
          <a:p>
            <a:pPr algn="ctr" eaLnBrk="1" hangingPunct="1"/>
            <a:r>
              <a:rPr lang="en-US" altLang="en-US" sz="1800" b="1" dirty="0">
                <a:latin typeface="Garamond" panose="02020404030301010803" pitchFamily="18" charset="0"/>
              </a:rPr>
              <a:t>Key Point :</a:t>
            </a:r>
            <a:r>
              <a:rPr lang="en-US" altLang="en-US" sz="1800" dirty="0">
                <a:latin typeface="Garamond" panose="02020404030301010803" pitchFamily="18" charset="0"/>
              </a:rPr>
              <a:t> In most of the businesses we deal with, the inventory is likely to be either raw material or finished goods</a:t>
            </a:r>
          </a:p>
        </p:txBody>
      </p:sp>
      <p:sp>
        <p:nvSpPr>
          <p:cNvPr id="18"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r>
              <a:rPr lang="en-US" altLang="en-US" sz="2400" dirty="0"/>
              <a:t>Class Exercise</a:t>
            </a:r>
            <a:endParaRPr lang="en-US" sz="2400" dirty="0">
              <a:solidFill>
                <a:srgbClr val="000000"/>
              </a:solidFill>
              <a:cs typeface="Arial" pitchFamily="34" charset="0"/>
            </a:endParaRPr>
          </a:p>
        </p:txBody>
      </p:sp>
      <p:sp>
        <p:nvSpPr>
          <p:cNvPr id="19" name="Text Box 2"/>
          <p:cNvSpPr txBox="1">
            <a:spLocks noChangeArrowheads="1"/>
          </p:cNvSpPr>
          <p:nvPr/>
        </p:nvSpPr>
        <p:spPr bwMode="auto">
          <a:xfrm>
            <a:off x="228600" y="1035050"/>
            <a:ext cx="4267200" cy="3895725"/>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8001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a:buFont typeface="Arial" charset="0"/>
              <a:buChar char="•"/>
              <a:defRPr/>
            </a:pPr>
            <a:r>
              <a:rPr lang="en-US" sz="2000" dirty="0" smtClean="0">
                <a:cs typeface="Arial" charset="0"/>
              </a:rPr>
              <a:t>Take any business of your choice</a:t>
            </a:r>
          </a:p>
          <a:p>
            <a:pPr>
              <a:buFont typeface="Arial" charset="0"/>
              <a:buChar char="•"/>
              <a:defRPr/>
            </a:pPr>
            <a:endParaRPr lang="en-US" sz="2000" dirty="0" smtClean="0">
              <a:cs typeface="Arial" charset="0"/>
            </a:endParaRPr>
          </a:p>
          <a:p>
            <a:pPr>
              <a:buFont typeface="Arial" charset="0"/>
              <a:buChar char="•"/>
              <a:defRPr/>
            </a:pPr>
            <a:r>
              <a:rPr lang="en-US" sz="2000" dirty="0" smtClean="0">
                <a:cs typeface="Arial" charset="0"/>
              </a:rPr>
              <a:t>Can </a:t>
            </a:r>
            <a:r>
              <a:rPr lang="en-US" sz="2000" dirty="0">
                <a:cs typeface="Arial" charset="0"/>
              </a:rPr>
              <a:t>you identify the Raw Materials in your businesses?</a:t>
            </a:r>
          </a:p>
          <a:p>
            <a:pPr>
              <a:buFont typeface="Arial" charset="0"/>
              <a:buChar char="•"/>
              <a:defRPr/>
            </a:pPr>
            <a:endParaRPr lang="en-US" sz="2000" dirty="0">
              <a:cs typeface="Arial" charset="0"/>
            </a:endParaRPr>
          </a:p>
          <a:p>
            <a:pPr>
              <a:buFont typeface="Arial" charset="0"/>
              <a:buChar char="•"/>
              <a:defRPr/>
            </a:pPr>
            <a:r>
              <a:rPr lang="en-US" sz="2000" dirty="0">
                <a:cs typeface="Arial" charset="0"/>
              </a:rPr>
              <a:t>Also Finished Goods?</a:t>
            </a:r>
          </a:p>
          <a:p>
            <a:pPr>
              <a:buFont typeface="Arial" charset="0"/>
              <a:buChar char="•"/>
              <a:defRPr/>
            </a:pPr>
            <a:endParaRPr lang="en-US" sz="2000" dirty="0">
              <a:solidFill>
                <a:srgbClr val="FF0000"/>
              </a:solidFill>
              <a:cs typeface="Arial" charset="0"/>
            </a:endParaRPr>
          </a:p>
          <a:p>
            <a:pPr>
              <a:buFont typeface="Arial" charset="0"/>
              <a:buChar char="•"/>
              <a:defRPr/>
            </a:pPr>
            <a:r>
              <a:rPr lang="en-US" sz="2000" dirty="0">
                <a:cs typeface="Arial" charset="0"/>
              </a:rPr>
              <a:t>Does your business have work-in-progress inventory? If so identify it </a:t>
            </a:r>
          </a:p>
        </p:txBody>
      </p:sp>
    </p:spTree>
    <p:extLst>
      <p:ext uri="{BB962C8B-B14F-4D97-AF65-F5344CB8AC3E}">
        <p14:creationId xmlns:p14="http://schemas.microsoft.com/office/powerpoint/2010/main" val="344797519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4">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4">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4">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9">
                                            <p:txEl>
                                              <p:pRg st="2" end="2"/>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9">
                                            <p:txEl>
                                              <p:pRg st="0" end="0"/>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9">
                                            <p:txEl>
                                              <p:pRg st="4" end="4"/>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9">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7"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9010" name="Text Box 1"/>
          <p:cNvSpPr txBox="1">
            <a:spLocks noChangeArrowheads="1"/>
          </p:cNvSpPr>
          <p:nvPr/>
        </p:nvSpPr>
        <p:spPr bwMode="auto">
          <a:xfrm>
            <a:off x="228600" y="152400"/>
            <a:ext cx="41910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r>
              <a:rPr lang="en-US" sz="2000" dirty="0" smtClean="0">
                <a:solidFill>
                  <a:srgbClr val="000000"/>
                </a:solidFill>
                <a:cs typeface="Arial" pitchFamily="34" charset="0"/>
              </a:rPr>
              <a:t>Deciding the level of inventory needed in the business</a:t>
            </a:r>
            <a:endParaRPr lang="en-US" sz="2000" dirty="0">
              <a:solidFill>
                <a:srgbClr val="000000"/>
              </a:solidFill>
              <a:cs typeface="Arial" pitchFamily="34" charset="0"/>
            </a:endParaRPr>
          </a:p>
        </p:txBody>
      </p:sp>
      <p:sp>
        <p:nvSpPr>
          <p:cNvPr id="15363" name="Text Box 2"/>
          <p:cNvSpPr txBox="1">
            <a:spLocks noChangeArrowheads="1"/>
          </p:cNvSpPr>
          <p:nvPr/>
        </p:nvSpPr>
        <p:spPr bwMode="auto">
          <a:xfrm>
            <a:off x="228600" y="1035050"/>
            <a:ext cx="4191000" cy="54419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8001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lvl="1" eaLnBrk="1" hangingPunct="1">
              <a:lnSpc>
                <a:spcPct val="120000"/>
              </a:lnSpc>
              <a:spcBef>
                <a:spcPts val="0"/>
              </a:spcBef>
              <a:buSzPct val="100000"/>
              <a:buFont typeface="Arial" pitchFamily="34" charset="0"/>
              <a:buChar char="•"/>
            </a:pPr>
            <a:r>
              <a:rPr lang="en-IN" dirty="0" smtClean="0">
                <a:solidFill>
                  <a:srgbClr val="000000"/>
                </a:solidFill>
                <a:cs typeface="Arial" pitchFamily="34" charset="0"/>
              </a:rPr>
              <a:t>In each of the three examples we saw, the owners had to put their own money to buy bottles, sugar, raw materials for beauty preparation etc.</a:t>
            </a:r>
          </a:p>
          <a:p>
            <a:pPr lvl="1" eaLnBrk="1" hangingPunct="1">
              <a:lnSpc>
                <a:spcPct val="120000"/>
              </a:lnSpc>
              <a:spcBef>
                <a:spcPts val="0"/>
              </a:spcBef>
              <a:buSzPct val="100000"/>
              <a:buFont typeface="Arial" pitchFamily="34" charset="0"/>
              <a:buChar char="•"/>
            </a:pPr>
            <a:r>
              <a:rPr lang="en-IN" dirty="0" smtClean="0">
                <a:solidFill>
                  <a:srgbClr val="000000"/>
                </a:solidFill>
                <a:cs typeface="Arial" pitchFamily="34" charset="0"/>
              </a:rPr>
              <a:t>Hence, we say that the business’s money is locked in the inventory</a:t>
            </a:r>
          </a:p>
          <a:p>
            <a:pPr lvl="1" eaLnBrk="1" hangingPunct="1">
              <a:lnSpc>
                <a:spcPct val="120000"/>
              </a:lnSpc>
              <a:spcBef>
                <a:spcPts val="0"/>
              </a:spcBef>
              <a:buSzPct val="100000"/>
              <a:buFont typeface="Arial" pitchFamily="34" charset="0"/>
              <a:buChar char="•"/>
            </a:pPr>
            <a:r>
              <a:rPr lang="en-IN" dirty="0" smtClean="0">
                <a:solidFill>
                  <a:srgbClr val="000000"/>
                </a:solidFill>
                <a:cs typeface="Arial" pitchFamily="34" charset="0"/>
              </a:rPr>
              <a:t>Every business must try to reduce the amount of money locked in the inventory</a:t>
            </a:r>
          </a:p>
          <a:p>
            <a:pPr lvl="1" eaLnBrk="1" hangingPunct="1">
              <a:lnSpc>
                <a:spcPct val="120000"/>
              </a:lnSpc>
              <a:spcBef>
                <a:spcPts val="0"/>
              </a:spcBef>
              <a:buSzPct val="100000"/>
              <a:buFont typeface="Arial" pitchFamily="34" charset="0"/>
              <a:buChar char="•"/>
            </a:pPr>
            <a:r>
              <a:rPr lang="en-IN" dirty="0" smtClean="0">
                <a:solidFill>
                  <a:srgbClr val="000000"/>
                </a:solidFill>
                <a:cs typeface="Arial" pitchFamily="34" charset="0"/>
              </a:rPr>
              <a:t>This will depend on three types of costs with respect to inventory</a:t>
            </a:r>
          </a:p>
        </p:txBody>
      </p:sp>
      <p:sp>
        <p:nvSpPr>
          <p:cNvPr id="8" name="Slide Number Placeholder 5"/>
          <p:cNvSpPr>
            <a:spLocks noGrp="1"/>
          </p:cNvSpPr>
          <p:nvPr>
            <p:ph type="sldNum" sz="quarter" idx="12"/>
          </p:nvPr>
        </p:nvSpPr>
        <p:spPr>
          <a:xfrm>
            <a:off x="3467100" y="6477000"/>
            <a:ext cx="2133600" cy="365125"/>
          </a:xfrm>
          <a:prstGeom prst="rect">
            <a:avLst/>
          </a:prstGeom>
        </p:spPr>
        <p:txBody>
          <a:bodyPr bIns="0" anchor="b" anchorCtr="0"/>
          <a:lstStyle/>
          <a:p>
            <a:pPr algn="ctr">
              <a:defRPr/>
            </a:pPr>
            <a:fld id="{EA51D370-213C-4708-B72A-0F2797CDD6AA}" type="slidenum">
              <a:rPr lang="en-US" sz="1600" b="1" smtClean="0">
                <a:solidFill>
                  <a:prstClr val="black"/>
                </a:solidFill>
              </a:rPr>
              <a:pPr algn="ctr">
                <a:defRPr/>
              </a:pPr>
              <a:t>31</a:t>
            </a:fld>
            <a:endParaRPr lang="en-US" sz="1600" b="1">
              <a:solidFill>
                <a:prstClr val="black"/>
              </a:solidFill>
            </a:endParaRPr>
          </a:p>
        </p:txBody>
      </p:sp>
      <p:sp>
        <p:nvSpPr>
          <p:cNvPr id="9" name="Text Box 1"/>
          <p:cNvSpPr txBox="1">
            <a:spLocks noChangeArrowheads="1"/>
          </p:cNvSpPr>
          <p:nvPr/>
        </p:nvSpPr>
        <p:spPr bwMode="auto">
          <a:xfrm>
            <a:off x="4648200" y="152400"/>
            <a:ext cx="41910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r>
              <a:rPr lang="hi-IN" sz="2400" dirty="0" smtClean="0">
                <a:solidFill>
                  <a:srgbClr val="000000"/>
                </a:solidFill>
                <a:cs typeface="Arial" pitchFamily="34" charset="0"/>
              </a:rPr>
              <a:t>व्यापार में कितने </a:t>
            </a:r>
            <a:r>
              <a:rPr lang="x-none" sz="2400" smtClean="0">
                <a:solidFill>
                  <a:srgbClr val="000000"/>
                </a:solidFill>
                <a:cs typeface="Arial" pitchFamily="34" charset="0"/>
              </a:rPr>
              <a:t>सामान/इन्वेन्ट्री</a:t>
            </a:r>
            <a:r>
              <a:rPr lang="hi-IN" sz="2400" dirty="0" smtClean="0">
                <a:solidFill>
                  <a:srgbClr val="000000"/>
                </a:solidFill>
                <a:cs typeface="Arial" pitchFamily="34" charset="0"/>
              </a:rPr>
              <a:t> की आवश्यकता है, इसका निर्णय लेना </a:t>
            </a:r>
            <a:endParaRPr lang="en-US" sz="2400" dirty="0">
              <a:solidFill>
                <a:srgbClr val="000000"/>
              </a:solidFill>
              <a:cs typeface="Arial" pitchFamily="34" charset="0"/>
            </a:endParaRPr>
          </a:p>
        </p:txBody>
      </p:sp>
      <p:sp>
        <p:nvSpPr>
          <p:cNvPr id="7" name="Text Box 2"/>
          <p:cNvSpPr txBox="1">
            <a:spLocks noChangeArrowheads="1"/>
          </p:cNvSpPr>
          <p:nvPr/>
        </p:nvSpPr>
        <p:spPr bwMode="auto">
          <a:xfrm>
            <a:off x="4648200" y="1035050"/>
            <a:ext cx="4191000" cy="54419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8001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lvl="1" eaLnBrk="1" hangingPunct="1">
              <a:lnSpc>
                <a:spcPct val="120000"/>
              </a:lnSpc>
              <a:spcBef>
                <a:spcPts val="0"/>
              </a:spcBef>
              <a:buSzPct val="100000"/>
              <a:buFont typeface="Arial" pitchFamily="34" charset="0"/>
              <a:buChar char="•"/>
            </a:pPr>
            <a:r>
              <a:rPr lang="hi-IN" dirty="0" smtClean="0">
                <a:solidFill>
                  <a:srgbClr val="000000"/>
                </a:solidFill>
                <a:cs typeface="Arial" pitchFamily="34" charset="0"/>
              </a:rPr>
              <a:t>हमने जो तीन उदाहरण देखे हैं, उनमें से प्रत्येक में मालिकों को बोतल, चीनी, सौंदर्य मिश्रण के लिए कच्चा माल खरीदने के लिए आदि अपनी धनराशि ड़ालनी होती है </a:t>
            </a:r>
            <a:endParaRPr lang="en-IN" dirty="0" smtClean="0">
              <a:solidFill>
                <a:srgbClr val="000000"/>
              </a:solidFill>
              <a:cs typeface="Arial" pitchFamily="34" charset="0"/>
            </a:endParaRPr>
          </a:p>
          <a:p>
            <a:pPr lvl="1" eaLnBrk="1" hangingPunct="1">
              <a:lnSpc>
                <a:spcPct val="120000"/>
              </a:lnSpc>
              <a:spcBef>
                <a:spcPts val="0"/>
              </a:spcBef>
              <a:buSzPct val="100000"/>
              <a:buFont typeface="Arial" pitchFamily="34" charset="0"/>
              <a:buChar char="•"/>
            </a:pPr>
            <a:r>
              <a:rPr lang="hi-IN" dirty="0" smtClean="0">
                <a:solidFill>
                  <a:srgbClr val="000000"/>
                </a:solidFill>
                <a:cs typeface="Arial" pitchFamily="34" charset="0"/>
              </a:rPr>
              <a:t>इसलिए, हम कहते हैं कि व्यापार का पैसा इन्वेन्ट्री में फंसा है </a:t>
            </a:r>
            <a:endParaRPr lang="en-IN" dirty="0" smtClean="0">
              <a:solidFill>
                <a:srgbClr val="000000"/>
              </a:solidFill>
              <a:cs typeface="Arial" pitchFamily="34" charset="0"/>
            </a:endParaRPr>
          </a:p>
          <a:p>
            <a:pPr lvl="1" eaLnBrk="1" hangingPunct="1">
              <a:lnSpc>
                <a:spcPct val="120000"/>
              </a:lnSpc>
              <a:spcBef>
                <a:spcPts val="0"/>
              </a:spcBef>
              <a:buSzPct val="100000"/>
              <a:buFont typeface="Arial" pitchFamily="34" charset="0"/>
              <a:buChar char="•"/>
            </a:pPr>
            <a:r>
              <a:rPr lang="hi-IN" dirty="0" smtClean="0">
                <a:solidFill>
                  <a:srgbClr val="000000"/>
                </a:solidFill>
                <a:cs typeface="Arial" pitchFamily="34" charset="0"/>
              </a:rPr>
              <a:t>हर व्यापार को इन्वेन्ट्री में फंसे धन राशि को कम करने का प्रयास करना चाहिए </a:t>
            </a:r>
            <a:endParaRPr lang="en-IN" dirty="0" smtClean="0">
              <a:solidFill>
                <a:srgbClr val="000000"/>
              </a:solidFill>
              <a:cs typeface="Arial" pitchFamily="34" charset="0"/>
            </a:endParaRPr>
          </a:p>
          <a:p>
            <a:pPr lvl="1" eaLnBrk="1" hangingPunct="1">
              <a:lnSpc>
                <a:spcPct val="120000"/>
              </a:lnSpc>
              <a:spcBef>
                <a:spcPts val="0"/>
              </a:spcBef>
              <a:buSzPct val="100000"/>
              <a:buFont typeface="Arial" pitchFamily="34" charset="0"/>
              <a:buChar char="•"/>
            </a:pPr>
            <a:r>
              <a:rPr lang="hi-IN" dirty="0" smtClean="0">
                <a:solidFill>
                  <a:srgbClr val="000000"/>
                </a:solidFill>
                <a:cs typeface="Arial" pitchFamily="34" charset="0"/>
              </a:rPr>
              <a:t>यह इन्वेन्ट्री को लेकर तीन प्रकार के खर्चों पर निर्भर करेगा </a:t>
            </a:r>
            <a:endParaRPr lang="en-IN" dirty="0" smtClean="0">
              <a:solidFill>
                <a:srgbClr val="000000"/>
              </a:solidFill>
              <a:cs typeface="Arial" pitchFamily="34" charset="0"/>
            </a:endParaRPr>
          </a:p>
        </p:txBody>
      </p:sp>
    </p:spTree>
    <p:extLst>
      <p:ext uri="{BB962C8B-B14F-4D97-AF65-F5344CB8AC3E}">
        <p14:creationId xmlns:p14="http://schemas.microsoft.com/office/powerpoint/2010/main" val="2703801996"/>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36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36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36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36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9010" name="Text Box 1"/>
          <p:cNvSpPr txBox="1">
            <a:spLocks noChangeArrowheads="1"/>
          </p:cNvSpPr>
          <p:nvPr/>
        </p:nvSpPr>
        <p:spPr bwMode="auto">
          <a:xfrm>
            <a:off x="228600" y="152400"/>
            <a:ext cx="41910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r>
              <a:rPr lang="en-US" sz="2400" dirty="0"/>
              <a:t>Costs associated with Inventory</a:t>
            </a:r>
            <a:endParaRPr lang="en-US" sz="2400" dirty="0">
              <a:solidFill>
                <a:srgbClr val="000000"/>
              </a:solidFill>
              <a:cs typeface="Arial" pitchFamily="34" charset="0"/>
            </a:endParaRPr>
          </a:p>
        </p:txBody>
      </p:sp>
      <p:sp>
        <p:nvSpPr>
          <p:cNvPr id="15363" name="Text Box 2"/>
          <p:cNvSpPr txBox="1">
            <a:spLocks noChangeArrowheads="1"/>
          </p:cNvSpPr>
          <p:nvPr/>
        </p:nvSpPr>
        <p:spPr bwMode="auto">
          <a:xfrm>
            <a:off x="228600" y="1035050"/>
            <a:ext cx="4191000" cy="8699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8001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lvl="1" eaLnBrk="1" hangingPunct="1">
              <a:lnSpc>
                <a:spcPct val="140000"/>
              </a:lnSpc>
              <a:buSzPct val="100000"/>
              <a:buFont typeface="Arial" pitchFamily="34" charset="0"/>
              <a:buChar char="•"/>
              <a:defRPr/>
            </a:pPr>
            <a:r>
              <a:rPr lang="en-US" sz="1600" dirty="0" smtClean="0">
                <a:solidFill>
                  <a:srgbClr val="000000"/>
                </a:solidFill>
                <a:cs typeface="Arial" pitchFamily="34" charset="0"/>
              </a:rPr>
              <a:t>Businesses  spend </a:t>
            </a:r>
            <a:r>
              <a:rPr lang="en-US" sz="1600" dirty="0">
                <a:solidFill>
                  <a:srgbClr val="000000"/>
                </a:solidFill>
                <a:cs typeface="Arial" pitchFamily="34" charset="0"/>
              </a:rPr>
              <a:t>money on </a:t>
            </a:r>
            <a:r>
              <a:rPr lang="en-US" sz="1600" dirty="0" smtClean="0">
                <a:solidFill>
                  <a:srgbClr val="000000"/>
                </a:solidFill>
                <a:cs typeface="Arial" pitchFamily="34" charset="0"/>
              </a:rPr>
              <a:t>inventory in  </a:t>
            </a:r>
            <a:r>
              <a:rPr lang="en-US" sz="1600" dirty="0">
                <a:solidFill>
                  <a:srgbClr val="000000"/>
                </a:solidFill>
                <a:cs typeface="Arial" pitchFamily="34" charset="0"/>
              </a:rPr>
              <a:t>three </a:t>
            </a:r>
            <a:r>
              <a:rPr lang="en-US" sz="1600" dirty="0" smtClean="0">
                <a:solidFill>
                  <a:srgbClr val="000000"/>
                </a:solidFill>
                <a:cs typeface="Arial" pitchFamily="34" charset="0"/>
              </a:rPr>
              <a:t>ways:</a:t>
            </a:r>
            <a:endParaRPr lang="en-US" sz="1600" dirty="0">
              <a:cs typeface="Arial" charset="0"/>
            </a:endParaRPr>
          </a:p>
        </p:txBody>
      </p:sp>
      <p:sp>
        <p:nvSpPr>
          <p:cNvPr id="8" name="Slide Number Placeholder 5"/>
          <p:cNvSpPr>
            <a:spLocks noGrp="1"/>
          </p:cNvSpPr>
          <p:nvPr>
            <p:ph type="sldNum" sz="quarter" idx="12"/>
          </p:nvPr>
        </p:nvSpPr>
        <p:spPr>
          <a:xfrm>
            <a:off x="3459681" y="6460791"/>
            <a:ext cx="2133600" cy="365125"/>
          </a:xfrm>
          <a:prstGeom prst="rect">
            <a:avLst/>
          </a:prstGeom>
        </p:spPr>
        <p:txBody>
          <a:bodyPr bIns="0" anchor="b" anchorCtr="0"/>
          <a:lstStyle/>
          <a:p>
            <a:pPr algn="ctr">
              <a:defRPr/>
            </a:pPr>
            <a:fld id="{EA51D370-213C-4708-B72A-0F2797CDD6AA}" type="slidenum">
              <a:rPr lang="en-US" sz="1600" b="1" smtClean="0">
                <a:solidFill>
                  <a:prstClr val="black"/>
                </a:solidFill>
              </a:rPr>
              <a:pPr algn="ctr">
                <a:defRPr/>
              </a:pPr>
              <a:t>32</a:t>
            </a:fld>
            <a:endParaRPr lang="en-US" sz="1600" b="1">
              <a:solidFill>
                <a:prstClr val="black"/>
              </a:solidFill>
            </a:endParaRPr>
          </a:p>
        </p:txBody>
      </p:sp>
      <p:sp>
        <p:nvSpPr>
          <p:cNvPr id="13" name="Rectangle 12"/>
          <p:cNvSpPr>
            <a:spLocks noChangeArrowheads="1"/>
          </p:cNvSpPr>
          <p:nvPr/>
        </p:nvSpPr>
        <p:spPr bwMode="auto">
          <a:xfrm>
            <a:off x="228600" y="5410200"/>
            <a:ext cx="4191000" cy="1295400"/>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just"/>
            <a:r>
              <a:rPr lang="en-US" sz="2000" b="1" dirty="0">
                <a:solidFill>
                  <a:srgbClr val="000000"/>
                </a:solidFill>
                <a:latin typeface="Garamond" pitchFamily="18" charset="0"/>
                <a:cs typeface="Arial" pitchFamily="34" charset="0"/>
              </a:rPr>
              <a:t>Key point: </a:t>
            </a:r>
            <a:r>
              <a:rPr lang="en-US" sz="2000" dirty="0" smtClean="0">
                <a:solidFill>
                  <a:srgbClr val="000000"/>
                </a:solidFill>
                <a:latin typeface="Garamond" pitchFamily="18" charset="0"/>
                <a:cs typeface="Arial" pitchFamily="34" charset="0"/>
              </a:rPr>
              <a:t>Depending on the three types of costs </a:t>
            </a:r>
            <a:r>
              <a:rPr lang="en-US" sz="2000" dirty="0">
                <a:solidFill>
                  <a:srgbClr val="000000"/>
                </a:solidFill>
                <a:latin typeface="Garamond" pitchFamily="18" charset="0"/>
                <a:cs typeface="Arial" pitchFamily="34" charset="0"/>
              </a:rPr>
              <a:t>b</a:t>
            </a:r>
            <a:r>
              <a:rPr lang="en-US" sz="2000" dirty="0" smtClean="0">
                <a:solidFill>
                  <a:srgbClr val="000000"/>
                </a:solidFill>
                <a:latin typeface="Garamond" pitchFamily="18" charset="0"/>
                <a:cs typeface="Arial" pitchFamily="34" charset="0"/>
              </a:rPr>
              <a:t>usinesses </a:t>
            </a:r>
            <a:r>
              <a:rPr lang="en-US" sz="2000" dirty="0">
                <a:solidFill>
                  <a:srgbClr val="000000"/>
                </a:solidFill>
                <a:latin typeface="Garamond" pitchFamily="18" charset="0"/>
                <a:cs typeface="Arial" pitchFamily="34" charset="0"/>
              </a:rPr>
              <a:t>must </a:t>
            </a:r>
            <a:r>
              <a:rPr lang="en-US" sz="2000" dirty="0" smtClean="0">
                <a:solidFill>
                  <a:srgbClr val="000000"/>
                </a:solidFill>
                <a:latin typeface="Garamond" pitchFamily="18" charset="0"/>
                <a:cs typeface="Arial" pitchFamily="34" charset="0"/>
              </a:rPr>
              <a:t>decide how much raw material, WIP and finished goods it must keep</a:t>
            </a:r>
            <a:endParaRPr lang="en-US" sz="2000" dirty="0">
              <a:solidFill>
                <a:srgbClr val="000000"/>
              </a:solidFill>
              <a:latin typeface="Garamond" pitchFamily="18" charset="0"/>
              <a:cs typeface="Arial" pitchFamily="34" charset="0"/>
            </a:endParaRPr>
          </a:p>
        </p:txBody>
      </p:sp>
      <p:sp>
        <p:nvSpPr>
          <p:cNvPr id="12" name="Text Box 1"/>
          <p:cNvSpPr txBox="1">
            <a:spLocks noChangeArrowheads="1"/>
          </p:cNvSpPr>
          <p:nvPr/>
        </p:nvSpPr>
        <p:spPr bwMode="auto">
          <a:xfrm>
            <a:off x="4633361" y="152400"/>
            <a:ext cx="41910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r>
              <a:rPr lang="x-none" sz="2400" dirty="0"/>
              <a:t>इन्वेंट्री से जुड़े हुए खर्च</a:t>
            </a:r>
            <a:endParaRPr lang="en-US" sz="2400" dirty="0">
              <a:solidFill>
                <a:srgbClr val="000000"/>
              </a:solidFill>
              <a:cs typeface="Arial" pitchFamily="34" charset="0"/>
            </a:endParaRPr>
          </a:p>
        </p:txBody>
      </p:sp>
      <p:sp>
        <p:nvSpPr>
          <p:cNvPr id="15" name="Text Box 2"/>
          <p:cNvSpPr txBox="1">
            <a:spLocks noChangeArrowheads="1"/>
          </p:cNvSpPr>
          <p:nvPr/>
        </p:nvSpPr>
        <p:spPr bwMode="auto">
          <a:xfrm>
            <a:off x="4633361" y="1035050"/>
            <a:ext cx="4191000" cy="8699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8001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lvl="1" eaLnBrk="1" hangingPunct="1">
              <a:lnSpc>
                <a:spcPct val="140000"/>
              </a:lnSpc>
              <a:buSzPct val="100000"/>
              <a:buFont typeface="Arial" pitchFamily="34" charset="0"/>
              <a:buChar char="•"/>
              <a:defRPr/>
            </a:pPr>
            <a:r>
              <a:rPr lang="hi-IN" sz="1600" dirty="0" smtClean="0">
                <a:solidFill>
                  <a:srgbClr val="000000"/>
                </a:solidFill>
                <a:cs typeface="Arial" pitchFamily="34" charset="0"/>
              </a:rPr>
              <a:t>व्यापार इन्वेंट्री के उपर तीन तरह से खर्चे करते हैं  </a:t>
            </a:r>
            <a:endParaRPr lang="x-none" sz="1600" dirty="0">
              <a:solidFill>
                <a:srgbClr val="000000"/>
              </a:solidFill>
              <a:cs typeface="Arial" pitchFamily="34" charset="0"/>
            </a:endParaRPr>
          </a:p>
        </p:txBody>
      </p:sp>
      <p:sp>
        <p:nvSpPr>
          <p:cNvPr id="17" name="Rectangle 16"/>
          <p:cNvSpPr>
            <a:spLocks noChangeArrowheads="1"/>
          </p:cNvSpPr>
          <p:nvPr/>
        </p:nvSpPr>
        <p:spPr bwMode="auto">
          <a:xfrm>
            <a:off x="4633361" y="5410200"/>
            <a:ext cx="4191000" cy="1219200"/>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just"/>
            <a:r>
              <a:rPr lang="x-none" b="1" dirty="0">
                <a:solidFill>
                  <a:srgbClr val="000000"/>
                </a:solidFill>
                <a:latin typeface="Garamond" pitchFamily="18" charset="0"/>
                <a:cs typeface="Arial" pitchFamily="34" charset="0"/>
              </a:rPr>
              <a:t>मुख्य बिंदु</a:t>
            </a:r>
            <a:r>
              <a:rPr lang="x-none" b="1">
                <a:solidFill>
                  <a:srgbClr val="000000"/>
                </a:solidFill>
                <a:latin typeface="Garamond" pitchFamily="18" charset="0"/>
                <a:cs typeface="Arial" pitchFamily="34" charset="0"/>
              </a:rPr>
              <a:t>:</a:t>
            </a:r>
            <a:r>
              <a:rPr lang="x-none">
                <a:solidFill>
                  <a:srgbClr val="000000"/>
                </a:solidFill>
                <a:latin typeface="Garamond" pitchFamily="18" charset="0"/>
                <a:cs typeface="Arial" pitchFamily="34" charset="0"/>
              </a:rPr>
              <a:t> </a:t>
            </a:r>
            <a:r>
              <a:rPr lang="hi-IN" dirty="0" smtClean="0">
                <a:solidFill>
                  <a:srgbClr val="000000"/>
                </a:solidFill>
                <a:latin typeface="Garamond" pitchFamily="18" charset="0"/>
                <a:cs typeface="Arial" pitchFamily="34" charset="0"/>
              </a:rPr>
              <a:t>तीन प्रकार के खर्चों के आधार पर, व्यापार को इस बात का निर्णय करना चाहिए कि उसे कितना कच्चा माल, तैयार उत्पाद और कितना माल निर्माण कार्य प्रगति में है रखना चाहिए। </a:t>
            </a:r>
            <a:endParaRPr lang="en-US" dirty="0">
              <a:solidFill>
                <a:srgbClr val="000000"/>
              </a:solidFill>
              <a:latin typeface="Garamond" pitchFamily="18" charset="0"/>
              <a:cs typeface="Arial" pitchFamily="34" charset="0"/>
            </a:endParaRPr>
          </a:p>
        </p:txBody>
      </p:sp>
      <p:sp>
        <p:nvSpPr>
          <p:cNvPr id="14" name="Text Box 2"/>
          <p:cNvSpPr txBox="1">
            <a:spLocks noChangeArrowheads="1"/>
          </p:cNvSpPr>
          <p:nvPr/>
        </p:nvSpPr>
        <p:spPr bwMode="auto">
          <a:xfrm>
            <a:off x="228600" y="1981200"/>
            <a:ext cx="4191000" cy="32004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8001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342900" lvl="1" indent="-342900" eaLnBrk="1" hangingPunct="1">
              <a:lnSpc>
                <a:spcPct val="140000"/>
              </a:lnSpc>
              <a:buSzPct val="100000"/>
              <a:buFont typeface="+mj-lt"/>
              <a:buAutoNum type="arabicPeriod"/>
              <a:defRPr/>
            </a:pPr>
            <a:r>
              <a:rPr lang="en-US" sz="1600" dirty="0" smtClean="0">
                <a:solidFill>
                  <a:srgbClr val="000000"/>
                </a:solidFill>
                <a:cs typeface="Arial" pitchFamily="34" charset="0"/>
              </a:rPr>
              <a:t>To buy inventory</a:t>
            </a:r>
          </a:p>
          <a:p>
            <a:pPr marL="342900" lvl="1" indent="-342900" eaLnBrk="1" hangingPunct="1">
              <a:lnSpc>
                <a:spcPct val="140000"/>
              </a:lnSpc>
              <a:buSzPct val="100000"/>
              <a:buFont typeface="+mj-lt"/>
              <a:buAutoNum type="arabicPeriod"/>
              <a:defRPr/>
            </a:pPr>
            <a:r>
              <a:rPr lang="en-US" sz="1600" dirty="0" smtClean="0">
                <a:solidFill>
                  <a:srgbClr val="000000"/>
                </a:solidFill>
                <a:cs typeface="Arial" pitchFamily="34" charset="0"/>
              </a:rPr>
              <a:t>To transport inventory</a:t>
            </a:r>
          </a:p>
          <a:p>
            <a:pPr marL="342900" lvl="1" indent="-342900" eaLnBrk="1" hangingPunct="1">
              <a:lnSpc>
                <a:spcPct val="140000"/>
              </a:lnSpc>
              <a:buSzPct val="100000"/>
              <a:buFont typeface="+mj-lt"/>
              <a:buAutoNum type="arabicPeriod"/>
              <a:defRPr/>
            </a:pPr>
            <a:r>
              <a:rPr lang="en-US" sz="1600" dirty="0" smtClean="0">
                <a:solidFill>
                  <a:srgbClr val="000000"/>
                </a:solidFill>
                <a:cs typeface="Arial" pitchFamily="34" charset="0"/>
              </a:rPr>
              <a:t>To store inventory including damages, wastages etc.</a:t>
            </a:r>
            <a:endParaRPr lang="en-US" sz="1600" dirty="0">
              <a:cs typeface="Arial" charset="0"/>
            </a:endParaRPr>
          </a:p>
        </p:txBody>
      </p:sp>
      <p:sp>
        <p:nvSpPr>
          <p:cNvPr id="10" name="Text Box 2"/>
          <p:cNvSpPr txBox="1">
            <a:spLocks noChangeArrowheads="1"/>
          </p:cNvSpPr>
          <p:nvPr/>
        </p:nvSpPr>
        <p:spPr bwMode="auto">
          <a:xfrm>
            <a:off x="4633361" y="1981200"/>
            <a:ext cx="4191000" cy="32004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8001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342900" lvl="1" indent="-342900" eaLnBrk="1" hangingPunct="1">
              <a:lnSpc>
                <a:spcPct val="140000"/>
              </a:lnSpc>
              <a:buSzPct val="100000"/>
              <a:buFont typeface="+mj-lt"/>
              <a:buAutoNum type="arabicPeriod"/>
              <a:defRPr/>
            </a:pPr>
            <a:r>
              <a:rPr lang="hi-IN" sz="1600" dirty="0">
                <a:solidFill>
                  <a:srgbClr val="000000"/>
                </a:solidFill>
                <a:cs typeface="Arial" pitchFamily="34" charset="0"/>
              </a:rPr>
              <a:t>इन्वेंट्री </a:t>
            </a:r>
            <a:r>
              <a:rPr lang="hi-IN" sz="1600" dirty="0" smtClean="0">
                <a:solidFill>
                  <a:srgbClr val="000000"/>
                </a:solidFill>
                <a:cs typeface="Arial" pitchFamily="34" charset="0"/>
              </a:rPr>
              <a:t>खरीदने  </a:t>
            </a:r>
            <a:endParaRPr lang="en-US" sz="1600" dirty="0" smtClean="0">
              <a:solidFill>
                <a:srgbClr val="000000"/>
              </a:solidFill>
              <a:cs typeface="Arial" pitchFamily="34" charset="0"/>
            </a:endParaRPr>
          </a:p>
          <a:p>
            <a:pPr marL="342900" lvl="1" indent="-342900" eaLnBrk="1" hangingPunct="1">
              <a:lnSpc>
                <a:spcPct val="140000"/>
              </a:lnSpc>
              <a:buSzPct val="100000"/>
              <a:buFont typeface="+mj-lt"/>
              <a:buAutoNum type="arabicPeriod"/>
              <a:defRPr/>
            </a:pPr>
            <a:r>
              <a:rPr lang="hi-IN" sz="1600" dirty="0" smtClean="0">
                <a:solidFill>
                  <a:srgbClr val="000000"/>
                </a:solidFill>
                <a:cs typeface="Arial" pitchFamily="34" charset="0"/>
              </a:rPr>
              <a:t>इन्वेंट्री लाने-ले जाने </a:t>
            </a:r>
            <a:endParaRPr lang="en-US" sz="1600" dirty="0" smtClean="0">
              <a:solidFill>
                <a:srgbClr val="000000"/>
              </a:solidFill>
              <a:cs typeface="Arial" pitchFamily="34" charset="0"/>
            </a:endParaRPr>
          </a:p>
          <a:p>
            <a:pPr marL="342900" lvl="1" indent="-342900" eaLnBrk="1" hangingPunct="1">
              <a:lnSpc>
                <a:spcPct val="140000"/>
              </a:lnSpc>
              <a:buSzPct val="100000"/>
              <a:buFont typeface="+mj-lt"/>
              <a:buAutoNum type="arabicPeriod"/>
              <a:defRPr/>
            </a:pPr>
            <a:r>
              <a:rPr lang="hi-IN" sz="1600" dirty="0">
                <a:solidFill>
                  <a:srgbClr val="000000"/>
                </a:solidFill>
                <a:cs typeface="Arial" pitchFamily="34" charset="0"/>
              </a:rPr>
              <a:t>इन्वेंट्री </a:t>
            </a:r>
            <a:r>
              <a:rPr lang="hi-IN" sz="1600" dirty="0" smtClean="0">
                <a:solidFill>
                  <a:srgbClr val="000000"/>
                </a:solidFill>
                <a:cs typeface="Arial" pitchFamily="34" charset="0"/>
              </a:rPr>
              <a:t>को भंडार करने जिसमें नूकसान, क्षति/ बर्बादी आदि शामिल है  </a:t>
            </a:r>
            <a:endParaRPr lang="en-US" sz="1600" dirty="0">
              <a:cs typeface="Arial" charset="0"/>
            </a:endParaRPr>
          </a:p>
        </p:txBody>
      </p:sp>
    </p:spTree>
    <p:extLst>
      <p:ext uri="{BB962C8B-B14F-4D97-AF65-F5344CB8AC3E}">
        <p14:creationId xmlns:p14="http://schemas.microsoft.com/office/powerpoint/2010/main" val="4248433186"/>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36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4">
                                            <p:txEl>
                                              <p:pRg st="1" end="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7"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6418" name="Rectangle 3"/>
          <p:cNvSpPr>
            <a:spLocks noChangeArrowheads="1"/>
          </p:cNvSpPr>
          <p:nvPr/>
        </p:nvSpPr>
        <p:spPr bwMode="auto">
          <a:xfrm>
            <a:off x="0" y="0"/>
            <a:ext cx="9144000" cy="6858000"/>
          </a:xfrm>
          <a:prstGeom prst="rect">
            <a:avLst/>
          </a:prstGeom>
          <a:solidFill>
            <a:schemeClr val="tx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endParaRPr lang="en-US" sz="3200" b="1">
              <a:solidFill>
                <a:srgbClr val="000000"/>
              </a:solidFill>
              <a:latin typeface="Times New Roman" pitchFamily="18" charset="0"/>
              <a:cs typeface="Arial" pitchFamily="34" charset="0"/>
            </a:endParaRPr>
          </a:p>
        </p:txBody>
      </p:sp>
      <p:sp>
        <p:nvSpPr>
          <p:cNvPr id="5" name="TextBox 4"/>
          <p:cNvSpPr txBox="1"/>
          <p:nvPr/>
        </p:nvSpPr>
        <p:spPr>
          <a:xfrm>
            <a:off x="457200" y="1311275"/>
            <a:ext cx="3886200" cy="4860925"/>
          </a:xfrm>
          <a:prstGeom prst="rect">
            <a:avLst/>
          </a:prstGeom>
          <a:gradFill flip="none" rotWithShape="1">
            <a:gsLst>
              <a:gs pos="0">
                <a:schemeClr val="tx1">
                  <a:lumMod val="75000"/>
                  <a:lumOff val="25000"/>
                  <a:shade val="30000"/>
                  <a:satMod val="115000"/>
                </a:schemeClr>
              </a:gs>
              <a:gs pos="50000">
                <a:schemeClr val="tx1">
                  <a:lumMod val="75000"/>
                  <a:lumOff val="25000"/>
                  <a:shade val="67500"/>
                  <a:satMod val="115000"/>
                </a:schemeClr>
              </a:gs>
              <a:gs pos="100000">
                <a:schemeClr val="tx1">
                  <a:lumMod val="75000"/>
                  <a:lumOff val="25000"/>
                  <a:shade val="100000"/>
                  <a:satMod val="115000"/>
                </a:schemeClr>
              </a:gs>
            </a:gsLst>
            <a:path path="circle">
              <a:fillToRect l="50000" t="50000" r="50000" b="50000"/>
            </a:path>
            <a:tileRect/>
          </a:gradFill>
        </p:spPr>
        <p:txBody>
          <a:bodyPr lIns="137160" anchor="ctr"/>
          <a:lstStyle/>
          <a:p>
            <a:pPr marL="36000" indent="-36000" fontAlgn="auto">
              <a:lnSpc>
                <a:spcPct val="130000"/>
              </a:lnSpc>
              <a:spcBef>
                <a:spcPts val="0"/>
              </a:spcBef>
              <a:spcAft>
                <a:spcPts val="0"/>
              </a:spcAft>
              <a:buFont typeface="Arial" pitchFamily="34" charset="0"/>
              <a:buChar char="•"/>
              <a:defRPr/>
            </a:pPr>
            <a:r>
              <a:rPr lang="en-US" sz="2000" dirty="0">
                <a:solidFill>
                  <a:prstClr val="white"/>
                </a:solidFill>
                <a:latin typeface="Calibri"/>
                <a:cs typeface="Arial" charset="0"/>
              </a:rPr>
              <a:t>There are three types of Inventory – raw materials, work-in-progress, and finished goods</a:t>
            </a:r>
          </a:p>
          <a:p>
            <a:pPr marL="36000" indent="-36000" fontAlgn="auto">
              <a:lnSpc>
                <a:spcPct val="130000"/>
              </a:lnSpc>
              <a:spcBef>
                <a:spcPts val="0"/>
              </a:spcBef>
              <a:spcAft>
                <a:spcPts val="0"/>
              </a:spcAft>
              <a:buFont typeface="Arial" pitchFamily="34" charset="0"/>
              <a:buChar char="•"/>
              <a:defRPr/>
            </a:pPr>
            <a:r>
              <a:rPr lang="en-US" sz="2000" dirty="0">
                <a:solidFill>
                  <a:prstClr val="white"/>
                </a:solidFill>
                <a:latin typeface="Calibri"/>
                <a:cs typeface="Arial" charset="0"/>
              </a:rPr>
              <a:t>Out of these, we usually come across these two:</a:t>
            </a:r>
          </a:p>
          <a:p>
            <a:pPr marL="493200" lvl="2" indent="-36000" fontAlgn="auto">
              <a:lnSpc>
                <a:spcPct val="130000"/>
              </a:lnSpc>
              <a:spcBef>
                <a:spcPts val="0"/>
              </a:spcBef>
              <a:spcAft>
                <a:spcPts val="0"/>
              </a:spcAft>
              <a:buFont typeface="Arial" pitchFamily="34" charset="0"/>
              <a:buChar char="•"/>
              <a:defRPr/>
            </a:pPr>
            <a:r>
              <a:rPr lang="en-US" u="sng" dirty="0">
                <a:solidFill>
                  <a:prstClr val="white"/>
                </a:solidFill>
                <a:latin typeface="Calibri"/>
                <a:cs typeface="Arial" charset="0"/>
              </a:rPr>
              <a:t>Raw Materials </a:t>
            </a:r>
            <a:r>
              <a:rPr lang="en-US" dirty="0">
                <a:solidFill>
                  <a:prstClr val="white"/>
                </a:solidFill>
                <a:latin typeface="Calibri"/>
                <a:cs typeface="Arial" charset="0"/>
              </a:rPr>
              <a:t>are used to make Products</a:t>
            </a:r>
          </a:p>
          <a:p>
            <a:pPr marL="493200" lvl="2" indent="-36000" fontAlgn="auto">
              <a:lnSpc>
                <a:spcPct val="130000"/>
              </a:lnSpc>
              <a:spcBef>
                <a:spcPts val="0"/>
              </a:spcBef>
              <a:spcAft>
                <a:spcPts val="0"/>
              </a:spcAft>
              <a:buFont typeface="Arial" pitchFamily="34" charset="0"/>
              <a:buChar char="•"/>
              <a:defRPr/>
            </a:pPr>
            <a:r>
              <a:rPr lang="en-US" u="sng" dirty="0">
                <a:solidFill>
                  <a:prstClr val="white"/>
                </a:solidFill>
                <a:latin typeface="Calibri"/>
                <a:cs typeface="Arial" charset="0"/>
              </a:rPr>
              <a:t>Finished Goods  </a:t>
            </a:r>
            <a:r>
              <a:rPr lang="en-US" dirty="0">
                <a:solidFill>
                  <a:prstClr val="white"/>
                </a:solidFill>
                <a:latin typeface="Calibri"/>
                <a:cs typeface="Arial" charset="0"/>
              </a:rPr>
              <a:t>are the final products we make and which are ready to be sold</a:t>
            </a:r>
            <a:endParaRPr lang="en-US" b="1" u="sng" dirty="0">
              <a:solidFill>
                <a:prstClr val="white"/>
              </a:solidFill>
              <a:latin typeface="Calibri"/>
              <a:cs typeface="Arial" charset="0"/>
            </a:endParaRPr>
          </a:p>
        </p:txBody>
      </p:sp>
      <p:sp>
        <p:nvSpPr>
          <p:cNvPr id="316422" name="TextBox 5"/>
          <p:cNvSpPr txBox="1">
            <a:spLocks noChangeArrowheads="1"/>
          </p:cNvSpPr>
          <p:nvPr/>
        </p:nvSpPr>
        <p:spPr bwMode="auto">
          <a:xfrm>
            <a:off x="381000" y="457200"/>
            <a:ext cx="39624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en-US" sz="4000" dirty="0">
                <a:solidFill>
                  <a:srgbClr val="FFFFFF"/>
                </a:solidFill>
                <a:latin typeface="Bradley Hand ITC" pitchFamily="66" charset="0"/>
                <a:cs typeface="Arial" pitchFamily="34" charset="0"/>
              </a:rPr>
              <a:t>Key Points</a:t>
            </a:r>
          </a:p>
        </p:txBody>
      </p:sp>
      <p:sp>
        <p:nvSpPr>
          <p:cNvPr id="6" name="TextBox 5"/>
          <p:cNvSpPr txBox="1">
            <a:spLocks noChangeArrowheads="1"/>
          </p:cNvSpPr>
          <p:nvPr/>
        </p:nvSpPr>
        <p:spPr bwMode="auto">
          <a:xfrm>
            <a:off x="4724400" y="609600"/>
            <a:ext cx="373380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en-US" sz="4000">
                <a:solidFill>
                  <a:srgbClr val="FFFFFF"/>
                </a:solidFill>
                <a:latin typeface="Kruti Dev 010" pitchFamily="2" charset="0"/>
                <a:cs typeface="Arial" pitchFamily="34" charset="0"/>
              </a:rPr>
              <a:t> </a:t>
            </a:r>
            <a:endParaRPr lang="en-US" sz="4000">
              <a:solidFill>
                <a:srgbClr val="FFFFFF"/>
              </a:solidFill>
              <a:latin typeface="Bradley Hand ITC" pitchFamily="66" charset="0"/>
              <a:cs typeface="Arial" pitchFamily="34" charset="0"/>
            </a:endParaRPr>
          </a:p>
        </p:txBody>
      </p:sp>
      <p:sp>
        <p:nvSpPr>
          <p:cNvPr id="9" name="Slide Number Placeholder 5"/>
          <p:cNvSpPr>
            <a:spLocks noGrp="1"/>
          </p:cNvSpPr>
          <p:nvPr>
            <p:ph type="sldNum" sz="quarter" idx="12"/>
          </p:nvPr>
        </p:nvSpPr>
        <p:spPr bwMode="auto">
          <a:xfrm>
            <a:off x="3505200" y="6318250"/>
            <a:ext cx="2133600" cy="365125"/>
          </a:xfrm>
          <a:ln>
            <a:miter lim="800000"/>
            <a:headEnd/>
            <a:tailEnd/>
          </a:ln>
        </p:spPr>
        <p:txBody>
          <a:bodyPr wrap="square" numCol="1" anchorCtr="0" compatLnSpc="1">
            <a:prstTxWarp prst="textNoShape">
              <a:avLst/>
            </a:prstTxWarp>
          </a:bodyPr>
          <a:lstStyle/>
          <a:p>
            <a:pPr algn="ctr" fontAlgn="base">
              <a:spcBef>
                <a:spcPct val="0"/>
              </a:spcBef>
              <a:spcAft>
                <a:spcPct val="0"/>
              </a:spcAft>
              <a:defRPr/>
            </a:pPr>
            <a:fld id="{46DCE562-B52C-404C-BEE1-B016BCE92FF4}" type="slidenum">
              <a:rPr lang="en-US" sz="1600" b="1" smtClean="0">
                <a:solidFill>
                  <a:schemeClr val="bg1"/>
                </a:solidFill>
              </a:rPr>
              <a:pPr algn="ctr" fontAlgn="base">
                <a:spcBef>
                  <a:spcPct val="0"/>
                </a:spcBef>
                <a:spcAft>
                  <a:spcPct val="0"/>
                </a:spcAft>
                <a:defRPr/>
              </a:pPr>
              <a:t>33</a:t>
            </a:fld>
            <a:endParaRPr lang="en-US" sz="1600" b="1" dirty="0">
              <a:solidFill>
                <a:schemeClr val="bg1"/>
              </a:solidFill>
            </a:endParaRPr>
          </a:p>
        </p:txBody>
      </p:sp>
      <p:sp>
        <p:nvSpPr>
          <p:cNvPr id="7" name="TextBox 6"/>
          <p:cNvSpPr txBox="1"/>
          <p:nvPr/>
        </p:nvSpPr>
        <p:spPr>
          <a:xfrm>
            <a:off x="4724400" y="1311275"/>
            <a:ext cx="3886200" cy="4860925"/>
          </a:xfrm>
          <a:prstGeom prst="rect">
            <a:avLst/>
          </a:prstGeom>
          <a:gradFill flip="none" rotWithShape="1">
            <a:gsLst>
              <a:gs pos="0">
                <a:schemeClr val="tx1">
                  <a:lumMod val="75000"/>
                  <a:lumOff val="25000"/>
                  <a:shade val="30000"/>
                  <a:satMod val="115000"/>
                </a:schemeClr>
              </a:gs>
              <a:gs pos="50000">
                <a:schemeClr val="tx1">
                  <a:lumMod val="75000"/>
                  <a:lumOff val="25000"/>
                  <a:shade val="67500"/>
                  <a:satMod val="115000"/>
                </a:schemeClr>
              </a:gs>
              <a:gs pos="100000">
                <a:schemeClr val="tx1">
                  <a:lumMod val="75000"/>
                  <a:lumOff val="25000"/>
                  <a:shade val="100000"/>
                  <a:satMod val="115000"/>
                </a:schemeClr>
              </a:gs>
            </a:gsLst>
            <a:path path="circle">
              <a:fillToRect l="50000" t="50000" r="50000" b="50000"/>
            </a:path>
            <a:tileRect/>
          </a:gradFill>
        </p:spPr>
        <p:txBody>
          <a:bodyPr lIns="137160" anchor="ctr"/>
          <a:lstStyle/>
          <a:p>
            <a:pPr marL="36000" indent="-36000" fontAlgn="auto">
              <a:lnSpc>
                <a:spcPct val="130000"/>
              </a:lnSpc>
              <a:spcBef>
                <a:spcPts val="0"/>
              </a:spcBef>
              <a:spcAft>
                <a:spcPts val="0"/>
              </a:spcAft>
              <a:buFont typeface="Arial" pitchFamily="34" charset="0"/>
              <a:buChar char="•"/>
              <a:defRPr/>
            </a:pPr>
            <a:r>
              <a:rPr lang="x-none" sz="2400" smtClean="0">
                <a:solidFill>
                  <a:prstClr val="white"/>
                </a:solidFill>
                <a:latin typeface="Calibri"/>
                <a:cs typeface="Arial" charset="0"/>
              </a:rPr>
              <a:t>इन्वेन्ट्री </a:t>
            </a:r>
            <a:r>
              <a:rPr lang="x-none" sz="2400" dirty="0">
                <a:solidFill>
                  <a:prstClr val="white"/>
                </a:solidFill>
                <a:latin typeface="Calibri"/>
                <a:cs typeface="Arial" charset="0"/>
              </a:rPr>
              <a:t>तीन प्रकार की होती हैं: कच्चा माल, </a:t>
            </a:r>
            <a:r>
              <a:rPr lang="x-none" sz="2400">
                <a:solidFill>
                  <a:prstClr val="white"/>
                </a:solidFill>
                <a:latin typeface="Calibri"/>
                <a:cs typeface="Arial" charset="0"/>
              </a:rPr>
              <a:t>जिस </a:t>
            </a:r>
            <a:r>
              <a:rPr lang="x-none" sz="2400" smtClean="0">
                <a:solidFill>
                  <a:prstClr val="white"/>
                </a:solidFill>
                <a:latin typeface="Calibri"/>
                <a:cs typeface="Arial" charset="0"/>
              </a:rPr>
              <a:t>पर</a:t>
            </a:r>
            <a:r>
              <a:rPr lang="hi-IN" sz="2400" dirty="0" smtClean="0">
                <a:solidFill>
                  <a:prstClr val="white"/>
                </a:solidFill>
                <a:latin typeface="Calibri"/>
                <a:cs typeface="Arial" charset="0"/>
              </a:rPr>
              <a:t> </a:t>
            </a:r>
            <a:r>
              <a:rPr lang="x-none" sz="2400" smtClean="0">
                <a:solidFill>
                  <a:prstClr val="white"/>
                </a:solidFill>
                <a:latin typeface="Calibri"/>
                <a:cs typeface="Arial" charset="0"/>
              </a:rPr>
              <a:t>का</a:t>
            </a:r>
            <a:r>
              <a:rPr lang="hi-IN" sz="2400" dirty="0" smtClean="0">
                <a:solidFill>
                  <a:prstClr val="white"/>
                </a:solidFill>
                <a:latin typeface="Calibri"/>
                <a:cs typeface="Arial" charset="0"/>
              </a:rPr>
              <a:t>र्य प्रगति पर</a:t>
            </a:r>
            <a:r>
              <a:rPr lang="x-none" sz="2400" smtClean="0">
                <a:solidFill>
                  <a:prstClr val="white"/>
                </a:solidFill>
                <a:latin typeface="Calibri"/>
                <a:cs typeface="Arial" charset="0"/>
              </a:rPr>
              <a:t> </a:t>
            </a:r>
            <a:r>
              <a:rPr lang="x-none" sz="2400" dirty="0">
                <a:solidFill>
                  <a:prstClr val="white"/>
                </a:solidFill>
                <a:latin typeface="Calibri"/>
                <a:cs typeface="Arial" charset="0"/>
              </a:rPr>
              <a:t>चल रहा हो, और </a:t>
            </a:r>
            <a:r>
              <a:rPr lang="x-none" sz="2400">
                <a:solidFill>
                  <a:prstClr val="white"/>
                </a:solidFill>
                <a:latin typeface="Calibri"/>
                <a:cs typeface="Arial" charset="0"/>
              </a:rPr>
              <a:t>तैयार </a:t>
            </a:r>
            <a:r>
              <a:rPr lang="hi-IN" sz="2400" dirty="0" smtClean="0">
                <a:solidFill>
                  <a:prstClr val="white"/>
                </a:solidFill>
                <a:latin typeface="Calibri"/>
                <a:cs typeface="Arial" charset="0"/>
              </a:rPr>
              <a:t>उत्पाद </a:t>
            </a:r>
            <a:endParaRPr lang="x-none" sz="2400" dirty="0">
              <a:solidFill>
                <a:prstClr val="white"/>
              </a:solidFill>
              <a:latin typeface="Calibri"/>
              <a:cs typeface="Arial" charset="0"/>
            </a:endParaRPr>
          </a:p>
          <a:p>
            <a:pPr marL="36000" indent="-36000" fontAlgn="auto">
              <a:lnSpc>
                <a:spcPct val="130000"/>
              </a:lnSpc>
              <a:spcBef>
                <a:spcPts val="0"/>
              </a:spcBef>
              <a:spcAft>
                <a:spcPts val="0"/>
              </a:spcAft>
              <a:buFont typeface="Arial" pitchFamily="34" charset="0"/>
              <a:buChar char="•"/>
              <a:defRPr/>
            </a:pPr>
            <a:r>
              <a:rPr lang="x-none" sz="2400" smtClean="0">
                <a:solidFill>
                  <a:prstClr val="white"/>
                </a:solidFill>
                <a:latin typeface="Calibri"/>
                <a:cs typeface="Arial" charset="0"/>
              </a:rPr>
              <a:t>इन </a:t>
            </a:r>
            <a:r>
              <a:rPr lang="x-none" sz="2400" dirty="0">
                <a:solidFill>
                  <a:prstClr val="white"/>
                </a:solidFill>
                <a:latin typeface="Calibri"/>
                <a:cs typeface="Arial" charset="0"/>
              </a:rPr>
              <a:t>तीनों में से</a:t>
            </a:r>
            <a:r>
              <a:rPr lang="x-none" sz="2400">
                <a:solidFill>
                  <a:prstClr val="white"/>
                </a:solidFill>
                <a:latin typeface="Calibri"/>
                <a:cs typeface="Arial" charset="0"/>
              </a:rPr>
              <a:t>, </a:t>
            </a:r>
            <a:r>
              <a:rPr lang="x-none" sz="2400" smtClean="0">
                <a:solidFill>
                  <a:prstClr val="white"/>
                </a:solidFill>
                <a:latin typeface="Calibri"/>
                <a:cs typeface="Arial" charset="0"/>
              </a:rPr>
              <a:t>ह</a:t>
            </a:r>
            <a:r>
              <a:rPr lang="hi-IN" sz="2400" dirty="0" smtClean="0">
                <a:solidFill>
                  <a:prstClr val="white"/>
                </a:solidFill>
                <a:latin typeface="Calibri"/>
                <a:cs typeface="Arial" charset="0"/>
              </a:rPr>
              <a:t>में</a:t>
            </a:r>
            <a:r>
              <a:rPr lang="x-none" sz="2400" smtClean="0">
                <a:solidFill>
                  <a:prstClr val="white"/>
                </a:solidFill>
                <a:latin typeface="Calibri"/>
                <a:cs typeface="Arial" charset="0"/>
              </a:rPr>
              <a:t> </a:t>
            </a:r>
            <a:r>
              <a:rPr lang="x-none" sz="2400" dirty="0">
                <a:solidFill>
                  <a:prstClr val="white"/>
                </a:solidFill>
                <a:latin typeface="Calibri"/>
                <a:cs typeface="Arial" charset="0"/>
              </a:rPr>
              <a:t>आमतौर पर निम्न </a:t>
            </a:r>
            <a:r>
              <a:rPr lang="x-none" sz="2400">
                <a:solidFill>
                  <a:prstClr val="white"/>
                </a:solidFill>
                <a:latin typeface="Calibri"/>
                <a:cs typeface="Arial" charset="0"/>
              </a:rPr>
              <a:t>दो </a:t>
            </a:r>
            <a:r>
              <a:rPr lang="hi-IN" sz="2400" dirty="0" smtClean="0">
                <a:solidFill>
                  <a:prstClr val="white"/>
                </a:solidFill>
                <a:latin typeface="Calibri"/>
                <a:cs typeface="Arial" charset="0"/>
              </a:rPr>
              <a:t>नजर आ</a:t>
            </a:r>
            <a:r>
              <a:rPr lang="x-none" sz="2400" smtClean="0">
                <a:solidFill>
                  <a:prstClr val="white"/>
                </a:solidFill>
                <a:latin typeface="Calibri"/>
                <a:cs typeface="Arial" charset="0"/>
              </a:rPr>
              <a:t>ते </a:t>
            </a:r>
            <a:r>
              <a:rPr lang="x-none" sz="2400" dirty="0">
                <a:solidFill>
                  <a:prstClr val="white"/>
                </a:solidFill>
                <a:latin typeface="Calibri"/>
                <a:cs typeface="Arial" charset="0"/>
              </a:rPr>
              <a:t>हैं</a:t>
            </a:r>
          </a:p>
          <a:p>
            <a:pPr marL="339725" indent="-34925" fontAlgn="auto">
              <a:lnSpc>
                <a:spcPct val="130000"/>
              </a:lnSpc>
              <a:spcBef>
                <a:spcPts val="0"/>
              </a:spcBef>
              <a:spcAft>
                <a:spcPts val="0"/>
              </a:spcAft>
              <a:buFont typeface="Arial" pitchFamily="34" charset="0"/>
              <a:buChar char="•"/>
              <a:defRPr/>
            </a:pPr>
            <a:r>
              <a:rPr lang="x-none" sz="2000" dirty="0">
                <a:solidFill>
                  <a:prstClr val="white"/>
                </a:solidFill>
                <a:latin typeface="Calibri"/>
                <a:cs typeface="Arial" charset="0"/>
              </a:rPr>
              <a:t> कच्चे माल का प्रयोग उत्पाद बनाने के लिए किया जाता है</a:t>
            </a:r>
          </a:p>
          <a:p>
            <a:pPr marL="339725" indent="-34925" fontAlgn="auto">
              <a:lnSpc>
                <a:spcPct val="130000"/>
              </a:lnSpc>
              <a:spcBef>
                <a:spcPts val="0"/>
              </a:spcBef>
              <a:spcAft>
                <a:spcPts val="0"/>
              </a:spcAft>
              <a:buFont typeface="Arial" pitchFamily="34" charset="0"/>
              <a:buChar char="•"/>
              <a:defRPr/>
            </a:pPr>
            <a:r>
              <a:rPr lang="x-none" sz="2000" dirty="0">
                <a:solidFill>
                  <a:prstClr val="white"/>
                </a:solidFill>
                <a:latin typeface="Calibri"/>
                <a:cs typeface="Arial" charset="0"/>
              </a:rPr>
              <a:t> </a:t>
            </a:r>
            <a:r>
              <a:rPr lang="x-none" sz="2000">
                <a:solidFill>
                  <a:prstClr val="white"/>
                </a:solidFill>
                <a:latin typeface="Calibri"/>
                <a:cs typeface="Arial" charset="0"/>
              </a:rPr>
              <a:t>तैयार </a:t>
            </a:r>
            <a:r>
              <a:rPr lang="hi-IN" sz="2000" dirty="0" smtClean="0">
                <a:solidFill>
                  <a:prstClr val="white"/>
                </a:solidFill>
                <a:latin typeface="Calibri"/>
                <a:cs typeface="Arial" charset="0"/>
              </a:rPr>
              <a:t>उत्पाद </a:t>
            </a:r>
            <a:r>
              <a:rPr lang="x-none" sz="2000" smtClean="0">
                <a:solidFill>
                  <a:prstClr val="white"/>
                </a:solidFill>
                <a:latin typeface="Calibri"/>
                <a:cs typeface="Arial" charset="0"/>
              </a:rPr>
              <a:t>वह </a:t>
            </a:r>
            <a:r>
              <a:rPr lang="x-none" sz="2000" dirty="0">
                <a:solidFill>
                  <a:prstClr val="white"/>
                </a:solidFill>
                <a:latin typeface="Calibri"/>
                <a:cs typeface="Arial" charset="0"/>
              </a:rPr>
              <a:t>उत्पाद है जो हम बनाते हैं और जो बेचे जाने के लिए तैयार होता है</a:t>
            </a:r>
            <a:endParaRPr lang="en-US" sz="2000" b="1" u="sng" dirty="0">
              <a:solidFill>
                <a:prstClr val="white"/>
              </a:solidFill>
              <a:latin typeface="Calibri"/>
              <a:cs typeface="Arial" charset="0"/>
            </a:endParaRPr>
          </a:p>
        </p:txBody>
      </p:sp>
      <p:sp>
        <p:nvSpPr>
          <p:cNvPr id="8" name="TextBox 5"/>
          <p:cNvSpPr txBox="1">
            <a:spLocks noChangeArrowheads="1"/>
          </p:cNvSpPr>
          <p:nvPr/>
        </p:nvSpPr>
        <p:spPr bwMode="auto">
          <a:xfrm>
            <a:off x="4648200" y="457200"/>
            <a:ext cx="39624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x-none" sz="4000" dirty="0">
                <a:solidFill>
                  <a:srgbClr val="FFFFFF"/>
                </a:solidFill>
                <a:latin typeface="Bradley Hand ITC" pitchFamily="66" charset="0"/>
                <a:cs typeface="Arial" pitchFamily="34" charset="0"/>
              </a:rPr>
              <a:t>मुख्य बिंदु </a:t>
            </a:r>
            <a:endParaRPr lang="en-US" sz="4000" dirty="0">
              <a:solidFill>
                <a:srgbClr val="FFFFFF"/>
              </a:solidFill>
              <a:latin typeface="Bradley Hand ITC" pitchFamily="66" charset="0"/>
              <a:cs typeface="Arial" pitchFamily="34" charset="0"/>
            </a:endParaRPr>
          </a:p>
        </p:txBody>
      </p:sp>
    </p:spTree>
    <p:extLst>
      <p:ext uri="{BB962C8B-B14F-4D97-AF65-F5344CB8AC3E}">
        <p14:creationId xmlns:p14="http://schemas.microsoft.com/office/powerpoint/2010/main" val="34679563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13346" name="Rectangle 1" hidden="1"/>
          <p:cNvGraphicFramePr>
            <a:graphicFrameLocks/>
          </p:cNvGraphicFramePr>
          <p:nvPr>
            <p:custDataLst>
              <p:tags r:id="rId2"/>
            </p:custData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1208" r:id="rId5" imgW="0" imgH="0" progId="">
                  <p:embed/>
                </p:oleObj>
              </mc:Choice>
              <mc:Fallback>
                <p:oleObj r:id="rId5" imgW="0" imgH="0" progId="">
                  <p:embed/>
                  <p:pic>
                    <p:nvPicPr>
                      <p:cNvPr id="0" name=""/>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 name="Text Box 1"/>
          <p:cNvSpPr txBox="1">
            <a:spLocks noChangeArrowheads="1"/>
          </p:cNvSpPr>
          <p:nvPr/>
        </p:nvSpPr>
        <p:spPr bwMode="auto">
          <a:xfrm>
            <a:off x="228600" y="152400"/>
            <a:ext cx="41910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r>
              <a:rPr lang="en-US" sz="2400" dirty="0" smtClean="0">
                <a:cs typeface="Arial" pitchFamily="34" charset="0"/>
              </a:rPr>
              <a:t>Impact of inventory on customer responsiveness</a:t>
            </a:r>
            <a:endParaRPr lang="en-US" sz="2400" dirty="0">
              <a:cs typeface="Arial" pitchFamily="34" charset="0"/>
            </a:endParaRPr>
          </a:p>
        </p:txBody>
      </p:sp>
      <p:sp>
        <p:nvSpPr>
          <p:cNvPr id="13" name="Text Box 2"/>
          <p:cNvSpPr txBox="1">
            <a:spLocks noChangeArrowheads="1"/>
          </p:cNvSpPr>
          <p:nvPr/>
        </p:nvSpPr>
        <p:spPr bwMode="auto">
          <a:xfrm>
            <a:off x="228600" y="1035050"/>
            <a:ext cx="4191000" cy="48323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8001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lvl="1" eaLnBrk="1" hangingPunct="1">
              <a:lnSpc>
                <a:spcPct val="120000"/>
              </a:lnSpc>
              <a:buSzPct val="100000"/>
              <a:buFont typeface="Arial" pitchFamily="34" charset="0"/>
              <a:buChar char="•"/>
              <a:defRPr/>
            </a:pPr>
            <a:r>
              <a:rPr lang="en-US" sz="1400" dirty="0" smtClean="0">
                <a:cs typeface="Arial" pitchFamily="34" charset="0"/>
              </a:rPr>
              <a:t>When we have the right type and quantity of products we can meet </a:t>
            </a:r>
            <a:r>
              <a:rPr lang="en-US" sz="1400" dirty="0">
                <a:cs typeface="Arial" pitchFamily="34" charset="0"/>
              </a:rPr>
              <a:t>customer </a:t>
            </a:r>
            <a:r>
              <a:rPr lang="en-US" sz="1400" dirty="0" smtClean="0">
                <a:cs typeface="Arial" pitchFamily="34" charset="0"/>
              </a:rPr>
              <a:t>needs quickly. This is called customer responsiveness </a:t>
            </a:r>
            <a:endParaRPr lang="en-US" sz="1400" dirty="0">
              <a:cs typeface="Arial" pitchFamily="34" charset="0"/>
            </a:endParaRPr>
          </a:p>
          <a:p>
            <a:pPr lvl="1" eaLnBrk="1" hangingPunct="1">
              <a:lnSpc>
                <a:spcPct val="120000"/>
              </a:lnSpc>
              <a:buSzPct val="100000"/>
              <a:buFont typeface="Arial" pitchFamily="34" charset="0"/>
              <a:buChar char="•"/>
              <a:defRPr/>
            </a:pPr>
            <a:r>
              <a:rPr lang="en-US" sz="1400" dirty="0" smtClean="0">
                <a:cs typeface="Arial" pitchFamily="34" charset="0"/>
              </a:rPr>
              <a:t>But when we try to do this, for </a:t>
            </a:r>
            <a:r>
              <a:rPr lang="en-US" sz="1400" dirty="0">
                <a:cs typeface="Arial" pitchFamily="34" charset="0"/>
              </a:rPr>
              <a:t>any business, there are </a:t>
            </a:r>
            <a:r>
              <a:rPr lang="en-US" sz="1400" dirty="0" smtClean="0">
                <a:cs typeface="Arial" pitchFamily="34" charset="0"/>
              </a:rPr>
              <a:t>three things which are </a:t>
            </a:r>
            <a:r>
              <a:rPr lang="en-US" sz="1400" dirty="0">
                <a:cs typeface="Arial" pitchFamily="34" charset="0"/>
              </a:rPr>
              <a:t>in conflict with each other</a:t>
            </a:r>
          </a:p>
          <a:p>
            <a:pPr marL="745200" lvl="4" indent="-288000" eaLnBrk="1" hangingPunct="1">
              <a:lnSpc>
                <a:spcPct val="120000"/>
              </a:lnSpc>
              <a:buSzPct val="100000"/>
              <a:buFont typeface="+mj-lt"/>
              <a:buAutoNum type="arabicPeriod"/>
              <a:defRPr/>
            </a:pPr>
            <a:r>
              <a:rPr lang="en-US" sz="1400" dirty="0" smtClean="0">
                <a:cs typeface="Arial" pitchFamily="34" charset="0"/>
              </a:rPr>
              <a:t>Inventory cost</a:t>
            </a:r>
            <a:endParaRPr lang="en-US" sz="1400" dirty="0">
              <a:cs typeface="Arial" pitchFamily="34" charset="0"/>
            </a:endParaRPr>
          </a:p>
          <a:p>
            <a:pPr marL="745200" lvl="4" indent="-288000" eaLnBrk="1" hangingPunct="1">
              <a:lnSpc>
                <a:spcPct val="120000"/>
              </a:lnSpc>
              <a:buSzPct val="100000"/>
              <a:buFont typeface="+mj-lt"/>
              <a:buAutoNum type="arabicPeriod"/>
              <a:defRPr/>
            </a:pPr>
            <a:r>
              <a:rPr lang="en-US" sz="1400" dirty="0" smtClean="0">
                <a:cs typeface="Arial" pitchFamily="34" charset="0"/>
              </a:rPr>
              <a:t>Production cost</a:t>
            </a:r>
            <a:endParaRPr lang="en-US" sz="1400" dirty="0">
              <a:cs typeface="Arial" pitchFamily="34" charset="0"/>
            </a:endParaRPr>
          </a:p>
          <a:p>
            <a:pPr marL="745200" lvl="4" indent="-288000" eaLnBrk="1" hangingPunct="1">
              <a:lnSpc>
                <a:spcPct val="120000"/>
              </a:lnSpc>
              <a:buSzPct val="100000"/>
              <a:buFont typeface="+mj-lt"/>
              <a:buAutoNum type="arabicPeriod"/>
              <a:defRPr/>
            </a:pPr>
            <a:r>
              <a:rPr lang="en-US" sz="1400" dirty="0" smtClean="0">
                <a:cs typeface="Arial" pitchFamily="34" charset="0"/>
              </a:rPr>
              <a:t>Customer </a:t>
            </a:r>
            <a:r>
              <a:rPr lang="en-US" sz="1400" dirty="0">
                <a:cs typeface="Arial" pitchFamily="34" charset="0"/>
              </a:rPr>
              <a:t>Responsiveness </a:t>
            </a:r>
            <a:endParaRPr lang="en-US" sz="1400" dirty="0" smtClean="0">
              <a:cs typeface="Arial" pitchFamily="34" charset="0"/>
            </a:endParaRPr>
          </a:p>
          <a:p>
            <a:pPr lvl="1" eaLnBrk="1" hangingPunct="1">
              <a:lnSpc>
                <a:spcPct val="120000"/>
              </a:lnSpc>
              <a:buSzPct val="100000"/>
              <a:buFont typeface="Arial" pitchFamily="34" charset="0"/>
              <a:buChar char="•"/>
              <a:defRPr/>
            </a:pPr>
            <a:r>
              <a:rPr lang="en-US" sz="1400" dirty="0">
                <a:cs typeface="Arial" pitchFamily="34" charset="0"/>
              </a:rPr>
              <a:t>For </a:t>
            </a:r>
            <a:r>
              <a:rPr lang="en-US" sz="1400" dirty="0" smtClean="0">
                <a:cs typeface="Arial" pitchFamily="34" charset="0"/>
              </a:rPr>
              <a:t>example:</a:t>
            </a:r>
          </a:p>
          <a:p>
            <a:pPr marL="745200" lvl="4" indent="-288000" eaLnBrk="1" hangingPunct="1">
              <a:lnSpc>
                <a:spcPct val="120000"/>
              </a:lnSpc>
              <a:buSzPct val="100000"/>
              <a:buFont typeface="Arial" panose="020B0604020202020204" pitchFamily="34" charset="0"/>
              <a:buChar char="•"/>
              <a:defRPr/>
            </a:pPr>
            <a:r>
              <a:rPr lang="en-US" sz="1400" dirty="0">
                <a:cs typeface="Arial" pitchFamily="34" charset="0"/>
              </a:rPr>
              <a:t>If a business reduces inventory then customer responsiveness </a:t>
            </a:r>
            <a:r>
              <a:rPr lang="en-US" sz="1400" dirty="0" smtClean="0">
                <a:cs typeface="Arial" pitchFamily="34" charset="0"/>
              </a:rPr>
              <a:t>reduces</a:t>
            </a:r>
            <a:endParaRPr lang="en-US" sz="1400" dirty="0">
              <a:cs typeface="Arial" pitchFamily="34" charset="0"/>
            </a:endParaRPr>
          </a:p>
          <a:p>
            <a:pPr marL="745200" lvl="4" indent="-288000" eaLnBrk="1" hangingPunct="1">
              <a:lnSpc>
                <a:spcPct val="120000"/>
              </a:lnSpc>
              <a:buSzPct val="100000"/>
              <a:buFont typeface="Arial" panose="020B0604020202020204" pitchFamily="34" charset="0"/>
              <a:buChar char="•"/>
              <a:defRPr/>
            </a:pPr>
            <a:r>
              <a:rPr lang="en-US" sz="1400" dirty="0">
                <a:cs typeface="Arial" pitchFamily="34" charset="0"/>
              </a:rPr>
              <a:t>If the business buys only that quantity of raw material that it needs for the day, it will increase the cost of transportation and hence the productions cost per unit will go up</a:t>
            </a:r>
          </a:p>
          <a:p>
            <a:r>
              <a:rPr lang="en-US" sz="1400" dirty="0">
                <a:cs typeface="Arial" pitchFamily="34" charset="0"/>
              </a:rPr>
              <a:t> </a:t>
            </a:r>
          </a:p>
          <a:p>
            <a:pPr marL="745200" lvl="4" indent="-288000" eaLnBrk="1" hangingPunct="1">
              <a:lnSpc>
                <a:spcPct val="120000"/>
              </a:lnSpc>
              <a:buSzPct val="100000"/>
              <a:buFont typeface="Arial" panose="020B0604020202020204" pitchFamily="34" charset="0"/>
              <a:buChar char="•"/>
              <a:defRPr/>
            </a:pPr>
            <a:endParaRPr lang="en-US" sz="1400" dirty="0">
              <a:cs typeface="Arial" pitchFamily="34" charset="0"/>
            </a:endParaRPr>
          </a:p>
        </p:txBody>
      </p:sp>
      <p:sp>
        <p:nvSpPr>
          <p:cNvPr id="9" name="Slide Number Placeholder 5"/>
          <p:cNvSpPr>
            <a:spLocks noGrp="1"/>
          </p:cNvSpPr>
          <p:nvPr>
            <p:ph type="sldNum" sz="quarter" idx="12"/>
          </p:nvPr>
        </p:nvSpPr>
        <p:spPr bwMode="auto">
          <a:xfrm>
            <a:off x="3467100" y="6492875"/>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50753AF5-7F15-475A-BE06-056A80531E88}" type="slidenum">
              <a:rPr lang="en-US" sz="1600" b="1" smtClean="0"/>
              <a:pPr algn="ctr" eaLnBrk="1" hangingPunct="1"/>
              <a:t>34</a:t>
            </a:fld>
            <a:endParaRPr lang="en-US" sz="1600" b="1"/>
          </a:p>
        </p:txBody>
      </p:sp>
      <p:sp>
        <p:nvSpPr>
          <p:cNvPr id="8" name="Text Box 1"/>
          <p:cNvSpPr txBox="1">
            <a:spLocks noChangeArrowheads="1"/>
          </p:cNvSpPr>
          <p:nvPr/>
        </p:nvSpPr>
        <p:spPr bwMode="auto">
          <a:xfrm>
            <a:off x="4603173" y="152400"/>
            <a:ext cx="41910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r>
              <a:rPr lang="hi-IN" sz="2400" dirty="0">
                <a:cs typeface="Arial" pitchFamily="34" charset="0"/>
              </a:rPr>
              <a:t>इन्वेंट्री का ग्राहक की </a:t>
            </a:r>
            <a:r>
              <a:rPr lang="hi-IN" sz="2400" dirty="0" smtClean="0">
                <a:cs typeface="Arial" pitchFamily="34" charset="0"/>
              </a:rPr>
              <a:t>जरुरत पूरा कर पाने के </a:t>
            </a:r>
            <a:r>
              <a:rPr lang="hi-IN" sz="2400" dirty="0">
                <a:cs typeface="Arial" pitchFamily="34" charset="0"/>
              </a:rPr>
              <a:t>उपर प्रभाव </a:t>
            </a:r>
            <a:endParaRPr lang="en-US" sz="2400" dirty="0">
              <a:cs typeface="Arial" pitchFamily="34" charset="0"/>
            </a:endParaRPr>
          </a:p>
        </p:txBody>
      </p:sp>
      <p:sp>
        <p:nvSpPr>
          <p:cNvPr id="10" name="Text Box 2"/>
          <p:cNvSpPr txBox="1">
            <a:spLocks noChangeArrowheads="1"/>
          </p:cNvSpPr>
          <p:nvPr/>
        </p:nvSpPr>
        <p:spPr bwMode="auto">
          <a:xfrm>
            <a:off x="4603173" y="1035050"/>
            <a:ext cx="4191000" cy="48323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8001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lvl="1" eaLnBrk="1" hangingPunct="1">
              <a:lnSpc>
                <a:spcPct val="120000"/>
              </a:lnSpc>
              <a:buSzPct val="100000"/>
              <a:buFont typeface="Arial" pitchFamily="34" charset="0"/>
              <a:buChar char="•"/>
              <a:defRPr/>
            </a:pPr>
            <a:r>
              <a:rPr lang="hi-IN" sz="1400" dirty="0" smtClean="0">
                <a:cs typeface="Arial" pitchFamily="34" charset="0"/>
              </a:rPr>
              <a:t>जब </a:t>
            </a:r>
            <a:r>
              <a:rPr lang="hi-IN" sz="1400" dirty="0">
                <a:cs typeface="Arial" pitchFamily="34" charset="0"/>
              </a:rPr>
              <a:t>हमारे पास सही प्रकार के और सही मात्रा में उत्पाद मौजूद हो, हम ग्राहक की जरुरत को जल्दी पूरा कर सकते हैं। इसे ग्राहक की जरुरतों को पूरा करना कहते हैं</a:t>
            </a:r>
            <a:r>
              <a:rPr lang="hi-IN" sz="1400" dirty="0" smtClean="0">
                <a:cs typeface="Arial" pitchFamily="34" charset="0"/>
              </a:rPr>
              <a:t>। </a:t>
            </a:r>
            <a:endParaRPr lang="en-US" sz="1400" dirty="0" smtClean="0">
              <a:cs typeface="Arial" pitchFamily="34" charset="0"/>
            </a:endParaRPr>
          </a:p>
          <a:p>
            <a:pPr lvl="1" eaLnBrk="1" hangingPunct="1">
              <a:lnSpc>
                <a:spcPct val="120000"/>
              </a:lnSpc>
              <a:buSzPct val="100000"/>
              <a:buFont typeface="Arial" pitchFamily="34" charset="0"/>
              <a:buChar char="•"/>
              <a:defRPr/>
            </a:pPr>
            <a:r>
              <a:rPr lang="hi-IN" sz="1400" smtClean="0">
                <a:cs typeface="Arial" pitchFamily="34" charset="0"/>
              </a:rPr>
              <a:t>लेकिन </a:t>
            </a:r>
            <a:r>
              <a:rPr lang="hi-IN" sz="1400" dirty="0" smtClean="0">
                <a:cs typeface="Arial" pitchFamily="34" charset="0"/>
              </a:rPr>
              <a:t>जब हम किसी भी व्यापार के लिए ऐसा करने का प्रयास करते हैं , तीन चीजों के बीच आपस में संघर्ष रहता है  </a:t>
            </a:r>
            <a:endParaRPr lang="en-US" sz="1400" dirty="0">
              <a:cs typeface="Arial" pitchFamily="34" charset="0"/>
            </a:endParaRPr>
          </a:p>
          <a:p>
            <a:pPr marL="745200" lvl="4" indent="-288000" eaLnBrk="1" hangingPunct="1">
              <a:lnSpc>
                <a:spcPct val="120000"/>
              </a:lnSpc>
              <a:buSzPct val="100000"/>
              <a:buFont typeface="+mj-lt"/>
              <a:buAutoNum type="arabicPeriod"/>
              <a:defRPr/>
            </a:pPr>
            <a:r>
              <a:rPr lang="hi-IN" sz="1400" dirty="0" smtClean="0">
                <a:cs typeface="Arial" pitchFamily="34" charset="0"/>
              </a:rPr>
              <a:t>इन्वेन्ट्री का खर्च </a:t>
            </a:r>
            <a:endParaRPr lang="en-US" sz="1400" dirty="0">
              <a:cs typeface="Arial" pitchFamily="34" charset="0"/>
            </a:endParaRPr>
          </a:p>
          <a:p>
            <a:pPr marL="745200" lvl="4" indent="-288000" eaLnBrk="1" hangingPunct="1">
              <a:lnSpc>
                <a:spcPct val="120000"/>
              </a:lnSpc>
              <a:buSzPct val="100000"/>
              <a:buFont typeface="+mj-lt"/>
              <a:buAutoNum type="arabicPeriod"/>
              <a:defRPr/>
            </a:pPr>
            <a:r>
              <a:rPr lang="hi-IN" sz="1400" dirty="0">
                <a:cs typeface="Arial" pitchFamily="34" charset="0"/>
              </a:rPr>
              <a:t>उत्पादन का </a:t>
            </a:r>
            <a:r>
              <a:rPr lang="hi-IN" sz="1400" dirty="0" smtClean="0">
                <a:cs typeface="Arial" pitchFamily="34" charset="0"/>
              </a:rPr>
              <a:t>खर्च </a:t>
            </a:r>
            <a:endParaRPr lang="en-US" sz="1400" dirty="0" smtClean="0">
              <a:cs typeface="Arial" pitchFamily="34" charset="0"/>
            </a:endParaRPr>
          </a:p>
          <a:p>
            <a:pPr marL="745200" lvl="4" indent="-288000" eaLnBrk="1" hangingPunct="1">
              <a:lnSpc>
                <a:spcPct val="120000"/>
              </a:lnSpc>
              <a:buSzPct val="100000"/>
              <a:buFont typeface="+mj-lt"/>
              <a:buAutoNum type="arabicPeriod"/>
              <a:defRPr/>
            </a:pPr>
            <a:r>
              <a:rPr lang="hi-IN" sz="1400" dirty="0" smtClean="0">
                <a:cs typeface="Arial" pitchFamily="34" charset="0"/>
              </a:rPr>
              <a:t>ग्राहक की जरुरत को पूरा कर पाना </a:t>
            </a:r>
            <a:endParaRPr lang="en-US" sz="1400" dirty="0" smtClean="0">
              <a:cs typeface="Arial" pitchFamily="34" charset="0"/>
            </a:endParaRPr>
          </a:p>
          <a:p>
            <a:pPr lvl="1" eaLnBrk="1" hangingPunct="1">
              <a:lnSpc>
                <a:spcPct val="120000"/>
              </a:lnSpc>
              <a:buSzPct val="100000"/>
              <a:buFont typeface="Arial" pitchFamily="34" charset="0"/>
              <a:buChar char="•"/>
              <a:defRPr/>
            </a:pPr>
            <a:r>
              <a:rPr lang="hi-IN" sz="1400" dirty="0" smtClean="0">
                <a:cs typeface="Arial" pitchFamily="34" charset="0"/>
              </a:rPr>
              <a:t>उदाहरण के लिए: </a:t>
            </a:r>
            <a:endParaRPr lang="en-US" sz="1400" dirty="0" smtClean="0">
              <a:cs typeface="Arial" pitchFamily="34" charset="0"/>
            </a:endParaRPr>
          </a:p>
          <a:p>
            <a:pPr marL="745200" lvl="4" indent="-288000" eaLnBrk="1" hangingPunct="1">
              <a:lnSpc>
                <a:spcPct val="120000"/>
              </a:lnSpc>
              <a:buSzPct val="100000"/>
              <a:buFont typeface="Arial" panose="020B0604020202020204" pitchFamily="34" charset="0"/>
              <a:buChar char="•"/>
              <a:defRPr/>
            </a:pPr>
            <a:r>
              <a:rPr lang="hi-IN" sz="1400" dirty="0" smtClean="0">
                <a:cs typeface="Arial" pitchFamily="34" charset="0"/>
              </a:rPr>
              <a:t>अगर एक व्यापार इन्वेंट्री कम करता है, तो </a:t>
            </a:r>
            <a:r>
              <a:rPr lang="hi-IN" sz="1400" dirty="0">
                <a:cs typeface="Arial" pitchFamily="34" charset="0"/>
              </a:rPr>
              <a:t>ग्राहक </a:t>
            </a:r>
            <a:r>
              <a:rPr lang="hi-IN" sz="1400" dirty="0" smtClean="0">
                <a:cs typeface="Arial" pitchFamily="34" charset="0"/>
              </a:rPr>
              <a:t>की </a:t>
            </a:r>
            <a:r>
              <a:rPr lang="hi-IN" sz="1400" dirty="0">
                <a:cs typeface="Arial" pitchFamily="34" charset="0"/>
              </a:rPr>
              <a:t>जरुरत को पूरा कर पाना कम </a:t>
            </a:r>
            <a:r>
              <a:rPr lang="hi-IN" sz="1400" dirty="0" smtClean="0">
                <a:cs typeface="Arial" pitchFamily="34" charset="0"/>
              </a:rPr>
              <a:t>हो जाता  है </a:t>
            </a:r>
            <a:endParaRPr lang="en-US" sz="1400" dirty="0">
              <a:cs typeface="Arial" pitchFamily="34" charset="0"/>
            </a:endParaRPr>
          </a:p>
          <a:p>
            <a:pPr marL="745200" lvl="4" indent="-288000" eaLnBrk="1" hangingPunct="1">
              <a:lnSpc>
                <a:spcPct val="120000"/>
              </a:lnSpc>
              <a:buSzPct val="100000"/>
              <a:buFont typeface="Arial" panose="020B0604020202020204" pitchFamily="34" charset="0"/>
              <a:buChar char="•"/>
              <a:defRPr/>
            </a:pPr>
            <a:r>
              <a:rPr lang="hi-IN" sz="1400" dirty="0" smtClean="0">
                <a:cs typeface="Arial" pitchFamily="34" charset="0"/>
              </a:rPr>
              <a:t>अगर कोई व्यापार केवल उतनी ही मात्रा में कच्चा माल खरीदता है जिसकी उसे उस दिन आवश्यकता है, इससे उसका आने-जाने का खर्चा बढ़ जाएगा और प्रति इकाई आने-जाने क खर्च बढ़ जाएगा जिससे प्रति इकाई उत्पादन का खर्च बढ़ जाएगा </a:t>
            </a:r>
            <a:endParaRPr lang="en-US" sz="1400" dirty="0">
              <a:cs typeface="Arial" pitchFamily="34" charset="0"/>
            </a:endParaRPr>
          </a:p>
          <a:p>
            <a:r>
              <a:rPr lang="en-US" sz="1400" dirty="0">
                <a:cs typeface="Arial" pitchFamily="34" charset="0"/>
              </a:rPr>
              <a:t> </a:t>
            </a:r>
          </a:p>
          <a:p>
            <a:pPr marL="745200" lvl="4" indent="-288000" eaLnBrk="1" hangingPunct="1">
              <a:lnSpc>
                <a:spcPct val="120000"/>
              </a:lnSpc>
              <a:buSzPct val="100000"/>
              <a:buFont typeface="Arial" panose="020B0604020202020204" pitchFamily="34" charset="0"/>
              <a:buChar char="•"/>
              <a:defRPr/>
            </a:pPr>
            <a:endParaRPr lang="en-US" sz="1400" dirty="0">
              <a:cs typeface="Arial" pitchFamily="34" charset="0"/>
            </a:endParaRPr>
          </a:p>
        </p:txBody>
      </p:sp>
    </p:spTree>
    <p:extLst>
      <p:ext uri="{BB962C8B-B14F-4D97-AF65-F5344CB8AC3E}">
        <p14:creationId xmlns:p14="http://schemas.microsoft.com/office/powerpoint/2010/main" val="232112214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1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10">
                                            <p:txEl>
                                              <p:pRg st="3" end="3"/>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10">
                                            <p:txEl>
                                              <p:pRg st="4" end="4"/>
                                            </p:txEl>
                                          </p:spTgt>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10">
                                            <p:txEl>
                                              <p:pRg st="5" end="5"/>
                                            </p:txEl>
                                          </p:spTgt>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10">
                                            <p:txEl>
                                              <p:pRg st="6" end="6"/>
                                            </p:txEl>
                                          </p:spTgt>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10">
                                            <p:txEl>
                                              <p:pRg st="7" end="7"/>
                                            </p:txEl>
                                          </p:spTgt>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nodeType="clickEffect">
                                  <p:stCondLst>
                                    <p:cond delay="0"/>
                                  </p:stCondLst>
                                  <p:childTnLst>
                                    <p:set>
                                      <p:cBhvr>
                                        <p:cTn id="74" dur="1" fill="hold">
                                          <p:stCondLst>
                                            <p:cond delay="0"/>
                                          </p:stCondLst>
                                        </p:cTn>
                                        <p:tgtEl>
                                          <p:spTgt spid="10">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13346" name="Rectangle 1" hidden="1"/>
          <p:cNvGraphicFramePr>
            <a:graphicFrameLocks/>
          </p:cNvGraphicFramePr>
          <p:nvPr>
            <p:custDataLst>
              <p:tags r:id="rId2"/>
            </p:custData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571575" r:id="rId5" imgW="0" imgH="0" progId="">
                  <p:embed/>
                </p:oleObj>
              </mc:Choice>
              <mc:Fallback>
                <p:oleObj r:id="rId5" imgW="0" imgH="0" progId="">
                  <p:embed/>
                  <p:pic>
                    <p:nvPicPr>
                      <p:cNvPr id="0" name=""/>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4" name="Rectangle 23"/>
          <p:cNvSpPr>
            <a:spLocks noChangeArrowheads="1"/>
          </p:cNvSpPr>
          <p:nvPr/>
        </p:nvSpPr>
        <p:spPr bwMode="auto">
          <a:xfrm>
            <a:off x="228600" y="5486400"/>
            <a:ext cx="4191000" cy="1066800"/>
          </a:xfrm>
          <a:prstGeom prst="rect">
            <a:avLst/>
          </a:prstGeom>
          <a:solidFill>
            <a:srgbClr val="FFCC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pPr algn="ctr"/>
            <a:r>
              <a:rPr lang="en-US" sz="2000" b="1" dirty="0">
                <a:solidFill>
                  <a:srgbClr val="000000"/>
                </a:solidFill>
                <a:latin typeface="Garamond" pitchFamily="18" charset="0"/>
                <a:cs typeface="Arial" pitchFamily="34" charset="0"/>
              </a:rPr>
              <a:t>Key point:</a:t>
            </a:r>
            <a:r>
              <a:rPr lang="en-US" sz="2000" dirty="0">
                <a:solidFill>
                  <a:srgbClr val="000000"/>
                </a:solidFill>
                <a:latin typeface="Garamond" pitchFamily="18" charset="0"/>
                <a:cs typeface="Arial" pitchFamily="34" charset="0"/>
              </a:rPr>
              <a:t> A business has to balance the 3 considerations by carefully deciding what to do with the inventory</a:t>
            </a:r>
          </a:p>
        </p:txBody>
      </p:sp>
      <p:sp>
        <p:nvSpPr>
          <p:cNvPr id="11" name="Text Box 1"/>
          <p:cNvSpPr txBox="1">
            <a:spLocks noChangeArrowheads="1"/>
          </p:cNvSpPr>
          <p:nvPr/>
        </p:nvSpPr>
        <p:spPr bwMode="auto">
          <a:xfrm>
            <a:off x="228600" y="152400"/>
            <a:ext cx="41910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r>
              <a:rPr lang="en-US" sz="2400" dirty="0">
                <a:cs typeface="Arial" pitchFamily="34" charset="0"/>
              </a:rPr>
              <a:t>Impact of inventory on customer responsiveness</a:t>
            </a:r>
          </a:p>
        </p:txBody>
      </p:sp>
      <p:sp>
        <p:nvSpPr>
          <p:cNvPr id="13" name="Text Box 2"/>
          <p:cNvSpPr txBox="1">
            <a:spLocks noChangeArrowheads="1"/>
          </p:cNvSpPr>
          <p:nvPr/>
        </p:nvSpPr>
        <p:spPr bwMode="auto">
          <a:xfrm>
            <a:off x="228600" y="1035050"/>
            <a:ext cx="4191000" cy="43751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8001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lvl="1" eaLnBrk="1" hangingPunct="1">
              <a:lnSpc>
                <a:spcPct val="120000"/>
              </a:lnSpc>
              <a:buSzPct val="100000"/>
              <a:buFont typeface="Arial" pitchFamily="34" charset="0"/>
              <a:buChar char="•"/>
              <a:defRPr/>
            </a:pPr>
            <a:r>
              <a:rPr lang="en-US" sz="1600" dirty="0" smtClean="0">
                <a:cs typeface="Arial" pitchFamily="34" charset="0"/>
              </a:rPr>
              <a:t>Every business must try for high levels of </a:t>
            </a:r>
            <a:r>
              <a:rPr lang="en-US" sz="1600" dirty="0">
                <a:cs typeface="Arial" pitchFamily="34" charset="0"/>
              </a:rPr>
              <a:t>c</a:t>
            </a:r>
            <a:r>
              <a:rPr lang="en-US" sz="1600" dirty="0" smtClean="0">
                <a:cs typeface="Arial" pitchFamily="34" charset="0"/>
              </a:rPr>
              <a:t>ustomer responsiveness</a:t>
            </a:r>
          </a:p>
          <a:p>
            <a:pPr lvl="1" eaLnBrk="1" hangingPunct="1">
              <a:lnSpc>
                <a:spcPct val="120000"/>
              </a:lnSpc>
              <a:buSzPct val="100000"/>
              <a:buFont typeface="Arial" pitchFamily="34" charset="0"/>
              <a:buChar char="•"/>
              <a:defRPr/>
            </a:pPr>
            <a:r>
              <a:rPr lang="en-US" sz="1600" dirty="0" smtClean="0">
                <a:cs typeface="Arial" pitchFamily="34" charset="0"/>
              </a:rPr>
              <a:t>This is possible only when the business has adequate inventory</a:t>
            </a:r>
          </a:p>
          <a:p>
            <a:pPr lvl="1" eaLnBrk="1" hangingPunct="1">
              <a:lnSpc>
                <a:spcPct val="120000"/>
              </a:lnSpc>
              <a:buSzPct val="100000"/>
              <a:buFont typeface="Arial" pitchFamily="34" charset="0"/>
              <a:buChar char="•"/>
              <a:defRPr/>
            </a:pPr>
            <a:r>
              <a:rPr lang="en-US" sz="1600" dirty="0" smtClean="0">
                <a:cs typeface="Arial" pitchFamily="34" charset="0"/>
              </a:rPr>
              <a:t>But that means businesses money will be locked in the inventory</a:t>
            </a:r>
          </a:p>
          <a:p>
            <a:pPr lvl="1" eaLnBrk="1" hangingPunct="1">
              <a:lnSpc>
                <a:spcPct val="120000"/>
              </a:lnSpc>
              <a:buSzPct val="100000"/>
              <a:buFont typeface="Arial" pitchFamily="34" charset="0"/>
              <a:buChar char="•"/>
              <a:defRPr/>
            </a:pPr>
            <a:r>
              <a:rPr lang="en-US" sz="1600" dirty="0" smtClean="0">
                <a:cs typeface="Arial" pitchFamily="34" charset="0"/>
              </a:rPr>
              <a:t>To reduce the money of the business locked in the inventory, the business must negotiate and take credit from its raw-material suppliers</a:t>
            </a:r>
            <a:endParaRPr lang="en-US" sz="1600" dirty="0">
              <a:cs typeface="Arial" pitchFamily="34" charset="0"/>
            </a:endParaRPr>
          </a:p>
        </p:txBody>
      </p:sp>
      <p:sp>
        <p:nvSpPr>
          <p:cNvPr id="9" name="Slide Number Placeholder 5"/>
          <p:cNvSpPr>
            <a:spLocks noGrp="1"/>
          </p:cNvSpPr>
          <p:nvPr>
            <p:ph type="sldNum" sz="quarter" idx="12"/>
          </p:nvPr>
        </p:nvSpPr>
        <p:spPr bwMode="auto">
          <a:xfrm>
            <a:off x="3467100" y="6492875"/>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50753AF5-7F15-475A-BE06-056A80531E88}" type="slidenum">
              <a:rPr lang="en-US" sz="1600" b="1" smtClean="0"/>
              <a:pPr algn="ctr" eaLnBrk="1" hangingPunct="1"/>
              <a:t>35</a:t>
            </a:fld>
            <a:endParaRPr lang="en-US" sz="1600" b="1"/>
          </a:p>
        </p:txBody>
      </p:sp>
      <p:sp>
        <p:nvSpPr>
          <p:cNvPr id="10" name="Rectangle 9"/>
          <p:cNvSpPr>
            <a:spLocks noChangeArrowheads="1"/>
          </p:cNvSpPr>
          <p:nvPr/>
        </p:nvSpPr>
        <p:spPr bwMode="auto">
          <a:xfrm>
            <a:off x="4648200" y="5486400"/>
            <a:ext cx="4191000" cy="1066800"/>
          </a:xfrm>
          <a:prstGeom prst="rect">
            <a:avLst/>
          </a:prstGeom>
          <a:solidFill>
            <a:srgbClr val="FFCC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pPr algn="ctr"/>
            <a:r>
              <a:rPr lang="x-none" b="1" dirty="0">
                <a:solidFill>
                  <a:srgbClr val="000000"/>
                </a:solidFill>
                <a:latin typeface="Garamond" pitchFamily="18" charset="0"/>
                <a:cs typeface="Arial" pitchFamily="34" charset="0"/>
              </a:rPr>
              <a:t>मुख्य बिंदु</a:t>
            </a:r>
            <a:r>
              <a:rPr lang="x-none" b="1">
                <a:solidFill>
                  <a:srgbClr val="000000"/>
                </a:solidFill>
                <a:latin typeface="Garamond" pitchFamily="18" charset="0"/>
                <a:cs typeface="Arial" pitchFamily="34" charset="0"/>
              </a:rPr>
              <a:t>: </a:t>
            </a:r>
            <a:r>
              <a:rPr lang="x-none">
                <a:solidFill>
                  <a:srgbClr val="000000"/>
                </a:solidFill>
                <a:latin typeface="Garamond" pitchFamily="18" charset="0"/>
                <a:cs typeface="Arial" pitchFamily="34" charset="0"/>
              </a:rPr>
              <a:t>ध्यानपूर्वक </a:t>
            </a:r>
            <a:r>
              <a:rPr lang="x-none">
                <a:solidFill>
                  <a:srgbClr val="000000"/>
                </a:solidFill>
                <a:latin typeface="Garamond" pitchFamily="18" charset="0"/>
                <a:cs typeface="Arial" pitchFamily="34" charset="0"/>
              </a:rPr>
              <a:t>यह निर्धारित करके कि इन्वेंट्री के साथ क्या </a:t>
            </a:r>
            <a:r>
              <a:rPr lang="x-none">
                <a:solidFill>
                  <a:srgbClr val="000000"/>
                </a:solidFill>
                <a:latin typeface="Garamond" pitchFamily="18" charset="0"/>
                <a:cs typeface="Arial" pitchFamily="34" charset="0"/>
              </a:rPr>
              <a:t>करना </a:t>
            </a:r>
            <a:r>
              <a:rPr lang="x-none" smtClean="0">
                <a:solidFill>
                  <a:srgbClr val="000000"/>
                </a:solidFill>
                <a:latin typeface="Garamond" pitchFamily="18" charset="0"/>
                <a:cs typeface="Arial" pitchFamily="34" charset="0"/>
              </a:rPr>
              <a:t>है</a:t>
            </a:r>
            <a:r>
              <a:rPr lang="hi-IN" dirty="0" smtClean="0">
                <a:solidFill>
                  <a:srgbClr val="000000"/>
                </a:solidFill>
                <a:latin typeface="Garamond" pitchFamily="18" charset="0"/>
                <a:cs typeface="Arial" pitchFamily="34" charset="0"/>
              </a:rPr>
              <a:t>,</a:t>
            </a:r>
            <a:r>
              <a:rPr lang="x-none" smtClean="0">
                <a:solidFill>
                  <a:srgbClr val="000000"/>
                </a:solidFill>
                <a:latin typeface="Garamond" pitchFamily="18" charset="0"/>
                <a:cs typeface="Arial" pitchFamily="34" charset="0"/>
              </a:rPr>
              <a:t> एक </a:t>
            </a:r>
            <a:r>
              <a:rPr lang="x-none" dirty="0">
                <a:solidFill>
                  <a:srgbClr val="000000"/>
                </a:solidFill>
                <a:latin typeface="Garamond" pitchFamily="18" charset="0"/>
                <a:cs typeface="Arial" pitchFamily="34" charset="0"/>
              </a:rPr>
              <a:t>व्यापार को </a:t>
            </a:r>
            <a:r>
              <a:rPr lang="x-none">
                <a:solidFill>
                  <a:srgbClr val="000000"/>
                </a:solidFill>
                <a:latin typeface="Garamond" pitchFamily="18" charset="0"/>
                <a:cs typeface="Arial" pitchFamily="34" charset="0"/>
              </a:rPr>
              <a:t>तीनों </a:t>
            </a:r>
            <a:r>
              <a:rPr lang="hi-IN" dirty="0" smtClean="0">
                <a:solidFill>
                  <a:srgbClr val="000000"/>
                </a:solidFill>
                <a:latin typeface="Garamond" pitchFamily="18" charset="0"/>
                <a:cs typeface="Arial" pitchFamily="34" charset="0"/>
              </a:rPr>
              <a:t>बातों के बीच </a:t>
            </a:r>
            <a:r>
              <a:rPr lang="x-none" smtClean="0">
                <a:solidFill>
                  <a:srgbClr val="000000"/>
                </a:solidFill>
                <a:latin typeface="Garamond" pitchFamily="18" charset="0"/>
                <a:cs typeface="Arial" pitchFamily="34" charset="0"/>
              </a:rPr>
              <a:t>संतुलन </a:t>
            </a:r>
            <a:r>
              <a:rPr lang="x-none" dirty="0">
                <a:solidFill>
                  <a:srgbClr val="000000"/>
                </a:solidFill>
                <a:latin typeface="Garamond" pitchFamily="18" charset="0"/>
                <a:cs typeface="Arial" pitchFamily="34" charset="0"/>
              </a:rPr>
              <a:t>बनाना चाहिए</a:t>
            </a:r>
            <a:r>
              <a:rPr lang="x-none">
                <a:solidFill>
                  <a:srgbClr val="000000"/>
                </a:solidFill>
                <a:latin typeface="Garamond" pitchFamily="18" charset="0"/>
                <a:cs typeface="Arial" pitchFamily="34" charset="0"/>
              </a:rPr>
              <a:t>, </a:t>
            </a:r>
            <a:endParaRPr lang="en-US" dirty="0">
              <a:solidFill>
                <a:srgbClr val="000000"/>
              </a:solidFill>
              <a:latin typeface="Garamond" pitchFamily="18" charset="0"/>
              <a:cs typeface="Arial" pitchFamily="34" charset="0"/>
            </a:endParaRPr>
          </a:p>
        </p:txBody>
      </p:sp>
      <p:sp>
        <p:nvSpPr>
          <p:cNvPr id="12" name="Text Box 1"/>
          <p:cNvSpPr txBox="1">
            <a:spLocks noChangeArrowheads="1"/>
          </p:cNvSpPr>
          <p:nvPr/>
        </p:nvSpPr>
        <p:spPr bwMode="auto">
          <a:xfrm>
            <a:off x="4648200" y="152400"/>
            <a:ext cx="41910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r>
              <a:rPr lang="hi-IN" sz="2400" dirty="0">
                <a:cs typeface="Arial" pitchFamily="34" charset="0"/>
              </a:rPr>
              <a:t>इन्वेंट्री का ग्राहक की जरुरत पूरा कर पाने के उपर प्रभाव </a:t>
            </a:r>
            <a:endParaRPr lang="en-US" sz="2400" dirty="0">
              <a:cs typeface="Arial" pitchFamily="34" charset="0"/>
            </a:endParaRPr>
          </a:p>
        </p:txBody>
      </p:sp>
      <p:sp>
        <p:nvSpPr>
          <p:cNvPr id="16" name="Text Box 2"/>
          <p:cNvSpPr txBox="1">
            <a:spLocks noChangeArrowheads="1"/>
          </p:cNvSpPr>
          <p:nvPr/>
        </p:nvSpPr>
        <p:spPr bwMode="auto">
          <a:xfrm>
            <a:off x="4648200" y="1035050"/>
            <a:ext cx="4191000" cy="43751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8001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lvl="1" eaLnBrk="1" hangingPunct="1">
              <a:lnSpc>
                <a:spcPct val="120000"/>
              </a:lnSpc>
              <a:buSzPct val="100000"/>
              <a:buFont typeface="Arial" pitchFamily="34" charset="0"/>
              <a:buChar char="•"/>
              <a:defRPr/>
            </a:pPr>
            <a:r>
              <a:rPr lang="hi-IN" sz="1600" dirty="0" smtClean="0">
                <a:cs typeface="Arial" pitchFamily="34" charset="0"/>
              </a:rPr>
              <a:t>हरेक व्यापार को ग्राहक की जरुरतों को ज्यादा से ज्यादा पूरा करने की कोशिश करनी चाहिए </a:t>
            </a:r>
            <a:endParaRPr lang="en-US" sz="1600" dirty="0" smtClean="0">
              <a:cs typeface="Arial" pitchFamily="34" charset="0"/>
            </a:endParaRPr>
          </a:p>
          <a:p>
            <a:pPr lvl="1" eaLnBrk="1" hangingPunct="1">
              <a:lnSpc>
                <a:spcPct val="120000"/>
              </a:lnSpc>
              <a:buSzPct val="100000"/>
              <a:buFont typeface="Arial" pitchFamily="34" charset="0"/>
              <a:buChar char="•"/>
              <a:defRPr/>
            </a:pPr>
            <a:r>
              <a:rPr lang="hi-IN" sz="1600" dirty="0" smtClean="0">
                <a:cs typeface="Arial" pitchFamily="34" charset="0"/>
              </a:rPr>
              <a:t>यह तभी मूमकिन है जब व्यापार के पास पर्याप्त इन्वेंट्री हो </a:t>
            </a:r>
            <a:endParaRPr lang="en-US" sz="1600" dirty="0" smtClean="0">
              <a:cs typeface="Arial" pitchFamily="34" charset="0"/>
            </a:endParaRPr>
          </a:p>
          <a:p>
            <a:pPr lvl="1" eaLnBrk="1" hangingPunct="1">
              <a:lnSpc>
                <a:spcPct val="120000"/>
              </a:lnSpc>
              <a:buSzPct val="100000"/>
              <a:buFont typeface="Arial" pitchFamily="34" charset="0"/>
              <a:buChar char="•"/>
              <a:defRPr/>
            </a:pPr>
            <a:r>
              <a:rPr lang="hi-IN" sz="1600" dirty="0" smtClean="0">
                <a:cs typeface="Arial" pitchFamily="34" charset="0"/>
              </a:rPr>
              <a:t>लेकिन इसका मतलब है कि व्यापार का पैसा इन्वेंट्री में फंस जाएगा </a:t>
            </a:r>
            <a:endParaRPr lang="en-US" sz="1600" dirty="0" smtClean="0">
              <a:cs typeface="Arial" pitchFamily="34" charset="0"/>
            </a:endParaRPr>
          </a:p>
          <a:p>
            <a:pPr lvl="1" eaLnBrk="1" hangingPunct="1">
              <a:lnSpc>
                <a:spcPct val="120000"/>
              </a:lnSpc>
              <a:buSzPct val="100000"/>
              <a:buFont typeface="Arial" pitchFamily="34" charset="0"/>
              <a:buChar char="•"/>
              <a:defRPr/>
            </a:pPr>
            <a:r>
              <a:rPr lang="hi-IN" sz="1600" dirty="0" smtClean="0">
                <a:cs typeface="Arial" pitchFamily="34" charset="0"/>
              </a:rPr>
              <a:t>व्यापार के धन को इन्वेंट्री में फंसने से बचाने के लिए, व्यापार को अपने कच्चे माल के सप्लायर्स से तोल-मोल करना चाहिए और उधार लेना चाहिए</a:t>
            </a:r>
            <a:endParaRPr lang="en-US" sz="1600" dirty="0">
              <a:cs typeface="Arial" pitchFamily="34" charset="0"/>
            </a:endParaRPr>
          </a:p>
        </p:txBody>
      </p:sp>
    </p:spTree>
    <p:extLst>
      <p:ext uri="{BB962C8B-B14F-4D97-AF65-F5344CB8AC3E}">
        <p14:creationId xmlns:p14="http://schemas.microsoft.com/office/powerpoint/2010/main" val="358150679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6">
                                            <p:txEl>
                                              <p:pRg st="0" end="0"/>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6">
                                            <p:txEl>
                                              <p:pRg st="1" end="1"/>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6">
                                            <p:txEl>
                                              <p:pRg st="2" end="2"/>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10"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13346" name="Rectangle 1" hidden="1"/>
          <p:cNvGraphicFramePr>
            <a:graphicFrameLocks/>
          </p:cNvGraphicFramePr>
          <p:nvPr>
            <p:custDataLst>
              <p:tags r:id="rId2"/>
            </p:custData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570550" r:id="rId5" imgW="0" imgH="0" progId="">
                  <p:embed/>
                </p:oleObj>
              </mc:Choice>
              <mc:Fallback>
                <p:oleObj r:id="rId5" imgW="0" imgH="0" progId="">
                  <p:embed/>
                  <p:pic>
                    <p:nvPicPr>
                      <p:cNvPr id="0" name=""/>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 name="Text Box 1"/>
          <p:cNvSpPr txBox="1">
            <a:spLocks noChangeArrowheads="1"/>
          </p:cNvSpPr>
          <p:nvPr/>
        </p:nvSpPr>
        <p:spPr bwMode="auto">
          <a:xfrm>
            <a:off x="228600" y="152400"/>
            <a:ext cx="41910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r>
              <a:rPr lang="en-US" sz="2400" dirty="0"/>
              <a:t>Taking Credit from </a:t>
            </a:r>
            <a:r>
              <a:rPr lang="en-US" sz="2400" dirty="0" smtClean="0"/>
              <a:t>Suppliers and Controlling price</a:t>
            </a:r>
            <a:endParaRPr lang="en-US" sz="2400" dirty="0">
              <a:cs typeface="Arial" pitchFamily="34" charset="0"/>
            </a:endParaRPr>
          </a:p>
        </p:txBody>
      </p:sp>
      <p:sp>
        <p:nvSpPr>
          <p:cNvPr id="9" name="Slide Number Placeholder 5"/>
          <p:cNvSpPr>
            <a:spLocks noGrp="1"/>
          </p:cNvSpPr>
          <p:nvPr>
            <p:ph type="sldNum" sz="quarter" idx="12"/>
          </p:nvPr>
        </p:nvSpPr>
        <p:spPr bwMode="auto">
          <a:xfrm>
            <a:off x="3467100" y="6492875"/>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50753AF5-7F15-475A-BE06-056A80531E88}" type="slidenum">
              <a:rPr lang="en-US" sz="1600" b="1" smtClean="0"/>
              <a:pPr algn="ctr" eaLnBrk="1" hangingPunct="1"/>
              <a:t>36</a:t>
            </a:fld>
            <a:endParaRPr lang="en-US" sz="1600" b="1"/>
          </a:p>
        </p:txBody>
      </p:sp>
      <p:sp>
        <p:nvSpPr>
          <p:cNvPr id="12" name="Text Box 2"/>
          <p:cNvSpPr txBox="1">
            <a:spLocks noChangeArrowheads="1"/>
          </p:cNvSpPr>
          <p:nvPr/>
        </p:nvSpPr>
        <p:spPr bwMode="auto">
          <a:xfrm>
            <a:off x="228600" y="1035050"/>
            <a:ext cx="4191000" cy="52895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8001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lvl="1" eaLnBrk="1" hangingPunct="1">
              <a:lnSpc>
                <a:spcPct val="120000"/>
              </a:lnSpc>
              <a:buSzPct val="100000"/>
              <a:buFont typeface="Arial" pitchFamily="34" charset="0"/>
              <a:buChar char="•"/>
              <a:defRPr/>
            </a:pPr>
            <a:r>
              <a:rPr lang="en-US" dirty="0" smtClean="0">
                <a:cs typeface="Arial" pitchFamily="34" charset="0"/>
              </a:rPr>
              <a:t>To achieve that, the business can do one of the following things:</a:t>
            </a:r>
          </a:p>
          <a:p>
            <a:pPr marL="745200" lvl="4" indent="-288000" eaLnBrk="1" hangingPunct="1">
              <a:lnSpc>
                <a:spcPct val="120000"/>
              </a:lnSpc>
              <a:buSzPct val="100000"/>
              <a:buFont typeface="+mj-lt"/>
              <a:buAutoNum type="arabicPeriod"/>
              <a:defRPr/>
            </a:pPr>
            <a:r>
              <a:rPr lang="en-US" sz="1600" dirty="0">
                <a:cs typeface="Arial" pitchFamily="34" charset="0"/>
              </a:rPr>
              <a:t>Ask the supplier if he is willing to accept payment later</a:t>
            </a:r>
          </a:p>
          <a:p>
            <a:pPr marL="745200" lvl="4" indent="-288000" eaLnBrk="1" hangingPunct="1">
              <a:lnSpc>
                <a:spcPct val="120000"/>
              </a:lnSpc>
              <a:buSzPct val="100000"/>
              <a:buFont typeface="+mj-lt"/>
              <a:buAutoNum type="arabicPeriod"/>
              <a:defRPr/>
            </a:pPr>
            <a:r>
              <a:rPr lang="en-US" sz="1600" dirty="0">
                <a:cs typeface="Arial" pitchFamily="34" charset="0"/>
              </a:rPr>
              <a:t>Ask the supplier to reduce the price per unit but offer to pay money quickly</a:t>
            </a:r>
          </a:p>
          <a:p>
            <a:pPr lvl="1" eaLnBrk="1" hangingPunct="1">
              <a:lnSpc>
                <a:spcPct val="120000"/>
              </a:lnSpc>
              <a:buSzPct val="100000"/>
              <a:buFont typeface="Arial" pitchFamily="34" charset="0"/>
              <a:buChar char="•"/>
              <a:defRPr/>
            </a:pPr>
            <a:r>
              <a:rPr lang="en-US" dirty="0" smtClean="0">
                <a:cs typeface="Arial" pitchFamily="34" charset="0"/>
              </a:rPr>
              <a:t>The first will help the business use its money for a longer period while the second one will help the business reduce its costs</a:t>
            </a:r>
            <a:endParaRPr lang="en-US" dirty="0">
              <a:cs typeface="Arial" pitchFamily="34" charset="0"/>
            </a:endParaRPr>
          </a:p>
        </p:txBody>
      </p:sp>
      <p:sp>
        <p:nvSpPr>
          <p:cNvPr id="8" name="Text Box 1"/>
          <p:cNvSpPr txBox="1">
            <a:spLocks noChangeArrowheads="1"/>
          </p:cNvSpPr>
          <p:nvPr/>
        </p:nvSpPr>
        <p:spPr bwMode="auto">
          <a:xfrm>
            <a:off x="4648200" y="152400"/>
            <a:ext cx="41910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r>
              <a:rPr lang="hi-IN" sz="2400" dirty="0" smtClean="0"/>
              <a:t>सप्लायर्स से उधार लेना और कीमत नियंत्रित करना</a:t>
            </a:r>
            <a:endParaRPr lang="en-US" sz="2400" dirty="0">
              <a:cs typeface="Arial" pitchFamily="34" charset="0"/>
            </a:endParaRPr>
          </a:p>
        </p:txBody>
      </p:sp>
      <p:sp>
        <p:nvSpPr>
          <p:cNvPr id="10" name="Text Box 2"/>
          <p:cNvSpPr txBox="1">
            <a:spLocks noChangeArrowheads="1"/>
          </p:cNvSpPr>
          <p:nvPr/>
        </p:nvSpPr>
        <p:spPr bwMode="auto">
          <a:xfrm>
            <a:off x="4648200" y="1035050"/>
            <a:ext cx="4191000" cy="52895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8001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lvl="1" eaLnBrk="1" hangingPunct="1">
              <a:lnSpc>
                <a:spcPct val="120000"/>
              </a:lnSpc>
              <a:buSzPct val="100000"/>
              <a:buFont typeface="Arial" pitchFamily="34" charset="0"/>
              <a:buChar char="•"/>
              <a:defRPr/>
            </a:pPr>
            <a:r>
              <a:rPr lang="hi-IN" dirty="0" smtClean="0">
                <a:cs typeface="Arial" pitchFamily="34" charset="0"/>
              </a:rPr>
              <a:t>इसे हासिल करने के लिए, व्यापार इनमें से एक चीज कर सकती है:  </a:t>
            </a:r>
            <a:endParaRPr lang="en-US" dirty="0" smtClean="0">
              <a:cs typeface="Arial" pitchFamily="34" charset="0"/>
            </a:endParaRPr>
          </a:p>
          <a:p>
            <a:pPr marL="745200" lvl="4" indent="-288000" eaLnBrk="1" hangingPunct="1">
              <a:lnSpc>
                <a:spcPct val="120000"/>
              </a:lnSpc>
              <a:buSzPct val="100000"/>
              <a:buFont typeface="+mj-lt"/>
              <a:buAutoNum type="arabicPeriod"/>
              <a:defRPr/>
            </a:pPr>
            <a:r>
              <a:rPr lang="hi-IN" sz="1600" dirty="0" smtClean="0">
                <a:cs typeface="Arial" pitchFamily="34" charset="0"/>
              </a:rPr>
              <a:t>सप्लायर से पूछें कि क्या वो बाद में भुगतान लेने को तैयार है </a:t>
            </a:r>
            <a:endParaRPr lang="en-US" sz="1600" dirty="0">
              <a:cs typeface="Arial" pitchFamily="34" charset="0"/>
            </a:endParaRPr>
          </a:p>
          <a:p>
            <a:pPr marL="745200" lvl="4" indent="-288000" eaLnBrk="1" hangingPunct="1">
              <a:lnSpc>
                <a:spcPct val="120000"/>
              </a:lnSpc>
              <a:buSzPct val="100000"/>
              <a:buFont typeface="+mj-lt"/>
              <a:buAutoNum type="arabicPeriod"/>
              <a:defRPr/>
            </a:pPr>
            <a:r>
              <a:rPr lang="hi-IN" sz="1600" dirty="0" smtClean="0">
                <a:cs typeface="Arial" pitchFamily="34" charset="0"/>
              </a:rPr>
              <a:t>सप्लायर से प्रति इकाई कीमत कम करने को कहें लेकिन पैसे जल्दी चूकाने को कहें </a:t>
            </a:r>
            <a:endParaRPr lang="en-US" sz="1600" dirty="0">
              <a:cs typeface="Arial" pitchFamily="34" charset="0"/>
            </a:endParaRPr>
          </a:p>
          <a:p>
            <a:pPr lvl="1" eaLnBrk="1" hangingPunct="1">
              <a:lnSpc>
                <a:spcPct val="120000"/>
              </a:lnSpc>
              <a:buSzPct val="100000"/>
              <a:buFont typeface="Arial" pitchFamily="34" charset="0"/>
              <a:buChar char="•"/>
              <a:defRPr/>
            </a:pPr>
            <a:r>
              <a:rPr lang="hi-IN" dirty="0" smtClean="0">
                <a:cs typeface="Arial" pitchFamily="34" charset="0"/>
              </a:rPr>
              <a:t>पहले कदम से व्यापार को अपनी धनराशि को लंबे समय तक इस्तेमाल करने को मिलेगा जबकि दूसरे से व्यापार को लागत कम करने को मिलेगा। </a:t>
            </a:r>
            <a:endParaRPr lang="en-US" dirty="0">
              <a:cs typeface="Arial" pitchFamily="34" charset="0"/>
            </a:endParaRPr>
          </a:p>
        </p:txBody>
      </p:sp>
    </p:spTree>
    <p:extLst>
      <p:ext uri="{BB962C8B-B14F-4D97-AF65-F5344CB8AC3E}">
        <p14:creationId xmlns:p14="http://schemas.microsoft.com/office/powerpoint/2010/main" val="2511938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0">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F3B6D15D-5E2B-4026-B75C-22CFB76785BF}" type="slidenum">
              <a:rPr lang="en-US" sz="1600" b="1" smtClean="0"/>
              <a:pPr algn="ctr" eaLnBrk="1" hangingPunct="1"/>
              <a:t>37</a:t>
            </a:fld>
            <a:endParaRPr lang="en-US" sz="1600" b="1" smtClean="0"/>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0248" name="Text Box 17"/>
          <p:cNvSpPr txBox="1">
            <a:spLocks noChangeArrowheads="1"/>
          </p:cNvSpPr>
          <p:nvPr/>
        </p:nvSpPr>
        <p:spPr bwMode="auto">
          <a:xfrm>
            <a:off x="-76200" y="2640012"/>
            <a:ext cx="414338" cy="331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600" b="1" dirty="0">
                <a:solidFill>
                  <a:srgbClr val="000000"/>
                </a:solidFill>
                <a:latin typeface="Wingdings" pitchFamily="2" charset="2"/>
                <a:cs typeface="Times New Roman" pitchFamily="18" charset="0"/>
                <a:sym typeface="Wingdings" pitchFamily="2" charset="2"/>
              </a:rPr>
              <a:t></a:t>
            </a:r>
            <a:endParaRPr lang="en-GB" sz="1600" b="1" dirty="0">
              <a:solidFill>
                <a:srgbClr val="000000"/>
              </a:solidFill>
              <a:latin typeface="Wingdings" pitchFamily="2" charset="2"/>
              <a:cs typeface="Times New Roman" pitchFamily="18" charset="0"/>
            </a:endParaRPr>
          </a:p>
        </p:txBody>
      </p:sp>
      <p:sp>
        <p:nvSpPr>
          <p:cNvPr id="10" name="Text Box 1"/>
          <p:cNvSpPr txBox="1">
            <a:spLocks noChangeArrowheads="1"/>
          </p:cNvSpPr>
          <p:nvPr/>
        </p:nvSpPr>
        <p:spPr bwMode="auto">
          <a:xfrm>
            <a:off x="381000" y="152400"/>
            <a:ext cx="40386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a:t>Agenda</a:t>
            </a:r>
          </a:p>
        </p:txBody>
      </p:sp>
      <p:sp>
        <p:nvSpPr>
          <p:cNvPr id="12" name="Text Box 2"/>
          <p:cNvSpPr txBox="1">
            <a:spLocks noChangeArrowheads="1"/>
          </p:cNvSpPr>
          <p:nvPr/>
        </p:nvSpPr>
        <p:spPr bwMode="auto">
          <a:xfrm>
            <a:off x="381000"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indent="-457200">
              <a:buFont typeface="+mj-lt"/>
              <a:buAutoNum type="arabicPeriod"/>
            </a:pPr>
            <a:r>
              <a:rPr lang="en-US" sz="2000" dirty="0" smtClean="0"/>
              <a:t>Introduction</a:t>
            </a:r>
            <a:endParaRPr lang="en-US" sz="2000" dirty="0"/>
          </a:p>
          <a:p>
            <a:pPr marL="457200" indent="-457200">
              <a:buFont typeface="+mj-lt"/>
              <a:buAutoNum type="arabicPeriod"/>
            </a:pPr>
            <a:r>
              <a:rPr lang="en-US" sz="2000" dirty="0" smtClean="0"/>
              <a:t>Scheduling tasks </a:t>
            </a:r>
            <a:r>
              <a:rPr lang="en-US" sz="2000" dirty="0"/>
              <a:t>in the business</a:t>
            </a:r>
          </a:p>
          <a:p>
            <a:pPr marL="457200" indent="-457200">
              <a:buFont typeface="+mj-lt"/>
              <a:buAutoNum type="arabicPeriod"/>
            </a:pPr>
            <a:r>
              <a:rPr lang="en-US" sz="2000" dirty="0" smtClean="0"/>
              <a:t>Planning inventory, capacity and </a:t>
            </a:r>
            <a:r>
              <a:rPr lang="en-US" sz="2000" dirty="0" smtClean="0">
                <a:solidFill>
                  <a:srgbClr val="000000"/>
                </a:solidFill>
                <a:cs typeface="Arial" charset="0"/>
              </a:rPr>
              <a:t>supplier credit policy</a:t>
            </a:r>
            <a:endParaRPr lang="en-US" sz="2000" dirty="0"/>
          </a:p>
          <a:p>
            <a:pPr marL="457200" indent="-457200">
              <a:buFont typeface="+mj-lt"/>
              <a:buAutoNum type="arabicPeriod"/>
            </a:pPr>
            <a:r>
              <a:rPr lang="en-US" sz="2000" dirty="0" smtClean="0"/>
              <a:t>Using capabilities </a:t>
            </a:r>
            <a:r>
              <a:rPr lang="en-US" sz="2000" dirty="0"/>
              <a:t>(skills, equipment, and time) </a:t>
            </a:r>
            <a:r>
              <a:rPr lang="en-US" sz="2000" dirty="0" smtClean="0"/>
              <a:t>for making/buying products and for getting ready to provide services</a:t>
            </a:r>
          </a:p>
        </p:txBody>
      </p:sp>
      <p:sp>
        <p:nvSpPr>
          <p:cNvPr id="13" name="Text Box 1"/>
          <p:cNvSpPr txBox="1">
            <a:spLocks noChangeArrowheads="1"/>
          </p:cNvSpPr>
          <p:nvPr/>
        </p:nvSpPr>
        <p:spPr bwMode="auto">
          <a:xfrm>
            <a:off x="4686401" y="152400"/>
            <a:ext cx="40386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x-none" sz="2400" dirty="0" smtClean="0"/>
              <a:t>लक्ष्य</a:t>
            </a:r>
            <a:endParaRPr lang="en-GB" sz="2400" dirty="0"/>
          </a:p>
        </p:txBody>
      </p:sp>
      <p:sp>
        <p:nvSpPr>
          <p:cNvPr id="9" name="Text Box 17"/>
          <p:cNvSpPr txBox="1">
            <a:spLocks noChangeArrowheads="1"/>
          </p:cNvSpPr>
          <p:nvPr/>
        </p:nvSpPr>
        <p:spPr bwMode="auto">
          <a:xfrm>
            <a:off x="-76200" y="1143000"/>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5" name="Text Box 17"/>
          <p:cNvSpPr txBox="1">
            <a:spLocks noChangeArrowheads="1"/>
          </p:cNvSpPr>
          <p:nvPr/>
        </p:nvSpPr>
        <p:spPr bwMode="auto">
          <a:xfrm>
            <a:off x="-76200" y="1447800"/>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6" name="Text Box 17"/>
          <p:cNvSpPr txBox="1">
            <a:spLocks noChangeArrowheads="1"/>
          </p:cNvSpPr>
          <p:nvPr/>
        </p:nvSpPr>
        <p:spPr bwMode="auto">
          <a:xfrm>
            <a:off x="-109538" y="2057400"/>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7" name="Text Box 2"/>
          <p:cNvSpPr txBox="1">
            <a:spLocks noChangeArrowheads="1"/>
          </p:cNvSpPr>
          <p:nvPr/>
        </p:nvSpPr>
        <p:spPr bwMode="auto">
          <a:xfrm>
            <a:off x="4724400"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indent="-457200">
              <a:buFont typeface="+mj-lt"/>
              <a:buAutoNum type="arabicPeriod"/>
            </a:pPr>
            <a:r>
              <a:rPr lang="hi-IN" sz="2000" dirty="0" smtClean="0"/>
              <a:t>परिचय </a:t>
            </a:r>
            <a:endParaRPr lang="en-US" sz="2000" dirty="0"/>
          </a:p>
          <a:p>
            <a:pPr marL="457200" indent="-457200">
              <a:buFont typeface="+mj-lt"/>
              <a:buAutoNum type="arabicPeriod"/>
            </a:pPr>
            <a:r>
              <a:rPr lang="hi-IN" sz="2000" dirty="0" smtClean="0"/>
              <a:t>व्यापार में विभिन्न कार्यों का कार्यक्रम तय करना </a:t>
            </a:r>
            <a:endParaRPr lang="en-US" sz="2000" dirty="0"/>
          </a:p>
          <a:p>
            <a:pPr marL="457200" indent="-457200">
              <a:buFont typeface="+mj-lt"/>
              <a:buAutoNum type="arabicPeriod"/>
            </a:pPr>
            <a:r>
              <a:rPr lang="hi-IN" sz="2000" dirty="0" smtClean="0">
                <a:solidFill>
                  <a:srgbClr val="000000"/>
                </a:solidFill>
                <a:cs typeface="Arial" charset="0"/>
              </a:rPr>
              <a:t>इन्वेंट्री (स्टॉक), क्षमता और सप्लायर की उधार नीति के बारे में योजना बनाना  </a:t>
            </a:r>
            <a:endParaRPr lang="en-US" sz="2000" dirty="0"/>
          </a:p>
          <a:p>
            <a:pPr marL="457200" indent="-457200">
              <a:buFont typeface="+mj-lt"/>
              <a:buAutoNum type="arabicPeriod"/>
            </a:pPr>
            <a:r>
              <a:rPr lang="hi-IN" sz="2000" dirty="0" smtClean="0"/>
              <a:t>उत्पाद बनाने/ खरीदने और सेवा प्रदान करने के लिए क्षमताओं का प्रयोग करना (हुनर, उपकरण और समय) </a:t>
            </a:r>
            <a:endParaRPr lang="en-US" sz="2000" dirty="0" smtClean="0"/>
          </a:p>
        </p:txBody>
      </p:sp>
    </p:spTree>
    <p:extLst>
      <p:ext uri="{BB962C8B-B14F-4D97-AF65-F5344CB8AC3E}">
        <p14:creationId xmlns:p14="http://schemas.microsoft.com/office/powerpoint/2010/main" val="3409000497"/>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7">
                                            <p:txEl>
                                              <p:pRg st="0" end="0"/>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7">
                                            <p:txEl>
                                              <p:pRg st="1" end="1"/>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7">
                                            <p:txEl>
                                              <p:pRg st="2" end="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ext Box 1"/>
          <p:cNvSpPr txBox="1">
            <a:spLocks noChangeArrowheads="1"/>
          </p:cNvSpPr>
          <p:nvPr/>
        </p:nvSpPr>
        <p:spPr bwMode="auto">
          <a:xfrm>
            <a:off x="228600" y="152400"/>
            <a:ext cx="4240213"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smtClean="0">
                <a:solidFill>
                  <a:srgbClr val="000000"/>
                </a:solidFill>
              </a:rPr>
              <a:t>Viability of business</a:t>
            </a:r>
            <a:endParaRPr lang="en-GB" sz="2400" dirty="0">
              <a:solidFill>
                <a:srgbClr val="000000"/>
              </a:solidFill>
              <a:cs typeface="Arial" charset="0"/>
            </a:endParaRPr>
          </a:p>
        </p:txBody>
      </p:sp>
      <p:sp>
        <p:nvSpPr>
          <p:cNvPr id="10243" name="Text Box 2"/>
          <p:cNvSpPr txBox="1">
            <a:spLocks noChangeArrowheads="1"/>
          </p:cNvSpPr>
          <p:nvPr/>
        </p:nvSpPr>
        <p:spPr bwMode="auto">
          <a:xfrm>
            <a:off x="228600" y="1035050"/>
            <a:ext cx="4240213" cy="38417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en-US" sz="2000" dirty="0">
                <a:solidFill>
                  <a:srgbClr val="000000"/>
                </a:solidFill>
                <a:cs typeface="Arial" charset="0"/>
              </a:rPr>
              <a:t>There are 5 aspects which are key to the viability of the business</a:t>
            </a:r>
          </a:p>
        </p:txBody>
      </p:sp>
      <p:sp>
        <p:nvSpPr>
          <p:cNvPr id="10244" name="Rectangle 4"/>
          <p:cNvSpPr>
            <a:spLocks noChangeArrowheads="1"/>
          </p:cNvSpPr>
          <p:nvPr/>
        </p:nvSpPr>
        <p:spPr bwMode="auto">
          <a:xfrm>
            <a:off x="152400" y="4953000"/>
            <a:ext cx="4343400" cy="1371600"/>
          </a:xfrm>
          <a:prstGeom prst="rect">
            <a:avLst/>
          </a:pr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lIns="81639" tIns="42452" rIns="81639" bIns="42452"/>
          <a:lstStyle/>
          <a:p>
            <a:pPr algn="ct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2400" b="1" dirty="0">
                <a:solidFill>
                  <a:srgbClr val="000000"/>
                </a:solidFill>
                <a:latin typeface="Garamond" pitchFamily="18" charset="0"/>
              </a:rPr>
              <a:t>Key point: </a:t>
            </a:r>
            <a:r>
              <a:rPr lang="en-IN" sz="2400" dirty="0">
                <a:solidFill>
                  <a:srgbClr val="000000"/>
                </a:solidFill>
                <a:latin typeface="Garamond" pitchFamily="18" charset="0"/>
              </a:rPr>
              <a:t>There is an easy way to remember them - “4C + E” . </a:t>
            </a:r>
            <a:r>
              <a:rPr lang="en-US" sz="2400" dirty="0">
                <a:solidFill>
                  <a:srgbClr val="000000"/>
                </a:solidFill>
                <a:latin typeface="Garamond" pitchFamily="18" charset="0"/>
              </a:rPr>
              <a:t>Let’s look at each of them briefly</a:t>
            </a:r>
            <a:endParaRPr lang="en-IN" sz="2400" dirty="0">
              <a:solidFill>
                <a:srgbClr val="000000"/>
              </a:solidFill>
              <a:latin typeface="Garamond" pitchFamily="18" charset="0"/>
            </a:endParaRPr>
          </a:p>
        </p:txBody>
      </p:sp>
      <p:grpSp>
        <p:nvGrpSpPr>
          <p:cNvPr id="2" name="Group 24"/>
          <p:cNvGrpSpPr>
            <a:grpSpLocks/>
          </p:cNvGrpSpPr>
          <p:nvPr/>
        </p:nvGrpSpPr>
        <p:grpSpPr bwMode="auto">
          <a:xfrm>
            <a:off x="533400" y="1905000"/>
            <a:ext cx="3505200" cy="2565400"/>
            <a:chOff x="1338600" y="3225600"/>
            <a:chExt cx="3274022" cy="2565579"/>
          </a:xfrm>
        </p:grpSpPr>
        <p:sp>
          <p:nvSpPr>
            <p:cNvPr id="11" name="Rectangle 10"/>
            <p:cNvSpPr/>
            <p:nvPr/>
          </p:nvSpPr>
          <p:spPr>
            <a:xfrm>
              <a:off x="1338600" y="3225600"/>
              <a:ext cx="3274022" cy="431830"/>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en-US" sz="2000" dirty="0" smtClean="0">
                  <a:solidFill>
                    <a:schemeClr val="tx1"/>
                  </a:solidFill>
                </a:rPr>
                <a:t>1. Customers &amp; </a:t>
              </a:r>
              <a:r>
                <a:rPr lang="en-US" sz="2000" dirty="0" err="1" smtClean="0">
                  <a:solidFill>
                    <a:schemeClr val="tx1"/>
                  </a:solidFill>
                </a:rPr>
                <a:t>Competitiors</a:t>
              </a:r>
              <a:endParaRPr lang="en-US" sz="2000" dirty="0">
                <a:solidFill>
                  <a:schemeClr val="tx1"/>
                </a:solidFill>
              </a:endParaRPr>
            </a:p>
          </p:txBody>
        </p:sp>
        <p:sp>
          <p:nvSpPr>
            <p:cNvPr id="12" name="Rectangle 11"/>
            <p:cNvSpPr/>
            <p:nvPr/>
          </p:nvSpPr>
          <p:spPr>
            <a:xfrm>
              <a:off x="1338600" y="3759037"/>
              <a:ext cx="3274022" cy="431830"/>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en-US" sz="2000" dirty="0" smtClean="0">
                  <a:solidFill>
                    <a:schemeClr val="tx1"/>
                  </a:solidFill>
                </a:rPr>
                <a:t>2. Capabilities</a:t>
              </a:r>
              <a:endParaRPr lang="en-US" sz="2000" b="1" u="sng" dirty="0">
                <a:solidFill>
                  <a:srgbClr val="C00000"/>
                </a:solidFill>
              </a:endParaRPr>
            </a:p>
          </p:txBody>
        </p:sp>
        <p:sp>
          <p:nvSpPr>
            <p:cNvPr id="13" name="Rectangle 12"/>
            <p:cNvSpPr/>
            <p:nvPr/>
          </p:nvSpPr>
          <p:spPr>
            <a:xfrm>
              <a:off x="1338600" y="4292474"/>
              <a:ext cx="3274022" cy="431830"/>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en-US" sz="2000" dirty="0" smtClean="0">
                  <a:solidFill>
                    <a:schemeClr val="tx1"/>
                  </a:solidFill>
                </a:rPr>
                <a:t>3. Cost </a:t>
              </a:r>
              <a:r>
                <a:rPr lang="en-US" sz="2000" dirty="0">
                  <a:solidFill>
                    <a:schemeClr val="tx1"/>
                  </a:solidFill>
                </a:rPr>
                <a:t>and </a:t>
              </a:r>
              <a:r>
                <a:rPr lang="en-US" sz="2000" dirty="0" smtClean="0">
                  <a:solidFill>
                    <a:schemeClr val="tx1"/>
                  </a:solidFill>
                </a:rPr>
                <a:t>Profits</a:t>
              </a:r>
              <a:endParaRPr lang="en-US" sz="2000" dirty="0">
                <a:solidFill>
                  <a:schemeClr val="tx1"/>
                </a:solidFill>
              </a:endParaRPr>
            </a:p>
          </p:txBody>
        </p:sp>
        <p:sp>
          <p:nvSpPr>
            <p:cNvPr id="14" name="Rectangle 13"/>
            <p:cNvSpPr/>
            <p:nvPr/>
          </p:nvSpPr>
          <p:spPr>
            <a:xfrm>
              <a:off x="1338600" y="4825912"/>
              <a:ext cx="3274022" cy="431830"/>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en-US" sz="2000" dirty="0" smtClean="0">
                  <a:solidFill>
                    <a:schemeClr val="tx1"/>
                  </a:solidFill>
                </a:rPr>
                <a:t>4. Capital</a:t>
              </a:r>
              <a:endParaRPr lang="en-US" sz="2000" dirty="0">
                <a:solidFill>
                  <a:schemeClr val="tx1"/>
                </a:solidFill>
              </a:endParaRPr>
            </a:p>
          </p:txBody>
        </p:sp>
        <p:sp>
          <p:nvSpPr>
            <p:cNvPr id="15" name="Rectangle 14"/>
            <p:cNvSpPr/>
            <p:nvPr/>
          </p:nvSpPr>
          <p:spPr>
            <a:xfrm>
              <a:off x="1338600" y="5359349"/>
              <a:ext cx="3274022" cy="431830"/>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en-US" sz="2000" dirty="0" smtClean="0">
                  <a:solidFill>
                    <a:schemeClr val="tx1"/>
                  </a:solidFill>
                </a:rPr>
                <a:t>5. Environment of the business</a:t>
              </a:r>
              <a:endParaRPr lang="en-US" sz="2000" dirty="0">
                <a:solidFill>
                  <a:schemeClr val="tx1"/>
                </a:solidFill>
              </a:endParaRPr>
            </a:p>
          </p:txBody>
        </p:sp>
      </p:grpSp>
      <p:sp>
        <p:nvSpPr>
          <p:cNvPr id="28" name="Slide Number Placeholder 5"/>
          <p:cNvSpPr>
            <a:spLocks noGrp="1"/>
          </p:cNvSpPr>
          <p:nvPr>
            <p:ph type="sldNum" sz="quarter" idx="12"/>
          </p:nvPr>
        </p:nvSpPr>
        <p:spPr>
          <a:xfrm>
            <a:off x="3048000" y="6416675"/>
            <a:ext cx="2895600" cy="365125"/>
          </a:xfrm>
        </p:spPr>
        <p:txBody>
          <a:bodyPr bIns="0" anchor="b" anchorCtr="0"/>
          <a:lstStyle/>
          <a:p>
            <a:pPr algn="ctr">
              <a:defRPr/>
            </a:pPr>
            <a:fld id="{D4E9F27F-99D4-4143-8420-5CAD55FFBA71}" type="slidenum">
              <a:rPr lang="en-US" sz="1600" b="1" smtClean="0">
                <a:solidFill>
                  <a:schemeClr val="tx1"/>
                </a:solidFill>
              </a:rPr>
              <a:pPr algn="ctr">
                <a:defRPr/>
              </a:pPr>
              <a:t>38</a:t>
            </a:fld>
            <a:endParaRPr lang="en-US" sz="1600" b="1" smtClean="0">
              <a:solidFill>
                <a:schemeClr val="tx1"/>
              </a:solidFill>
            </a:endParaRPr>
          </a:p>
        </p:txBody>
      </p:sp>
      <p:sp>
        <p:nvSpPr>
          <p:cNvPr id="29" name="Text Box 2"/>
          <p:cNvSpPr txBox="1">
            <a:spLocks noChangeArrowheads="1"/>
          </p:cNvSpPr>
          <p:nvPr/>
        </p:nvSpPr>
        <p:spPr bwMode="auto">
          <a:xfrm>
            <a:off x="4648200" y="1035050"/>
            <a:ext cx="4240213" cy="38417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x-none" sz="2000" dirty="0" smtClean="0">
                <a:solidFill>
                  <a:srgbClr val="000000"/>
                </a:solidFill>
                <a:cs typeface="Arial" charset="0"/>
              </a:rPr>
              <a:t>व्यापार की लाभप्रदता के लिए 5 पहलू महत्वपूर्ण हैं</a:t>
            </a:r>
            <a:endParaRPr lang="en-US" sz="2000" dirty="0">
              <a:solidFill>
                <a:srgbClr val="000000"/>
              </a:solidFill>
              <a:cs typeface="Arial" charset="0"/>
            </a:endParaRPr>
          </a:p>
        </p:txBody>
      </p:sp>
      <p:sp>
        <p:nvSpPr>
          <p:cNvPr id="30" name="Rectangle 4"/>
          <p:cNvSpPr>
            <a:spLocks noChangeArrowheads="1"/>
          </p:cNvSpPr>
          <p:nvPr/>
        </p:nvSpPr>
        <p:spPr bwMode="auto">
          <a:xfrm>
            <a:off x="4572000" y="4953000"/>
            <a:ext cx="4343400" cy="1371600"/>
          </a:xfrm>
          <a:prstGeom prst="rect">
            <a:avLst/>
          </a:pr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lIns="81639" tIns="42452" rIns="81639" bIns="42452"/>
          <a:lstStyle/>
          <a:p>
            <a:pPr algn="ct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x-none" sz="2400" b="1" dirty="0" smtClean="0">
                <a:solidFill>
                  <a:srgbClr val="000000"/>
                </a:solidFill>
                <a:latin typeface="Garamond" pitchFamily="18" charset="0"/>
              </a:rPr>
              <a:t>मुख्य बिंदु: </a:t>
            </a:r>
            <a:r>
              <a:rPr lang="x-none" sz="2400" dirty="0" smtClean="0">
                <a:solidFill>
                  <a:srgbClr val="000000"/>
                </a:solidFill>
                <a:latin typeface="Garamond" pitchFamily="18" charset="0"/>
              </a:rPr>
              <a:t>इन्हें याद रखने का एक आसान तरीका है </a:t>
            </a:r>
            <a:r>
              <a:rPr lang="en-IN" sz="2400" dirty="0" smtClean="0">
                <a:solidFill>
                  <a:srgbClr val="000000"/>
                </a:solidFill>
                <a:latin typeface="Garamond" pitchFamily="18" charset="0"/>
              </a:rPr>
              <a:t>- </a:t>
            </a:r>
            <a:r>
              <a:rPr lang="en-IN" sz="2400" dirty="0">
                <a:solidFill>
                  <a:srgbClr val="000000"/>
                </a:solidFill>
                <a:latin typeface="Garamond" pitchFamily="18" charset="0"/>
              </a:rPr>
              <a:t>“4C + E</a:t>
            </a:r>
            <a:r>
              <a:rPr lang="en-IN" sz="2400" dirty="0" smtClean="0">
                <a:solidFill>
                  <a:srgbClr val="000000"/>
                </a:solidFill>
                <a:latin typeface="Garamond" pitchFamily="18" charset="0"/>
              </a:rPr>
              <a:t>”</a:t>
            </a:r>
            <a:r>
              <a:rPr lang="x-none" sz="2400" dirty="0" smtClean="0">
                <a:solidFill>
                  <a:srgbClr val="000000"/>
                </a:solidFill>
                <a:latin typeface="Garamond" pitchFamily="18" charset="0"/>
              </a:rPr>
              <a:t>। आइए इनमें से प्रत्येक के बारे में </a:t>
            </a:r>
            <a:r>
              <a:rPr lang="x-none" sz="2400" smtClean="0">
                <a:solidFill>
                  <a:srgbClr val="000000"/>
                </a:solidFill>
                <a:latin typeface="Garamond" pitchFamily="18" charset="0"/>
              </a:rPr>
              <a:t>संक्षिप्त </a:t>
            </a:r>
            <a:r>
              <a:rPr lang="hi-IN" sz="2400" dirty="0" smtClean="0">
                <a:solidFill>
                  <a:srgbClr val="000000"/>
                </a:solidFill>
                <a:latin typeface="Garamond" pitchFamily="18" charset="0"/>
              </a:rPr>
              <a:t>रुप </a:t>
            </a:r>
            <a:r>
              <a:rPr lang="x-none" sz="2400" smtClean="0">
                <a:solidFill>
                  <a:srgbClr val="000000"/>
                </a:solidFill>
                <a:latin typeface="Garamond" pitchFamily="18" charset="0"/>
              </a:rPr>
              <a:t>में </a:t>
            </a:r>
            <a:r>
              <a:rPr lang="x-none" sz="2400" dirty="0" smtClean="0">
                <a:solidFill>
                  <a:srgbClr val="000000"/>
                </a:solidFill>
                <a:latin typeface="Garamond" pitchFamily="18" charset="0"/>
              </a:rPr>
              <a:t>जानते हैं</a:t>
            </a:r>
            <a:endParaRPr lang="en-IN" sz="2400" dirty="0">
              <a:solidFill>
                <a:srgbClr val="000000"/>
              </a:solidFill>
              <a:latin typeface="Garamond" pitchFamily="18" charset="0"/>
            </a:endParaRPr>
          </a:p>
        </p:txBody>
      </p:sp>
      <p:grpSp>
        <p:nvGrpSpPr>
          <p:cNvPr id="31" name="Group 24"/>
          <p:cNvGrpSpPr>
            <a:grpSpLocks/>
          </p:cNvGrpSpPr>
          <p:nvPr/>
        </p:nvGrpSpPr>
        <p:grpSpPr bwMode="auto">
          <a:xfrm>
            <a:off x="4953000" y="1905000"/>
            <a:ext cx="3505200" cy="2565400"/>
            <a:chOff x="1338600" y="3225600"/>
            <a:chExt cx="3274022" cy="2565579"/>
          </a:xfrm>
        </p:grpSpPr>
        <p:sp>
          <p:nvSpPr>
            <p:cNvPr id="38" name="Rectangle 37"/>
            <p:cNvSpPr/>
            <p:nvPr/>
          </p:nvSpPr>
          <p:spPr>
            <a:xfrm>
              <a:off x="1338600" y="3225600"/>
              <a:ext cx="3274022" cy="431830"/>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en-US" sz="2000" dirty="0" smtClean="0">
                  <a:solidFill>
                    <a:schemeClr val="tx1"/>
                  </a:solidFill>
                </a:rPr>
                <a:t>1. </a:t>
              </a:r>
              <a:r>
                <a:rPr lang="x-none" sz="2000" dirty="0" smtClean="0">
                  <a:solidFill>
                    <a:schemeClr val="tx1"/>
                  </a:solidFill>
                </a:rPr>
                <a:t>ग्राहक </a:t>
              </a:r>
              <a:r>
                <a:rPr lang="x-none" sz="2000" smtClean="0">
                  <a:solidFill>
                    <a:schemeClr val="tx1"/>
                  </a:solidFill>
                </a:rPr>
                <a:t>और </a:t>
              </a:r>
              <a:r>
                <a:rPr lang="x-none" sz="2000" smtClean="0">
                  <a:solidFill>
                    <a:schemeClr val="tx1"/>
                  </a:solidFill>
                </a:rPr>
                <a:t>प्रतिद्वं</a:t>
              </a:r>
              <a:r>
                <a:rPr lang="hi-IN" sz="2000" dirty="0" smtClean="0">
                  <a:solidFill>
                    <a:schemeClr val="tx1"/>
                  </a:solidFill>
                </a:rPr>
                <a:t>दी </a:t>
              </a:r>
              <a:endParaRPr lang="en-US" sz="2000" dirty="0">
                <a:solidFill>
                  <a:schemeClr val="tx1"/>
                </a:solidFill>
              </a:endParaRPr>
            </a:p>
          </p:txBody>
        </p:sp>
        <p:sp>
          <p:nvSpPr>
            <p:cNvPr id="39" name="Rectangle 38"/>
            <p:cNvSpPr/>
            <p:nvPr/>
          </p:nvSpPr>
          <p:spPr>
            <a:xfrm>
              <a:off x="1338600" y="3759037"/>
              <a:ext cx="3274022" cy="431830"/>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en-US" sz="2000" dirty="0" smtClean="0">
                  <a:solidFill>
                    <a:schemeClr val="tx1"/>
                  </a:solidFill>
                </a:rPr>
                <a:t>2. </a:t>
              </a:r>
              <a:r>
                <a:rPr lang="x-none" sz="2000" smtClean="0">
                  <a:solidFill>
                    <a:schemeClr val="tx1"/>
                  </a:solidFill>
                </a:rPr>
                <a:t>क्षमता</a:t>
              </a:r>
              <a:r>
                <a:rPr lang="hi-IN" sz="2000" dirty="0" smtClean="0">
                  <a:solidFill>
                    <a:schemeClr val="tx1"/>
                  </a:solidFill>
                </a:rPr>
                <a:t>  </a:t>
              </a:r>
              <a:r>
                <a:rPr lang="x-none" sz="2000" smtClean="0">
                  <a:solidFill>
                    <a:schemeClr val="tx1"/>
                  </a:solidFill>
                </a:rPr>
                <a:t> </a:t>
              </a:r>
              <a:endParaRPr lang="en-US" sz="2000" b="1" u="sng" dirty="0">
                <a:solidFill>
                  <a:srgbClr val="C00000"/>
                </a:solidFill>
              </a:endParaRPr>
            </a:p>
          </p:txBody>
        </p:sp>
        <p:sp>
          <p:nvSpPr>
            <p:cNvPr id="40" name="Rectangle 39"/>
            <p:cNvSpPr/>
            <p:nvPr/>
          </p:nvSpPr>
          <p:spPr>
            <a:xfrm>
              <a:off x="1338600" y="4292474"/>
              <a:ext cx="3274022" cy="431830"/>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en-US" sz="2000" dirty="0" smtClean="0">
                  <a:solidFill>
                    <a:schemeClr val="tx1"/>
                  </a:solidFill>
                </a:rPr>
                <a:t>3. </a:t>
              </a:r>
              <a:r>
                <a:rPr lang="x-none" sz="2000" dirty="0" smtClean="0">
                  <a:solidFill>
                    <a:schemeClr val="tx1"/>
                  </a:solidFill>
                </a:rPr>
                <a:t>लागत और लाभ </a:t>
              </a:r>
              <a:endParaRPr lang="en-US" sz="2000" dirty="0">
                <a:solidFill>
                  <a:schemeClr val="tx1"/>
                </a:solidFill>
              </a:endParaRPr>
            </a:p>
          </p:txBody>
        </p:sp>
        <p:sp>
          <p:nvSpPr>
            <p:cNvPr id="41" name="Rectangle 40"/>
            <p:cNvSpPr/>
            <p:nvPr/>
          </p:nvSpPr>
          <p:spPr>
            <a:xfrm>
              <a:off x="1338600" y="4825912"/>
              <a:ext cx="3274022" cy="431830"/>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en-US" sz="2000" dirty="0" smtClean="0">
                  <a:solidFill>
                    <a:schemeClr val="tx1"/>
                  </a:solidFill>
                </a:rPr>
                <a:t>4. </a:t>
              </a:r>
              <a:r>
                <a:rPr lang="x-none" sz="2000" dirty="0" smtClean="0">
                  <a:solidFill>
                    <a:schemeClr val="tx1"/>
                  </a:solidFill>
                </a:rPr>
                <a:t>पूंजी</a:t>
              </a:r>
              <a:endParaRPr lang="en-US" sz="2000" dirty="0">
                <a:solidFill>
                  <a:schemeClr val="tx1"/>
                </a:solidFill>
              </a:endParaRPr>
            </a:p>
          </p:txBody>
        </p:sp>
        <p:sp>
          <p:nvSpPr>
            <p:cNvPr id="42" name="Rectangle 41"/>
            <p:cNvSpPr/>
            <p:nvPr/>
          </p:nvSpPr>
          <p:spPr>
            <a:xfrm>
              <a:off x="1338600" y="5359349"/>
              <a:ext cx="3274022" cy="431830"/>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en-US" sz="2000" dirty="0" smtClean="0">
                  <a:solidFill>
                    <a:schemeClr val="tx1"/>
                  </a:solidFill>
                </a:rPr>
                <a:t>5. </a:t>
              </a:r>
              <a:r>
                <a:rPr lang="x-none" sz="2000" dirty="0" smtClean="0">
                  <a:solidFill>
                    <a:schemeClr val="tx1"/>
                  </a:solidFill>
                </a:rPr>
                <a:t>व्यापार का वातावरण </a:t>
              </a:r>
              <a:endParaRPr lang="en-US" sz="2000" dirty="0">
                <a:solidFill>
                  <a:schemeClr val="tx1"/>
                </a:solidFill>
              </a:endParaRPr>
            </a:p>
          </p:txBody>
        </p:sp>
      </p:grpSp>
      <p:grpSp>
        <p:nvGrpSpPr>
          <p:cNvPr id="3" name="Group 23"/>
          <p:cNvGrpSpPr>
            <a:grpSpLocks/>
          </p:cNvGrpSpPr>
          <p:nvPr/>
        </p:nvGrpSpPr>
        <p:grpSpPr bwMode="auto">
          <a:xfrm>
            <a:off x="4294187" y="1905000"/>
            <a:ext cx="506413" cy="2576513"/>
            <a:chOff x="533400" y="3206750"/>
            <a:chExt cx="505968" cy="2576342"/>
          </a:xfrm>
        </p:grpSpPr>
        <p:sp>
          <p:nvSpPr>
            <p:cNvPr id="17" name="Oval 16"/>
            <p:cNvSpPr>
              <a:spLocks noChangeAspect="1"/>
            </p:cNvSpPr>
            <p:nvPr/>
          </p:nvSpPr>
          <p:spPr bwMode="auto">
            <a:xfrm>
              <a:off x="533400" y="3206750"/>
              <a:ext cx="505968" cy="442884"/>
            </a:xfrm>
            <a:prstGeom prst="ellipse">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2400" dirty="0">
                  <a:solidFill>
                    <a:schemeClr val="tx1"/>
                  </a:solidFill>
                </a:rPr>
                <a:t>C</a:t>
              </a:r>
            </a:p>
          </p:txBody>
        </p:sp>
        <p:sp>
          <p:nvSpPr>
            <p:cNvPr id="18" name="Oval 17"/>
            <p:cNvSpPr>
              <a:spLocks noChangeAspect="1"/>
            </p:cNvSpPr>
            <p:nvPr/>
          </p:nvSpPr>
          <p:spPr bwMode="auto">
            <a:xfrm>
              <a:off x="533400" y="3740115"/>
              <a:ext cx="505968" cy="442884"/>
            </a:xfrm>
            <a:prstGeom prst="ellipse">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2400" dirty="0">
                  <a:solidFill>
                    <a:schemeClr val="tx1"/>
                  </a:solidFill>
                </a:rPr>
                <a:t>C</a:t>
              </a:r>
            </a:p>
          </p:txBody>
        </p:sp>
        <p:sp>
          <p:nvSpPr>
            <p:cNvPr id="19" name="Oval 18"/>
            <p:cNvSpPr>
              <a:spLocks noChangeAspect="1"/>
            </p:cNvSpPr>
            <p:nvPr/>
          </p:nvSpPr>
          <p:spPr bwMode="auto">
            <a:xfrm>
              <a:off x="533400" y="4273479"/>
              <a:ext cx="505968" cy="442884"/>
            </a:xfrm>
            <a:prstGeom prst="ellipse">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2400" dirty="0">
                  <a:solidFill>
                    <a:schemeClr val="tx1"/>
                  </a:solidFill>
                </a:rPr>
                <a:t>C</a:t>
              </a:r>
            </a:p>
          </p:txBody>
        </p:sp>
        <p:sp>
          <p:nvSpPr>
            <p:cNvPr id="20" name="Oval 19"/>
            <p:cNvSpPr>
              <a:spLocks noChangeAspect="1"/>
            </p:cNvSpPr>
            <p:nvPr/>
          </p:nvSpPr>
          <p:spPr bwMode="auto">
            <a:xfrm>
              <a:off x="533400" y="4806844"/>
              <a:ext cx="505968" cy="442884"/>
            </a:xfrm>
            <a:prstGeom prst="ellipse">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2400" dirty="0">
                  <a:solidFill>
                    <a:schemeClr val="tx1"/>
                  </a:solidFill>
                </a:rPr>
                <a:t>C</a:t>
              </a:r>
            </a:p>
          </p:txBody>
        </p:sp>
        <p:sp>
          <p:nvSpPr>
            <p:cNvPr id="21" name="Oval 20"/>
            <p:cNvSpPr>
              <a:spLocks noChangeAspect="1"/>
            </p:cNvSpPr>
            <p:nvPr/>
          </p:nvSpPr>
          <p:spPr bwMode="auto">
            <a:xfrm>
              <a:off x="533400" y="5340208"/>
              <a:ext cx="505968" cy="442884"/>
            </a:xfrm>
            <a:prstGeom prst="ellipse">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2400" dirty="0">
                  <a:solidFill>
                    <a:schemeClr val="tx1"/>
                  </a:solidFill>
                </a:rPr>
                <a:t>E</a:t>
              </a:r>
            </a:p>
          </p:txBody>
        </p:sp>
      </p:grpSp>
      <p:sp>
        <p:nvSpPr>
          <p:cNvPr id="32" name="Text Box 1"/>
          <p:cNvSpPr txBox="1">
            <a:spLocks noChangeArrowheads="1"/>
          </p:cNvSpPr>
          <p:nvPr/>
        </p:nvSpPr>
        <p:spPr bwMode="auto">
          <a:xfrm>
            <a:off x="4648200" y="152400"/>
            <a:ext cx="4240213"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hi-IN" sz="2400" dirty="0" smtClean="0">
                <a:solidFill>
                  <a:srgbClr val="000000"/>
                </a:solidFill>
              </a:rPr>
              <a:t>व्यापार की व्यवहारिकता </a:t>
            </a:r>
            <a:endParaRPr lang="en-GB" sz="2400" dirty="0">
              <a:solidFill>
                <a:srgbClr val="000000"/>
              </a:solidFill>
              <a:cs typeface="Arial" charset="0"/>
            </a:endParaRPr>
          </a:p>
        </p:txBody>
      </p:sp>
    </p:spTree>
    <p:extLst>
      <p:ext uri="{BB962C8B-B14F-4D97-AF65-F5344CB8AC3E}">
        <p14:creationId xmlns:p14="http://schemas.microsoft.com/office/powerpoint/2010/main" val="3759104763"/>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244"/>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9">
                                            <p:txEl>
                                              <p:pRg st="0" end="0"/>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1"/>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animBg="1"/>
      <p:bldP spid="30"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smtClean="0">
                <a:solidFill>
                  <a:srgbClr val="000000"/>
                </a:solidFill>
                <a:cs typeface="Arial" charset="0"/>
              </a:rPr>
              <a:t>Capabilities </a:t>
            </a:r>
            <a:r>
              <a:rPr lang="en-US" sz="2400" dirty="0">
                <a:solidFill>
                  <a:srgbClr val="000000"/>
                </a:solidFill>
                <a:cs typeface="Arial" charset="0"/>
              </a:rPr>
              <a:t>of </a:t>
            </a:r>
            <a:r>
              <a:rPr lang="en-US" sz="2400" dirty="0" smtClean="0">
                <a:solidFill>
                  <a:srgbClr val="000000"/>
                </a:solidFill>
                <a:cs typeface="Arial" charset="0"/>
              </a:rPr>
              <a:t>our </a:t>
            </a:r>
            <a:r>
              <a:rPr lang="en-US" sz="2400" dirty="0">
                <a:solidFill>
                  <a:srgbClr val="000000"/>
                </a:solidFill>
                <a:cs typeface="Arial" charset="0"/>
              </a:rPr>
              <a:t>business</a:t>
            </a:r>
            <a:endParaRPr lang="en-GB" sz="2400" dirty="0">
              <a:solidFill>
                <a:srgbClr val="000000"/>
              </a:solidFill>
              <a:cs typeface="Arial" charset="0"/>
            </a:endParaRPr>
          </a:p>
        </p:txBody>
      </p:sp>
      <p:sp>
        <p:nvSpPr>
          <p:cNvPr id="15363" name="Text Box 2"/>
          <p:cNvSpPr txBox="1">
            <a:spLocks noChangeArrowheads="1"/>
          </p:cNvSpPr>
          <p:nvPr/>
        </p:nvSpPr>
        <p:spPr bwMode="auto">
          <a:xfrm>
            <a:off x="228600" y="1035050"/>
            <a:ext cx="4267200" cy="39941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8001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0" lvl="1" indent="0">
              <a:lnSpc>
                <a:spcPct val="120000"/>
              </a:lnSpc>
              <a:buClr>
                <a:srgbClr val="000000"/>
              </a:buClr>
              <a:buSzPct val="100000"/>
            </a:pPr>
            <a:r>
              <a:rPr lang="en-US" sz="1600" dirty="0" smtClean="0">
                <a:solidFill>
                  <a:srgbClr val="000000"/>
                </a:solidFill>
                <a:latin typeface="Arial"/>
                <a:cs typeface="Arial"/>
              </a:rPr>
              <a:t>Let us see how capabilities from 4C+E is linked to our three businesses:</a:t>
            </a:r>
          </a:p>
          <a:p>
            <a:pPr lvl="2">
              <a:lnSpc>
                <a:spcPct val="120000"/>
              </a:lnSpc>
              <a:buClr>
                <a:srgbClr val="000000"/>
              </a:buClr>
              <a:buSzPct val="100000"/>
              <a:buFont typeface="+mj-lt"/>
              <a:buAutoNum type="arabicPeriod"/>
            </a:pPr>
            <a:r>
              <a:rPr lang="en-US" sz="1600" dirty="0" err="1" smtClean="0">
                <a:solidFill>
                  <a:srgbClr val="000000"/>
                </a:solidFill>
                <a:latin typeface="Arial"/>
                <a:cs typeface="Arial"/>
              </a:rPr>
              <a:t>Namita</a:t>
            </a:r>
            <a:r>
              <a:rPr lang="en-US" sz="1600" dirty="0" smtClean="0">
                <a:solidFill>
                  <a:srgbClr val="000000"/>
                </a:solidFill>
                <a:latin typeface="Arial"/>
                <a:cs typeface="Arial"/>
              </a:rPr>
              <a:t> </a:t>
            </a:r>
            <a:r>
              <a:rPr lang="en-US" sz="1600" dirty="0">
                <a:solidFill>
                  <a:srgbClr val="000000"/>
                </a:solidFill>
                <a:latin typeface="Arial"/>
                <a:cs typeface="Arial"/>
              </a:rPr>
              <a:t>needed to know the fashion </a:t>
            </a:r>
            <a:r>
              <a:rPr lang="en-US" sz="1600" dirty="0" smtClean="0">
                <a:solidFill>
                  <a:srgbClr val="000000"/>
                </a:solidFill>
                <a:latin typeface="Arial"/>
                <a:cs typeface="Arial"/>
              </a:rPr>
              <a:t>styles</a:t>
            </a:r>
          </a:p>
          <a:p>
            <a:pPr lvl="2">
              <a:lnSpc>
                <a:spcPct val="120000"/>
              </a:lnSpc>
              <a:buClr>
                <a:srgbClr val="000000"/>
              </a:buClr>
              <a:buSzPct val="100000"/>
              <a:buFont typeface="+mj-lt"/>
              <a:buAutoNum type="arabicPeriod"/>
            </a:pPr>
            <a:r>
              <a:rPr lang="en-US" sz="1600" dirty="0" err="1" smtClean="0">
                <a:solidFill>
                  <a:srgbClr val="000000"/>
                </a:solidFill>
                <a:latin typeface="Arial"/>
                <a:cs typeface="Arial"/>
              </a:rPr>
              <a:t>Leena</a:t>
            </a:r>
            <a:r>
              <a:rPr lang="en-US" sz="1600" dirty="0" smtClean="0">
                <a:solidFill>
                  <a:srgbClr val="000000"/>
                </a:solidFill>
                <a:latin typeface="Arial"/>
                <a:cs typeface="Arial"/>
              </a:rPr>
              <a:t> needed large bottles to mix the cut mangoes with spices and oil</a:t>
            </a:r>
          </a:p>
          <a:p>
            <a:pPr lvl="2">
              <a:lnSpc>
                <a:spcPct val="120000"/>
              </a:lnSpc>
              <a:buClr>
                <a:srgbClr val="000000"/>
              </a:buClr>
              <a:buSzPct val="100000"/>
              <a:buFont typeface="+mj-lt"/>
              <a:buAutoNum type="arabicPeriod"/>
            </a:pPr>
            <a:r>
              <a:rPr lang="en-US" sz="1600" dirty="0" err="1" smtClean="0">
                <a:solidFill>
                  <a:srgbClr val="000000"/>
                </a:solidFill>
                <a:latin typeface="Arial"/>
                <a:cs typeface="Arial"/>
              </a:rPr>
              <a:t>Kanku</a:t>
            </a:r>
            <a:r>
              <a:rPr lang="en-US" sz="1600" dirty="0" smtClean="0">
                <a:solidFill>
                  <a:srgbClr val="000000"/>
                </a:solidFill>
                <a:latin typeface="Arial"/>
                <a:cs typeface="Arial"/>
              </a:rPr>
              <a:t> needed 6 hours to go to the market to buy sugar and come back</a:t>
            </a:r>
          </a:p>
          <a:p>
            <a:pPr marL="285750" lvl="1" indent="-285750">
              <a:lnSpc>
                <a:spcPct val="120000"/>
              </a:lnSpc>
              <a:buClr>
                <a:srgbClr val="000000"/>
              </a:buClr>
              <a:buSzPct val="100000"/>
              <a:buFont typeface="Arial"/>
              <a:buChar char="•"/>
            </a:pPr>
            <a:r>
              <a:rPr lang="en-US" sz="1600" dirty="0" smtClean="0">
                <a:solidFill>
                  <a:srgbClr val="000000"/>
                </a:solidFill>
                <a:latin typeface="Arial"/>
                <a:cs typeface="Arial"/>
              </a:rPr>
              <a:t>These are collectively known as capabilities. Capabilities are divided into Skills</a:t>
            </a:r>
            <a:r>
              <a:rPr lang="en-US" sz="1600" dirty="0">
                <a:solidFill>
                  <a:srgbClr val="000000"/>
                </a:solidFill>
                <a:latin typeface="Arial"/>
                <a:cs typeface="Arial"/>
              </a:rPr>
              <a:t>, equipment, and available </a:t>
            </a:r>
            <a:r>
              <a:rPr lang="en-US" sz="1600" dirty="0" smtClean="0">
                <a:solidFill>
                  <a:srgbClr val="000000"/>
                </a:solidFill>
                <a:latin typeface="Arial"/>
                <a:cs typeface="Arial"/>
              </a:rPr>
              <a:t>time.</a:t>
            </a:r>
          </a:p>
          <a:p>
            <a:pPr marL="285750" lvl="1" indent="-285750">
              <a:lnSpc>
                <a:spcPct val="120000"/>
              </a:lnSpc>
              <a:buClr>
                <a:srgbClr val="000000"/>
              </a:buClr>
              <a:buSzPct val="100000"/>
              <a:buFont typeface="Arial"/>
              <a:buChar char="•"/>
            </a:pPr>
            <a:r>
              <a:rPr lang="en-US" sz="1600" dirty="0" smtClean="0">
                <a:solidFill>
                  <a:srgbClr val="000000"/>
                </a:solidFill>
                <a:latin typeface="Arial"/>
                <a:cs typeface="Arial"/>
              </a:rPr>
              <a:t>Capabilities </a:t>
            </a:r>
            <a:r>
              <a:rPr lang="en-US" sz="1600" dirty="0">
                <a:solidFill>
                  <a:srgbClr val="000000"/>
                </a:solidFill>
                <a:latin typeface="Arial"/>
                <a:cs typeface="Arial"/>
              </a:rPr>
              <a:t>define what </a:t>
            </a:r>
            <a:r>
              <a:rPr lang="en-US" sz="1600" dirty="0" smtClean="0">
                <a:solidFill>
                  <a:srgbClr val="000000"/>
                </a:solidFill>
                <a:latin typeface="Arial"/>
                <a:cs typeface="Arial"/>
              </a:rPr>
              <a:t>a business is </a:t>
            </a:r>
            <a:r>
              <a:rPr lang="en-US" sz="1600" b="1" u="sng" dirty="0" smtClean="0">
                <a:solidFill>
                  <a:srgbClr val="000000"/>
                </a:solidFill>
                <a:latin typeface="Arial"/>
                <a:cs typeface="Arial"/>
              </a:rPr>
              <a:t>able to do</a:t>
            </a:r>
            <a:endParaRPr lang="en-US" sz="1600" b="1" u="sng" dirty="0">
              <a:solidFill>
                <a:srgbClr val="000000"/>
              </a:solidFill>
              <a:latin typeface="Arial"/>
              <a:cs typeface="Arial"/>
            </a:endParaRPr>
          </a:p>
        </p:txBody>
      </p:sp>
      <p:sp>
        <p:nvSpPr>
          <p:cNvPr id="10244" name="Rectangle 4"/>
          <p:cNvSpPr>
            <a:spLocks noChangeArrowheads="1"/>
          </p:cNvSpPr>
          <p:nvPr/>
        </p:nvSpPr>
        <p:spPr bwMode="auto">
          <a:xfrm>
            <a:off x="228600" y="5257800"/>
            <a:ext cx="4267200" cy="1295400"/>
          </a:xfrm>
          <a:prstGeom prst="rect">
            <a:avLst/>
          </a:pr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lIns="81639" tIns="42452" rIns="81639" bIns="42452"/>
          <a:lstStyle/>
          <a:p>
            <a:pPr algn="ctr"/>
            <a:r>
              <a:rPr lang="en-US" sz="2400" b="1" dirty="0">
                <a:latin typeface="Garamond" pitchFamily="18" charset="0"/>
              </a:rPr>
              <a:t>Key point:</a:t>
            </a:r>
            <a:r>
              <a:rPr lang="en-US" sz="2400" dirty="0">
                <a:latin typeface="Garamond" pitchFamily="18" charset="0"/>
              </a:rPr>
              <a:t> </a:t>
            </a:r>
            <a:r>
              <a:rPr lang="en-IN" sz="2400" dirty="0">
                <a:latin typeface="Garamond" pitchFamily="18" charset="0"/>
              </a:rPr>
              <a:t>Capabilities consist of skills, equipment, and time available to work in the business</a:t>
            </a:r>
            <a:endParaRPr lang="en-US" sz="2400" dirty="0">
              <a:latin typeface="Garamond" pitchFamily="18" charset="0"/>
            </a:endParaRPr>
          </a:p>
        </p:txBody>
      </p:sp>
      <p:sp>
        <p:nvSpPr>
          <p:cNvPr id="10" name="Slide Number Placeholder 5"/>
          <p:cNvSpPr>
            <a:spLocks noGrp="1"/>
          </p:cNvSpPr>
          <p:nvPr>
            <p:ph type="sldNum" sz="quarter" idx="12"/>
          </p:nvPr>
        </p:nvSpPr>
        <p:spPr>
          <a:xfrm>
            <a:off x="3505200" y="6450878"/>
            <a:ext cx="2133600" cy="365125"/>
          </a:xfrm>
          <a:prstGeom prst="rect">
            <a:avLst/>
          </a:prstGeom>
        </p:spPr>
        <p:txBody>
          <a:bodyPr bIns="0" anchor="b" anchorCtr="0"/>
          <a:lstStyle/>
          <a:p>
            <a:pPr algn="ctr">
              <a:defRPr/>
            </a:pPr>
            <a:fld id="{FB9AB2D6-86FC-4E24-8E62-F052A4C194DC}" type="slidenum">
              <a:rPr lang="en-US" sz="1600" b="1" smtClean="0">
                <a:solidFill>
                  <a:schemeClr val="tx1"/>
                </a:solidFill>
              </a:rPr>
              <a:pPr algn="ctr">
                <a:defRPr/>
              </a:pPr>
              <a:t>39</a:t>
            </a:fld>
            <a:endParaRPr lang="en-US" sz="1600" b="1">
              <a:solidFill>
                <a:schemeClr val="tx1"/>
              </a:solidFill>
            </a:endParaRPr>
          </a:p>
        </p:txBody>
      </p:sp>
      <p:sp>
        <p:nvSpPr>
          <p:cNvPr id="11"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a:solidFill>
                  <a:srgbClr val="000000"/>
                </a:solidFill>
                <a:cs typeface="Arial" charset="0"/>
              </a:rPr>
              <a:t>4</a:t>
            </a:r>
            <a:r>
              <a:rPr lang="en-US" sz="2400" dirty="0" smtClean="0">
                <a:solidFill>
                  <a:srgbClr val="000000"/>
                </a:solidFill>
                <a:cs typeface="Arial" charset="0"/>
              </a:rPr>
              <a:t>. </a:t>
            </a:r>
            <a:r>
              <a:rPr lang="x-none" sz="2400" dirty="0" smtClean="0">
                <a:solidFill>
                  <a:srgbClr val="000000"/>
                </a:solidFill>
                <a:cs typeface="Arial" charset="0"/>
              </a:rPr>
              <a:t>आपके व्यापार की क्षमताएं</a:t>
            </a:r>
            <a:endParaRPr lang="en-GB" sz="2400" dirty="0">
              <a:solidFill>
                <a:srgbClr val="000000"/>
              </a:solidFill>
              <a:cs typeface="Arial" charset="0"/>
            </a:endParaRPr>
          </a:p>
        </p:txBody>
      </p:sp>
      <p:sp>
        <p:nvSpPr>
          <p:cNvPr id="12" name="Text Box 2"/>
          <p:cNvSpPr txBox="1">
            <a:spLocks noChangeArrowheads="1"/>
          </p:cNvSpPr>
          <p:nvPr/>
        </p:nvSpPr>
        <p:spPr bwMode="auto">
          <a:xfrm>
            <a:off x="4648200" y="1035050"/>
            <a:ext cx="4267200" cy="39941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8001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0" lvl="1" indent="0">
              <a:lnSpc>
                <a:spcPct val="120000"/>
              </a:lnSpc>
              <a:buClr>
                <a:srgbClr val="000000"/>
              </a:buClr>
              <a:buSzPct val="100000"/>
            </a:pPr>
            <a:r>
              <a:rPr lang="hi-IN" sz="1600" dirty="0" smtClean="0">
                <a:solidFill>
                  <a:srgbClr val="000000"/>
                </a:solidFill>
                <a:latin typeface="Arial"/>
                <a:cs typeface="Arial"/>
              </a:rPr>
              <a:t>आइए एक नजर ड़ालते हैं कि </a:t>
            </a:r>
            <a:r>
              <a:rPr lang="en-US" sz="1600" dirty="0">
                <a:solidFill>
                  <a:srgbClr val="000000"/>
                </a:solidFill>
                <a:latin typeface="Arial"/>
                <a:cs typeface="Arial"/>
              </a:rPr>
              <a:t>4C+E </a:t>
            </a:r>
            <a:r>
              <a:rPr lang="hi-IN" sz="1600" dirty="0" smtClean="0">
                <a:solidFill>
                  <a:srgbClr val="000000"/>
                </a:solidFill>
                <a:latin typeface="Arial"/>
                <a:cs typeface="Arial"/>
              </a:rPr>
              <a:t>की क्षमताएं हमारे तीन व्यापारों के साथ कैसे जुड़े हैं:  </a:t>
            </a:r>
            <a:endParaRPr lang="en-US" sz="1600" dirty="0">
              <a:solidFill>
                <a:srgbClr val="000000"/>
              </a:solidFill>
              <a:latin typeface="Arial"/>
              <a:cs typeface="Arial"/>
            </a:endParaRPr>
          </a:p>
          <a:p>
            <a:pPr lvl="2">
              <a:lnSpc>
                <a:spcPct val="120000"/>
              </a:lnSpc>
              <a:buClr>
                <a:srgbClr val="000000"/>
              </a:buClr>
              <a:buSzPct val="100000"/>
              <a:buFont typeface="+mj-lt"/>
              <a:buAutoNum type="arabicPeriod"/>
            </a:pPr>
            <a:r>
              <a:rPr lang="hi-IN" sz="1600" dirty="0" smtClean="0">
                <a:solidFill>
                  <a:srgbClr val="000000"/>
                </a:solidFill>
                <a:latin typeface="Arial"/>
                <a:cs typeface="Arial"/>
              </a:rPr>
              <a:t>नमिता को </a:t>
            </a:r>
            <a:r>
              <a:rPr lang="en-US" sz="1600" dirty="0" err="1" smtClean="0">
                <a:solidFill>
                  <a:srgbClr val="000000"/>
                </a:solidFill>
                <a:latin typeface="Arial"/>
                <a:cs typeface="Arial"/>
              </a:rPr>
              <a:t>फैशन</a:t>
            </a:r>
            <a:r>
              <a:rPr lang="en-US" sz="1600" dirty="0" smtClean="0">
                <a:solidFill>
                  <a:srgbClr val="000000"/>
                </a:solidFill>
                <a:latin typeface="Arial"/>
                <a:cs typeface="Arial"/>
              </a:rPr>
              <a:t> </a:t>
            </a:r>
            <a:r>
              <a:rPr lang="en-US" sz="1600" dirty="0" err="1" smtClean="0">
                <a:solidFill>
                  <a:srgbClr val="000000"/>
                </a:solidFill>
                <a:latin typeface="Arial"/>
                <a:cs typeface="Arial"/>
              </a:rPr>
              <a:t>स्टाइल</a:t>
            </a:r>
            <a:r>
              <a:rPr lang="en-US" sz="1600" dirty="0" smtClean="0">
                <a:solidFill>
                  <a:srgbClr val="000000"/>
                </a:solidFill>
                <a:latin typeface="Arial"/>
                <a:cs typeface="Arial"/>
              </a:rPr>
              <a:t> </a:t>
            </a:r>
            <a:r>
              <a:rPr lang="hi-IN" sz="1600" dirty="0" smtClean="0">
                <a:solidFill>
                  <a:srgbClr val="000000"/>
                </a:solidFill>
                <a:latin typeface="Arial"/>
                <a:cs typeface="Arial"/>
              </a:rPr>
              <a:t>के बारे में पता होना चाहिए </a:t>
            </a:r>
            <a:endParaRPr lang="en-US" sz="1600" dirty="0">
              <a:solidFill>
                <a:srgbClr val="000000"/>
              </a:solidFill>
              <a:latin typeface="Arial"/>
              <a:cs typeface="Arial"/>
            </a:endParaRPr>
          </a:p>
          <a:p>
            <a:pPr lvl="2">
              <a:lnSpc>
                <a:spcPct val="120000"/>
              </a:lnSpc>
              <a:buClr>
                <a:srgbClr val="000000"/>
              </a:buClr>
              <a:buSzPct val="100000"/>
              <a:buFont typeface="+mj-lt"/>
              <a:buAutoNum type="arabicPeriod"/>
            </a:pPr>
            <a:r>
              <a:rPr lang="en-US" sz="1600" dirty="0" err="1" smtClean="0">
                <a:solidFill>
                  <a:srgbClr val="000000"/>
                </a:solidFill>
                <a:latin typeface="Arial"/>
                <a:cs typeface="Arial"/>
              </a:rPr>
              <a:t>लीना</a:t>
            </a:r>
            <a:r>
              <a:rPr lang="en-US" sz="1600" dirty="0" smtClean="0">
                <a:solidFill>
                  <a:srgbClr val="000000"/>
                </a:solidFill>
                <a:latin typeface="Arial"/>
                <a:cs typeface="Arial"/>
              </a:rPr>
              <a:t> </a:t>
            </a:r>
            <a:r>
              <a:rPr lang="hi-IN" sz="1600" dirty="0" smtClean="0">
                <a:solidFill>
                  <a:srgbClr val="000000"/>
                </a:solidFill>
                <a:latin typeface="Arial"/>
                <a:cs typeface="Arial"/>
              </a:rPr>
              <a:t>को </a:t>
            </a:r>
            <a:r>
              <a:rPr lang="en-US" sz="1600" dirty="0" err="1" smtClean="0">
                <a:solidFill>
                  <a:srgbClr val="000000"/>
                </a:solidFill>
                <a:latin typeface="Arial"/>
                <a:cs typeface="Arial"/>
              </a:rPr>
              <a:t>कटे</a:t>
            </a:r>
            <a:r>
              <a:rPr lang="en-US" sz="1600" dirty="0" smtClean="0">
                <a:solidFill>
                  <a:srgbClr val="000000"/>
                </a:solidFill>
                <a:latin typeface="Arial"/>
                <a:cs typeface="Arial"/>
              </a:rPr>
              <a:t> </a:t>
            </a:r>
            <a:r>
              <a:rPr lang="en-US" sz="1600" dirty="0" err="1" smtClean="0">
                <a:solidFill>
                  <a:srgbClr val="000000"/>
                </a:solidFill>
                <a:latin typeface="Arial"/>
                <a:cs typeface="Arial"/>
              </a:rPr>
              <a:t>आम</a:t>
            </a:r>
            <a:r>
              <a:rPr lang="hi-IN" sz="1600" dirty="0" smtClean="0">
                <a:solidFill>
                  <a:srgbClr val="000000"/>
                </a:solidFill>
                <a:latin typeface="Arial"/>
                <a:cs typeface="Arial"/>
              </a:rPr>
              <a:t> में </a:t>
            </a:r>
            <a:r>
              <a:rPr lang="en-US" sz="1600" dirty="0" err="1" smtClean="0">
                <a:solidFill>
                  <a:srgbClr val="000000"/>
                </a:solidFill>
                <a:latin typeface="Arial"/>
                <a:cs typeface="Arial"/>
              </a:rPr>
              <a:t>मसाले</a:t>
            </a:r>
            <a:r>
              <a:rPr lang="en-US" sz="1600" dirty="0" smtClean="0">
                <a:solidFill>
                  <a:srgbClr val="000000"/>
                </a:solidFill>
                <a:latin typeface="Arial"/>
                <a:cs typeface="Arial"/>
              </a:rPr>
              <a:t> </a:t>
            </a:r>
            <a:r>
              <a:rPr lang="en-US" sz="1600" dirty="0" err="1" smtClean="0">
                <a:solidFill>
                  <a:srgbClr val="000000"/>
                </a:solidFill>
                <a:latin typeface="Arial"/>
                <a:cs typeface="Arial"/>
              </a:rPr>
              <a:t>और</a:t>
            </a:r>
            <a:r>
              <a:rPr lang="en-US" sz="1600" dirty="0" smtClean="0">
                <a:solidFill>
                  <a:srgbClr val="000000"/>
                </a:solidFill>
                <a:latin typeface="Arial"/>
                <a:cs typeface="Arial"/>
              </a:rPr>
              <a:t> </a:t>
            </a:r>
            <a:r>
              <a:rPr lang="en-US" sz="1600" dirty="0" err="1" smtClean="0">
                <a:solidFill>
                  <a:srgbClr val="000000"/>
                </a:solidFill>
                <a:latin typeface="Arial"/>
                <a:cs typeface="Arial"/>
              </a:rPr>
              <a:t>तेल</a:t>
            </a:r>
            <a:r>
              <a:rPr lang="en-US" sz="1600" dirty="0" smtClean="0">
                <a:solidFill>
                  <a:srgbClr val="000000"/>
                </a:solidFill>
                <a:latin typeface="Arial"/>
                <a:cs typeface="Arial"/>
              </a:rPr>
              <a:t> </a:t>
            </a:r>
            <a:r>
              <a:rPr lang="hi-IN" sz="1600" dirty="0" smtClean="0">
                <a:solidFill>
                  <a:srgbClr val="000000"/>
                </a:solidFill>
                <a:latin typeface="Arial"/>
                <a:cs typeface="Arial"/>
              </a:rPr>
              <a:t>मिलाने के लिए बड़ी बोतल चाहिए </a:t>
            </a:r>
            <a:endParaRPr lang="en-US" sz="1600" dirty="0">
              <a:solidFill>
                <a:srgbClr val="000000"/>
              </a:solidFill>
              <a:latin typeface="Arial"/>
              <a:cs typeface="Arial"/>
            </a:endParaRPr>
          </a:p>
          <a:p>
            <a:pPr lvl="2">
              <a:lnSpc>
                <a:spcPct val="120000"/>
              </a:lnSpc>
              <a:buClr>
                <a:srgbClr val="000000"/>
              </a:buClr>
              <a:buSzPct val="100000"/>
              <a:buFont typeface="+mj-lt"/>
              <a:buAutoNum type="arabicPeriod"/>
            </a:pPr>
            <a:r>
              <a:rPr lang="hi-IN" sz="1600" dirty="0" smtClean="0">
                <a:solidFill>
                  <a:srgbClr val="000000"/>
                </a:solidFill>
                <a:latin typeface="Arial"/>
                <a:cs typeface="Arial"/>
              </a:rPr>
              <a:t>कंकु को मार्केट जाने और चीनी खरीद कर आने के लिए </a:t>
            </a:r>
            <a:r>
              <a:rPr lang="en-US" sz="1600" dirty="0" smtClean="0">
                <a:solidFill>
                  <a:srgbClr val="000000"/>
                </a:solidFill>
                <a:latin typeface="Arial"/>
                <a:cs typeface="Arial"/>
              </a:rPr>
              <a:t>6</a:t>
            </a:r>
            <a:r>
              <a:rPr lang="hi-IN" sz="1600" dirty="0" smtClean="0">
                <a:solidFill>
                  <a:srgbClr val="000000"/>
                </a:solidFill>
                <a:latin typeface="Arial"/>
                <a:cs typeface="Arial"/>
              </a:rPr>
              <a:t> घंटे चाहिए </a:t>
            </a:r>
            <a:endParaRPr lang="en-US" sz="1600" dirty="0">
              <a:solidFill>
                <a:srgbClr val="000000"/>
              </a:solidFill>
              <a:latin typeface="Arial"/>
              <a:cs typeface="Arial"/>
            </a:endParaRPr>
          </a:p>
          <a:p>
            <a:pPr lvl="1" eaLnBrk="1" hangingPunct="1">
              <a:lnSpc>
                <a:spcPct val="120000"/>
              </a:lnSpc>
              <a:buSzPct val="100000"/>
              <a:buFont typeface="Arial" charset="0"/>
              <a:buChar char="•"/>
            </a:pPr>
            <a:r>
              <a:rPr lang="hi-IN" sz="1600" dirty="0" smtClean="0">
                <a:solidFill>
                  <a:srgbClr val="000000"/>
                </a:solidFill>
                <a:cs typeface="Arial" charset="0"/>
              </a:rPr>
              <a:t>इन्हें कुलमिलाकर </a:t>
            </a:r>
            <a:r>
              <a:rPr lang="x-none" sz="1600" smtClean="0">
                <a:solidFill>
                  <a:srgbClr val="000000"/>
                </a:solidFill>
                <a:cs typeface="Arial" charset="0"/>
              </a:rPr>
              <a:t>क्षमता</a:t>
            </a:r>
            <a:r>
              <a:rPr lang="hi-IN" sz="1600" dirty="0" smtClean="0">
                <a:solidFill>
                  <a:srgbClr val="000000"/>
                </a:solidFill>
                <a:cs typeface="Arial" charset="0"/>
              </a:rPr>
              <a:t>एं कहा जाता है। क्षमताओं को हुनर, उपकरण और उपलब्ध समय के बीच बांटा जा सकता है</a:t>
            </a:r>
          </a:p>
          <a:p>
            <a:pPr lvl="1" eaLnBrk="1" hangingPunct="1">
              <a:lnSpc>
                <a:spcPct val="120000"/>
              </a:lnSpc>
              <a:buSzPct val="100000"/>
              <a:buFont typeface="Arial" charset="0"/>
              <a:buChar char="•"/>
            </a:pPr>
            <a:r>
              <a:rPr lang="hi-IN" sz="1600" dirty="0" smtClean="0">
                <a:solidFill>
                  <a:srgbClr val="000000"/>
                </a:solidFill>
                <a:cs typeface="Arial" charset="0"/>
              </a:rPr>
              <a:t>क्षमताएं </a:t>
            </a:r>
            <a:r>
              <a:rPr lang="x-none" sz="1600" smtClean="0">
                <a:solidFill>
                  <a:srgbClr val="000000"/>
                </a:solidFill>
                <a:cs typeface="Arial" charset="0"/>
              </a:rPr>
              <a:t>पारिभाषित </a:t>
            </a:r>
            <a:r>
              <a:rPr lang="x-none" sz="1600" dirty="0">
                <a:solidFill>
                  <a:srgbClr val="000000"/>
                </a:solidFill>
                <a:cs typeface="Arial" charset="0"/>
              </a:rPr>
              <a:t>करते हैं कि व्यापार </a:t>
            </a:r>
            <a:r>
              <a:rPr lang="x-none" sz="1600" b="1" u="sng" dirty="0">
                <a:solidFill>
                  <a:srgbClr val="000000"/>
                </a:solidFill>
                <a:cs typeface="Arial" charset="0"/>
              </a:rPr>
              <a:t>क्या कर सकता है</a:t>
            </a:r>
            <a:endParaRPr lang="en-US" sz="1600" b="1" u="sng" dirty="0">
              <a:solidFill>
                <a:srgbClr val="000000"/>
              </a:solidFill>
              <a:latin typeface="Arial"/>
              <a:cs typeface="Arial"/>
            </a:endParaRPr>
          </a:p>
        </p:txBody>
      </p:sp>
      <p:sp>
        <p:nvSpPr>
          <p:cNvPr id="13" name="Rectangle 4"/>
          <p:cNvSpPr>
            <a:spLocks noChangeArrowheads="1"/>
          </p:cNvSpPr>
          <p:nvPr/>
        </p:nvSpPr>
        <p:spPr bwMode="auto">
          <a:xfrm>
            <a:off x="4648200" y="5257800"/>
            <a:ext cx="4267200" cy="1295400"/>
          </a:xfrm>
          <a:prstGeom prst="rect">
            <a:avLst/>
          </a:pr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lIns="81639" tIns="42452" rIns="81639" bIns="42452"/>
          <a:lstStyle/>
          <a:p>
            <a:pPr algn="ctr"/>
            <a:r>
              <a:rPr lang="x-none" sz="2000" b="1" smtClean="0">
                <a:latin typeface="Garamond" pitchFamily="18" charset="0"/>
              </a:rPr>
              <a:t>मुख्य बिंदु: </a:t>
            </a:r>
            <a:r>
              <a:rPr lang="x-none" sz="2000" smtClean="0">
                <a:latin typeface="Garamond" pitchFamily="18" charset="0"/>
              </a:rPr>
              <a:t>क्षमता में व्यापार में काम करने के लिए उपलब्ध </a:t>
            </a:r>
            <a:r>
              <a:rPr lang="hi-IN" sz="2000" dirty="0" smtClean="0">
                <a:latin typeface="Garamond" pitchFamily="18" charset="0"/>
              </a:rPr>
              <a:t>हुनर</a:t>
            </a:r>
            <a:r>
              <a:rPr lang="x-none" sz="2000" smtClean="0">
                <a:latin typeface="Garamond" pitchFamily="18" charset="0"/>
              </a:rPr>
              <a:t>, उपकरण और समय शामिल होते हैं</a:t>
            </a:r>
            <a:endParaRPr lang="en-US" sz="2000" dirty="0">
              <a:latin typeface="Garamond" pitchFamily="18" charset="0"/>
            </a:endParaRPr>
          </a:p>
        </p:txBody>
      </p:sp>
    </p:spTree>
    <p:extLst>
      <p:ext uri="{BB962C8B-B14F-4D97-AF65-F5344CB8AC3E}">
        <p14:creationId xmlns:p14="http://schemas.microsoft.com/office/powerpoint/2010/main" val="671274458"/>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363">
                                            <p:txEl>
                                              <p:pRg st="4" end="4"/>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363">
                                            <p:txEl>
                                              <p:pRg st="5" end="5"/>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36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363">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5363">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5363">
                                            <p:txEl>
                                              <p:pRg st="3" end="3"/>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fill="hold" nodeType="clickEffect">
                                  <p:stCondLst>
                                    <p:cond delay="0"/>
                                  </p:stCondLst>
                                  <p:childTnLst>
                                    <p:set>
                                      <p:cBhvr additive="repl">
                                        <p:cTn id="30" dur="1" fill="hold">
                                          <p:stCondLst>
                                            <p:cond delay="0"/>
                                          </p:stCondLst>
                                        </p:cTn>
                                        <p:tgtEl>
                                          <p:spTgt spid="1024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2">
                                            <p:txEl>
                                              <p:pRg st="1" end="1"/>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2">
                                            <p:txEl>
                                              <p:pRg st="2" end="2"/>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2">
                                            <p:txEl>
                                              <p:pRg st="3" end="3"/>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2">
                                            <p:txEl>
                                              <p:pRg st="4" end="4"/>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12">
                                            <p:txEl>
                                              <p:pRg st="5" end="5"/>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fill="hold" nodeType="clickEffect">
                                  <p:stCondLst>
                                    <p:cond delay="0"/>
                                  </p:stCondLst>
                                  <p:childTnLst>
                                    <p:set>
                                      <p:cBhvr additive="repl">
                                        <p:cTn id="58"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218"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en-US" sz="2800" dirty="0" smtClean="0"/>
              <a:t>Introduction</a:t>
            </a:r>
            <a:endParaRPr lang="mr-IN" sz="2800" dirty="0">
              <a:solidFill>
                <a:srgbClr val="F79646"/>
              </a:solidFill>
              <a:cs typeface="Arial" pitchFamily="34" charset="0"/>
            </a:endParaRPr>
          </a:p>
        </p:txBody>
      </p:sp>
      <p:sp>
        <p:nvSpPr>
          <p:cNvPr id="15363" name="Text Box 2"/>
          <p:cNvSpPr txBox="1">
            <a:spLocks noChangeArrowheads="1"/>
          </p:cNvSpPr>
          <p:nvPr/>
        </p:nvSpPr>
        <p:spPr bwMode="auto">
          <a:xfrm>
            <a:off x="228600" y="1035050"/>
            <a:ext cx="4267200" cy="52133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0" lvl="2" indent="0" eaLnBrk="1" hangingPunct="1">
              <a:lnSpc>
                <a:spcPct val="120000"/>
              </a:lnSpc>
              <a:spcBef>
                <a:spcPts val="0"/>
              </a:spcBef>
            </a:pPr>
            <a:r>
              <a:rPr lang="en-US" sz="2000" dirty="0">
                <a:solidFill>
                  <a:srgbClr val="000000"/>
                </a:solidFill>
              </a:rPr>
              <a:t>This will require us to understand the following steps:</a:t>
            </a:r>
          </a:p>
          <a:p>
            <a:pPr marL="457200" indent="-457200">
              <a:buFont typeface="+mj-lt"/>
              <a:buAutoNum type="arabicPeriod"/>
            </a:pPr>
            <a:r>
              <a:rPr lang="en-US" sz="2000" dirty="0" smtClean="0"/>
              <a:t>Sequencing </a:t>
            </a:r>
            <a:r>
              <a:rPr lang="en-US" sz="2000" dirty="0"/>
              <a:t>tasks in the business</a:t>
            </a:r>
          </a:p>
          <a:p>
            <a:pPr marL="457200" indent="-457200">
              <a:buFont typeface="+mj-lt"/>
              <a:buAutoNum type="arabicPeriod"/>
            </a:pPr>
            <a:r>
              <a:rPr lang="en-US" sz="2000" dirty="0"/>
              <a:t>Planning inventory, capacity and </a:t>
            </a:r>
            <a:r>
              <a:rPr lang="en-US" sz="2000" dirty="0">
                <a:solidFill>
                  <a:srgbClr val="000000"/>
                </a:solidFill>
                <a:cs typeface="Arial" charset="0"/>
              </a:rPr>
              <a:t>supplier credit policy</a:t>
            </a:r>
            <a:endParaRPr lang="en-US" sz="2000" dirty="0"/>
          </a:p>
          <a:p>
            <a:pPr marL="457200" indent="-457200">
              <a:buFont typeface="+mj-lt"/>
              <a:buAutoNum type="arabicPeriod"/>
            </a:pPr>
            <a:r>
              <a:rPr lang="en-US" sz="2000" dirty="0"/>
              <a:t>Using capabilities (skills, equipment, and time) for making/buying products and for getting ready to provide services</a:t>
            </a:r>
          </a:p>
          <a:p>
            <a:pPr marL="216000" indent="-216000" eaLnBrk="1" hangingPunct="1">
              <a:lnSpc>
                <a:spcPct val="120000"/>
              </a:lnSpc>
              <a:spcBef>
                <a:spcPts val="0"/>
              </a:spcBef>
              <a:buFont typeface="Arial" pitchFamily="34" charset="0"/>
              <a:buChar char="•"/>
            </a:pPr>
            <a:r>
              <a:rPr lang="en-US" sz="2000" dirty="0" smtClean="0">
                <a:solidFill>
                  <a:srgbClr val="000000"/>
                </a:solidFill>
              </a:rPr>
              <a:t>Let’s </a:t>
            </a:r>
            <a:r>
              <a:rPr lang="en-US" sz="2000" dirty="0">
                <a:solidFill>
                  <a:srgbClr val="000000"/>
                </a:solidFill>
              </a:rPr>
              <a:t>begin by first looking at </a:t>
            </a:r>
            <a:r>
              <a:rPr lang="en-US" sz="2000" dirty="0" smtClean="0">
                <a:solidFill>
                  <a:srgbClr val="000000"/>
                </a:solidFill>
              </a:rPr>
              <a:t>how the tasks of a business are scheduled</a:t>
            </a:r>
            <a:endParaRPr lang="mr-IN" sz="2000" dirty="0">
              <a:solidFill>
                <a:srgbClr val="000000"/>
              </a:solidFill>
              <a:cs typeface="Arial" pitchFamily="34" charset="0"/>
            </a:endParaRPr>
          </a:p>
        </p:txBody>
      </p:sp>
      <p:sp>
        <p:nvSpPr>
          <p:cNvPr id="11" name="Slide Number Placeholder 5"/>
          <p:cNvSpPr>
            <a:spLocks noGrp="1"/>
          </p:cNvSpPr>
          <p:nvPr>
            <p:ph type="sldNum" sz="quarter" idx="12"/>
          </p:nvPr>
        </p:nvSpPr>
        <p:spPr>
          <a:xfrm>
            <a:off x="3581400" y="6292850"/>
            <a:ext cx="2133600" cy="365125"/>
          </a:xfrm>
          <a:prstGeom prst="rect">
            <a:avLst/>
          </a:prstGeom>
        </p:spPr>
        <p:txBody>
          <a:bodyPr bIns="0" anchor="b" anchorCtr="0"/>
          <a:lstStyle/>
          <a:p>
            <a:pPr algn="ctr">
              <a:defRPr/>
            </a:pPr>
            <a:fld id="{441D18AD-A24A-4651-9B4E-1E5BB34EA949}" type="slidenum">
              <a:rPr lang="en-US" sz="1600" b="1" smtClean="0">
                <a:solidFill>
                  <a:prstClr val="black"/>
                </a:solidFill>
              </a:rPr>
              <a:pPr algn="ctr">
                <a:defRPr/>
              </a:pPr>
              <a:t>4</a:t>
            </a:fld>
            <a:endParaRPr lang="mr-IN" sz="1600" b="1">
              <a:solidFill>
                <a:prstClr val="black"/>
              </a:solidFill>
            </a:endParaRPr>
          </a:p>
        </p:txBody>
      </p:sp>
      <p:sp>
        <p:nvSpPr>
          <p:cNvPr id="8"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hi-IN" sz="2400" dirty="0" smtClean="0">
                <a:solidFill>
                  <a:prstClr val="black"/>
                </a:solidFill>
              </a:rPr>
              <a:t>परिचय </a:t>
            </a:r>
            <a:endParaRPr lang="mr-IN" sz="2400" dirty="0">
              <a:solidFill>
                <a:srgbClr val="000000"/>
              </a:solidFill>
              <a:cs typeface="Arial" pitchFamily="34" charset="0"/>
            </a:endParaRPr>
          </a:p>
        </p:txBody>
      </p:sp>
      <p:sp>
        <p:nvSpPr>
          <p:cNvPr id="7" name="Text Box 2"/>
          <p:cNvSpPr txBox="1">
            <a:spLocks noChangeArrowheads="1"/>
          </p:cNvSpPr>
          <p:nvPr/>
        </p:nvSpPr>
        <p:spPr bwMode="auto">
          <a:xfrm>
            <a:off x="4648200" y="1035050"/>
            <a:ext cx="4267200" cy="52133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0" lvl="2" indent="0" eaLnBrk="1" hangingPunct="1">
              <a:lnSpc>
                <a:spcPct val="120000"/>
              </a:lnSpc>
              <a:spcBef>
                <a:spcPts val="0"/>
              </a:spcBef>
            </a:pPr>
            <a:r>
              <a:rPr lang="hi-IN" sz="2000" dirty="0" smtClean="0">
                <a:solidFill>
                  <a:srgbClr val="000000"/>
                </a:solidFill>
              </a:rPr>
              <a:t>हमें निम्न चरणों को समझने की आवश्यकता पड़ेगी:</a:t>
            </a:r>
            <a:endParaRPr lang="en-US" sz="2000" dirty="0">
              <a:solidFill>
                <a:srgbClr val="000000"/>
              </a:solidFill>
            </a:endParaRPr>
          </a:p>
          <a:p>
            <a:pPr marL="457200" indent="-457200">
              <a:buFont typeface="+mj-lt"/>
              <a:buAutoNum type="arabicPeriod"/>
            </a:pPr>
            <a:r>
              <a:rPr lang="hi-IN" sz="2000" dirty="0" smtClean="0"/>
              <a:t>व्यापार में कार्यों को चरणबद्ध करना</a:t>
            </a:r>
            <a:endParaRPr lang="en-US" sz="2000" dirty="0"/>
          </a:p>
          <a:p>
            <a:pPr marL="457200" indent="-457200">
              <a:buFont typeface="+mj-lt"/>
              <a:buAutoNum type="arabicPeriod"/>
            </a:pPr>
            <a:r>
              <a:rPr lang="hi-IN" sz="2000" dirty="0" smtClean="0">
                <a:solidFill>
                  <a:srgbClr val="000000"/>
                </a:solidFill>
                <a:cs typeface="Arial" charset="0"/>
              </a:rPr>
              <a:t>इन्वेंट्री, क्षमता एवं सप्लायर के लिए उधार नीते की योजना बनाना </a:t>
            </a:r>
            <a:endParaRPr lang="en-US" sz="2000" dirty="0"/>
          </a:p>
          <a:p>
            <a:pPr marL="457200" indent="-457200">
              <a:buFont typeface="+mj-lt"/>
              <a:buAutoNum type="arabicPeriod"/>
            </a:pPr>
            <a:r>
              <a:rPr lang="hi-IN" sz="2000" dirty="0" smtClean="0"/>
              <a:t>उत्पाद </a:t>
            </a:r>
            <a:r>
              <a:rPr lang="hi-IN" sz="2000" dirty="0"/>
              <a:t>बनाने/ खरीदने और सेवा प्रदान करने के लिए क्षमताओं का प्रयोग करना (हुनर, उपकरण और समय)</a:t>
            </a:r>
            <a:endParaRPr lang="en-US" sz="2000" dirty="0"/>
          </a:p>
          <a:p>
            <a:pPr marL="216000" indent="-216000" eaLnBrk="1" hangingPunct="1">
              <a:lnSpc>
                <a:spcPct val="120000"/>
              </a:lnSpc>
              <a:spcBef>
                <a:spcPts val="0"/>
              </a:spcBef>
              <a:buFont typeface="Arial" pitchFamily="34" charset="0"/>
              <a:buChar char="•"/>
            </a:pPr>
            <a:r>
              <a:rPr lang="hi-IN" sz="2000" dirty="0" smtClean="0">
                <a:solidFill>
                  <a:srgbClr val="000000"/>
                </a:solidFill>
              </a:rPr>
              <a:t>चलिए इस बात से देखते हुए शुरु करते हैं कि व्यापार में कार्य कैसे निर्धारित हैं </a:t>
            </a:r>
            <a:endParaRPr lang="mr-IN" sz="2000" dirty="0">
              <a:solidFill>
                <a:srgbClr val="000000"/>
              </a:solidFill>
              <a:cs typeface="Arial" pitchFamily="34" charset="0"/>
            </a:endParaRPr>
          </a:p>
        </p:txBody>
      </p:sp>
    </p:spTree>
    <p:extLst>
      <p:ext uri="{BB962C8B-B14F-4D97-AF65-F5344CB8AC3E}">
        <p14:creationId xmlns:p14="http://schemas.microsoft.com/office/powerpoint/2010/main" val="4261440694"/>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36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36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36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36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536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smtClean="0">
                <a:solidFill>
                  <a:srgbClr val="000000"/>
                </a:solidFill>
                <a:cs typeface="Arial" charset="0"/>
              </a:rPr>
              <a:t>Capabilities </a:t>
            </a:r>
            <a:r>
              <a:rPr lang="mr-IN" sz="2400" dirty="0" smtClean="0">
                <a:solidFill>
                  <a:srgbClr val="000000"/>
                </a:solidFill>
                <a:cs typeface="Arial" charset="0"/>
              </a:rPr>
              <a:t>–</a:t>
            </a:r>
            <a:r>
              <a:rPr lang="en-US" sz="2400" dirty="0" smtClean="0">
                <a:solidFill>
                  <a:srgbClr val="000000"/>
                </a:solidFill>
                <a:cs typeface="Arial" charset="0"/>
              </a:rPr>
              <a:t> Production business</a:t>
            </a:r>
            <a:endParaRPr lang="en-GB" sz="2400" dirty="0">
              <a:solidFill>
                <a:srgbClr val="000000"/>
              </a:solidFill>
              <a:cs typeface="Arial" charset="0"/>
            </a:endParaRPr>
          </a:p>
        </p:txBody>
      </p:sp>
      <p:sp>
        <p:nvSpPr>
          <p:cNvPr id="15363" name="Text Box 2"/>
          <p:cNvSpPr txBox="1">
            <a:spLocks noChangeArrowheads="1"/>
          </p:cNvSpPr>
          <p:nvPr/>
        </p:nvSpPr>
        <p:spPr bwMode="auto">
          <a:xfrm>
            <a:off x="228600" y="1035050"/>
            <a:ext cx="4267200" cy="3841750"/>
          </a:xfrm>
          <a:prstGeom prst="rect">
            <a:avLst/>
          </a:prstGeom>
          <a:noFill/>
          <a:ln>
            <a:solidFill>
              <a:schemeClr val="tx1"/>
            </a:solidFill>
          </a:ln>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9pPr>
          </a:lstStyle>
          <a:p>
            <a:pPr lvl="1" eaLnBrk="1" fontAlgn="auto" hangingPunct="1">
              <a:lnSpc>
                <a:spcPct val="120000"/>
              </a:lnSpc>
              <a:spcBef>
                <a:spcPts val="0"/>
              </a:spcBef>
              <a:spcAft>
                <a:spcPts val="0"/>
              </a:spcAft>
              <a:buSzPct val="100000"/>
              <a:buFont typeface="Arial" charset="0"/>
              <a:buChar char="•"/>
              <a:defRPr/>
            </a:pPr>
            <a:r>
              <a:rPr lang="en-US" sz="2400" dirty="0">
                <a:solidFill>
                  <a:srgbClr val="000000"/>
                </a:solidFill>
                <a:latin typeface="Arial" pitchFamily="34" charset="0"/>
                <a:cs typeface="Arial" pitchFamily="34" charset="0"/>
              </a:rPr>
              <a:t>Capabilities needed for </a:t>
            </a:r>
            <a:r>
              <a:rPr lang="en-US" sz="2400" dirty="0" err="1" smtClean="0">
                <a:solidFill>
                  <a:srgbClr val="000000"/>
                </a:solidFill>
                <a:latin typeface="Arial" pitchFamily="34" charset="0"/>
                <a:cs typeface="Arial" pitchFamily="34" charset="0"/>
              </a:rPr>
              <a:t>Leena’s</a:t>
            </a:r>
            <a:r>
              <a:rPr lang="en-US" sz="2400" dirty="0" smtClean="0">
                <a:solidFill>
                  <a:srgbClr val="000000"/>
                </a:solidFill>
                <a:latin typeface="Arial" pitchFamily="34" charset="0"/>
                <a:cs typeface="Arial" pitchFamily="34" charset="0"/>
              </a:rPr>
              <a:t> pickles</a:t>
            </a:r>
            <a:endParaRPr lang="en-US" sz="2400" dirty="0">
              <a:solidFill>
                <a:srgbClr val="000000"/>
              </a:solidFill>
              <a:latin typeface="Arial" pitchFamily="34" charset="0"/>
              <a:cs typeface="Arial" pitchFamily="34" charset="0"/>
            </a:endParaRPr>
          </a:p>
          <a:p>
            <a:pPr marL="914400" lvl="1" indent="-457200" eaLnBrk="1" fontAlgn="auto" hangingPunct="1">
              <a:lnSpc>
                <a:spcPct val="120000"/>
              </a:lnSpc>
              <a:spcBef>
                <a:spcPts val="0"/>
              </a:spcBef>
              <a:spcAft>
                <a:spcPts val="0"/>
              </a:spcAft>
              <a:buFont typeface="+mj-lt"/>
              <a:buAutoNum type="arabicPeriod"/>
              <a:defRPr/>
            </a:pPr>
            <a:r>
              <a:rPr lang="en-US" sz="2000" dirty="0">
                <a:latin typeface="Arial" pitchFamily="34" charset="0"/>
                <a:cs typeface="Arial" pitchFamily="34" charset="0"/>
              </a:rPr>
              <a:t>Skills – </a:t>
            </a:r>
            <a:r>
              <a:rPr lang="en-US" sz="2000" dirty="0" err="1" smtClean="0">
                <a:latin typeface="Arial" pitchFamily="34" charset="0"/>
                <a:cs typeface="Arial" pitchFamily="34" charset="0"/>
              </a:rPr>
              <a:t>Leena</a:t>
            </a:r>
            <a:r>
              <a:rPr lang="en-US" sz="2000" dirty="0" smtClean="0">
                <a:latin typeface="Arial" pitchFamily="34" charset="0"/>
                <a:cs typeface="Arial" pitchFamily="34" charset="0"/>
              </a:rPr>
              <a:t> </a:t>
            </a:r>
            <a:r>
              <a:rPr lang="en-US" sz="2000" dirty="0">
                <a:latin typeface="Arial" pitchFamily="34" charset="0"/>
                <a:cs typeface="Arial" pitchFamily="34" charset="0"/>
              </a:rPr>
              <a:t>should know how to make </a:t>
            </a:r>
            <a:r>
              <a:rPr lang="en-US" sz="2000" dirty="0" smtClean="0">
                <a:latin typeface="Arial" pitchFamily="34" charset="0"/>
                <a:cs typeface="Arial" pitchFamily="34" charset="0"/>
              </a:rPr>
              <a:t>pickles </a:t>
            </a:r>
            <a:r>
              <a:rPr lang="en-US" sz="2000" dirty="0">
                <a:latin typeface="Arial" pitchFamily="34" charset="0"/>
                <a:cs typeface="Arial" pitchFamily="34" charset="0"/>
              </a:rPr>
              <a:t>well</a:t>
            </a:r>
          </a:p>
          <a:p>
            <a:pPr marL="914400" lvl="1" indent="-457200" eaLnBrk="1" fontAlgn="auto" hangingPunct="1">
              <a:lnSpc>
                <a:spcPct val="120000"/>
              </a:lnSpc>
              <a:spcBef>
                <a:spcPts val="0"/>
              </a:spcBef>
              <a:spcAft>
                <a:spcPts val="0"/>
              </a:spcAft>
              <a:buFont typeface="+mj-lt"/>
              <a:buAutoNum type="arabicPeriod"/>
              <a:defRPr/>
            </a:pPr>
            <a:r>
              <a:rPr lang="en-US" sz="2000" dirty="0">
                <a:latin typeface="Arial" pitchFamily="34" charset="0"/>
                <a:cs typeface="Arial" pitchFamily="34" charset="0"/>
              </a:rPr>
              <a:t>Equipment – </a:t>
            </a:r>
            <a:r>
              <a:rPr lang="en-US" sz="2000" dirty="0" smtClean="0">
                <a:latin typeface="Arial" pitchFamily="34" charset="0"/>
                <a:cs typeface="Arial" pitchFamily="34" charset="0"/>
              </a:rPr>
              <a:t>She </a:t>
            </a:r>
            <a:r>
              <a:rPr lang="en-US" sz="2000" dirty="0">
                <a:latin typeface="Arial" pitchFamily="34" charset="0"/>
                <a:cs typeface="Arial" pitchFamily="34" charset="0"/>
              </a:rPr>
              <a:t>needs a </a:t>
            </a:r>
            <a:r>
              <a:rPr lang="en-US" sz="2000" dirty="0" smtClean="0">
                <a:latin typeface="Arial" pitchFamily="34" charset="0"/>
                <a:cs typeface="Arial" pitchFamily="34" charset="0"/>
              </a:rPr>
              <a:t>jars, spoons, knife </a:t>
            </a:r>
            <a:r>
              <a:rPr lang="en-US" sz="2000" dirty="0">
                <a:latin typeface="Arial" pitchFamily="34" charset="0"/>
                <a:cs typeface="Arial" pitchFamily="34" charset="0"/>
              </a:rPr>
              <a:t>etc.</a:t>
            </a:r>
          </a:p>
          <a:p>
            <a:pPr marL="914400" lvl="1" indent="-457200" eaLnBrk="1" fontAlgn="auto" hangingPunct="1">
              <a:lnSpc>
                <a:spcPct val="120000"/>
              </a:lnSpc>
              <a:spcBef>
                <a:spcPts val="0"/>
              </a:spcBef>
              <a:spcAft>
                <a:spcPts val="0"/>
              </a:spcAft>
              <a:buFont typeface="+mj-lt"/>
              <a:buAutoNum type="arabicPeriod"/>
              <a:defRPr/>
            </a:pPr>
            <a:r>
              <a:rPr lang="en-US" sz="2000" dirty="0">
                <a:latin typeface="Arial" pitchFamily="34" charset="0"/>
                <a:cs typeface="Arial" pitchFamily="34" charset="0"/>
              </a:rPr>
              <a:t>Time &amp; effort – </a:t>
            </a:r>
            <a:r>
              <a:rPr lang="en-US" sz="2000" dirty="0" smtClean="0">
                <a:latin typeface="Arial" pitchFamily="34" charset="0"/>
                <a:cs typeface="Arial" pitchFamily="34" charset="0"/>
              </a:rPr>
              <a:t>She </a:t>
            </a:r>
            <a:r>
              <a:rPr lang="en-US" sz="2000" dirty="0">
                <a:latin typeface="Arial" pitchFamily="34" charset="0"/>
                <a:cs typeface="Arial" pitchFamily="34" charset="0"/>
              </a:rPr>
              <a:t>should be able to give 3-4 hours </a:t>
            </a:r>
            <a:r>
              <a:rPr lang="en-US" sz="2000" dirty="0" smtClean="0">
                <a:latin typeface="Arial" pitchFamily="34" charset="0"/>
                <a:cs typeface="Arial" pitchFamily="34" charset="0"/>
              </a:rPr>
              <a:t>for making pickles everyday</a:t>
            </a:r>
            <a:endParaRPr lang="en-US" sz="2000" dirty="0">
              <a:latin typeface="Arial" pitchFamily="34" charset="0"/>
              <a:cs typeface="Arial" pitchFamily="34" charset="0"/>
            </a:endParaRPr>
          </a:p>
        </p:txBody>
      </p:sp>
      <p:sp>
        <p:nvSpPr>
          <p:cNvPr id="10" name="Slide Number Placeholder 5"/>
          <p:cNvSpPr>
            <a:spLocks noGrp="1"/>
          </p:cNvSpPr>
          <p:nvPr>
            <p:ph type="sldNum" sz="quarter" idx="12"/>
          </p:nvPr>
        </p:nvSpPr>
        <p:spPr>
          <a:xfrm>
            <a:off x="3470709" y="6400800"/>
            <a:ext cx="2133600" cy="365125"/>
          </a:xfrm>
          <a:prstGeom prst="rect">
            <a:avLst/>
          </a:prstGeom>
        </p:spPr>
        <p:txBody>
          <a:bodyPr bIns="0" anchor="b" anchorCtr="0"/>
          <a:lstStyle/>
          <a:p>
            <a:pPr algn="ctr">
              <a:defRPr/>
            </a:pPr>
            <a:fld id="{5F89D5B3-30DD-46FF-85E8-B488F67653C5}" type="slidenum">
              <a:rPr lang="en-US" sz="1600" b="1" smtClean="0">
                <a:solidFill>
                  <a:schemeClr val="tx1"/>
                </a:solidFill>
              </a:rPr>
              <a:pPr algn="ctr">
                <a:defRPr/>
              </a:pPr>
              <a:t>40</a:t>
            </a:fld>
            <a:endParaRPr lang="en-US" sz="1600" b="1">
              <a:solidFill>
                <a:schemeClr val="tx1"/>
              </a:solidFill>
            </a:endParaRPr>
          </a:p>
        </p:txBody>
      </p:sp>
      <p:sp>
        <p:nvSpPr>
          <p:cNvPr id="11" name="Rectangle 4"/>
          <p:cNvSpPr>
            <a:spLocks noChangeArrowheads="1"/>
          </p:cNvSpPr>
          <p:nvPr/>
        </p:nvSpPr>
        <p:spPr bwMode="auto">
          <a:xfrm>
            <a:off x="228600" y="4876800"/>
            <a:ext cx="4267200" cy="1600200"/>
          </a:xfrm>
          <a:prstGeom prst="rect">
            <a:avLst/>
          </a:pr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lIns="81639" tIns="42452" rIns="81639" bIns="42452"/>
          <a:lstStyle/>
          <a:p>
            <a:pPr algn="ctr"/>
            <a:r>
              <a:rPr lang="en-US" sz="2400" b="1" dirty="0">
                <a:latin typeface="Garamond" pitchFamily="18" charset="0"/>
              </a:rPr>
              <a:t>Question:</a:t>
            </a:r>
            <a:r>
              <a:rPr lang="en-US" sz="2400" dirty="0">
                <a:latin typeface="Garamond" pitchFamily="18" charset="0"/>
              </a:rPr>
              <a:t> Which </a:t>
            </a:r>
            <a:r>
              <a:rPr lang="en-IN" sz="2400" dirty="0">
                <a:latin typeface="Garamond" pitchFamily="18" charset="0"/>
              </a:rPr>
              <a:t>skills and equipment are needed for the tea shop? How much time &amp; effort should the owner give?</a:t>
            </a:r>
            <a:endParaRPr lang="en-US" sz="2400" dirty="0">
              <a:latin typeface="Garamond" pitchFamily="18" charset="0"/>
            </a:endParaRPr>
          </a:p>
        </p:txBody>
      </p:sp>
      <p:sp>
        <p:nvSpPr>
          <p:cNvPr id="12"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a:solidFill>
                  <a:srgbClr val="000000"/>
                </a:solidFill>
                <a:cs typeface="Arial" charset="0"/>
              </a:rPr>
              <a:t>4</a:t>
            </a:r>
            <a:r>
              <a:rPr lang="en-US" sz="2400" dirty="0" smtClean="0">
                <a:solidFill>
                  <a:srgbClr val="000000"/>
                </a:solidFill>
                <a:cs typeface="Arial" charset="0"/>
              </a:rPr>
              <a:t>. </a:t>
            </a:r>
            <a:r>
              <a:rPr lang="x-none" sz="2400" smtClean="0">
                <a:solidFill>
                  <a:srgbClr val="000000"/>
                </a:solidFill>
                <a:cs typeface="Arial" charset="0"/>
              </a:rPr>
              <a:t>क्षमताएं </a:t>
            </a:r>
            <a:r>
              <a:rPr lang="hi-IN" sz="2400" dirty="0" smtClean="0">
                <a:solidFill>
                  <a:srgbClr val="000000"/>
                </a:solidFill>
                <a:cs typeface="Arial" charset="0"/>
              </a:rPr>
              <a:t>– उत्पादन व्यापार </a:t>
            </a:r>
            <a:endParaRPr lang="en-GB" sz="2400" dirty="0">
              <a:solidFill>
                <a:srgbClr val="000000"/>
              </a:solidFill>
              <a:cs typeface="Arial" charset="0"/>
            </a:endParaRPr>
          </a:p>
        </p:txBody>
      </p:sp>
      <p:sp>
        <p:nvSpPr>
          <p:cNvPr id="13" name="Text Box 2"/>
          <p:cNvSpPr txBox="1">
            <a:spLocks noChangeArrowheads="1"/>
          </p:cNvSpPr>
          <p:nvPr/>
        </p:nvSpPr>
        <p:spPr bwMode="auto">
          <a:xfrm>
            <a:off x="4648200" y="1035050"/>
            <a:ext cx="4267200" cy="3841750"/>
          </a:xfrm>
          <a:prstGeom prst="rect">
            <a:avLst/>
          </a:prstGeom>
          <a:noFill/>
          <a:ln>
            <a:solidFill>
              <a:schemeClr val="tx1"/>
            </a:solidFill>
          </a:ln>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9pPr>
          </a:lstStyle>
          <a:p>
            <a:pPr lvl="1" eaLnBrk="1" fontAlgn="auto" hangingPunct="1">
              <a:lnSpc>
                <a:spcPct val="120000"/>
              </a:lnSpc>
              <a:spcBef>
                <a:spcPts val="0"/>
              </a:spcBef>
              <a:spcAft>
                <a:spcPts val="0"/>
              </a:spcAft>
              <a:buSzPct val="100000"/>
              <a:buFont typeface="Arial" charset="0"/>
              <a:buChar char="•"/>
              <a:defRPr/>
            </a:pPr>
            <a:r>
              <a:rPr lang="hi-IN" sz="2400" dirty="0" smtClean="0">
                <a:solidFill>
                  <a:srgbClr val="000000"/>
                </a:solidFill>
                <a:latin typeface="Arial" pitchFamily="34" charset="0"/>
                <a:cs typeface="Arial" pitchFamily="34" charset="0"/>
              </a:rPr>
              <a:t>लीना के अचार के लिए आवश्यक  </a:t>
            </a:r>
            <a:r>
              <a:rPr lang="x-none" sz="2400" smtClean="0">
                <a:solidFill>
                  <a:srgbClr val="000000"/>
                </a:solidFill>
                <a:latin typeface="Arial" pitchFamily="34" charset="0"/>
                <a:cs typeface="Arial" pitchFamily="34" charset="0"/>
              </a:rPr>
              <a:t>क्षमताएं</a:t>
            </a:r>
            <a:endParaRPr lang="x-none" sz="2400" dirty="0">
              <a:solidFill>
                <a:srgbClr val="000000"/>
              </a:solidFill>
              <a:latin typeface="Arial" pitchFamily="34" charset="0"/>
              <a:cs typeface="Arial" pitchFamily="34" charset="0"/>
            </a:endParaRPr>
          </a:p>
          <a:p>
            <a:pPr marL="635000" lvl="1" indent="-457200" eaLnBrk="1" fontAlgn="auto" hangingPunct="1">
              <a:lnSpc>
                <a:spcPct val="120000"/>
              </a:lnSpc>
              <a:spcBef>
                <a:spcPts val="0"/>
              </a:spcBef>
              <a:spcAft>
                <a:spcPts val="0"/>
              </a:spcAft>
              <a:buSzPct val="100000"/>
              <a:buFont typeface="+mj-lt"/>
              <a:buAutoNum type="arabicPeriod"/>
              <a:defRPr/>
            </a:pPr>
            <a:r>
              <a:rPr lang="x-none" sz="2000" dirty="0">
                <a:solidFill>
                  <a:srgbClr val="000000"/>
                </a:solidFill>
                <a:latin typeface="Arial" pitchFamily="34" charset="0"/>
                <a:cs typeface="Arial" pitchFamily="34" charset="0"/>
              </a:rPr>
              <a:t>हुनर/ कुशलता </a:t>
            </a:r>
            <a:r>
              <a:rPr lang="x-none" sz="2000">
                <a:solidFill>
                  <a:srgbClr val="000000"/>
                </a:solidFill>
                <a:latin typeface="Arial" pitchFamily="34" charset="0"/>
                <a:cs typeface="Arial" pitchFamily="34" charset="0"/>
              </a:rPr>
              <a:t>— </a:t>
            </a:r>
            <a:r>
              <a:rPr lang="hi-IN" sz="2000" dirty="0" smtClean="0">
                <a:solidFill>
                  <a:srgbClr val="000000"/>
                </a:solidFill>
                <a:latin typeface="Arial" pitchFamily="34" charset="0"/>
                <a:cs typeface="Arial" pitchFamily="34" charset="0"/>
              </a:rPr>
              <a:t>लीना </a:t>
            </a:r>
            <a:r>
              <a:rPr lang="x-none" sz="2000" smtClean="0">
                <a:solidFill>
                  <a:srgbClr val="000000"/>
                </a:solidFill>
                <a:latin typeface="Arial" pitchFamily="34" charset="0"/>
                <a:cs typeface="Arial" pitchFamily="34" charset="0"/>
              </a:rPr>
              <a:t>को </a:t>
            </a:r>
            <a:r>
              <a:rPr lang="x-none" sz="2000" dirty="0">
                <a:solidFill>
                  <a:srgbClr val="000000"/>
                </a:solidFill>
                <a:latin typeface="Arial" pitchFamily="34" charset="0"/>
                <a:cs typeface="Arial" pitchFamily="34" charset="0"/>
              </a:rPr>
              <a:t>यह पता होना चाहिए </a:t>
            </a:r>
            <a:r>
              <a:rPr lang="x-none" sz="2000">
                <a:solidFill>
                  <a:srgbClr val="000000"/>
                </a:solidFill>
                <a:latin typeface="Arial" pitchFamily="34" charset="0"/>
                <a:cs typeface="Arial" pitchFamily="34" charset="0"/>
              </a:rPr>
              <a:t>कि </a:t>
            </a:r>
            <a:r>
              <a:rPr lang="x-none" sz="2000" smtClean="0">
                <a:solidFill>
                  <a:srgbClr val="000000"/>
                </a:solidFill>
                <a:latin typeface="Arial" pitchFamily="34" charset="0"/>
                <a:cs typeface="Arial" pitchFamily="34" charset="0"/>
              </a:rPr>
              <a:t>अ</a:t>
            </a:r>
            <a:r>
              <a:rPr lang="hi-IN" sz="2000" dirty="0" smtClean="0">
                <a:solidFill>
                  <a:srgbClr val="000000"/>
                </a:solidFill>
                <a:latin typeface="Arial" pitchFamily="34" charset="0"/>
                <a:cs typeface="Arial" pitchFamily="34" charset="0"/>
              </a:rPr>
              <a:t>चार अ</a:t>
            </a:r>
            <a:r>
              <a:rPr lang="x-none" sz="2000" smtClean="0">
                <a:solidFill>
                  <a:srgbClr val="000000"/>
                </a:solidFill>
                <a:latin typeface="Arial" pitchFamily="34" charset="0"/>
                <a:cs typeface="Arial" pitchFamily="34" charset="0"/>
              </a:rPr>
              <a:t>च्छी </a:t>
            </a:r>
            <a:r>
              <a:rPr lang="hi-IN" sz="2000" dirty="0" smtClean="0">
                <a:solidFill>
                  <a:srgbClr val="000000"/>
                </a:solidFill>
                <a:latin typeface="Arial" pitchFamily="34" charset="0"/>
                <a:cs typeface="Arial" pitchFamily="34" charset="0"/>
              </a:rPr>
              <a:t>तरह </a:t>
            </a:r>
            <a:r>
              <a:rPr lang="x-none" sz="2000" smtClean="0">
                <a:solidFill>
                  <a:srgbClr val="000000"/>
                </a:solidFill>
                <a:latin typeface="Arial" pitchFamily="34" charset="0"/>
                <a:cs typeface="Arial" pitchFamily="34" charset="0"/>
              </a:rPr>
              <a:t>कैसे </a:t>
            </a:r>
            <a:r>
              <a:rPr lang="x-none" sz="2000" dirty="0">
                <a:solidFill>
                  <a:srgbClr val="000000"/>
                </a:solidFill>
                <a:latin typeface="Arial" pitchFamily="34" charset="0"/>
                <a:cs typeface="Arial" pitchFamily="34" charset="0"/>
              </a:rPr>
              <a:t>बनाते हैं</a:t>
            </a:r>
          </a:p>
          <a:p>
            <a:pPr marL="635000" lvl="1" indent="-457200" eaLnBrk="1" fontAlgn="auto" hangingPunct="1">
              <a:lnSpc>
                <a:spcPct val="120000"/>
              </a:lnSpc>
              <a:spcBef>
                <a:spcPts val="0"/>
              </a:spcBef>
              <a:spcAft>
                <a:spcPts val="0"/>
              </a:spcAft>
              <a:buSzPct val="100000"/>
              <a:buFont typeface="+mj-lt"/>
              <a:buAutoNum type="arabicPeriod"/>
              <a:defRPr/>
            </a:pPr>
            <a:r>
              <a:rPr lang="x-none" sz="2000" dirty="0">
                <a:solidFill>
                  <a:srgbClr val="000000"/>
                </a:solidFill>
                <a:latin typeface="Arial" pitchFamily="34" charset="0"/>
                <a:cs typeface="Arial" pitchFamily="34" charset="0"/>
              </a:rPr>
              <a:t>उपकरण — उसे </a:t>
            </a:r>
            <a:r>
              <a:rPr lang="x-none" sz="2000">
                <a:solidFill>
                  <a:srgbClr val="000000"/>
                </a:solidFill>
                <a:latin typeface="Arial" pitchFamily="34" charset="0"/>
                <a:cs typeface="Arial" pitchFamily="34" charset="0"/>
              </a:rPr>
              <a:t>एक </a:t>
            </a:r>
            <a:r>
              <a:rPr lang="hi-IN" sz="2000" dirty="0" smtClean="0">
                <a:solidFill>
                  <a:srgbClr val="000000"/>
                </a:solidFill>
                <a:latin typeface="Arial" pitchFamily="34" charset="0"/>
                <a:cs typeface="Arial" pitchFamily="34" charset="0"/>
              </a:rPr>
              <a:t>डिब्बे, चम्मच, चाकु </a:t>
            </a:r>
            <a:r>
              <a:rPr lang="x-none" sz="2000" smtClean="0">
                <a:solidFill>
                  <a:srgbClr val="000000"/>
                </a:solidFill>
                <a:latin typeface="Arial" pitchFamily="34" charset="0"/>
                <a:cs typeface="Arial" pitchFamily="34" charset="0"/>
              </a:rPr>
              <a:t>आदि </a:t>
            </a:r>
            <a:r>
              <a:rPr lang="x-none" sz="2000" dirty="0">
                <a:solidFill>
                  <a:srgbClr val="000000"/>
                </a:solidFill>
                <a:latin typeface="Arial" pitchFamily="34" charset="0"/>
                <a:cs typeface="Arial" pitchFamily="34" charset="0"/>
              </a:rPr>
              <a:t>की जरूरत होगी</a:t>
            </a:r>
          </a:p>
          <a:p>
            <a:pPr marL="635000" lvl="1" indent="-457200" eaLnBrk="1" fontAlgn="auto" hangingPunct="1">
              <a:lnSpc>
                <a:spcPct val="120000"/>
              </a:lnSpc>
              <a:spcBef>
                <a:spcPts val="0"/>
              </a:spcBef>
              <a:spcAft>
                <a:spcPts val="0"/>
              </a:spcAft>
              <a:buSzPct val="100000"/>
              <a:buFont typeface="+mj-lt"/>
              <a:buAutoNum type="arabicPeriod"/>
              <a:defRPr/>
            </a:pPr>
            <a:r>
              <a:rPr lang="x-none" sz="2000" dirty="0">
                <a:solidFill>
                  <a:srgbClr val="000000"/>
                </a:solidFill>
                <a:latin typeface="Arial" pitchFamily="34" charset="0"/>
                <a:cs typeface="Arial" pitchFamily="34" charset="0"/>
              </a:rPr>
              <a:t>समय और मेहनत </a:t>
            </a:r>
            <a:r>
              <a:rPr lang="x-none" sz="2000">
                <a:solidFill>
                  <a:srgbClr val="000000"/>
                </a:solidFill>
                <a:latin typeface="Arial" pitchFamily="34" charset="0"/>
                <a:cs typeface="Arial" pitchFamily="34" charset="0"/>
              </a:rPr>
              <a:t>— </a:t>
            </a:r>
            <a:r>
              <a:rPr lang="hi-IN" sz="2000" dirty="0">
                <a:solidFill>
                  <a:srgbClr val="000000"/>
                </a:solidFill>
                <a:latin typeface="Arial" pitchFamily="34" charset="0"/>
                <a:cs typeface="Arial" pitchFamily="34" charset="0"/>
              </a:rPr>
              <a:t>उसे </a:t>
            </a:r>
            <a:r>
              <a:rPr lang="hi-IN" sz="2000" dirty="0" smtClean="0">
                <a:solidFill>
                  <a:srgbClr val="000000"/>
                </a:solidFill>
                <a:latin typeface="Arial" pitchFamily="34" charset="0"/>
                <a:cs typeface="Arial" pitchFamily="34" charset="0"/>
              </a:rPr>
              <a:t>अचार बनाने के लिए रोजाना </a:t>
            </a:r>
            <a:r>
              <a:rPr lang="x-none" sz="2000">
                <a:solidFill>
                  <a:srgbClr val="000000"/>
                </a:solidFill>
                <a:latin typeface="Arial" pitchFamily="34" charset="0"/>
                <a:cs typeface="Arial" pitchFamily="34" charset="0"/>
              </a:rPr>
              <a:t>3—4 घंटे </a:t>
            </a:r>
            <a:r>
              <a:rPr lang="hi-IN" sz="2000" dirty="0">
                <a:solidFill>
                  <a:srgbClr val="000000"/>
                </a:solidFill>
                <a:latin typeface="Arial" pitchFamily="34" charset="0"/>
                <a:cs typeface="Arial" pitchFamily="34" charset="0"/>
              </a:rPr>
              <a:t>का समय देना होगा</a:t>
            </a:r>
            <a:endParaRPr lang="en-US" sz="2000" dirty="0">
              <a:latin typeface="Arial" pitchFamily="34" charset="0"/>
              <a:cs typeface="Arial" pitchFamily="34" charset="0"/>
            </a:endParaRPr>
          </a:p>
        </p:txBody>
      </p:sp>
      <p:sp>
        <p:nvSpPr>
          <p:cNvPr id="14" name="Rectangle 4"/>
          <p:cNvSpPr>
            <a:spLocks noChangeArrowheads="1"/>
          </p:cNvSpPr>
          <p:nvPr/>
        </p:nvSpPr>
        <p:spPr bwMode="auto">
          <a:xfrm>
            <a:off x="4648200" y="4876800"/>
            <a:ext cx="4267200" cy="1600200"/>
          </a:xfrm>
          <a:prstGeom prst="rect">
            <a:avLst/>
          </a:pr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lIns="81639" tIns="42452" rIns="81639" bIns="42452"/>
          <a:lstStyle/>
          <a:p>
            <a:pPr algn="ctr"/>
            <a:r>
              <a:rPr lang="x-none" sz="2000" b="1" dirty="0">
                <a:latin typeface="Garamond" pitchFamily="18" charset="0"/>
              </a:rPr>
              <a:t>प्रश्न: </a:t>
            </a:r>
            <a:r>
              <a:rPr lang="x-none" sz="2000" dirty="0">
                <a:latin typeface="Garamond" pitchFamily="18" charset="0"/>
              </a:rPr>
              <a:t>चाय की दुकान के लिए </a:t>
            </a:r>
            <a:r>
              <a:rPr lang="x-none" sz="2000">
                <a:latin typeface="Garamond" pitchFamily="18" charset="0"/>
              </a:rPr>
              <a:t>कौन </a:t>
            </a:r>
            <a:r>
              <a:rPr lang="hi-IN" sz="2000" dirty="0" smtClean="0">
                <a:latin typeface="Garamond" pitchFamily="18" charset="0"/>
              </a:rPr>
              <a:t>से हुनर/ </a:t>
            </a:r>
            <a:r>
              <a:rPr lang="x-none" sz="2000" smtClean="0">
                <a:latin typeface="Garamond" pitchFamily="18" charset="0"/>
              </a:rPr>
              <a:t> </a:t>
            </a:r>
            <a:r>
              <a:rPr lang="x-none" sz="2000" dirty="0">
                <a:latin typeface="Garamond" pitchFamily="18" charset="0"/>
              </a:rPr>
              <a:t>कुशलता और उपकरणों की जरूरत होती है? दुकान के मालिक को कितना समय और </a:t>
            </a:r>
            <a:r>
              <a:rPr lang="x-none" sz="2000">
                <a:latin typeface="Garamond" pitchFamily="18" charset="0"/>
              </a:rPr>
              <a:t>मेहनत </a:t>
            </a:r>
            <a:r>
              <a:rPr lang="x-none" sz="2000" smtClean="0">
                <a:latin typeface="Garamond" pitchFamily="18" charset="0"/>
              </a:rPr>
              <a:t>दे</a:t>
            </a:r>
            <a:r>
              <a:rPr lang="hi-IN" sz="2000" dirty="0" smtClean="0">
                <a:latin typeface="Garamond" pitchFamily="18" charset="0"/>
              </a:rPr>
              <a:t>ना</a:t>
            </a:r>
            <a:r>
              <a:rPr lang="x-none" sz="2000" smtClean="0">
                <a:latin typeface="Garamond" pitchFamily="18" charset="0"/>
              </a:rPr>
              <a:t> </a:t>
            </a:r>
            <a:r>
              <a:rPr lang="x-none" sz="2000" dirty="0">
                <a:latin typeface="Garamond" pitchFamily="18" charset="0"/>
              </a:rPr>
              <a:t>चाहिए?</a:t>
            </a:r>
            <a:endParaRPr lang="en-US" sz="2000" dirty="0">
              <a:latin typeface="Garamond" pitchFamily="18" charset="0"/>
            </a:endParaRPr>
          </a:p>
        </p:txBody>
      </p:sp>
    </p:spTree>
    <p:extLst>
      <p:ext uri="{BB962C8B-B14F-4D97-AF65-F5344CB8AC3E}">
        <p14:creationId xmlns:p14="http://schemas.microsoft.com/office/powerpoint/2010/main" val="1994672689"/>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fill="hold" nodeType="clickEffect">
                                  <p:stCondLst>
                                    <p:cond delay="0"/>
                                  </p:stCondLst>
                                  <p:childTnLst>
                                    <p:set>
                                      <p:cBhvr additive="repl">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36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36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363">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5363">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fill="hold" nodeType="clickEffect">
                                  <p:stCondLst>
                                    <p:cond delay="0"/>
                                  </p:stCondLst>
                                  <p:childTnLst>
                                    <p:set>
                                      <p:cBhvr additive="repl">
                                        <p:cTn id="26" dur="1" fill="hold">
                                          <p:stCondLst>
                                            <p:cond delay="0"/>
                                          </p:stCondLst>
                                        </p:cTn>
                                        <p:tgtEl>
                                          <p:spTgt spid="1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3">
                                            <p:txEl>
                                              <p:pRg st="1" end="1"/>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3">
                                            <p:txEl>
                                              <p:pRg st="2" end="2"/>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smtClean="0">
                <a:solidFill>
                  <a:srgbClr val="000000"/>
                </a:solidFill>
                <a:cs typeface="Arial" charset="0"/>
              </a:rPr>
              <a:t>Capabilities </a:t>
            </a:r>
            <a:r>
              <a:rPr lang="mr-IN" sz="2400" dirty="0" smtClean="0">
                <a:solidFill>
                  <a:srgbClr val="000000"/>
                </a:solidFill>
                <a:cs typeface="Arial" charset="0"/>
              </a:rPr>
              <a:t>–</a:t>
            </a:r>
            <a:r>
              <a:rPr lang="en-US" sz="2400" dirty="0" smtClean="0">
                <a:solidFill>
                  <a:srgbClr val="000000"/>
                </a:solidFill>
                <a:cs typeface="Arial" charset="0"/>
              </a:rPr>
              <a:t> Trading business</a:t>
            </a:r>
            <a:endParaRPr lang="en-GB" sz="2400" dirty="0">
              <a:solidFill>
                <a:srgbClr val="000000"/>
              </a:solidFill>
              <a:cs typeface="Arial" charset="0"/>
            </a:endParaRPr>
          </a:p>
        </p:txBody>
      </p:sp>
      <p:sp>
        <p:nvSpPr>
          <p:cNvPr id="15363" name="Text Box 2"/>
          <p:cNvSpPr txBox="1">
            <a:spLocks noChangeArrowheads="1"/>
          </p:cNvSpPr>
          <p:nvPr/>
        </p:nvSpPr>
        <p:spPr bwMode="auto">
          <a:xfrm>
            <a:off x="228600" y="1035050"/>
            <a:ext cx="4267200" cy="3841750"/>
          </a:xfrm>
          <a:prstGeom prst="rect">
            <a:avLst/>
          </a:prstGeom>
          <a:noFill/>
          <a:ln>
            <a:solidFill>
              <a:schemeClr val="tx1"/>
            </a:solidFill>
          </a:ln>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9pPr>
          </a:lstStyle>
          <a:p>
            <a:pPr lvl="1" eaLnBrk="1" fontAlgn="auto" hangingPunct="1">
              <a:lnSpc>
                <a:spcPct val="120000"/>
              </a:lnSpc>
              <a:spcBef>
                <a:spcPts val="0"/>
              </a:spcBef>
              <a:spcAft>
                <a:spcPts val="0"/>
              </a:spcAft>
              <a:buSzPct val="100000"/>
              <a:buFont typeface="Arial" charset="0"/>
              <a:buChar char="•"/>
              <a:defRPr/>
            </a:pPr>
            <a:r>
              <a:rPr lang="en-US" sz="2000" dirty="0">
                <a:solidFill>
                  <a:srgbClr val="000000"/>
                </a:solidFill>
                <a:latin typeface="Arial" pitchFamily="34" charset="0"/>
                <a:cs typeface="Arial" pitchFamily="34" charset="0"/>
              </a:rPr>
              <a:t>Capabilities needed for </a:t>
            </a:r>
            <a:r>
              <a:rPr lang="en-US" sz="2000" dirty="0" err="1" smtClean="0">
                <a:solidFill>
                  <a:srgbClr val="000000"/>
                </a:solidFill>
                <a:latin typeface="Arial" pitchFamily="34" charset="0"/>
                <a:cs typeface="Arial" pitchFamily="34" charset="0"/>
              </a:rPr>
              <a:t>Kanku’s</a:t>
            </a:r>
            <a:r>
              <a:rPr lang="en-US" sz="2000" dirty="0" smtClean="0">
                <a:solidFill>
                  <a:srgbClr val="000000"/>
                </a:solidFill>
                <a:latin typeface="Arial" pitchFamily="34" charset="0"/>
                <a:cs typeface="Arial" pitchFamily="34" charset="0"/>
              </a:rPr>
              <a:t> General store</a:t>
            </a:r>
            <a:endParaRPr lang="en-US" sz="2000" dirty="0">
              <a:solidFill>
                <a:srgbClr val="000000"/>
              </a:solidFill>
              <a:latin typeface="Arial" pitchFamily="34" charset="0"/>
              <a:cs typeface="Arial" pitchFamily="34" charset="0"/>
            </a:endParaRPr>
          </a:p>
          <a:p>
            <a:pPr marL="914400" lvl="1" indent="-457200" eaLnBrk="1" fontAlgn="auto" hangingPunct="1">
              <a:lnSpc>
                <a:spcPct val="120000"/>
              </a:lnSpc>
              <a:spcBef>
                <a:spcPts val="0"/>
              </a:spcBef>
              <a:spcAft>
                <a:spcPts val="0"/>
              </a:spcAft>
              <a:buFont typeface="+mj-lt"/>
              <a:buAutoNum type="arabicPeriod"/>
              <a:defRPr/>
            </a:pPr>
            <a:r>
              <a:rPr lang="en-US" dirty="0">
                <a:latin typeface="Arial" pitchFamily="34" charset="0"/>
                <a:cs typeface="Arial" pitchFamily="34" charset="0"/>
              </a:rPr>
              <a:t>Skills – </a:t>
            </a:r>
            <a:r>
              <a:rPr lang="en-US" dirty="0" err="1" smtClean="0">
                <a:latin typeface="Arial" pitchFamily="34" charset="0"/>
                <a:cs typeface="Arial" pitchFamily="34" charset="0"/>
              </a:rPr>
              <a:t>Kanku</a:t>
            </a:r>
            <a:r>
              <a:rPr lang="en-US" dirty="0" smtClean="0">
                <a:latin typeface="Arial" pitchFamily="34" charset="0"/>
                <a:cs typeface="Arial" pitchFamily="34" charset="0"/>
              </a:rPr>
              <a:t> </a:t>
            </a:r>
            <a:r>
              <a:rPr lang="en-US" dirty="0">
                <a:latin typeface="Arial" pitchFamily="34" charset="0"/>
                <a:cs typeface="Arial" pitchFamily="34" charset="0"/>
              </a:rPr>
              <a:t>should know how to </a:t>
            </a:r>
            <a:r>
              <a:rPr lang="en-US" dirty="0" smtClean="0">
                <a:latin typeface="Arial" pitchFamily="34" charset="0"/>
                <a:cs typeface="Arial" pitchFamily="34" charset="0"/>
              </a:rPr>
              <a:t>handle money and where each item Is kept</a:t>
            </a:r>
            <a:endParaRPr lang="en-US" dirty="0">
              <a:latin typeface="Arial" pitchFamily="34" charset="0"/>
              <a:cs typeface="Arial" pitchFamily="34" charset="0"/>
            </a:endParaRPr>
          </a:p>
          <a:p>
            <a:pPr marL="914400" lvl="1" indent="-457200" eaLnBrk="1" fontAlgn="auto" hangingPunct="1">
              <a:lnSpc>
                <a:spcPct val="120000"/>
              </a:lnSpc>
              <a:spcBef>
                <a:spcPts val="0"/>
              </a:spcBef>
              <a:spcAft>
                <a:spcPts val="0"/>
              </a:spcAft>
              <a:buFont typeface="+mj-lt"/>
              <a:buAutoNum type="arabicPeriod"/>
              <a:defRPr/>
            </a:pPr>
            <a:r>
              <a:rPr lang="en-US" dirty="0">
                <a:latin typeface="Arial" pitchFamily="34" charset="0"/>
                <a:cs typeface="Arial" pitchFamily="34" charset="0"/>
              </a:rPr>
              <a:t>Equipment – He needs a </a:t>
            </a:r>
            <a:r>
              <a:rPr lang="en-US" dirty="0" smtClean="0">
                <a:latin typeface="Arial" pitchFamily="34" charset="0"/>
                <a:cs typeface="Arial" pitchFamily="34" charset="0"/>
              </a:rPr>
              <a:t>shelves, large boxes etc</a:t>
            </a:r>
            <a:r>
              <a:rPr lang="en-US" dirty="0">
                <a:latin typeface="Arial" pitchFamily="34" charset="0"/>
                <a:cs typeface="Arial" pitchFamily="34" charset="0"/>
              </a:rPr>
              <a:t>.</a:t>
            </a:r>
          </a:p>
          <a:p>
            <a:pPr marL="914400" lvl="1" indent="-457200" eaLnBrk="1" fontAlgn="auto" hangingPunct="1">
              <a:lnSpc>
                <a:spcPct val="120000"/>
              </a:lnSpc>
              <a:spcBef>
                <a:spcPts val="0"/>
              </a:spcBef>
              <a:spcAft>
                <a:spcPts val="0"/>
              </a:spcAft>
              <a:buFont typeface="+mj-lt"/>
              <a:buAutoNum type="arabicPeriod"/>
              <a:defRPr/>
            </a:pPr>
            <a:r>
              <a:rPr lang="en-US" dirty="0">
                <a:latin typeface="Arial" pitchFamily="34" charset="0"/>
                <a:cs typeface="Arial" pitchFamily="34" charset="0"/>
              </a:rPr>
              <a:t>Time &amp; effort – He should be able to give 3-4 hours in the morning and 5-6 hours in the evening. </a:t>
            </a:r>
          </a:p>
        </p:txBody>
      </p:sp>
      <p:sp>
        <p:nvSpPr>
          <p:cNvPr id="10" name="Slide Number Placeholder 5"/>
          <p:cNvSpPr>
            <a:spLocks noGrp="1"/>
          </p:cNvSpPr>
          <p:nvPr>
            <p:ph type="sldNum" sz="quarter" idx="12"/>
          </p:nvPr>
        </p:nvSpPr>
        <p:spPr>
          <a:xfrm>
            <a:off x="3470709" y="6400800"/>
            <a:ext cx="2133600" cy="365125"/>
          </a:xfrm>
          <a:prstGeom prst="rect">
            <a:avLst/>
          </a:prstGeom>
        </p:spPr>
        <p:txBody>
          <a:bodyPr bIns="0" anchor="b" anchorCtr="0"/>
          <a:lstStyle/>
          <a:p>
            <a:pPr algn="ctr">
              <a:defRPr/>
            </a:pPr>
            <a:fld id="{5F89D5B3-30DD-46FF-85E8-B488F67653C5}" type="slidenum">
              <a:rPr lang="en-US" sz="1600" b="1" smtClean="0">
                <a:solidFill>
                  <a:schemeClr val="tx1"/>
                </a:solidFill>
              </a:rPr>
              <a:pPr algn="ctr">
                <a:defRPr/>
              </a:pPr>
              <a:t>41</a:t>
            </a:fld>
            <a:endParaRPr lang="en-US" sz="1600" b="1">
              <a:solidFill>
                <a:schemeClr val="tx1"/>
              </a:solidFill>
            </a:endParaRPr>
          </a:p>
        </p:txBody>
      </p:sp>
      <p:sp>
        <p:nvSpPr>
          <p:cNvPr id="12"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a:solidFill>
                  <a:srgbClr val="000000"/>
                </a:solidFill>
                <a:cs typeface="Arial" charset="0"/>
              </a:rPr>
              <a:t>4</a:t>
            </a:r>
            <a:r>
              <a:rPr lang="en-US" sz="2400" dirty="0" smtClean="0">
                <a:solidFill>
                  <a:srgbClr val="000000"/>
                </a:solidFill>
                <a:cs typeface="Arial" charset="0"/>
              </a:rPr>
              <a:t>. </a:t>
            </a:r>
            <a:r>
              <a:rPr lang="x-none" sz="2400" smtClean="0">
                <a:solidFill>
                  <a:srgbClr val="000000"/>
                </a:solidFill>
                <a:cs typeface="Arial" charset="0"/>
              </a:rPr>
              <a:t>क्षमताएं </a:t>
            </a:r>
            <a:r>
              <a:rPr lang="hi-IN" sz="2400" dirty="0" smtClean="0">
                <a:solidFill>
                  <a:srgbClr val="000000"/>
                </a:solidFill>
                <a:cs typeface="Arial" charset="0"/>
              </a:rPr>
              <a:t>– क्रय-विक्रय के व्यापार में </a:t>
            </a:r>
            <a:endParaRPr lang="en-GB" sz="2400" dirty="0">
              <a:solidFill>
                <a:srgbClr val="000000"/>
              </a:solidFill>
              <a:cs typeface="Arial" charset="0"/>
            </a:endParaRPr>
          </a:p>
        </p:txBody>
      </p:sp>
      <p:sp>
        <p:nvSpPr>
          <p:cNvPr id="13" name="Text Box 2"/>
          <p:cNvSpPr txBox="1">
            <a:spLocks noChangeArrowheads="1"/>
          </p:cNvSpPr>
          <p:nvPr/>
        </p:nvSpPr>
        <p:spPr bwMode="auto">
          <a:xfrm>
            <a:off x="4648200" y="1035050"/>
            <a:ext cx="4267200" cy="3841750"/>
          </a:xfrm>
          <a:prstGeom prst="rect">
            <a:avLst/>
          </a:prstGeom>
          <a:noFill/>
          <a:ln>
            <a:solidFill>
              <a:schemeClr val="tx1"/>
            </a:solidFill>
          </a:ln>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9pPr>
          </a:lstStyle>
          <a:p>
            <a:pPr lvl="1" eaLnBrk="1" fontAlgn="auto" hangingPunct="1">
              <a:lnSpc>
                <a:spcPct val="120000"/>
              </a:lnSpc>
              <a:spcBef>
                <a:spcPts val="0"/>
              </a:spcBef>
              <a:spcAft>
                <a:spcPts val="0"/>
              </a:spcAft>
              <a:buSzPct val="100000"/>
              <a:buFont typeface="Arial" charset="0"/>
              <a:buChar char="•"/>
              <a:defRPr/>
            </a:pPr>
            <a:r>
              <a:rPr lang="hi-IN" sz="2400" dirty="0" smtClean="0">
                <a:solidFill>
                  <a:srgbClr val="000000"/>
                </a:solidFill>
                <a:latin typeface="Arial" pitchFamily="34" charset="0"/>
                <a:cs typeface="Arial" pitchFamily="34" charset="0"/>
              </a:rPr>
              <a:t>कंकु के जनरल स्टोर </a:t>
            </a:r>
            <a:r>
              <a:rPr lang="x-none" sz="2400" smtClean="0">
                <a:solidFill>
                  <a:srgbClr val="000000"/>
                </a:solidFill>
                <a:latin typeface="Arial" pitchFamily="34" charset="0"/>
                <a:cs typeface="Arial" pitchFamily="34" charset="0"/>
              </a:rPr>
              <a:t>के </a:t>
            </a:r>
            <a:r>
              <a:rPr lang="x-none" sz="2400" dirty="0">
                <a:solidFill>
                  <a:srgbClr val="000000"/>
                </a:solidFill>
                <a:latin typeface="Arial" pitchFamily="34" charset="0"/>
                <a:cs typeface="Arial" pitchFamily="34" charset="0"/>
              </a:rPr>
              <a:t>लिए आवश्यक क्षमताएं</a:t>
            </a:r>
          </a:p>
          <a:p>
            <a:pPr marL="635000" lvl="1" indent="-457200" eaLnBrk="1" fontAlgn="auto" hangingPunct="1">
              <a:lnSpc>
                <a:spcPct val="120000"/>
              </a:lnSpc>
              <a:spcBef>
                <a:spcPts val="0"/>
              </a:spcBef>
              <a:spcAft>
                <a:spcPts val="0"/>
              </a:spcAft>
              <a:buSzPct val="100000"/>
              <a:buFont typeface="+mj-lt"/>
              <a:buAutoNum type="arabicPeriod"/>
              <a:defRPr/>
            </a:pPr>
            <a:r>
              <a:rPr lang="x-none" dirty="0">
                <a:solidFill>
                  <a:srgbClr val="000000"/>
                </a:solidFill>
                <a:latin typeface="Arial" pitchFamily="34" charset="0"/>
                <a:cs typeface="Arial" pitchFamily="34" charset="0"/>
              </a:rPr>
              <a:t>हुनर/ कुशलता </a:t>
            </a:r>
            <a:r>
              <a:rPr lang="x-none">
                <a:solidFill>
                  <a:srgbClr val="000000"/>
                </a:solidFill>
                <a:latin typeface="Arial" pitchFamily="34" charset="0"/>
                <a:cs typeface="Arial" pitchFamily="34" charset="0"/>
              </a:rPr>
              <a:t>— </a:t>
            </a:r>
            <a:r>
              <a:rPr lang="hi-IN" dirty="0" smtClean="0">
                <a:solidFill>
                  <a:srgbClr val="000000"/>
                </a:solidFill>
                <a:latin typeface="Arial" pitchFamily="34" charset="0"/>
                <a:cs typeface="Arial" pitchFamily="34" charset="0"/>
              </a:rPr>
              <a:t>कंकु </a:t>
            </a:r>
            <a:r>
              <a:rPr lang="x-none" smtClean="0">
                <a:solidFill>
                  <a:srgbClr val="000000"/>
                </a:solidFill>
                <a:latin typeface="Arial" pitchFamily="34" charset="0"/>
                <a:cs typeface="Arial" pitchFamily="34" charset="0"/>
              </a:rPr>
              <a:t>को </a:t>
            </a:r>
            <a:r>
              <a:rPr lang="x-none" dirty="0">
                <a:solidFill>
                  <a:srgbClr val="000000"/>
                </a:solidFill>
                <a:latin typeface="Arial" pitchFamily="34" charset="0"/>
                <a:cs typeface="Arial" pitchFamily="34" charset="0"/>
              </a:rPr>
              <a:t>यह पता होना चाहिए </a:t>
            </a:r>
            <a:r>
              <a:rPr lang="x-none">
                <a:solidFill>
                  <a:srgbClr val="000000"/>
                </a:solidFill>
                <a:latin typeface="Arial" pitchFamily="34" charset="0"/>
                <a:cs typeface="Arial" pitchFamily="34" charset="0"/>
              </a:rPr>
              <a:t>कि </a:t>
            </a:r>
            <a:r>
              <a:rPr lang="hi-IN" dirty="0" smtClean="0">
                <a:solidFill>
                  <a:srgbClr val="000000"/>
                </a:solidFill>
                <a:latin typeface="Arial" pitchFamily="34" charset="0"/>
                <a:cs typeface="Arial" pitchFamily="34" charset="0"/>
              </a:rPr>
              <a:t>पैसे के लेन-देन को कैसे संभालें और दुकान में अलग-अलग सामान कहां रखे हैं  </a:t>
            </a:r>
            <a:endParaRPr lang="x-none" dirty="0">
              <a:solidFill>
                <a:srgbClr val="000000"/>
              </a:solidFill>
              <a:latin typeface="Arial" pitchFamily="34" charset="0"/>
              <a:cs typeface="Arial" pitchFamily="34" charset="0"/>
            </a:endParaRPr>
          </a:p>
          <a:p>
            <a:pPr marL="635000" lvl="1" indent="-457200" eaLnBrk="1" fontAlgn="auto" hangingPunct="1">
              <a:lnSpc>
                <a:spcPct val="120000"/>
              </a:lnSpc>
              <a:spcBef>
                <a:spcPts val="0"/>
              </a:spcBef>
              <a:spcAft>
                <a:spcPts val="0"/>
              </a:spcAft>
              <a:buSzPct val="100000"/>
              <a:buFont typeface="+mj-lt"/>
              <a:buAutoNum type="arabicPeriod"/>
              <a:defRPr/>
            </a:pPr>
            <a:r>
              <a:rPr lang="x-none" dirty="0">
                <a:solidFill>
                  <a:srgbClr val="000000"/>
                </a:solidFill>
                <a:latin typeface="Arial" pitchFamily="34" charset="0"/>
                <a:cs typeface="Arial" pitchFamily="34" charset="0"/>
              </a:rPr>
              <a:t>उपकरण — उसे </a:t>
            </a:r>
            <a:r>
              <a:rPr lang="x-none">
                <a:solidFill>
                  <a:srgbClr val="000000"/>
                </a:solidFill>
                <a:latin typeface="Arial" pitchFamily="34" charset="0"/>
                <a:cs typeface="Arial" pitchFamily="34" charset="0"/>
              </a:rPr>
              <a:t>एक </a:t>
            </a:r>
            <a:r>
              <a:rPr lang="hi-IN" dirty="0" smtClean="0">
                <a:solidFill>
                  <a:srgbClr val="000000"/>
                </a:solidFill>
                <a:latin typeface="Arial" pitchFamily="34" charset="0"/>
                <a:cs typeface="Arial" pitchFamily="34" charset="0"/>
              </a:rPr>
              <a:t>शेल्फ, बड़े डिब्बों आदि </a:t>
            </a:r>
            <a:r>
              <a:rPr lang="x-none" smtClean="0">
                <a:solidFill>
                  <a:srgbClr val="000000"/>
                </a:solidFill>
                <a:latin typeface="Arial" pitchFamily="34" charset="0"/>
                <a:cs typeface="Arial" pitchFamily="34" charset="0"/>
              </a:rPr>
              <a:t>की </a:t>
            </a:r>
            <a:r>
              <a:rPr lang="x-none" dirty="0">
                <a:solidFill>
                  <a:srgbClr val="000000"/>
                </a:solidFill>
                <a:latin typeface="Arial" pitchFamily="34" charset="0"/>
                <a:cs typeface="Arial" pitchFamily="34" charset="0"/>
              </a:rPr>
              <a:t>जरूरत होगी</a:t>
            </a:r>
          </a:p>
          <a:p>
            <a:pPr marL="635000" lvl="1" indent="-457200" eaLnBrk="1" fontAlgn="auto" hangingPunct="1">
              <a:lnSpc>
                <a:spcPct val="120000"/>
              </a:lnSpc>
              <a:spcBef>
                <a:spcPts val="0"/>
              </a:spcBef>
              <a:spcAft>
                <a:spcPts val="0"/>
              </a:spcAft>
              <a:buSzPct val="100000"/>
              <a:buFont typeface="+mj-lt"/>
              <a:buAutoNum type="arabicPeriod"/>
              <a:defRPr/>
            </a:pPr>
            <a:r>
              <a:rPr lang="x-none" dirty="0">
                <a:solidFill>
                  <a:srgbClr val="000000"/>
                </a:solidFill>
                <a:latin typeface="Arial" pitchFamily="34" charset="0"/>
                <a:cs typeface="Arial" pitchFamily="34" charset="0"/>
              </a:rPr>
              <a:t>समय और मेहनत — वह सुबह 3—4 घंटे और शाम को 5—6 घंटे का समय देने में सक्षम होना चाहिए</a:t>
            </a:r>
            <a:endParaRPr lang="en-US" dirty="0">
              <a:latin typeface="Arial" pitchFamily="34" charset="0"/>
              <a:cs typeface="Arial" pitchFamily="34" charset="0"/>
            </a:endParaRPr>
          </a:p>
        </p:txBody>
      </p:sp>
      <p:sp>
        <p:nvSpPr>
          <p:cNvPr id="9" name="Rectangle 4"/>
          <p:cNvSpPr>
            <a:spLocks noChangeArrowheads="1"/>
          </p:cNvSpPr>
          <p:nvPr/>
        </p:nvSpPr>
        <p:spPr bwMode="auto">
          <a:xfrm>
            <a:off x="228600" y="4953000"/>
            <a:ext cx="4267200" cy="1600200"/>
          </a:xfrm>
          <a:prstGeom prst="rect">
            <a:avLst/>
          </a:pr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lIns="81639" tIns="42452" rIns="81639" bIns="42452"/>
          <a:lstStyle/>
          <a:p>
            <a:pPr algn="ctr"/>
            <a:r>
              <a:rPr lang="en-US" sz="2400" b="1" dirty="0">
                <a:latin typeface="Garamond" pitchFamily="18" charset="0"/>
              </a:rPr>
              <a:t>Question:</a:t>
            </a:r>
            <a:r>
              <a:rPr lang="en-US" sz="2400" dirty="0">
                <a:latin typeface="Garamond" pitchFamily="18" charset="0"/>
              </a:rPr>
              <a:t> Which </a:t>
            </a:r>
            <a:r>
              <a:rPr lang="en-IN" sz="2400" dirty="0" smtClean="0">
                <a:latin typeface="Garamond" pitchFamily="18" charset="0"/>
              </a:rPr>
              <a:t>skills </a:t>
            </a:r>
            <a:r>
              <a:rPr lang="en-IN" sz="2400" dirty="0">
                <a:latin typeface="Garamond" pitchFamily="18" charset="0"/>
              </a:rPr>
              <a:t>and equipment are needed for </a:t>
            </a:r>
            <a:r>
              <a:rPr lang="en-IN" sz="2400" dirty="0" smtClean="0">
                <a:latin typeface="Garamond" pitchFamily="18" charset="0"/>
              </a:rPr>
              <a:t>Maya’s fruit shop? </a:t>
            </a:r>
            <a:r>
              <a:rPr lang="en-IN" sz="2400" dirty="0">
                <a:latin typeface="Garamond" pitchFamily="18" charset="0"/>
              </a:rPr>
              <a:t>How much time &amp; effort should the owner give?</a:t>
            </a:r>
            <a:endParaRPr lang="en-US" sz="2400" dirty="0">
              <a:latin typeface="Garamond" pitchFamily="18" charset="0"/>
            </a:endParaRPr>
          </a:p>
        </p:txBody>
      </p:sp>
      <p:sp>
        <p:nvSpPr>
          <p:cNvPr id="15" name="Rectangle 4"/>
          <p:cNvSpPr>
            <a:spLocks noChangeArrowheads="1"/>
          </p:cNvSpPr>
          <p:nvPr/>
        </p:nvSpPr>
        <p:spPr bwMode="auto">
          <a:xfrm>
            <a:off x="4648200" y="4953000"/>
            <a:ext cx="4267200" cy="1600200"/>
          </a:xfrm>
          <a:prstGeom prst="rect">
            <a:avLst/>
          </a:pr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lIns="81639" tIns="42452" rIns="81639" bIns="42452"/>
          <a:lstStyle/>
          <a:p>
            <a:pPr algn="ctr"/>
            <a:r>
              <a:rPr lang="x-none" sz="2000" b="1" dirty="0">
                <a:latin typeface="Garamond" pitchFamily="18" charset="0"/>
              </a:rPr>
              <a:t>प्रश्न</a:t>
            </a:r>
            <a:r>
              <a:rPr lang="x-none" sz="2000" b="1">
                <a:latin typeface="Garamond" pitchFamily="18" charset="0"/>
              </a:rPr>
              <a:t>: </a:t>
            </a:r>
            <a:r>
              <a:rPr lang="hi-IN" sz="2000" dirty="0" smtClean="0">
                <a:latin typeface="Garamond" pitchFamily="18" charset="0"/>
              </a:rPr>
              <a:t>माया के फलों </a:t>
            </a:r>
            <a:r>
              <a:rPr lang="x-none" sz="2000" smtClean="0">
                <a:latin typeface="Garamond" pitchFamily="18" charset="0"/>
              </a:rPr>
              <a:t>की </a:t>
            </a:r>
            <a:r>
              <a:rPr lang="x-none" sz="2000" dirty="0">
                <a:latin typeface="Garamond" pitchFamily="18" charset="0"/>
              </a:rPr>
              <a:t>दुकान के लिए </a:t>
            </a:r>
            <a:r>
              <a:rPr lang="x-none" sz="2000">
                <a:latin typeface="Garamond" pitchFamily="18" charset="0"/>
              </a:rPr>
              <a:t>कौन </a:t>
            </a:r>
            <a:r>
              <a:rPr lang="hi-IN" sz="2000" dirty="0" smtClean="0">
                <a:latin typeface="Garamond" pitchFamily="18" charset="0"/>
              </a:rPr>
              <a:t>से हुनर और</a:t>
            </a:r>
            <a:r>
              <a:rPr lang="x-none" sz="2000" smtClean="0">
                <a:latin typeface="Garamond" pitchFamily="18" charset="0"/>
              </a:rPr>
              <a:t> </a:t>
            </a:r>
            <a:r>
              <a:rPr lang="x-none" sz="2000">
                <a:latin typeface="Garamond" pitchFamily="18" charset="0"/>
              </a:rPr>
              <a:t>कुशलता </a:t>
            </a:r>
            <a:r>
              <a:rPr lang="hi-IN" sz="2000" dirty="0" smtClean="0">
                <a:latin typeface="Garamond" pitchFamily="18" charset="0"/>
              </a:rPr>
              <a:t>की आवश्यकता होती है? </a:t>
            </a:r>
            <a:r>
              <a:rPr lang="x-none" sz="2000" smtClean="0">
                <a:latin typeface="Garamond" pitchFamily="18" charset="0"/>
              </a:rPr>
              <a:t>दुकान </a:t>
            </a:r>
            <a:r>
              <a:rPr lang="x-none" sz="2000" dirty="0">
                <a:latin typeface="Garamond" pitchFamily="18" charset="0"/>
              </a:rPr>
              <a:t>के मालिक को कितना समय और </a:t>
            </a:r>
            <a:r>
              <a:rPr lang="x-none" sz="2000">
                <a:latin typeface="Garamond" pitchFamily="18" charset="0"/>
              </a:rPr>
              <a:t>मेहनत </a:t>
            </a:r>
            <a:r>
              <a:rPr lang="hi-IN" sz="2000" dirty="0" smtClean="0">
                <a:latin typeface="Garamond" pitchFamily="18" charset="0"/>
              </a:rPr>
              <a:t>देना</a:t>
            </a:r>
            <a:r>
              <a:rPr lang="x-none" sz="2000" smtClean="0">
                <a:latin typeface="Garamond" pitchFamily="18" charset="0"/>
              </a:rPr>
              <a:t> </a:t>
            </a:r>
            <a:r>
              <a:rPr lang="x-none" sz="2000" dirty="0">
                <a:latin typeface="Garamond" pitchFamily="18" charset="0"/>
              </a:rPr>
              <a:t>चाहिए?</a:t>
            </a:r>
            <a:endParaRPr lang="en-US" sz="2000" dirty="0">
              <a:latin typeface="Garamond" pitchFamily="18" charset="0"/>
            </a:endParaRPr>
          </a:p>
        </p:txBody>
      </p:sp>
    </p:spTree>
    <p:extLst>
      <p:ext uri="{BB962C8B-B14F-4D97-AF65-F5344CB8AC3E}">
        <p14:creationId xmlns:p14="http://schemas.microsoft.com/office/powerpoint/2010/main" val="2333693067"/>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36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36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36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36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3">
                                            <p:txEl>
                                              <p:pRg st="1" end="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3">
                                            <p:txEl>
                                              <p:pRg st="2" end="2"/>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3">
                                            <p:txEl>
                                              <p:pRg st="3" end="3"/>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fill="hold" nodeType="clickEffect">
                                  <p:stCondLst>
                                    <p:cond delay="0"/>
                                  </p:stCondLst>
                                  <p:childTnLst>
                                    <p:set>
                                      <p:cBhvr additive="repl">
                                        <p:cTn id="38" dur="1" fill="hold">
                                          <p:stCondLst>
                                            <p:cond delay="0"/>
                                          </p:stCondLst>
                                        </p:cTn>
                                        <p:tgtEl>
                                          <p:spTgt spid="9"/>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fill="hold" nodeType="clickEffect">
                                  <p:stCondLst>
                                    <p:cond delay="0"/>
                                  </p:stCondLst>
                                  <p:childTnLst>
                                    <p:set>
                                      <p:cBhvr additive="repl">
                                        <p:cTn id="42"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smtClean="0">
                <a:solidFill>
                  <a:srgbClr val="000000"/>
                </a:solidFill>
                <a:cs typeface="Arial" charset="0"/>
              </a:rPr>
              <a:t>Capabilities </a:t>
            </a:r>
            <a:r>
              <a:rPr lang="mr-IN" sz="2400" dirty="0" smtClean="0">
                <a:solidFill>
                  <a:srgbClr val="000000"/>
                </a:solidFill>
                <a:cs typeface="Arial" charset="0"/>
              </a:rPr>
              <a:t>–</a:t>
            </a:r>
            <a:r>
              <a:rPr lang="en-US" sz="2400" dirty="0" smtClean="0">
                <a:solidFill>
                  <a:srgbClr val="000000"/>
                </a:solidFill>
                <a:cs typeface="Arial" charset="0"/>
              </a:rPr>
              <a:t> Service business</a:t>
            </a:r>
            <a:endParaRPr lang="en-GB" sz="2400" dirty="0">
              <a:solidFill>
                <a:srgbClr val="000000"/>
              </a:solidFill>
              <a:cs typeface="Arial" charset="0"/>
            </a:endParaRPr>
          </a:p>
        </p:txBody>
      </p:sp>
      <p:sp>
        <p:nvSpPr>
          <p:cNvPr id="15363" name="Text Box 2"/>
          <p:cNvSpPr txBox="1">
            <a:spLocks noChangeArrowheads="1"/>
          </p:cNvSpPr>
          <p:nvPr/>
        </p:nvSpPr>
        <p:spPr bwMode="auto">
          <a:xfrm>
            <a:off x="228600" y="1035050"/>
            <a:ext cx="4267200" cy="3841750"/>
          </a:xfrm>
          <a:prstGeom prst="rect">
            <a:avLst/>
          </a:prstGeom>
          <a:noFill/>
          <a:ln>
            <a:solidFill>
              <a:schemeClr val="tx1"/>
            </a:solidFill>
          </a:ln>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9pPr>
          </a:lstStyle>
          <a:p>
            <a:pPr lvl="1" eaLnBrk="1" fontAlgn="auto" hangingPunct="1">
              <a:lnSpc>
                <a:spcPct val="120000"/>
              </a:lnSpc>
              <a:spcBef>
                <a:spcPts val="0"/>
              </a:spcBef>
              <a:spcAft>
                <a:spcPts val="0"/>
              </a:spcAft>
              <a:buSzPct val="100000"/>
              <a:buFont typeface="Arial" charset="0"/>
              <a:buChar char="•"/>
              <a:defRPr/>
            </a:pPr>
            <a:r>
              <a:rPr lang="en-US" sz="2400" dirty="0">
                <a:solidFill>
                  <a:srgbClr val="000000"/>
                </a:solidFill>
                <a:latin typeface="Arial" pitchFamily="34" charset="0"/>
                <a:cs typeface="Arial" pitchFamily="34" charset="0"/>
              </a:rPr>
              <a:t>Capabilities needed for </a:t>
            </a:r>
            <a:r>
              <a:rPr lang="en-US" sz="2400" dirty="0" err="1" smtClean="0">
                <a:solidFill>
                  <a:srgbClr val="000000"/>
                </a:solidFill>
                <a:latin typeface="Arial" pitchFamily="34" charset="0"/>
                <a:cs typeface="Arial" pitchFamily="34" charset="0"/>
              </a:rPr>
              <a:t>Namita’s</a:t>
            </a:r>
            <a:r>
              <a:rPr lang="en-US" sz="2400" dirty="0" smtClean="0">
                <a:solidFill>
                  <a:srgbClr val="000000"/>
                </a:solidFill>
                <a:latin typeface="Arial" pitchFamily="34" charset="0"/>
                <a:cs typeface="Arial" pitchFamily="34" charset="0"/>
              </a:rPr>
              <a:t> beauty parlor</a:t>
            </a:r>
            <a:endParaRPr lang="en-US" sz="2400" dirty="0">
              <a:solidFill>
                <a:srgbClr val="000000"/>
              </a:solidFill>
              <a:latin typeface="Arial" pitchFamily="34" charset="0"/>
              <a:cs typeface="Arial" pitchFamily="34" charset="0"/>
            </a:endParaRPr>
          </a:p>
          <a:p>
            <a:pPr marL="914400" lvl="1" indent="-457200" eaLnBrk="1" fontAlgn="auto" hangingPunct="1">
              <a:lnSpc>
                <a:spcPct val="120000"/>
              </a:lnSpc>
              <a:spcBef>
                <a:spcPts val="0"/>
              </a:spcBef>
              <a:spcAft>
                <a:spcPts val="0"/>
              </a:spcAft>
              <a:buFont typeface="+mj-lt"/>
              <a:buAutoNum type="arabicPeriod"/>
              <a:defRPr/>
            </a:pPr>
            <a:r>
              <a:rPr lang="en-US" sz="2000" dirty="0">
                <a:latin typeface="Arial" pitchFamily="34" charset="0"/>
                <a:cs typeface="Arial" pitchFamily="34" charset="0"/>
              </a:rPr>
              <a:t>Skills – </a:t>
            </a:r>
            <a:r>
              <a:rPr lang="en-US" sz="2000" dirty="0" err="1" smtClean="0">
                <a:latin typeface="Arial" pitchFamily="34" charset="0"/>
                <a:cs typeface="Arial" pitchFamily="34" charset="0"/>
              </a:rPr>
              <a:t>Namita</a:t>
            </a:r>
            <a:r>
              <a:rPr lang="en-US" sz="2000" dirty="0" smtClean="0">
                <a:latin typeface="Arial" pitchFamily="34" charset="0"/>
                <a:cs typeface="Arial" pitchFamily="34" charset="0"/>
              </a:rPr>
              <a:t> </a:t>
            </a:r>
            <a:r>
              <a:rPr lang="en-US" sz="2000" dirty="0">
                <a:latin typeface="Arial" pitchFamily="34" charset="0"/>
                <a:cs typeface="Arial" pitchFamily="34" charset="0"/>
              </a:rPr>
              <a:t>should know </a:t>
            </a:r>
            <a:r>
              <a:rPr lang="en-US" sz="2000" dirty="0" smtClean="0">
                <a:latin typeface="Arial" pitchFamily="34" charset="0"/>
                <a:cs typeface="Arial" pitchFamily="34" charset="0"/>
              </a:rPr>
              <a:t>latest beauty preparation</a:t>
            </a:r>
            <a:endParaRPr lang="en-US" sz="2000" dirty="0">
              <a:latin typeface="Arial" pitchFamily="34" charset="0"/>
              <a:cs typeface="Arial" pitchFamily="34" charset="0"/>
            </a:endParaRPr>
          </a:p>
          <a:p>
            <a:pPr marL="914400" lvl="1" indent="-457200" eaLnBrk="1" fontAlgn="auto" hangingPunct="1">
              <a:lnSpc>
                <a:spcPct val="120000"/>
              </a:lnSpc>
              <a:spcBef>
                <a:spcPts val="0"/>
              </a:spcBef>
              <a:spcAft>
                <a:spcPts val="0"/>
              </a:spcAft>
              <a:buFont typeface="+mj-lt"/>
              <a:buAutoNum type="arabicPeriod"/>
              <a:defRPr/>
            </a:pPr>
            <a:r>
              <a:rPr lang="en-US" sz="2000" dirty="0">
                <a:latin typeface="Arial" pitchFamily="34" charset="0"/>
                <a:cs typeface="Arial" pitchFamily="34" charset="0"/>
              </a:rPr>
              <a:t>Equipment – </a:t>
            </a:r>
            <a:r>
              <a:rPr lang="en-US" sz="2000" dirty="0" smtClean="0">
                <a:latin typeface="Arial" pitchFamily="34" charset="0"/>
                <a:cs typeface="Arial" pitchFamily="34" charset="0"/>
              </a:rPr>
              <a:t>She </a:t>
            </a:r>
            <a:r>
              <a:rPr lang="en-US" sz="2000" dirty="0">
                <a:latin typeface="Arial" pitchFamily="34" charset="0"/>
                <a:cs typeface="Arial" pitchFamily="34" charset="0"/>
              </a:rPr>
              <a:t>needs </a:t>
            </a:r>
            <a:r>
              <a:rPr lang="en-US" sz="2000" dirty="0" smtClean="0">
                <a:latin typeface="Arial" pitchFamily="34" charset="0"/>
                <a:cs typeface="Arial" pitchFamily="34" charset="0"/>
              </a:rPr>
              <a:t>scissors, chairs, combs etc</a:t>
            </a:r>
            <a:r>
              <a:rPr lang="en-US" sz="2000" dirty="0">
                <a:latin typeface="Arial" pitchFamily="34" charset="0"/>
                <a:cs typeface="Arial" pitchFamily="34" charset="0"/>
              </a:rPr>
              <a:t>.</a:t>
            </a:r>
          </a:p>
          <a:p>
            <a:pPr marL="914400" lvl="1" indent="-457200" eaLnBrk="1" fontAlgn="auto" hangingPunct="1">
              <a:lnSpc>
                <a:spcPct val="120000"/>
              </a:lnSpc>
              <a:spcBef>
                <a:spcPts val="0"/>
              </a:spcBef>
              <a:spcAft>
                <a:spcPts val="0"/>
              </a:spcAft>
              <a:buFont typeface="+mj-lt"/>
              <a:buAutoNum type="arabicPeriod"/>
              <a:defRPr/>
            </a:pPr>
            <a:r>
              <a:rPr lang="en-US" sz="2000" dirty="0">
                <a:latin typeface="Arial" pitchFamily="34" charset="0"/>
                <a:cs typeface="Arial" pitchFamily="34" charset="0"/>
              </a:rPr>
              <a:t>Time &amp; effort – </a:t>
            </a:r>
            <a:r>
              <a:rPr lang="en-US" sz="2000" dirty="0" smtClean="0">
                <a:latin typeface="Arial" pitchFamily="34" charset="0"/>
                <a:cs typeface="Arial" pitchFamily="34" charset="0"/>
              </a:rPr>
              <a:t>She </a:t>
            </a:r>
            <a:r>
              <a:rPr lang="en-US" sz="2000" dirty="0">
                <a:latin typeface="Arial" pitchFamily="34" charset="0"/>
                <a:cs typeface="Arial" pitchFamily="34" charset="0"/>
              </a:rPr>
              <a:t>should be able to give 3-4 hours </a:t>
            </a:r>
            <a:r>
              <a:rPr lang="en-US" sz="2000" dirty="0" smtClean="0">
                <a:latin typeface="Arial" pitchFamily="34" charset="0"/>
                <a:cs typeface="Arial" pitchFamily="34" charset="0"/>
              </a:rPr>
              <a:t>everyday</a:t>
            </a:r>
            <a:endParaRPr lang="en-US" sz="2000" dirty="0">
              <a:latin typeface="Arial" pitchFamily="34" charset="0"/>
              <a:cs typeface="Arial" pitchFamily="34" charset="0"/>
            </a:endParaRPr>
          </a:p>
        </p:txBody>
      </p:sp>
      <p:sp>
        <p:nvSpPr>
          <p:cNvPr id="10" name="Slide Number Placeholder 5"/>
          <p:cNvSpPr>
            <a:spLocks noGrp="1"/>
          </p:cNvSpPr>
          <p:nvPr>
            <p:ph type="sldNum" sz="quarter" idx="12"/>
          </p:nvPr>
        </p:nvSpPr>
        <p:spPr>
          <a:xfrm>
            <a:off x="3470709" y="6400800"/>
            <a:ext cx="2133600" cy="365125"/>
          </a:xfrm>
          <a:prstGeom prst="rect">
            <a:avLst/>
          </a:prstGeom>
        </p:spPr>
        <p:txBody>
          <a:bodyPr bIns="0" anchor="b" anchorCtr="0"/>
          <a:lstStyle/>
          <a:p>
            <a:pPr algn="ctr">
              <a:defRPr/>
            </a:pPr>
            <a:fld id="{5F89D5B3-30DD-46FF-85E8-B488F67653C5}" type="slidenum">
              <a:rPr lang="en-US" sz="1600" b="1" smtClean="0">
                <a:solidFill>
                  <a:schemeClr val="tx1"/>
                </a:solidFill>
              </a:rPr>
              <a:pPr algn="ctr">
                <a:defRPr/>
              </a:pPr>
              <a:t>42</a:t>
            </a:fld>
            <a:endParaRPr lang="en-US" sz="1600" b="1">
              <a:solidFill>
                <a:schemeClr val="tx1"/>
              </a:solidFill>
            </a:endParaRPr>
          </a:p>
        </p:txBody>
      </p:sp>
      <p:sp>
        <p:nvSpPr>
          <p:cNvPr id="12"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a:solidFill>
                  <a:srgbClr val="000000"/>
                </a:solidFill>
                <a:cs typeface="Arial" charset="0"/>
              </a:rPr>
              <a:t>4</a:t>
            </a:r>
            <a:r>
              <a:rPr lang="en-US" sz="2400" dirty="0" smtClean="0">
                <a:solidFill>
                  <a:srgbClr val="000000"/>
                </a:solidFill>
                <a:cs typeface="Arial" charset="0"/>
              </a:rPr>
              <a:t>. </a:t>
            </a:r>
            <a:r>
              <a:rPr lang="x-none" sz="2400" smtClean="0">
                <a:solidFill>
                  <a:srgbClr val="000000"/>
                </a:solidFill>
                <a:cs typeface="Arial" charset="0"/>
              </a:rPr>
              <a:t>क्षमताएं </a:t>
            </a:r>
            <a:r>
              <a:rPr lang="hi-IN" sz="2400" dirty="0" smtClean="0">
                <a:solidFill>
                  <a:srgbClr val="000000"/>
                </a:solidFill>
                <a:cs typeface="Arial" charset="0"/>
              </a:rPr>
              <a:t>– सेवा के </a:t>
            </a:r>
            <a:r>
              <a:rPr lang="x-none" sz="2400" smtClean="0">
                <a:solidFill>
                  <a:srgbClr val="000000"/>
                </a:solidFill>
                <a:cs typeface="Arial" charset="0"/>
              </a:rPr>
              <a:t>व्यापार</a:t>
            </a:r>
            <a:r>
              <a:rPr lang="hi-IN" sz="2400" dirty="0" smtClean="0">
                <a:solidFill>
                  <a:srgbClr val="000000"/>
                </a:solidFill>
                <a:cs typeface="Arial" charset="0"/>
              </a:rPr>
              <a:t> में </a:t>
            </a:r>
            <a:endParaRPr lang="en-GB" sz="2400" dirty="0">
              <a:solidFill>
                <a:srgbClr val="000000"/>
              </a:solidFill>
              <a:cs typeface="Arial" charset="0"/>
            </a:endParaRPr>
          </a:p>
        </p:txBody>
      </p:sp>
      <p:sp>
        <p:nvSpPr>
          <p:cNvPr id="13" name="Text Box 2"/>
          <p:cNvSpPr txBox="1">
            <a:spLocks noChangeArrowheads="1"/>
          </p:cNvSpPr>
          <p:nvPr/>
        </p:nvSpPr>
        <p:spPr bwMode="auto">
          <a:xfrm>
            <a:off x="4648200" y="1035050"/>
            <a:ext cx="4267200" cy="3841750"/>
          </a:xfrm>
          <a:prstGeom prst="rect">
            <a:avLst/>
          </a:prstGeom>
          <a:noFill/>
          <a:ln>
            <a:solidFill>
              <a:schemeClr val="tx1"/>
            </a:solidFill>
          </a:ln>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9pPr>
          </a:lstStyle>
          <a:p>
            <a:pPr lvl="1" eaLnBrk="1" fontAlgn="auto" hangingPunct="1">
              <a:lnSpc>
                <a:spcPct val="120000"/>
              </a:lnSpc>
              <a:spcBef>
                <a:spcPts val="0"/>
              </a:spcBef>
              <a:spcAft>
                <a:spcPts val="0"/>
              </a:spcAft>
              <a:buSzPct val="100000"/>
              <a:buFont typeface="Arial" charset="0"/>
              <a:buChar char="•"/>
              <a:defRPr/>
            </a:pPr>
            <a:r>
              <a:rPr lang="hi-IN" sz="2400" dirty="0">
                <a:cs typeface="Arial" pitchFamily="34" charset="0"/>
              </a:rPr>
              <a:t>नमिता के ब्युटी पार्लर </a:t>
            </a:r>
            <a:r>
              <a:rPr lang="hi-IN" sz="2400" dirty="0" smtClean="0">
                <a:cs typeface="Arial" pitchFamily="34" charset="0"/>
              </a:rPr>
              <a:t>के </a:t>
            </a:r>
            <a:r>
              <a:rPr lang="x-none" sz="2400" smtClean="0">
                <a:solidFill>
                  <a:srgbClr val="000000"/>
                </a:solidFill>
                <a:latin typeface="Arial" pitchFamily="34" charset="0"/>
                <a:cs typeface="Arial" pitchFamily="34" charset="0"/>
              </a:rPr>
              <a:t>लिए </a:t>
            </a:r>
            <a:r>
              <a:rPr lang="x-none" sz="2400" dirty="0">
                <a:solidFill>
                  <a:srgbClr val="000000"/>
                </a:solidFill>
                <a:latin typeface="Arial" pitchFamily="34" charset="0"/>
                <a:cs typeface="Arial" pitchFamily="34" charset="0"/>
              </a:rPr>
              <a:t>आवश्यक क्षमताएं</a:t>
            </a:r>
          </a:p>
          <a:p>
            <a:pPr marL="635000" lvl="1" indent="-457200" eaLnBrk="1" fontAlgn="auto" hangingPunct="1">
              <a:lnSpc>
                <a:spcPct val="120000"/>
              </a:lnSpc>
              <a:spcBef>
                <a:spcPts val="0"/>
              </a:spcBef>
              <a:spcAft>
                <a:spcPts val="0"/>
              </a:spcAft>
              <a:buSzPct val="100000"/>
              <a:buFont typeface="+mj-lt"/>
              <a:buAutoNum type="arabicPeriod"/>
              <a:defRPr/>
            </a:pPr>
            <a:r>
              <a:rPr lang="x-none" sz="2000" dirty="0">
                <a:solidFill>
                  <a:srgbClr val="000000"/>
                </a:solidFill>
                <a:latin typeface="Arial" pitchFamily="34" charset="0"/>
                <a:cs typeface="Arial" pitchFamily="34" charset="0"/>
              </a:rPr>
              <a:t>हुनर/ कुशलता — रामू </a:t>
            </a:r>
            <a:r>
              <a:rPr lang="x-none" sz="2000">
                <a:solidFill>
                  <a:srgbClr val="000000"/>
                </a:solidFill>
                <a:latin typeface="Arial" pitchFamily="34" charset="0"/>
                <a:cs typeface="Arial" pitchFamily="34" charset="0"/>
              </a:rPr>
              <a:t>को </a:t>
            </a:r>
            <a:r>
              <a:rPr lang="hi-IN" sz="2000" dirty="0">
                <a:solidFill>
                  <a:srgbClr val="000000"/>
                </a:solidFill>
                <a:latin typeface="Arial" pitchFamily="34" charset="0"/>
                <a:cs typeface="Arial" pitchFamily="34" charset="0"/>
              </a:rPr>
              <a:t>नये-नये सौंदर्य मिश्रणों की जानकारी होनी </a:t>
            </a:r>
            <a:r>
              <a:rPr lang="hi-IN" sz="2000" dirty="0" smtClean="0">
                <a:solidFill>
                  <a:srgbClr val="000000"/>
                </a:solidFill>
                <a:latin typeface="Arial" pitchFamily="34" charset="0"/>
                <a:cs typeface="Arial" pitchFamily="34" charset="0"/>
              </a:rPr>
              <a:t>चाहिए</a:t>
            </a:r>
            <a:endParaRPr lang="x-none" sz="2000" dirty="0">
              <a:solidFill>
                <a:srgbClr val="000000"/>
              </a:solidFill>
              <a:latin typeface="Arial" pitchFamily="34" charset="0"/>
              <a:cs typeface="Arial" pitchFamily="34" charset="0"/>
            </a:endParaRPr>
          </a:p>
          <a:p>
            <a:pPr marL="635000" lvl="1" indent="-457200" eaLnBrk="1" fontAlgn="auto" hangingPunct="1">
              <a:lnSpc>
                <a:spcPct val="120000"/>
              </a:lnSpc>
              <a:spcBef>
                <a:spcPts val="0"/>
              </a:spcBef>
              <a:spcAft>
                <a:spcPts val="0"/>
              </a:spcAft>
              <a:buSzPct val="100000"/>
              <a:buFont typeface="+mj-lt"/>
              <a:buAutoNum type="arabicPeriod"/>
              <a:defRPr/>
            </a:pPr>
            <a:r>
              <a:rPr lang="x-none" sz="2000" dirty="0">
                <a:solidFill>
                  <a:srgbClr val="000000"/>
                </a:solidFill>
                <a:latin typeface="Arial" pitchFamily="34" charset="0"/>
                <a:cs typeface="Arial" pitchFamily="34" charset="0"/>
              </a:rPr>
              <a:t>उपकरण — </a:t>
            </a:r>
            <a:r>
              <a:rPr lang="x-none" sz="2000">
                <a:solidFill>
                  <a:srgbClr val="000000"/>
                </a:solidFill>
                <a:latin typeface="Arial" pitchFamily="34" charset="0"/>
                <a:cs typeface="Arial" pitchFamily="34" charset="0"/>
              </a:rPr>
              <a:t>उसे </a:t>
            </a:r>
            <a:r>
              <a:rPr lang="hi-IN" sz="2000" dirty="0" smtClean="0">
                <a:solidFill>
                  <a:srgbClr val="000000"/>
                </a:solidFill>
                <a:latin typeface="Arial" pitchFamily="34" charset="0"/>
                <a:cs typeface="Arial" pitchFamily="34" charset="0"/>
              </a:rPr>
              <a:t>कैंची, कुर्सी, कंघी आदि </a:t>
            </a:r>
            <a:r>
              <a:rPr lang="x-none" sz="2000" smtClean="0">
                <a:solidFill>
                  <a:srgbClr val="000000"/>
                </a:solidFill>
                <a:latin typeface="Arial" pitchFamily="34" charset="0"/>
                <a:cs typeface="Arial" pitchFamily="34" charset="0"/>
              </a:rPr>
              <a:t>की </a:t>
            </a:r>
            <a:r>
              <a:rPr lang="x-none" sz="2000">
                <a:solidFill>
                  <a:srgbClr val="000000"/>
                </a:solidFill>
                <a:latin typeface="Arial" pitchFamily="34" charset="0"/>
                <a:cs typeface="Arial" pitchFamily="34" charset="0"/>
              </a:rPr>
              <a:t>जरूरत </a:t>
            </a:r>
            <a:r>
              <a:rPr lang="hi-IN" sz="2000" dirty="0" smtClean="0">
                <a:solidFill>
                  <a:srgbClr val="000000"/>
                </a:solidFill>
                <a:latin typeface="Arial" pitchFamily="34" charset="0"/>
                <a:cs typeface="Arial" pitchFamily="34" charset="0"/>
              </a:rPr>
              <a:t>पड़े</a:t>
            </a:r>
            <a:r>
              <a:rPr lang="x-none" sz="2000" smtClean="0">
                <a:solidFill>
                  <a:srgbClr val="000000"/>
                </a:solidFill>
                <a:latin typeface="Arial" pitchFamily="34" charset="0"/>
                <a:cs typeface="Arial" pitchFamily="34" charset="0"/>
              </a:rPr>
              <a:t>गी</a:t>
            </a:r>
            <a:endParaRPr lang="x-none" sz="2000" dirty="0">
              <a:solidFill>
                <a:srgbClr val="000000"/>
              </a:solidFill>
              <a:latin typeface="Arial" pitchFamily="34" charset="0"/>
              <a:cs typeface="Arial" pitchFamily="34" charset="0"/>
            </a:endParaRPr>
          </a:p>
          <a:p>
            <a:pPr marL="635000" lvl="1" indent="-457200" eaLnBrk="1" fontAlgn="auto" hangingPunct="1">
              <a:lnSpc>
                <a:spcPct val="120000"/>
              </a:lnSpc>
              <a:spcBef>
                <a:spcPts val="0"/>
              </a:spcBef>
              <a:spcAft>
                <a:spcPts val="0"/>
              </a:spcAft>
              <a:buSzPct val="100000"/>
              <a:buFont typeface="+mj-lt"/>
              <a:buAutoNum type="arabicPeriod"/>
              <a:defRPr/>
            </a:pPr>
            <a:r>
              <a:rPr lang="x-none" sz="2000" dirty="0">
                <a:solidFill>
                  <a:srgbClr val="000000"/>
                </a:solidFill>
                <a:latin typeface="Arial" pitchFamily="34" charset="0"/>
                <a:cs typeface="Arial" pitchFamily="34" charset="0"/>
              </a:rPr>
              <a:t>समय और मेहनत </a:t>
            </a:r>
            <a:r>
              <a:rPr lang="x-none" sz="2000">
                <a:solidFill>
                  <a:srgbClr val="000000"/>
                </a:solidFill>
                <a:latin typeface="Arial" pitchFamily="34" charset="0"/>
                <a:cs typeface="Arial" pitchFamily="34" charset="0"/>
              </a:rPr>
              <a:t>— </a:t>
            </a:r>
            <a:r>
              <a:rPr lang="hi-IN" sz="2000" dirty="0" smtClean="0">
                <a:solidFill>
                  <a:srgbClr val="000000"/>
                </a:solidFill>
                <a:latin typeface="Arial" pitchFamily="34" charset="0"/>
                <a:cs typeface="Arial" pitchFamily="34" charset="0"/>
              </a:rPr>
              <a:t>उसे रोजाना </a:t>
            </a:r>
            <a:r>
              <a:rPr lang="x-none" sz="2000" smtClean="0">
                <a:solidFill>
                  <a:srgbClr val="000000"/>
                </a:solidFill>
                <a:latin typeface="Arial" pitchFamily="34" charset="0"/>
                <a:cs typeface="Arial" pitchFamily="34" charset="0"/>
              </a:rPr>
              <a:t>3—4 </a:t>
            </a:r>
            <a:r>
              <a:rPr lang="x-none" sz="2000">
                <a:solidFill>
                  <a:srgbClr val="000000"/>
                </a:solidFill>
                <a:latin typeface="Arial" pitchFamily="34" charset="0"/>
                <a:cs typeface="Arial" pitchFamily="34" charset="0"/>
              </a:rPr>
              <a:t>घंटे </a:t>
            </a:r>
            <a:r>
              <a:rPr lang="hi-IN" sz="2000" dirty="0" smtClean="0">
                <a:solidFill>
                  <a:srgbClr val="000000"/>
                </a:solidFill>
                <a:latin typeface="Arial" pitchFamily="34" charset="0"/>
                <a:cs typeface="Arial" pitchFamily="34" charset="0"/>
              </a:rPr>
              <a:t>का समय देना होगा</a:t>
            </a:r>
            <a:endParaRPr lang="en-US" sz="2000" dirty="0">
              <a:latin typeface="Arial" pitchFamily="34" charset="0"/>
              <a:cs typeface="Arial" pitchFamily="34" charset="0"/>
            </a:endParaRPr>
          </a:p>
        </p:txBody>
      </p:sp>
    </p:spTree>
    <p:extLst>
      <p:ext uri="{BB962C8B-B14F-4D97-AF65-F5344CB8AC3E}">
        <p14:creationId xmlns:p14="http://schemas.microsoft.com/office/powerpoint/2010/main" val="2333693067"/>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36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36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36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36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3">
                                            <p:txEl>
                                              <p:pRg st="1" end="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3">
                                            <p:txEl>
                                              <p:pRg st="2" end="2"/>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5938" name="Text Box 1"/>
          <p:cNvSpPr txBox="1">
            <a:spLocks noChangeArrowheads="1"/>
          </p:cNvSpPr>
          <p:nvPr/>
        </p:nvSpPr>
        <p:spPr bwMode="auto">
          <a:xfrm>
            <a:off x="228600" y="152400"/>
            <a:ext cx="41910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en-US" sz="2400">
                <a:solidFill>
                  <a:srgbClr val="000000"/>
                </a:solidFill>
                <a:cs typeface="Arial" pitchFamily="34" charset="0"/>
              </a:rPr>
              <a:t>Capabilities - Skills</a:t>
            </a:r>
            <a:endParaRPr lang="en-GB" sz="2400">
              <a:solidFill>
                <a:srgbClr val="000000"/>
              </a:solidFill>
              <a:cs typeface="Arial" pitchFamily="34" charset="0"/>
            </a:endParaRPr>
          </a:p>
        </p:txBody>
      </p:sp>
      <p:sp>
        <p:nvSpPr>
          <p:cNvPr id="15363" name="Text Box 2"/>
          <p:cNvSpPr txBox="1">
            <a:spLocks noChangeArrowheads="1"/>
          </p:cNvSpPr>
          <p:nvPr/>
        </p:nvSpPr>
        <p:spPr bwMode="auto">
          <a:xfrm>
            <a:off x="228600" y="1035050"/>
            <a:ext cx="4191000" cy="544195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639763" indent="-182563"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lvl="1" eaLnBrk="1" hangingPunct="1">
              <a:lnSpc>
                <a:spcPct val="140000"/>
              </a:lnSpc>
              <a:buSzPct val="100000"/>
              <a:buFont typeface="Arial" pitchFamily="34" charset="0"/>
              <a:buChar char="•"/>
            </a:pPr>
            <a:r>
              <a:rPr lang="en-US" sz="2000" dirty="0">
                <a:cs typeface="Arial" pitchFamily="34" charset="0"/>
              </a:rPr>
              <a:t>We must first check if we have the relevant </a:t>
            </a:r>
            <a:r>
              <a:rPr lang="en-US" sz="2000" dirty="0" smtClean="0">
                <a:cs typeface="Arial" pitchFamily="34" charset="0"/>
              </a:rPr>
              <a:t>skills </a:t>
            </a:r>
            <a:r>
              <a:rPr lang="en-US" sz="2000" dirty="0">
                <a:cs typeface="Arial" pitchFamily="34" charset="0"/>
              </a:rPr>
              <a:t>for the business </a:t>
            </a:r>
          </a:p>
          <a:p>
            <a:pPr lvl="1" eaLnBrk="1" hangingPunct="1">
              <a:lnSpc>
                <a:spcPct val="140000"/>
              </a:lnSpc>
              <a:buSzPct val="100000"/>
              <a:buFont typeface="Arial" pitchFamily="34" charset="0"/>
              <a:buChar char="•"/>
            </a:pPr>
            <a:r>
              <a:rPr lang="en-US" sz="2000" dirty="0">
                <a:cs typeface="Arial" pitchFamily="34" charset="0"/>
              </a:rPr>
              <a:t>If we don’t have them then</a:t>
            </a:r>
          </a:p>
          <a:p>
            <a:pPr marL="914400" lvl="2" indent="-457200" eaLnBrk="1" hangingPunct="1">
              <a:lnSpc>
                <a:spcPct val="140000"/>
              </a:lnSpc>
              <a:buSzPct val="100000"/>
              <a:buFont typeface="+mj-lt"/>
              <a:buAutoNum type="arabicPeriod"/>
            </a:pPr>
            <a:r>
              <a:rPr lang="en-US" dirty="0">
                <a:cs typeface="Arial" pitchFamily="34" charset="0"/>
              </a:rPr>
              <a:t>We can learn them quickly or</a:t>
            </a:r>
          </a:p>
          <a:p>
            <a:pPr marL="914400" lvl="2" indent="-457200" eaLnBrk="1" hangingPunct="1">
              <a:lnSpc>
                <a:spcPct val="140000"/>
              </a:lnSpc>
              <a:buSzPct val="100000"/>
              <a:buFont typeface="+mj-lt"/>
              <a:buAutoNum type="arabicPeriod"/>
            </a:pPr>
            <a:r>
              <a:rPr lang="en-US" dirty="0">
                <a:cs typeface="Arial" pitchFamily="34" charset="0"/>
              </a:rPr>
              <a:t>Employ a skilled </a:t>
            </a:r>
            <a:r>
              <a:rPr lang="en-US" dirty="0" smtClean="0">
                <a:cs typeface="Arial" pitchFamily="34" charset="0"/>
              </a:rPr>
              <a:t>person</a:t>
            </a:r>
            <a:endParaRPr lang="en-US" dirty="0">
              <a:cs typeface="Arial" pitchFamily="34" charset="0"/>
            </a:endParaRPr>
          </a:p>
          <a:p>
            <a:pPr lvl="1" eaLnBrk="1" hangingPunct="1">
              <a:lnSpc>
                <a:spcPct val="140000"/>
              </a:lnSpc>
              <a:buSzPct val="100000"/>
              <a:buFont typeface="Arial" pitchFamily="34" charset="0"/>
              <a:buChar char="•"/>
            </a:pPr>
            <a:r>
              <a:rPr lang="en-US" sz="2000" dirty="0" smtClean="0">
                <a:cs typeface="Arial" pitchFamily="34" charset="0"/>
              </a:rPr>
              <a:t>For </a:t>
            </a:r>
            <a:r>
              <a:rPr lang="en-US" sz="2000" dirty="0" err="1" smtClean="0">
                <a:cs typeface="Arial" pitchFamily="34" charset="0"/>
              </a:rPr>
              <a:t>Namita’s</a:t>
            </a:r>
            <a:r>
              <a:rPr lang="en-US" sz="2000" dirty="0" smtClean="0">
                <a:cs typeface="Arial" pitchFamily="34" charset="0"/>
              </a:rPr>
              <a:t> beauty parlor:</a:t>
            </a:r>
            <a:endParaRPr lang="en-US" sz="2000" dirty="0">
              <a:cs typeface="Arial" pitchFamily="34" charset="0"/>
            </a:endParaRPr>
          </a:p>
          <a:p>
            <a:pPr marL="914400" lvl="2" indent="-457200" eaLnBrk="1" hangingPunct="1">
              <a:lnSpc>
                <a:spcPct val="140000"/>
              </a:lnSpc>
              <a:buSzPct val="100000"/>
              <a:buFont typeface="+mj-lt"/>
              <a:buAutoNum type="arabicPeriod"/>
            </a:pPr>
            <a:r>
              <a:rPr lang="en-US" dirty="0" err="1" smtClean="0">
                <a:cs typeface="Arial" pitchFamily="34" charset="0"/>
              </a:rPr>
              <a:t>Namita</a:t>
            </a:r>
            <a:r>
              <a:rPr lang="en-US" dirty="0" smtClean="0">
                <a:cs typeface="Arial" pitchFamily="34" charset="0"/>
              </a:rPr>
              <a:t> </a:t>
            </a:r>
            <a:r>
              <a:rPr lang="en-US" dirty="0">
                <a:cs typeface="Arial" pitchFamily="34" charset="0"/>
              </a:rPr>
              <a:t>must already know </a:t>
            </a:r>
            <a:r>
              <a:rPr lang="en-US" dirty="0" smtClean="0">
                <a:cs typeface="Arial" pitchFamily="34" charset="0"/>
              </a:rPr>
              <a:t>latest beauty preparation </a:t>
            </a:r>
            <a:r>
              <a:rPr lang="en-US" b="1" u="sng" dirty="0" smtClean="0">
                <a:cs typeface="Arial" pitchFamily="34" charset="0"/>
              </a:rPr>
              <a:t>Or</a:t>
            </a:r>
            <a:r>
              <a:rPr lang="en-US" dirty="0" smtClean="0">
                <a:cs typeface="Arial" pitchFamily="34" charset="0"/>
              </a:rPr>
              <a:t> </a:t>
            </a:r>
            <a:endParaRPr lang="en-US" dirty="0">
              <a:cs typeface="Arial" pitchFamily="34" charset="0"/>
            </a:endParaRPr>
          </a:p>
          <a:p>
            <a:pPr marL="914400" lvl="2" indent="-457200" eaLnBrk="1" hangingPunct="1">
              <a:lnSpc>
                <a:spcPct val="140000"/>
              </a:lnSpc>
              <a:buSzPct val="100000"/>
              <a:buFont typeface="+mj-lt"/>
              <a:buAutoNum type="arabicPeriod"/>
            </a:pPr>
            <a:r>
              <a:rPr lang="en-US" dirty="0" smtClean="0">
                <a:cs typeface="Arial" pitchFamily="34" charset="0"/>
              </a:rPr>
              <a:t>She needs </a:t>
            </a:r>
            <a:r>
              <a:rPr lang="en-US" dirty="0">
                <a:cs typeface="Arial" pitchFamily="34" charset="0"/>
              </a:rPr>
              <a:t>to learn quickly </a:t>
            </a:r>
            <a:r>
              <a:rPr lang="en-US" b="1" u="sng" dirty="0">
                <a:cs typeface="Arial" pitchFamily="34" charset="0"/>
              </a:rPr>
              <a:t>Or</a:t>
            </a:r>
            <a:r>
              <a:rPr lang="en-US" dirty="0">
                <a:cs typeface="Arial" pitchFamily="34" charset="0"/>
              </a:rPr>
              <a:t> </a:t>
            </a:r>
          </a:p>
          <a:p>
            <a:pPr marL="914400" lvl="2" indent="-457200" eaLnBrk="1" hangingPunct="1">
              <a:lnSpc>
                <a:spcPct val="140000"/>
              </a:lnSpc>
              <a:buSzPct val="100000"/>
              <a:buFont typeface="+mj-lt"/>
              <a:buAutoNum type="arabicPeriod"/>
            </a:pPr>
            <a:r>
              <a:rPr lang="en-US" dirty="0">
                <a:cs typeface="Arial" pitchFamily="34" charset="0"/>
              </a:rPr>
              <a:t>Hire someone who knows </a:t>
            </a:r>
            <a:r>
              <a:rPr lang="en-US" dirty="0" smtClean="0">
                <a:cs typeface="Arial" pitchFamily="34" charset="0"/>
              </a:rPr>
              <a:t>latest beauty preparations </a:t>
            </a:r>
            <a:endParaRPr lang="en-US" dirty="0">
              <a:cs typeface="Arial" pitchFamily="34" charset="0"/>
            </a:endParaRPr>
          </a:p>
        </p:txBody>
      </p:sp>
      <p:sp>
        <p:nvSpPr>
          <p:cNvPr id="8" name="Slide Number Placeholder 5"/>
          <p:cNvSpPr>
            <a:spLocks noGrp="1"/>
          </p:cNvSpPr>
          <p:nvPr>
            <p:ph type="sldNum" sz="quarter" idx="12"/>
          </p:nvPr>
        </p:nvSpPr>
        <p:spPr>
          <a:xfrm>
            <a:off x="3352800" y="6477000"/>
            <a:ext cx="2133600" cy="365125"/>
          </a:xfrm>
          <a:prstGeom prst="rect">
            <a:avLst/>
          </a:prstGeom>
        </p:spPr>
        <p:txBody>
          <a:bodyPr bIns="0" anchor="b" anchorCtr="0"/>
          <a:lstStyle/>
          <a:p>
            <a:pPr algn="ctr">
              <a:defRPr/>
            </a:pPr>
            <a:fld id="{84410988-1C27-40BA-A96C-4D5DE4A9F550}" type="slidenum">
              <a:rPr lang="en-US" sz="1600" b="1" smtClean="0">
                <a:solidFill>
                  <a:prstClr val="black"/>
                </a:solidFill>
              </a:rPr>
              <a:pPr algn="ctr">
                <a:defRPr/>
              </a:pPr>
              <a:t>43</a:t>
            </a:fld>
            <a:endParaRPr lang="en-US" sz="1600" b="1">
              <a:solidFill>
                <a:prstClr val="black"/>
              </a:solidFill>
            </a:endParaRPr>
          </a:p>
        </p:txBody>
      </p:sp>
      <p:sp>
        <p:nvSpPr>
          <p:cNvPr id="9" name="Text Box 1"/>
          <p:cNvSpPr txBox="1">
            <a:spLocks noChangeArrowheads="1"/>
          </p:cNvSpPr>
          <p:nvPr/>
        </p:nvSpPr>
        <p:spPr bwMode="auto">
          <a:xfrm>
            <a:off x="4648200" y="152400"/>
            <a:ext cx="41910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x-none" sz="2400" dirty="0">
                <a:solidFill>
                  <a:srgbClr val="000000"/>
                </a:solidFill>
                <a:cs typeface="Arial" pitchFamily="34" charset="0"/>
              </a:rPr>
              <a:t>क्षमताएं </a:t>
            </a:r>
            <a:r>
              <a:rPr lang="x-none" sz="2400">
                <a:solidFill>
                  <a:srgbClr val="000000"/>
                </a:solidFill>
                <a:cs typeface="Arial" pitchFamily="34" charset="0"/>
              </a:rPr>
              <a:t>– </a:t>
            </a:r>
            <a:r>
              <a:rPr lang="hi-IN" sz="2400" dirty="0" smtClean="0">
                <a:solidFill>
                  <a:srgbClr val="000000"/>
                </a:solidFill>
                <a:cs typeface="Arial" pitchFamily="34" charset="0"/>
              </a:rPr>
              <a:t>हुनर </a:t>
            </a:r>
            <a:endParaRPr lang="en-GB" sz="2400" dirty="0">
              <a:solidFill>
                <a:srgbClr val="000000"/>
              </a:solidFill>
              <a:cs typeface="Arial" pitchFamily="34" charset="0"/>
            </a:endParaRPr>
          </a:p>
        </p:txBody>
      </p:sp>
      <p:sp>
        <p:nvSpPr>
          <p:cNvPr id="10" name="Text Box 2"/>
          <p:cNvSpPr txBox="1">
            <a:spLocks noChangeArrowheads="1"/>
          </p:cNvSpPr>
          <p:nvPr/>
        </p:nvSpPr>
        <p:spPr bwMode="auto">
          <a:xfrm>
            <a:off x="4648200" y="1035050"/>
            <a:ext cx="4191000" cy="544195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639763" indent="-182563"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lvl="1" eaLnBrk="1" hangingPunct="1">
              <a:lnSpc>
                <a:spcPct val="120000"/>
              </a:lnSpc>
              <a:buSzPct val="100000"/>
              <a:buFont typeface="Arial" pitchFamily="34" charset="0"/>
              <a:buChar char="•"/>
            </a:pPr>
            <a:r>
              <a:rPr lang="x-none" sz="2000" dirty="0">
                <a:solidFill>
                  <a:srgbClr val="000000"/>
                </a:solidFill>
                <a:cs typeface="Arial" pitchFamily="34" charset="0"/>
              </a:rPr>
              <a:t>हमें सबसे पहले यह जांचना चाहिए कि हमारे पास उस व्यापार से </a:t>
            </a:r>
            <a:r>
              <a:rPr lang="x-none" sz="2000">
                <a:solidFill>
                  <a:srgbClr val="000000"/>
                </a:solidFill>
                <a:cs typeface="Arial" pitchFamily="34" charset="0"/>
              </a:rPr>
              <a:t>संबंधित </a:t>
            </a:r>
            <a:r>
              <a:rPr lang="hi-IN" sz="2000" dirty="0" smtClean="0">
                <a:solidFill>
                  <a:srgbClr val="000000"/>
                </a:solidFill>
                <a:cs typeface="Arial" pitchFamily="34" charset="0"/>
              </a:rPr>
              <a:t>हुनर </a:t>
            </a:r>
            <a:r>
              <a:rPr lang="x-none" sz="2000" smtClean="0">
                <a:solidFill>
                  <a:srgbClr val="000000"/>
                </a:solidFill>
                <a:cs typeface="Arial" pitchFamily="34" charset="0"/>
              </a:rPr>
              <a:t>है </a:t>
            </a:r>
            <a:r>
              <a:rPr lang="x-none" sz="2000" dirty="0">
                <a:solidFill>
                  <a:srgbClr val="000000"/>
                </a:solidFill>
                <a:cs typeface="Arial" pitchFamily="34" charset="0"/>
              </a:rPr>
              <a:t>या नहीं</a:t>
            </a:r>
          </a:p>
          <a:p>
            <a:pPr lvl="1" eaLnBrk="1" hangingPunct="1">
              <a:lnSpc>
                <a:spcPct val="120000"/>
              </a:lnSpc>
              <a:buSzPct val="100000"/>
              <a:buFont typeface="Arial" pitchFamily="34" charset="0"/>
              <a:buChar char="•"/>
            </a:pPr>
            <a:r>
              <a:rPr lang="x-none" sz="2000" dirty="0">
                <a:solidFill>
                  <a:srgbClr val="000000"/>
                </a:solidFill>
                <a:cs typeface="Arial" pitchFamily="34" charset="0"/>
              </a:rPr>
              <a:t>अगर हमारे </a:t>
            </a:r>
            <a:r>
              <a:rPr lang="x-none" sz="2000">
                <a:solidFill>
                  <a:srgbClr val="000000"/>
                </a:solidFill>
                <a:cs typeface="Arial" pitchFamily="34" charset="0"/>
              </a:rPr>
              <a:t>पास </a:t>
            </a:r>
            <a:r>
              <a:rPr lang="x-none" sz="2000" smtClean="0">
                <a:solidFill>
                  <a:srgbClr val="000000"/>
                </a:solidFill>
                <a:cs typeface="Arial" pitchFamily="34" charset="0"/>
              </a:rPr>
              <a:t>वै</a:t>
            </a:r>
            <a:r>
              <a:rPr lang="hi-IN" sz="2000" dirty="0" smtClean="0">
                <a:solidFill>
                  <a:srgbClr val="000000"/>
                </a:solidFill>
                <a:cs typeface="Arial" pitchFamily="34" charset="0"/>
              </a:rPr>
              <a:t>सा</a:t>
            </a:r>
            <a:r>
              <a:rPr lang="x-none" sz="2000" smtClean="0">
                <a:solidFill>
                  <a:srgbClr val="000000"/>
                </a:solidFill>
                <a:cs typeface="Arial" pitchFamily="34" charset="0"/>
              </a:rPr>
              <a:t> </a:t>
            </a:r>
            <a:r>
              <a:rPr lang="hi-IN" sz="2000" dirty="0" smtClean="0">
                <a:solidFill>
                  <a:srgbClr val="000000"/>
                </a:solidFill>
                <a:cs typeface="Arial" pitchFamily="34" charset="0"/>
              </a:rPr>
              <a:t>हुनर </a:t>
            </a:r>
            <a:r>
              <a:rPr lang="x-none" sz="2000" smtClean="0">
                <a:solidFill>
                  <a:srgbClr val="000000"/>
                </a:solidFill>
                <a:cs typeface="Arial" pitchFamily="34" charset="0"/>
              </a:rPr>
              <a:t>नहीं </a:t>
            </a:r>
            <a:r>
              <a:rPr lang="x-none" sz="2000" dirty="0">
                <a:solidFill>
                  <a:srgbClr val="000000"/>
                </a:solidFill>
                <a:cs typeface="Arial" pitchFamily="34" charset="0"/>
              </a:rPr>
              <a:t>है तो</a:t>
            </a:r>
            <a:r>
              <a:rPr lang="x-none" sz="2200" dirty="0">
                <a:solidFill>
                  <a:srgbClr val="000000"/>
                </a:solidFill>
                <a:cs typeface="Arial" pitchFamily="34" charset="0"/>
              </a:rPr>
              <a:t>, </a:t>
            </a:r>
          </a:p>
          <a:p>
            <a:pPr marL="782638" lvl="2" indent="-342900" eaLnBrk="1" hangingPunct="1">
              <a:lnSpc>
                <a:spcPct val="120000"/>
              </a:lnSpc>
              <a:buSzPct val="100000"/>
              <a:buFont typeface="+mj-lt"/>
              <a:buAutoNum type="arabicPeriod"/>
            </a:pPr>
            <a:r>
              <a:rPr lang="x-none" dirty="0">
                <a:solidFill>
                  <a:srgbClr val="000000"/>
                </a:solidFill>
                <a:cs typeface="Arial" pitchFamily="34" charset="0"/>
              </a:rPr>
              <a:t>हम इन्हें जल्दी सीख सकते हैं या</a:t>
            </a:r>
          </a:p>
          <a:p>
            <a:pPr marL="782638" lvl="2" indent="-342900" eaLnBrk="1" hangingPunct="1">
              <a:lnSpc>
                <a:spcPct val="120000"/>
              </a:lnSpc>
              <a:buSzPct val="100000"/>
              <a:buFont typeface="+mj-lt"/>
              <a:buAutoNum type="arabicPeriod"/>
            </a:pPr>
            <a:r>
              <a:rPr lang="x-none">
                <a:solidFill>
                  <a:srgbClr val="000000"/>
                </a:solidFill>
                <a:cs typeface="Arial" pitchFamily="34" charset="0"/>
              </a:rPr>
              <a:t>एक </a:t>
            </a:r>
            <a:r>
              <a:rPr lang="hi-IN" dirty="0" smtClean="0">
                <a:solidFill>
                  <a:srgbClr val="000000"/>
                </a:solidFill>
                <a:cs typeface="Arial" pitchFamily="34" charset="0"/>
              </a:rPr>
              <a:t>हुनर वाले / </a:t>
            </a:r>
            <a:r>
              <a:rPr lang="x-none" smtClean="0">
                <a:solidFill>
                  <a:srgbClr val="000000"/>
                </a:solidFill>
                <a:cs typeface="Arial" pitchFamily="34" charset="0"/>
              </a:rPr>
              <a:t>कुशल </a:t>
            </a:r>
            <a:r>
              <a:rPr lang="x-none" dirty="0">
                <a:solidFill>
                  <a:srgbClr val="000000"/>
                </a:solidFill>
                <a:cs typeface="Arial" pitchFamily="34" charset="0"/>
              </a:rPr>
              <a:t>व्यक्ति को नौकरी पर रख </a:t>
            </a:r>
            <a:r>
              <a:rPr lang="x-none">
                <a:solidFill>
                  <a:srgbClr val="000000"/>
                </a:solidFill>
                <a:cs typeface="Arial" pitchFamily="34" charset="0"/>
              </a:rPr>
              <a:t>सकते </a:t>
            </a:r>
            <a:r>
              <a:rPr lang="x-none" smtClean="0">
                <a:solidFill>
                  <a:srgbClr val="000000"/>
                </a:solidFill>
                <a:cs typeface="Arial" pitchFamily="34" charset="0"/>
              </a:rPr>
              <a:t>हैं</a:t>
            </a:r>
            <a:endParaRPr lang="hi-IN" dirty="0" smtClean="0">
              <a:solidFill>
                <a:srgbClr val="000000"/>
              </a:solidFill>
              <a:cs typeface="Arial" pitchFamily="34" charset="0"/>
            </a:endParaRPr>
          </a:p>
          <a:p>
            <a:pPr lvl="1" eaLnBrk="1" hangingPunct="1">
              <a:lnSpc>
                <a:spcPct val="140000"/>
              </a:lnSpc>
              <a:buSzPct val="100000"/>
              <a:buFont typeface="Arial" pitchFamily="34" charset="0"/>
              <a:buChar char="•"/>
            </a:pPr>
            <a:r>
              <a:rPr lang="hi-IN" sz="2000" dirty="0" smtClean="0">
                <a:cs typeface="Arial" pitchFamily="34" charset="0"/>
              </a:rPr>
              <a:t>नमिता के ब्युटी पार्लर में:  </a:t>
            </a:r>
            <a:endParaRPr lang="en-US" sz="2000" dirty="0">
              <a:cs typeface="Arial" pitchFamily="34" charset="0"/>
            </a:endParaRPr>
          </a:p>
          <a:p>
            <a:pPr marL="914400" lvl="2" indent="-457200" eaLnBrk="1" hangingPunct="1">
              <a:lnSpc>
                <a:spcPct val="140000"/>
              </a:lnSpc>
              <a:buSzPct val="100000"/>
              <a:buFont typeface="+mj-lt"/>
              <a:buAutoNum type="arabicPeriod"/>
            </a:pPr>
            <a:r>
              <a:rPr lang="hi-IN" sz="1600" dirty="0" smtClean="0">
                <a:cs typeface="Arial" pitchFamily="34" charset="0"/>
              </a:rPr>
              <a:t>नमिता को पहले से ही नये-नये सौंदर्य मिश्रण की जानकारी हो </a:t>
            </a:r>
            <a:r>
              <a:rPr lang="hi-IN" sz="1600" b="1" u="sng" dirty="0" smtClean="0">
                <a:cs typeface="Arial" pitchFamily="34" charset="0"/>
              </a:rPr>
              <a:t>अथवा</a:t>
            </a:r>
            <a:r>
              <a:rPr lang="en-US" sz="1600" dirty="0" smtClean="0">
                <a:cs typeface="Arial" pitchFamily="34" charset="0"/>
              </a:rPr>
              <a:t> </a:t>
            </a:r>
            <a:endParaRPr lang="en-US" sz="1600" dirty="0">
              <a:cs typeface="Arial" pitchFamily="34" charset="0"/>
            </a:endParaRPr>
          </a:p>
          <a:p>
            <a:pPr marL="914400" lvl="2" indent="-457200" eaLnBrk="1" hangingPunct="1">
              <a:lnSpc>
                <a:spcPct val="140000"/>
              </a:lnSpc>
              <a:buSzPct val="100000"/>
              <a:buFont typeface="+mj-lt"/>
              <a:buAutoNum type="arabicPeriod"/>
            </a:pPr>
            <a:r>
              <a:rPr lang="hi-IN" sz="1600" dirty="0" smtClean="0">
                <a:cs typeface="Arial" pitchFamily="34" charset="0"/>
              </a:rPr>
              <a:t>उसे जल्द ही इसे सीख लेना चाहिए </a:t>
            </a:r>
            <a:r>
              <a:rPr lang="hi-IN" sz="1600" b="1" u="sng" dirty="0" smtClean="0">
                <a:cs typeface="Arial" pitchFamily="34" charset="0"/>
              </a:rPr>
              <a:t>अथवा</a:t>
            </a:r>
            <a:endParaRPr lang="en-US" sz="1600" b="1" u="sng" dirty="0" smtClean="0">
              <a:cs typeface="Arial" pitchFamily="34" charset="0"/>
            </a:endParaRPr>
          </a:p>
          <a:p>
            <a:pPr marL="914400" lvl="2" indent="-457200" eaLnBrk="1" hangingPunct="1">
              <a:lnSpc>
                <a:spcPct val="140000"/>
              </a:lnSpc>
              <a:buSzPct val="100000"/>
              <a:buFont typeface="+mj-lt"/>
              <a:buAutoNum type="arabicPeriod"/>
            </a:pPr>
            <a:r>
              <a:rPr lang="hi-IN" sz="1600" dirty="0" smtClean="0">
                <a:cs typeface="Arial" pitchFamily="34" charset="0"/>
              </a:rPr>
              <a:t>ऐसे किसी व्यक्ति को नौकरी पर रखें जिसे सबसे नए सौंदर्य मिश्रण की जानकारी है </a:t>
            </a:r>
            <a:r>
              <a:rPr lang="en-US" sz="1600" dirty="0" smtClean="0">
                <a:cs typeface="Arial" pitchFamily="34" charset="0"/>
              </a:rPr>
              <a:t> </a:t>
            </a:r>
          </a:p>
          <a:p>
            <a:pPr marL="439738" lvl="2" indent="0" eaLnBrk="1" hangingPunct="1">
              <a:lnSpc>
                <a:spcPct val="120000"/>
              </a:lnSpc>
              <a:buSzPct val="100000"/>
            </a:pPr>
            <a:endParaRPr lang="x-none" dirty="0">
              <a:solidFill>
                <a:srgbClr val="000000"/>
              </a:solidFill>
              <a:cs typeface="Arial" pitchFamily="34" charset="0"/>
            </a:endParaRPr>
          </a:p>
        </p:txBody>
      </p:sp>
    </p:spTree>
    <p:extLst>
      <p:ext uri="{BB962C8B-B14F-4D97-AF65-F5344CB8AC3E}">
        <p14:creationId xmlns:p14="http://schemas.microsoft.com/office/powerpoint/2010/main" val="4106508042"/>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536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1536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536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5363">
                                            <p:txEl>
                                              <p:pRg st="3" end="3"/>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15363">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5363">
                                            <p:txEl>
                                              <p:pRg st="5" end="5"/>
                                            </p:txEl>
                                          </p:spTgt>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nodeType="clickEffect">
                                  <p:stCondLst>
                                    <p:cond delay="0"/>
                                  </p:stCondLst>
                                  <p:childTnLst>
                                    <p:set>
                                      <p:cBhvr>
                                        <p:cTn id="24" dur="1" fill="hold">
                                          <p:stCondLst>
                                            <p:cond delay="0"/>
                                          </p:stCondLst>
                                        </p:cTn>
                                        <p:tgtEl>
                                          <p:spTgt spid="15363">
                                            <p:txEl>
                                              <p:pRg st="6" end="6"/>
                                            </p:txEl>
                                          </p:spTgt>
                                        </p:tgtEl>
                                        <p:attrNameLst>
                                          <p:attrName>style.visibility</p:attrName>
                                        </p:attrNameLst>
                                      </p:cBhvr>
                                      <p:to>
                                        <p:strVal val="visible"/>
                                      </p:to>
                                    </p:set>
                                  </p:childTnLst>
                                </p:cTn>
                              </p:par>
                            </p:childTnLst>
                          </p:cTn>
                        </p:par>
                      </p:childTnLst>
                    </p:cTn>
                  </p:par>
                  <p:par>
                    <p:cTn id="25" fill="hold" nodeType="clickPar">
                      <p:stCondLst>
                        <p:cond delay="indefinite"/>
                      </p:stCondLst>
                      <p:childTnLst>
                        <p:par>
                          <p:cTn id="26" fill="hold" nodeType="withGroup">
                            <p:stCondLst>
                              <p:cond delay="0"/>
                            </p:stCondLst>
                            <p:childTnLst>
                              <p:par>
                                <p:cTn id="27" presetID="1" presetClass="entr" presetSubtype="0" fill="hold" nodeType="clickEffect">
                                  <p:stCondLst>
                                    <p:cond delay="0"/>
                                  </p:stCondLst>
                                  <p:childTnLst>
                                    <p:set>
                                      <p:cBhvr>
                                        <p:cTn id="28" dur="1" fill="hold">
                                          <p:stCondLst>
                                            <p:cond delay="0"/>
                                          </p:stCondLst>
                                        </p:cTn>
                                        <p:tgtEl>
                                          <p:spTgt spid="15363">
                                            <p:txEl>
                                              <p:pRg st="7" end="7"/>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10">
                                            <p:txEl>
                                              <p:pRg st="3" end="3"/>
                                            </p:txEl>
                                          </p:spTgt>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10">
                                            <p:txEl>
                                              <p:pRg st="4" end="4"/>
                                            </p:txEl>
                                          </p:spTgt>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10">
                                            <p:txEl>
                                              <p:pRg st="5" end="5"/>
                                            </p:txEl>
                                          </p:spTgt>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nodeType="clickEffect">
                                  <p:stCondLst>
                                    <p:cond delay="0"/>
                                  </p:stCondLst>
                                  <p:childTnLst>
                                    <p:set>
                                      <p:cBhvr>
                                        <p:cTn id="56" dur="1" fill="hold">
                                          <p:stCondLst>
                                            <p:cond delay="0"/>
                                          </p:stCondLst>
                                        </p:cTn>
                                        <p:tgtEl>
                                          <p:spTgt spid="10">
                                            <p:txEl>
                                              <p:pRg st="6" end="6"/>
                                            </p:txEl>
                                          </p:spTgt>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nodeType="clickEffect">
                                  <p:stCondLst>
                                    <p:cond delay="0"/>
                                  </p:stCondLst>
                                  <p:childTnLst>
                                    <p:set>
                                      <p:cBhvr>
                                        <p:cTn id="60" dur="1" fill="hold">
                                          <p:stCondLst>
                                            <p:cond delay="0"/>
                                          </p:stCondLst>
                                        </p:cTn>
                                        <p:tgtEl>
                                          <p:spTgt spid="10">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62"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en-US" sz="2400" dirty="0" smtClean="0">
                <a:solidFill>
                  <a:srgbClr val="000000"/>
                </a:solidFill>
                <a:cs typeface="Arial" pitchFamily="34" charset="0"/>
              </a:rPr>
              <a:t>Capabilities </a:t>
            </a:r>
            <a:r>
              <a:rPr lang="en-US" sz="2400" dirty="0">
                <a:solidFill>
                  <a:srgbClr val="000000"/>
                </a:solidFill>
                <a:cs typeface="Arial" pitchFamily="34" charset="0"/>
              </a:rPr>
              <a:t>- Equipment</a:t>
            </a:r>
            <a:endParaRPr lang="en-GB" sz="2400" dirty="0">
              <a:solidFill>
                <a:srgbClr val="000000"/>
              </a:solidFill>
              <a:cs typeface="Arial" pitchFamily="34" charset="0"/>
            </a:endParaRPr>
          </a:p>
        </p:txBody>
      </p:sp>
      <p:sp>
        <p:nvSpPr>
          <p:cNvPr id="15363" name="Text Box 2"/>
          <p:cNvSpPr txBox="1">
            <a:spLocks noChangeArrowheads="1"/>
          </p:cNvSpPr>
          <p:nvPr/>
        </p:nvSpPr>
        <p:spPr bwMode="auto">
          <a:xfrm>
            <a:off x="228600" y="1035050"/>
            <a:ext cx="4267200" cy="407035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639763" indent="-182563"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lvl="1" eaLnBrk="1" hangingPunct="1">
              <a:lnSpc>
                <a:spcPct val="140000"/>
              </a:lnSpc>
              <a:buSzPct val="100000"/>
              <a:buFont typeface="Arial" pitchFamily="34" charset="0"/>
              <a:buChar char="•"/>
            </a:pPr>
            <a:r>
              <a:rPr lang="en-US" sz="1700" dirty="0">
                <a:solidFill>
                  <a:srgbClr val="000000"/>
                </a:solidFill>
                <a:cs typeface="Arial" pitchFamily="34" charset="0"/>
              </a:rPr>
              <a:t>Equipment can help our business to make things quickly and easily. So they increase our capability</a:t>
            </a:r>
          </a:p>
          <a:p>
            <a:pPr lvl="1" eaLnBrk="1" hangingPunct="1">
              <a:lnSpc>
                <a:spcPct val="140000"/>
              </a:lnSpc>
              <a:buSzPct val="100000"/>
              <a:buFont typeface="Arial" pitchFamily="34" charset="0"/>
              <a:buChar char="•"/>
            </a:pPr>
            <a:r>
              <a:rPr lang="en-US" sz="1700" dirty="0">
                <a:solidFill>
                  <a:srgbClr val="000000"/>
                </a:solidFill>
                <a:cs typeface="Arial" pitchFamily="34" charset="0"/>
              </a:rPr>
              <a:t>A business can consider:</a:t>
            </a:r>
          </a:p>
          <a:p>
            <a:pPr lvl="2" eaLnBrk="1" hangingPunct="1">
              <a:lnSpc>
                <a:spcPct val="140000"/>
              </a:lnSpc>
              <a:buSzPct val="100000"/>
              <a:buFont typeface="Arial" pitchFamily="34" charset="0"/>
              <a:buChar char="•"/>
            </a:pPr>
            <a:r>
              <a:rPr lang="en-US" sz="1700" dirty="0">
                <a:solidFill>
                  <a:srgbClr val="000000"/>
                </a:solidFill>
                <a:cs typeface="Arial" pitchFamily="34" charset="0"/>
              </a:rPr>
              <a:t>Renting the equipment or</a:t>
            </a:r>
          </a:p>
          <a:p>
            <a:pPr lvl="2" eaLnBrk="1" hangingPunct="1">
              <a:lnSpc>
                <a:spcPct val="140000"/>
              </a:lnSpc>
              <a:buSzPct val="100000"/>
              <a:buFont typeface="Arial" pitchFamily="34" charset="0"/>
              <a:buChar char="•"/>
            </a:pPr>
            <a:r>
              <a:rPr lang="en-US" sz="1700" dirty="0">
                <a:solidFill>
                  <a:srgbClr val="000000"/>
                </a:solidFill>
                <a:cs typeface="Arial" pitchFamily="34" charset="0"/>
              </a:rPr>
              <a:t>Buying the </a:t>
            </a:r>
            <a:r>
              <a:rPr lang="en-US" sz="1700" dirty="0" smtClean="0">
                <a:solidFill>
                  <a:srgbClr val="000000"/>
                </a:solidFill>
                <a:cs typeface="Arial" pitchFamily="34" charset="0"/>
              </a:rPr>
              <a:t>equipment</a:t>
            </a:r>
          </a:p>
          <a:p>
            <a:pPr marL="17462" lvl="1" indent="0" eaLnBrk="1" hangingPunct="1">
              <a:lnSpc>
                <a:spcPct val="140000"/>
              </a:lnSpc>
              <a:buSzPct val="100000"/>
            </a:pPr>
            <a:r>
              <a:rPr lang="en-US" sz="1700" dirty="0" smtClean="0">
                <a:solidFill>
                  <a:srgbClr val="000000"/>
                </a:solidFill>
                <a:cs typeface="Arial" pitchFamily="34" charset="0"/>
              </a:rPr>
              <a:t>For example, If </a:t>
            </a:r>
            <a:r>
              <a:rPr lang="en-US" sz="1700" dirty="0" err="1" smtClean="0">
                <a:solidFill>
                  <a:srgbClr val="000000"/>
                </a:solidFill>
                <a:cs typeface="Arial" pitchFamily="34" charset="0"/>
              </a:rPr>
              <a:t>Leena</a:t>
            </a:r>
            <a:r>
              <a:rPr lang="en-US" sz="1700" dirty="0" smtClean="0">
                <a:solidFill>
                  <a:srgbClr val="000000"/>
                </a:solidFill>
                <a:cs typeface="Arial" pitchFamily="34" charset="0"/>
              </a:rPr>
              <a:t> plans to make pickles every year, she should buy the large glass bottles. Else, she should borrow such large bottle from </a:t>
            </a:r>
            <a:r>
              <a:rPr lang="en-US" sz="1700" dirty="0" err="1" smtClean="0">
                <a:solidFill>
                  <a:srgbClr val="000000"/>
                </a:solidFill>
                <a:cs typeface="Arial" pitchFamily="34" charset="0"/>
              </a:rPr>
              <a:t>neighbours</a:t>
            </a:r>
            <a:r>
              <a:rPr lang="en-US" sz="1700" dirty="0">
                <a:solidFill>
                  <a:srgbClr val="000000"/>
                </a:solidFill>
                <a:cs typeface="Arial" pitchFamily="34" charset="0"/>
              </a:rPr>
              <a:t> </a:t>
            </a:r>
            <a:r>
              <a:rPr lang="en-US" sz="1700" dirty="0" smtClean="0">
                <a:solidFill>
                  <a:srgbClr val="000000"/>
                </a:solidFill>
                <a:cs typeface="Arial" pitchFamily="34" charset="0"/>
              </a:rPr>
              <a:t>by paying them a small amount</a:t>
            </a:r>
            <a:endParaRPr lang="en-US" sz="1700" dirty="0">
              <a:solidFill>
                <a:srgbClr val="000000"/>
              </a:solidFill>
              <a:cs typeface="Arial" pitchFamily="34" charset="0"/>
            </a:endParaRPr>
          </a:p>
        </p:txBody>
      </p:sp>
      <p:sp>
        <p:nvSpPr>
          <p:cNvPr id="8" name="Rectangle 4"/>
          <p:cNvSpPr>
            <a:spLocks noChangeArrowheads="1"/>
          </p:cNvSpPr>
          <p:nvPr/>
        </p:nvSpPr>
        <p:spPr bwMode="auto">
          <a:xfrm>
            <a:off x="228600" y="5181600"/>
            <a:ext cx="4267200" cy="1295400"/>
          </a:xfrm>
          <a:prstGeom prst="rect">
            <a:avLst/>
          </a:pr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lIns="81639" tIns="42452" rIns="81639" bIns="42452"/>
          <a:lstStyle/>
          <a:p>
            <a:pPr algn="ctr"/>
            <a:r>
              <a:rPr lang="en-US" sz="2400" b="1">
                <a:solidFill>
                  <a:srgbClr val="000000"/>
                </a:solidFill>
                <a:latin typeface="Garamond" pitchFamily="18" charset="0"/>
              </a:rPr>
              <a:t>Question :</a:t>
            </a:r>
            <a:r>
              <a:rPr lang="en-US" sz="2400">
                <a:solidFill>
                  <a:srgbClr val="000000"/>
                </a:solidFill>
                <a:latin typeface="Garamond" pitchFamily="18" charset="0"/>
              </a:rPr>
              <a:t> Based on what does one decide if one should buy or rent the equipment?</a:t>
            </a:r>
          </a:p>
        </p:txBody>
      </p:sp>
      <p:sp>
        <p:nvSpPr>
          <p:cNvPr id="10" name="Slide Number Placeholder 5"/>
          <p:cNvSpPr>
            <a:spLocks noGrp="1"/>
          </p:cNvSpPr>
          <p:nvPr>
            <p:ph type="sldNum" sz="quarter" idx="12"/>
          </p:nvPr>
        </p:nvSpPr>
        <p:spPr>
          <a:xfrm>
            <a:off x="3505200" y="6356350"/>
            <a:ext cx="2133600" cy="365125"/>
          </a:xfrm>
          <a:prstGeom prst="rect">
            <a:avLst/>
          </a:prstGeom>
        </p:spPr>
        <p:txBody>
          <a:bodyPr bIns="0" anchor="b" anchorCtr="0"/>
          <a:lstStyle/>
          <a:p>
            <a:pPr algn="ctr">
              <a:defRPr/>
            </a:pPr>
            <a:fld id="{687ADE0F-BEF4-4C76-B266-30F0DA44114D}" type="slidenum">
              <a:rPr lang="en-US" sz="1600" b="1" smtClean="0">
                <a:solidFill>
                  <a:prstClr val="black"/>
                </a:solidFill>
              </a:rPr>
              <a:pPr algn="ctr">
                <a:defRPr/>
              </a:pPr>
              <a:t>44</a:t>
            </a:fld>
            <a:endParaRPr lang="en-US" sz="1600" b="1">
              <a:solidFill>
                <a:prstClr val="black"/>
              </a:solidFill>
            </a:endParaRPr>
          </a:p>
        </p:txBody>
      </p:sp>
      <p:sp>
        <p:nvSpPr>
          <p:cNvPr id="11"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en-US" sz="2400" dirty="0">
                <a:solidFill>
                  <a:srgbClr val="000000"/>
                </a:solidFill>
                <a:cs typeface="Arial" pitchFamily="34" charset="0"/>
              </a:rPr>
              <a:t>2. </a:t>
            </a:r>
            <a:r>
              <a:rPr lang="x-none" sz="2400" dirty="0">
                <a:solidFill>
                  <a:srgbClr val="000000"/>
                </a:solidFill>
                <a:cs typeface="Arial" pitchFamily="34" charset="0"/>
              </a:rPr>
              <a:t>क्षमताएं — उपकरण</a:t>
            </a:r>
            <a:endParaRPr lang="en-GB" sz="2400" dirty="0">
              <a:solidFill>
                <a:srgbClr val="000000"/>
              </a:solidFill>
              <a:cs typeface="Arial" pitchFamily="34" charset="0"/>
            </a:endParaRPr>
          </a:p>
        </p:txBody>
      </p:sp>
      <p:sp>
        <p:nvSpPr>
          <p:cNvPr id="12" name="Text Box 2"/>
          <p:cNvSpPr txBox="1">
            <a:spLocks noChangeArrowheads="1"/>
          </p:cNvSpPr>
          <p:nvPr/>
        </p:nvSpPr>
        <p:spPr bwMode="auto">
          <a:xfrm>
            <a:off x="4648200" y="1035050"/>
            <a:ext cx="4267200" cy="407035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639763" indent="-182563"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lvl="1" eaLnBrk="1" hangingPunct="1">
              <a:lnSpc>
                <a:spcPct val="140000"/>
              </a:lnSpc>
              <a:buSzPct val="100000"/>
              <a:buFont typeface="Arial" pitchFamily="34" charset="0"/>
              <a:buChar char="•"/>
            </a:pPr>
            <a:r>
              <a:rPr lang="x-none" dirty="0">
                <a:solidFill>
                  <a:srgbClr val="000000"/>
                </a:solidFill>
                <a:cs typeface="Arial" pitchFamily="34" charset="0"/>
              </a:rPr>
              <a:t>उपकरण हमारे व्यापार को चीजें जल्दी और आसानी से बनाने में मदद करते हैं</a:t>
            </a:r>
            <a:r>
              <a:rPr lang="x-none">
                <a:solidFill>
                  <a:srgbClr val="000000"/>
                </a:solidFill>
                <a:cs typeface="Arial" pitchFamily="34" charset="0"/>
              </a:rPr>
              <a:t>। </a:t>
            </a:r>
            <a:r>
              <a:rPr lang="hi-IN" dirty="0" smtClean="0">
                <a:solidFill>
                  <a:srgbClr val="000000"/>
                </a:solidFill>
                <a:cs typeface="Arial" pitchFamily="34" charset="0"/>
              </a:rPr>
              <a:t>वो </a:t>
            </a:r>
            <a:r>
              <a:rPr lang="x-none" smtClean="0">
                <a:solidFill>
                  <a:srgbClr val="000000"/>
                </a:solidFill>
                <a:cs typeface="Arial" pitchFamily="34" charset="0"/>
              </a:rPr>
              <a:t>हमारी </a:t>
            </a:r>
            <a:r>
              <a:rPr lang="x-none" dirty="0">
                <a:solidFill>
                  <a:srgbClr val="000000"/>
                </a:solidFill>
                <a:cs typeface="Arial" pitchFamily="34" charset="0"/>
              </a:rPr>
              <a:t>क्षमता को बढ़ाते हैं</a:t>
            </a:r>
          </a:p>
          <a:p>
            <a:pPr lvl="1" eaLnBrk="1" hangingPunct="1">
              <a:lnSpc>
                <a:spcPct val="140000"/>
              </a:lnSpc>
              <a:buSzPct val="100000"/>
              <a:buFont typeface="Arial" pitchFamily="34" charset="0"/>
              <a:buChar char="•"/>
            </a:pPr>
            <a:r>
              <a:rPr lang="x-none" dirty="0">
                <a:solidFill>
                  <a:srgbClr val="000000"/>
                </a:solidFill>
                <a:cs typeface="Arial" pitchFamily="34" charset="0"/>
              </a:rPr>
              <a:t>एक व्यापार निम्न के ​बारे में विचार कर सकता है:</a:t>
            </a:r>
          </a:p>
          <a:p>
            <a:pPr marL="454025" lvl="1" eaLnBrk="1" hangingPunct="1">
              <a:lnSpc>
                <a:spcPct val="140000"/>
              </a:lnSpc>
              <a:buSzPct val="100000"/>
              <a:buFont typeface="Arial" pitchFamily="34" charset="0"/>
              <a:buChar char="•"/>
              <a:tabLst>
                <a:tab pos="457200"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x-none" dirty="0">
                <a:solidFill>
                  <a:srgbClr val="000000"/>
                </a:solidFill>
                <a:cs typeface="Arial" pitchFamily="34" charset="0"/>
              </a:rPr>
              <a:t>किसी उपकरण को किराए पर लेना या</a:t>
            </a:r>
          </a:p>
          <a:p>
            <a:pPr marL="454025" lvl="1" eaLnBrk="1" hangingPunct="1">
              <a:lnSpc>
                <a:spcPct val="140000"/>
              </a:lnSpc>
              <a:buSzPct val="100000"/>
              <a:buFont typeface="Arial" pitchFamily="34" charset="0"/>
              <a:buChar char="•"/>
              <a:tabLst>
                <a:tab pos="457200"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x-none" dirty="0">
                <a:solidFill>
                  <a:srgbClr val="000000"/>
                </a:solidFill>
                <a:cs typeface="Arial" pitchFamily="34" charset="0"/>
              </a:rPr>
              <a:t>उस उपकरण को खरीदना</a:t>
            </a:r>
            <a:endParaRPr lang="en-US" dirty="0">
              <a:solidFill>
                <a:srgbClr val="000000"/>
              </a:solidFill>
              <a:cs typeface="Arial" pitchFamily="34" charset="0"/>
            </a:endParaRPr>
          </a:p>
        </p:txBody>
      </p:sp>
      <p:sp>
        <p:nvSpPr>
          <p:cNvPr id="13" name="Rectangle 4"/>
          <p:cNvSpPr>
            <a:spLocks noChangeArrowheads="1"/>
          </p:cNvSpPr>
          <p:nvPr/>
        </p:nvSpPr>
        <p:spPr bwMode="auto">
          <a:xfrm>
            <a:off x="4648200" y="5181600"/>
            <a:ext cx="4267200" cy="1295400"/>
          </a:xfrm>
          <a:prstGeom prst="rect">
            <a:avLst/>
          </a:pr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lIns="81639" tIns="42452" rIns="81639" bIns="42452"/>
          <a:lstStyle/>
          <a:p>
            <a:pPr algn="ctr"/>
            <a:r>
              <a:rPr lang="x-none" sz="2000" b="1" dirty="0">
                <a:solidFill>
                  <a:srgbClr val="000000"/>
                </a:solidFill>
                <a:latin typeface="Garamond" pitchFamily="18" charset="0"/>
              </a:rPr>
              <a:t>प्रश्न:</a:t>
            </a:r>
            <a:r>
              <a:rPr lang="x-none" sz="2000" dirty="0">
                <a:solidFill>
                  <a:srgbClr val="000000"/>
                </a:solidFill>
                <a:latin typeface="Garamond" pitchFamily="18" charset="0"/>
              </a:rPr>
              <a:t> किसी बात के आधार पर कोई व्यक्ति यह निर्णय लेता है कि उसे उपकरण खरीदना चाहिए या किराए पर लेना चाहिए?</a:t>
            </a:r>
            <a:endParaRPr lang="en-US" sz="2000" dirty="0">
              <a:solidFill>
                <a:srgbClr val="000000"/>
              </a:solidFill>
              <a:latin typeface="Garamond" pitchFamily="18" charset="0"/>
            </a:endParaRPr>
          </a:p>
        </p:txBody>
      </p:sp>
    </p:spTree>
    <p:extLst>
      <p:ext uri="{BB962C8B-B14F-4D97-AF65-F5344CB8AC3E}">
        <p14:creationId xmlns:p14="http://schemas.microsoft.com/office/powerpoint/2010/main" val="3267739651"/>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536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1536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536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536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5363">
                                            <p:txEl>
                                              <p:pRg st="4" end="4"/>
                                            </p:txEl>
                                          </p:spTgt>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fill="hold" nodeType="clickEffect">
                                  <p:stCondLst>
                                    <p:cond delay="0"/>
                                  </p:stCondLst>
                                  <p:childTnLst>
                                    <p:set>
                                      <p:cBhvr additive="repl">
                                        <p:cTn id="20" dur="1" fill="hold">
                                          <p:stCondLst>
                                            <p:cond delay="0"/>
                                          </p:stCondLst>
                                        </p:cTn>
                                        <p:tgtEl>
                                          <p:spTgt spid="8"/>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2">
                                            <p:txEl>
                                              <p:pRg st="1" end="1"/>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2">
                                            <p:txEl>
                                              <p:pRg st="2" end="2"/>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12">
                                            <p:txEl>
                                              <p:pRg st="3" end="3"/>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fill="hold" nodeType="clickEffect">
                                  <p:stCondLst>
                                    <p:cond delay="0"/>
                                  </p:stCondLst>
                                  <p:childTnLst>
                                    <p:set>
                                      <p:cBhvr additive="repl">
                                        <p:cTn id="4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smtClean="0">
                <a:solidFill>
                  <a:srgbClr val="000000"/>
                </a:solidFill>
                <a:cs typeface="Arial" charset="0"/>
              </a:rPr>
              <a:t>Capabilities </a:t>
            </a:r>
            <a:r>
              <a:rPr lang="en-US" sz="2400" dirty="0">
                <a:solidFill>
                  <a:srgbClr val="000000"/>
                </a:solidFill>
                <a:cs typeface="Arial" charset="0"/>
              </a:rPr>
              <a:t>– Buying vs. Renting Equipment</a:t>
            </a:r>
            <a:endParaRPr lang="en-GB" sz="2400" dirty="0">
              <a:solidFill>
                <a:srgbClr val="000000"/>
              </a:solidFill>
              <a:cs typeface="Arial" charset="0"/>
            </a:endParaRPr>
          </a:p>
        </p:txBody>
      </p:sp>
      <p:sp>
        <p:nvSpPr>
          <p:cNvPr id="15363" name="Text Box 2"/>
          <p:cNvSpPr txBox="1">
            <a:spLocks noChangeArrowheads="1"/>
          </p:cNvSpPr>
          <p:nvPr/>
        </p:nvSpPr>
        <p:spPr bwMode="auto">
          <a:xfrm>
            <a:off x="228600" y="1035050"/>
            <a:ext cx="4267200" cy="407035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639763" indent="-182563"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lvl="1" eaLnBrk="1" hangingPunct="1">
              <a:lnSpc>
                <a:spcPct val="140000"/>
              </a:lnSpc>
              <a:buSzPct val="100000"/>
              <a:buFont typeface="Arial" charset="0"/>
              <a:buChar char="•"/>
            </a:pPr>
            <a:r>
              <a:rPr lang="en-IN" sz="2000" dirty="0">
                <a:solidFill>
                  <a:srgbClr val="000000"/>
                </a:solidFill>
                <a:cs typeface="Arial" charset="0"/>
              </a:rPr>
              <a:t>In the early stages of a business, it is better to rent equipment (vehicle, machine, office etc.) rather than to buy</a:t>
            </a:r>
          </a:p>
          <a:p>
            <a:pPr lvl="1" eaLnBrk="1" hangingPunct="1">
              <a:lnSpc>
                <a:spcPct val="140000"/>
              </a:lnSpc>
              <a:buSzPct val="100000"/>
              <a:buFont typeface="Arial" charset="0"/>
              <a:buChar char="•"/>
            </a:pPr>
            <a:r>
              <a:rPr lang="en-IN" sz="2000" dirty="0">
                <a:solidFill>
                  <a:srgbClr val="000000"/>
                </a:solidFill>
                <a:cs typeface="Arial" charset="0"/>
              </a:rPr>
              <a:t>The money required in renting is much less than buying so it reduces the risk in the beginning</a:t>
            </a:r>
          </a:p>
          <a:p>
            <a:pPr lvl="1" eaLnBrk="1" hangingPunct="1">
              <a:lnSpc>
                <a:spcPct val="140000"/>
              </a:lnSpc>
              <a:buSzPct val="100000"/>
              <a:buFont typeface="Arial" charset="0"/>
              <a:buChar char="•"/>
            </a:pPr>
            <a:r>
              <a:rPr lang="en-IN" sz="2000" dirty="0">
                <a:solidFill>
                  <a:srgbClr val="000000"/>
                </a:solidFill>
                <a:cs typeface="Arial" charset="0"/>
              </a:rPr>
              <a:t>Once business is successful, it can buy a new or used equipment </a:t>
            </a:r>
          </a:p>
        </p:txBody>
      </p:sp>
      <p:sp>
        <p:nvSpPr>
          <p:cNvPr id="8" name="Rectangle 4"/>
          <p:cNvSpPr>
            <a:spLocks noChangeArrowheads="1"/>
          </p:cNvSpPr>
          <p:nvPr/>
        </p:nvSpPr>
        <p:spPr bwMode="auto">
          <a:xfrm>
            <a:off x="228600" y="5181600"/>
            <a:ext cx="4267200" cy="1295400"/>
          </a:xfrm>
          <a:prstGeom prst="rect">
            <a:avLst/>
          </a:pr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lIns="81639" tIns="42452" rIns="81639" bIns="42452"/>
          <a:lstStyle/>
          <a:p>
            <a:pPr algn="ctr"/>
            <a:r>
              <a:rPr lang="en-US" sz="2000" b="1" dirty="0">
                <a:latin typeface="Garamond" pitchFamily="18" charset="0"/>
              </a:rPr>
              <a:t>Key point:</a:t>
            </a:r>
            <a:r>
              <a:rPr lang="en-US" sz="2000" dirty="0">
                <a:latin typeface="Garamond" pitchFamily="18" charset="0"/>
              </a:rPr>
              <a:t> During the early stage of the business, it is often better to take on a recurring cost of renting rather than a lump sum cost of buying the equipment</a:t>
            </a:r>
          </a:p>
        </p:txBody>
      </p:sp>
      <p:sp>
        <p:nvSpPr>
          <p:cNvPr id="10" name="Slide Number Placeholder 5"/>
          <p:cNvSpPr>
            <a:spLocks noGrp="1"/>
          </p:cNvSpPr>
          <p:nvPr>
            <p:ph type="sldNum" sz="quarter" idx="12"/>
          </p:nvPr>
        </p:nvSpPr>
        <p:spPr>
          <a:xfrm>
            <a:off x="3505200" y="6501865"/>
            <a:ext cx="2133600" cy="365125"/>
          </a:xfrm>
          <a:prstGeom prst="rect">
            <a:avLst/>
          </a:prstGeom>
        </p:spPr>
        <p:txBody>
          <a:bodyPr bIns="0" anchor="b" anchorCtr="0"/>
          <a:lstStyle/>
          <a:p>
            <a:pPr algn="ctr">
              <a:defRPr/>
            </a:pPr>
            <a:fld id="{B2290BAB-8EAA-4355-BE1C-C61AEFB27192}" type="slidenum">
              <a:rPr lang="en-US" sz="1600" b="1" smtClean="0">
                <a:solidFill>
                  <a:schemeClr val="tx1"/>
                </a:solidFill>
              </a:rPr>
              <a:pPr algn="ctr">
                <a:defRPr/>
              </a:pPr>
              <a:t>45</a:t>
            </a:fld>
            <a:endParaRPr lang="en-US" sz="1600" b="1">
              <a:solidFill>
                <a:schemeClr val="tx1"/>
              </a:solidFill>
            </a:endParaRPr>
          </a:p>
        </p:txBody>
      </p:sp>
      <p:sp>
        <p:nvSpPr>
          <p:cNvPr id="11"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a:solidFill>
                  <a:srgbClr val="000000"/>
                </a:solidFill>
                <a:cs typeface="Arial" charset="0"/>
              </a:rPr>
              <a:t>2. </a:t>
            </a:r>
            <a:r>
              <a:rPr lang="x-none" sz="2400" dirty="0">
                <a:solidFill>
                  <a:srgbClr val="000000"/>
                </a:solidFill>
                <a:cs typeface="Arial" charset="0"/>
              </a:rPr>
              <a:t>क्षमताएं: उपकरण को खरीदना बनाम किराए पर लेना</a:t>
            </a:r>
            <a:endParaRPr lang="en-GB" sz="2400" dirty="0">
              <a:solidFill>
                <a:srgbClr val="000000"/>
              </a:solidFill>
              <a:cs typeface="Arial" charset="0"/>
            </a:endParaRPr>
          </a:p>
        </p:txBody>
      </p:sp>
      <p:sp>
        <p:nvSpPr>
          <p:cNvPr id="12" name="Text Box 2"/>
          <p:cNvSpPr txBox="1">
            <a:spLocks noChangeArrowheads="1"/>
          </p:cNvSpPr>
          <p:nvPr/>
        </p:nvSpPr>
        <p:spPr bwMode="auto">
          <a:xfrm>
            <a:off x="4648200" y="1035050"/>
            <a:ext cx="4267200" cy="407035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639763" indent="-182563"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lvl="1" eaLnBrk="1" hangingPunct="1">
              <a:lnSpc>
                <a:spcPct val="140000"/>
              </a:lnSpc>
              <a:buSzPct val="100000"/>
              <a:buFont typeface="Arial" charset="0"/>
              <a:buChar char="•"/>
            </a:pPr>
            <a:r>
              <a:rPr lang="x-none" dirty="0">
                <a:solidFill>
                  <a:srgbClr val="000000"/>
                </a:solidFill>
                <a:cs typeface="Arial" charset="0"/>
              </a:rPr>
              <a:t>व्यापार के प्रारंभिक चरणों में, उपकरणों (वाहन, मशीन, कार्यालय आदि) को खरीदने से बेहतर होता है उन्हें किराए पर लेना </a:t>
            </a:r>
          </a:p>
          <a:p>
            <a:pPr lvl="1" eaLnBrk="1" hangingPunct="1">
              <a:lnSpc>
                <a:spcPct val="140000"/>
              </a:lnSpc>
              <a:buSzPct val="100000"/>
              <a:buFont typeface="Arial" charset="0"/>
              <a:buChar char="•"/>
            </a:pPr>
            <a:r>
              <a:rPr lang="x-none" dirty="0">
                <a:solidFill>
                  <a:srgbClr val="000000"/>
                </a:solidFill>
                <a:cs typeface="Arial" charset="0"/>
              </a:rPr>
              <a:t>खरीदने की तुलना में किराए पर लेने में काफी </a:t>
            </a:r>
            <a:r>
              <a:rPr lang="x-none">
                <a:solidFill>
                  <a:srgbClr val="000000"/>
                </a:solidFill>
                <a:cs typeface="Arial" charset="0"/>
              </a:rPr>
              <a:t>कम </a:t>
            </a:r>
            <a:r>
              <a:rPr lang="x-none" smtClean="0">
                <a:solidFill>
                  <a:srgbClr val="000000"/>
                </a:solidFill>
                <a:cs typeface="Arial" charset="0"/>
              </a:rPr>
              <a:t>धन</a:t>
            </a:r>
            <a:r>
              <a:rPr lang="hi-IN" dirty="0" smtClean="0">
                <a:solidFill>
                  <a:srgbClr val="000000"/>
                </a:solidFill>
                <a:cs typeface="Arial" charset="0"/>
              </a:rPr>
              <a:t>राशि</a:t>
            </a:r>
            <a:r>
              <a:rPr lang="x-none" smtClean="0">
                <a:solidFill>
                  <a:srgbClr val="000000"/>
                </a:solidFill>
                <a:cs typeface="Arial" charset="0"/>
              </a:rPr>
              <a:t> </a:t>
            </a:r>
            <a:r>
              <a:rPr lang="x-none" dirty="0">
                <a:solidFill>
                  <a:srgbClr val="000000"/>
                </a:solidFill>
                <a:cs typeface="Arial" charset="0"/>
              </a:rPr>
              <a:t>की जरूरत होती है तो इससे आरंभ में जोखिम कम हो जाता है</a:t>
            </a:r>
          </a:p>
          <a:p>
            <a:pPr lvl="1" eaLnBrk="1" hangingPunct="1">
              <a:lnSpc>
                <a:spcPct val="140000"/>
              </a:lnSpc>
              <a:buSzPct val="100000"/>
              <a:buFont typeface="Arial" charset="0"/>
              <a:buChar char="•"/>
            </a:pPr>
            <a:r>
              <a:rPr lang="x-none" dirty="0">
                <a:solidFill>
                  <a:srgbClr val="000000"/>
                </a:solidFill>
                <a:cs typeface="Arial" charset="0"/>
              </a:rPr>
              <a:t>एक बार व्यापार सफल हो जाए, तो वह नए या पुराने उपकरण खरीद सकता है</a:t>
            </a:r>
            <a:endParaRPr lang="en-IN" dirty="0">
              <a:solidFill>
                <a:srgbClr val="000000"/>
              </a:solidFill>
              <a:cs typeface="Arial" charset="0"/>
            </a:endParaRPr>
          </a:p>
        </p:txBody>
      </p:sp>
      <p:sp>
        <p:nvSpPr>
          <p:cNvPr id="13" name="Rectangle 4"/>
          <p:cNvSpPr>
            <a:spLocks noChangeArrowheads="1"/>
          </p:cNvSpPr>
          <p:nvPr/>
        </p:nvSpPr>
        <p:spPr bwMode="auto">
          <a:xfrm>
            <a:off x="4648200" y="5181600"/>
            <a:ext cx="4267200" cy="1295400"/>
          </a:xfrm>
          <a:prstGeom prst="rect">
            <a:avLst/>
          </a:pr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lIns="81639" tIns="42452" rIns="81639" bIns="42452"/>
          <a:lstStyle/>
          <a:p>
            <a:pPr algn="ctr"/>
            <a:r>
              <a:rPr lang="x-none" sz="1600" b="1" dirty="0">
                <a:latin typeface="Garamond" pitchFamily="18" charset="0"/>
              </a:rPr>
              <a:t>मुख्य बिंदु:</a:t>
            </a:r>
            <a:r>
              <a:rPr lang="x-none" sz="1600" dirty="0">
                <a:latin typeface="Garamond" pitchFamily="18" charset="0"/>
              </a:rPr>
              <a:t> व्यापार के प्रारंभिक चरण के दौरान, उपकरण को खरीदने के लिए इकट्ठा पैसा खर्च करने से बेहतर होता है उन्हें किराए पर लेने के लिए थोड़ा—थोड़ा पैसा नियमित तौर पर खर्च करना</a:t>
            </a:r>
            <a:endParaRPr lang="en-US" sz="1600" dirty="0">
              <a:latin typeface="Garamond" pitchFamily="18" charset="0"/>
            </a:endParaRPr>
          </a:p>
        </p:txBody>
      </p:sp>
    </p:spTree>
    <p:extLst>
      <p:ext uri="{BB962C8B-B14F-4D97-AF65-F5344CB8AC3E}">
        <p14:creationId xmlns:p14="http://schemas.microsoft.com/office/powerpoint/2010/main" val="2233319143"/>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536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36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363">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fill="hold" nodeType="clickEffect">
                                  <p:stCondLst>
                                    <p:cond delay="0"/>
                                  </p:stCondLst>
                                  <p:childTnLst>
                                    <p:set>
                                      <p:cBhvr additive="repl">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2">
                                            <p:txEl>
                                              <p:pRg st="1" end="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2">
                                            <p:txEl>
                                              <p:pRg st="2" end="2"/>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fill="hold" nodeType="clickEffect">
                                  <p:stCondLst>
                                    <p:cond delay="0"/>
                                  </p:stCondLst>
                                  <p:childTnLst>
                                    <p:set>
                                      <p:cBhvr additive="repl">
                                        <p:cTn id="34"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a:solidFill>
                  <a:srgbClr val="000000"/>
                </a:solidFill>
                <a:cs typeface="Arial" charset="0"/>
              </a:rPr>
              <a:t>2. Capabilities – Time &amp; efforts</a:t>
            </a:r>
            <a:endParaRPr lang="en-GB" sz="2400" dirty="0">
              <a:solidFill>
                <a:srgbClr val="000000"/>
              </a:solidFill>
              <a:cs typeface="Arial" charset="0"/>
            </a:endParaRPr>
          </a:p>
        </p:txBody>
      </p:sp>
      <p:sp>
        <p:nvSpPr>
          <p:cNvPr id="15363" name="Text Box 2"/>
          <p:cNvSpPr txBox="1">
            <a:spLocks noChangeArrowheads="1"/>
          </p:cNvSpPr>
          <p:nvPr/>
        </p:nvSpPr>
        <p:spPr bwMode="auto">
          <a:xfrm>
            <a:off x="228600" y="1035050"/>
            <a:ext cx="4267200" cy="391795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8001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lvl="1" eaLnBrk="1" hangingPunct="1">
              <a:lnSpc>
                <a:spcPct val="120000"/>
              </a:lnSpc>
              <a:buSzPct val="100000"/>
              <a:buFont typeface="Arial" charset="0"/>
              <a:buChar char="•"/>
            </a:pPr>
            <a:r>
              <a:rPr lang="en-US" sz="1600" dirty="0">
                <a:solidFill>
                  <a:srgbClr val="000000"/>
                </a:solidFill>
                <a:cs typeface="Arial" charset="0"/>
              </a:rPr>
              <a:t>Business is successful only when the owners spend time and also make sincere efforts for that </a:t>
            </a:r>
            <a:r>
              <a:rPr lang="en-US" sz="1600" dirty="0" smtClean="0">
                <a:solidFill>
                  <a:srgbClr val="000000"/>
                </a:solidFill>
                <a:cs typeface="Arial" charset="0"/>
              </a:rPr>
              <a:t>time</a:t>
            </a:r>
          </a:p>
          <a:p>
            <a:pPr lvl="1" eaLnBrk="1" hangingPunct="1">
              <a:lnSpc>
                <a:spcPct val="120000"/>
              </a:lnSpc>
              <a:buSzPct val="100000"/>
              <a:buFont typeface="Arial" charset="0"/>
              <a:buChar char="•"/>
            </a:pPr>
            <a:r>
              <a:rPr lang="en-US" sz="1600" dirty="0" smtClean="0">
                <a:solidFill>
                  <a:srgbClr val="000000"/>
                </a:solidFill>
                <a:cs typeface="Arial" charset="0"/>
              </a:rPr>
              <a:t>In </a:t>
            </a:r>
            <a:r>
              <a:rPr lang="en-US" sz="1600" dirty="0" err="1" smtClean="0">
                <a:solidFill>
                  <a:srgbClr val="000000"/>
                </a:solidFill>
                <a:cs typeface="Arial" charset="0"/>
              </a:rPr>
              <a:t>Kanku’s</a:t>
            </a:r>
            <a:r>
              <a:rPr lang="en-US" sz="1600" dirty="0" smtClean="0">
                <a:solidFill>
                  <a:srgbClr val="000000"/>
                </a:solidFill>
                <a:cs typeface="Arial" charset="0"/>
              </a:rPr>
              <a:t> General store, if </a:t>
            </a:r>
            <a:r>
              <a:rPr lang="en-US" sz="1600" dirty="0" err="1" smtClean="0">
                <a:solidFill>
                  <a:srgbClr val="000000"/>
                </a:solidFill>
                <a:cs typeface="Arial" charset="0"/>
              </a:rPr>
              <a:t>Kanku</a:t>
            </a:r>
            <a:r>
              <a:rPr lang="en-US" sz="1600" dirty="0" smtClean="0">
                <a:solidFill>
                  <a:srgbClr val="000000"/>
                </a:solidFill>
                <a:cs typeface="Arial" charset="0"/>
              </a:rPr>
              <a:t> </a:t>
            </a:r>
            <a:r>
              <a:rPr lang="en-US" sz="1600" dirty="0" err="1" smtClean="0">
                <a:solidFill>
                  <a:srgbClr val="000000"/>
                </a:solidFill>
                <a:cs typeface="Arial" charset="0"/>
              </a:rPr>
              <a:t>doesn</a:t>
            </a:r>
            <a:r>
              <a:rPr lang="mr-IN" sz="1600" dirty="0" smtClean="0">
                <a:solidFill>
                  <a:srgbClr val="000000"/>
                </a:solidFill>
                <a:cs typeface="Arial" charset="0"/>
              </a:rPr>
              <a:t>’</a:t>
            </a:r>
            <a:r>
              <a:rPr lang="en-US" sz="1600" dirty="0" smtClean="0">
                <a:solidFill>
                  <a:srgbClr val="000000"/>
                </a:solidFill>
                <a:cs typeface="Arial" charset="0"/>
              </a:rPr>
              <a:t>t have time: </a:t>
            </a:r>
          </a:p>
          <a:p>
            <a:pPr lvl="2" eaLnBrk="1" hangingPunct="1">
              <a:lnSpc>
                <a:spcPct val="120000"/>
              </a:lnSpc>
              <a:buSzPct val="100000"/>
              <a:buFont typeface="Arial" charset="0"/>
              <a:buChar char="•"/>
            </a:pPr>
            <a:r>
              <a:rPr lang="en-US" sz="1400" dirty="0" err="1" smtClean="0">
                <a:solidFill>
                  <a:srgbClr val="000000"/>
                </a:solidFill>
                <a:cs typeface="Arial" charset="0"/>
              </a:rPr>
              <a:t>Kanku</a:t>
            </a:r>
            <a:r>
              <a:rPr lang="en-US" sz="1400" dirty="0" smtClean="0">
                <a:solidFill>
                  <a:srgbClr val="000000"/>
                </a:solidFill>
                <a:cs typeface="Arial" charset="0"/>
              </a:rPr>
              <a:t> should consider employing somebody</a:t>
            </a:r>
          </a:p>
          <a:p>
            <a:pPr lvl="2" eaLnBrk="1" hangingPunct="1">
              <a:lnSpc>
                <a:spcPct val="120000"/>
              </a:lnSpc>
              <a:buSzPct val="100000"/>
              <a:buFont typeface="Arial" charset="0"/>
              <a:buChar char="•"/>
            </a:pPr>
            <a:r>
              <a:rPr lang="en-US" sz="1400" dirty="0" smtClean="0">
                <a:solidFill>
                  <a:srgbClr val="000000"/>
                </a:solidFill>
                <a:cs typeface="Arial" charset="0"/>
              </a:rPr>
              <a:t>Since </a:t>
            </a:r>
            <a:r>
              <a:rPr lang="en-US" sz="1400" dirty="0" err="1">
                <a:solidFill>
                  <a:srgbClr val="000000"/>
                </a:solidFill>
                <a:cs typeface="Arial" charset="0"/>
              </a:rPr>
              <a:t>K</a:t>
            </a:r>
            <a:r>
              <a:rPr lang="en-US" sz="1400" dirty="0" err="1" smtClean="0">
                <a:solidFill>
                  <a:srgbClr val="000000"/>
                </a:solidFill>
                <a:cs typeface="Arial" charset="0"/>
              </a:rPr>
              <a:t>anku</a:t>
            </a:r>
            <a:r>
              <a:rPr lang="en-US" sz="1400" dirty="0" smtClean="0">
                <a:solidFill>
                  <a:srgbClr val="000000"/>
                </a:solidFill>
                <a:cs typeface="Arial" charset="0"/>
              </a:rPr>
              <a:t> has to spend 6 hours to purchase, she can go purchase material once a month but then inventory costs up.</a:t>
            </a:r>
          </a:p>
          <a:p>
            <a:pPr lvl="2" eaLnBrk="1" hangingPunct="1">
              <a:lnSpc>
                <a:spcPct val="120000"/>
              </a:lnSpc>
              <a:buSzPct val="100000"/>
              <a:buFont typeface="Arial" charset="0"/>
              <a:buChar char="•"/>
            </a:pPr>
            <a:r>
              <a:rPr lang="en-US" sz="1400" dirty="0" smtClean="0">
                <a:solidFill>
                  <a:srgbClr val="000000"/>
                </a:solidFill>
                <a:cs typeface="Arial" charset="0"/>
              </a:rPr>
              <a:t>She can hire a person to do this by paying money</a:t>
            </a:r>
          </a:p>
          <a:p>
            <a:pPr lvl="2" eaLnBrk="1" hangingPunct="1">
              <a:lnSpc>
                <a:spcPct val="120000"/>
              </a:lnSpc>
              <a:buSzPct val="100000"/>
              <a:buFont typeface="Arial" charset="0"/>
              <a:buChar char="•"/>
            </a:pPr>
            <a:r>
              <a:rPr lang="en-US" sz="1400" dirty="0" smtClean="0">
                <a:solidFill>
                  <a:srgbClr val="000000"/>
                </a:solidFill>
                <a:cs typeface="Arial" charset="0"/>
              </a:rPr>
              <a:t>Or she has to plan such that she makes 6 hours on a particular day of the </a:t>
            </a:r>
            <a:r>
              <a:rPr lang="en-US" sz="1600" dirty="0" smtClean="0">
                <a:solidFill>
                  <a:srgbClr val="000000"/>
                </a:solidFill>
                <a:cs typeface="Arial" charset="0"/>
              </a:rPr>
              <a:t>week</a:t>
            </a:r>
            <a:endParaRPr lang="en-US" sz="1600" dirty="0">
              <a:solidFill>
                <a:srgbClr val="000000"/>
              </a:solidFill>
              <a:cs typeface="Arial" charset="0"/>
            </a:endParaRPr>
          </a:p>
        </p:txBody>
      </p:sp>
      <p:sp>
        <p:nvSpPr>
          <p:cNvPr id="8" name="Rectangle 4"/>
          <p:cNvSpPr>
            <a:spLocks noChangeArrowheads="1"/>
          </p:cNvSpPr>
          <p:nvPr/>
        </p:nvSpPr>
        <p:spPr bwMode="auto">
          <a:xfrm>
            <a:off x="152400" y="5105400"/>
            <a:ext cx="4343400" cy="1219200"/>
          </a:xfrm>
          <a:prstGeom prst="rect">
            <a:avLst/>
          </a:pr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lIns="81639" tIns="42452" rIns="81639" bIns="42452"/>
          <a:lstStyle/>
          <a:p>
            <a:pPr algn="ctr"/>
            <a:r>
              <a:rPr lang="en-US" sz="2400" b="1" dirty="0">
                <a:latin typeface="Garamond" pitchFamily="18" charset="0"/>
              </a:rPr>
              <a:t>Key point:</a:t>
            </a:r>
            <a:r>
              <a:rPr lang="en-US" sz="2400" dirty="0">
                <a:latin typeface="Garamond" pitchFamily="18" charset="0"/>
              </a:rPr>
              <a:t> If we do not give the required time and efforts to the business, it affects our profits</a:t>
            </a:r>
          </a:p>
        </p:txBody>
      </p:sp>
      <p:sp>
        <p:nvSpPr>
          <p:cNvPr id="16" name="Slide Number Placeholder 5"/>
          <p:cNvSpPr>
            <a:spLocks noGrp="1"/>
          </p:cNvSpPr>
          <p:nvPr>
            <p:ph type="sldNum" sz="quarter" idx="12"/>
          </p:nvPr>
        </p:nvSpPr>
        <p:spPr>
          <a:xfrm>
            <a:off x="3505200" y="6400800"/>
            <a:ext cx="2133600" cy="365125"/>
          </a:xfrm>
          <a:prstGeom prst="rect">
            <a:avLst/>
          </a:prstGeom>
        </p:spPr>
        <p:txBody>
          <a:bodyPr bIns="0" anchor="b" anchorCtr="0"/>
          <a:lstStyle/>
          <a:p>
            <a:pPr algn="ctr">
              <a:defRPr/>
            </a:pPr>
            <a:fld id="{FCD82D47-77B9-4FF9-955B-25EF9160D39B}" type="slidenum">
              <a:rPr lang="en-US" sz="1600" b="1" smtClean="0">
                <a:solidFill>
                  <a:schemeClr val="tx1"/>
                </a:solidFill>
              </a:rPr>
              <a:pPr algn="ctr">
                <a:defRPr/>
              </a:pPr>
              <a:t>46</a:t>
            </a:fld>
            <a:endParaRPr lang="en-US" sz="1600" b="1" dirty="0">
              <a:solidFill>
                <a:schemeClr val="tx1"/>
              </a:solidFill>
            </a:endParaRPr>
          </a:p>
        </p:txBody>
      </p:sp>
      <p:sp>
        <p:nvSpPr>
          <p:cNvPr id="10" name="Text Box 1"/>
          <p:cNvSpPr txBox="1">
            <a:spLocks noChangeArrowheads="1"/>
          </p:cNvSpPr>
          <p:nvPr/>
        </p:nvSpPr>
        <p:spPr bwMode="auto">
          <a:xfrm>
            <a:off x="47244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a:solidFill>
                  <a:srgbClr val="000000"/>
                </a:solidFill>
                <a:cs typeface="Arial" charset="0"/>
              </a:rPr>
              <a:t>2. </a:t>
            </a:r>
            <a:r>
              <a:rPr lang="x-none" sz="2400" dirty="0">
                <a:solidFill>
                  <a:srgbClr val="000000"/>
                </a:solidFill>
                <a:cs typeface="Arial" charset="0"/>
              </a:rPr>
              <a:t>क्षमताएं — समय और मेहनत</a:t>
            </a:r>
            <a:endParaRPr lang="en-GB" sz="2400" dirty="0">
              <a:solidFill>
                <a:srgbClr val="000000"/>
              </a:solidFill>
              <a:cs typeface="Arial" charset="0"/>
            </a:endParaRPr>
          </a:p>
        </p:txBody>
      </p:sp>
      <p:sp>
        <p:nvSpPr>
          <p:cNvPr id="11" name="Text Box 2"/>
          <p:cNvSpPr txBox="1">
            <a:spLocks noChangeArrowheads="1"/>
          </p:cNvSpPr>
          <p:nvPr/>
        </p:nvSpPr>
        <p:spPr bwMode="auto">
          <a:xfrm>
            <a:off x="4724400" y="1035050"/>
            <a:ext cx="4267200" cy="391795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8001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lvl="1" eaLnBrk="1" hangingPunct="1">
              <a:lnSpc>
                <a:spcPct val="120000"/>
              </a:lnSpc>
              <a:buSzPct val="100000"/>
              <a:buFont typeface="Arial" charset="0"/>
              <a:buChar char="•"/>
            </a:pPr>
            <a:r>
              <a:rPr lang="x-none" sz="1600" dirty="0">
                <a:solidFill>
                  <a:srgbClr val="000000"/>
                </a:solidFill>
                <a:cs typeface="Arial" charset="0"/>
              </a:rPr>
              <a:t>व्यापार तभी सफल होता है जब व्यापार का मालिक उस पर समय खर्च करे और उस समय के </a:t>
            </a:r>
            <a:r>
              <a:rPr lang="x-none" sz="1600">
                <a:solidFill>
                  <a:srgbClr val="000000"/>
                </a:solidFill>
                <a:cs typeface="Arial" charset="0"/>
              </a:rPr>
              <a:t>अनुसार </a:t>
            </a:r>
            <a:r>
              <a:rPr lang="hi-IN" sz="1600" dirty="0" smtClean="0">
                <a:solidFill>
                  <a:srgbClr val="000000"/>
                </a:solidFill>
                <a:cs typeface="Arial" charset="0"/>
              </a:rPr>
              <a:t>इमान</a:t>
            </a:r>
            <a:r>
              <a:rPr lang="x-none" sz="1600" smtClean="0">
                <a:solidFill>
                  <a:srgbClr val="000000"/>
                </a:solidFill>
                <a:cs typeface="Arial" charset="0"/>
              </a:rPr>
              <a:t>दारी </a:t>
            </a:r>
            <a:r>
              <a:rPr lang="x-none" sz="1600" dirty="0">
                <a:solidFill>
                  <a:srgbClr val="000000"/>
                </a:solidFill>
                <a:cs typeface="Arial" charset="0"/>
              </a:rPr>
              <a:t>से मेहनत भी करे</a:t>
            </a:r>
          </a:p>
          <a:p>
            <a:pPr lvl="1" eaLnBrk="1" hangingPunct="1">
              <a:lnSpc>
                <a:spcPct val="120000"/>
              </a:lnSpc>
              <a:buSzPct val="100000"/>
              <a:buFont typeface="Arial" charset="0"/>
              <a:buChar char="•"/>
            </a:pPr>
            <a:r>
              <a:rPr lang="hi-IN" sz="1600" dirty="0" smtClean="0">
                <a:solidFill>
                  <a:srgbClr val="000000"/>
                </a:solidFill>
                <a:cs typeface="Arial" charset="0"/>
              </a:rPr>
              <a:t>कंकु के जनरल स्टोर मेम, कंकु के पास समय नहीं है </a:t>
            </a:r>
            <a:r>
              <a:rPr lang="x-none" sz="1600" smtClean="0">
                <a:solidFill>
                  <a:srgbClr val="000000"/>
                </a:solidFill>
                <a:cs typeface="Arial" charset="0"/>
              </a:rPr>
              <a:t>:</a:t>
            </a:r>
            <a:endParaRPr lang="hi-IN" sz="1600" dirty="0" smtClean="0">
              <a:solidFill>
                <a:srgbClr val="000000"/>
              </a:solidFill>
              <a:cs typeface="Arial" charset="0"/>
            </a:endParaRPr>
          </a:p>
          <a:p>
            <a:pPr lvl="2" eaLnBrk="1" hangingPunct="1">
              <a:lnSpc>
                <a:spcPct val="120000"/>
              </a:lnSpc>
              <a:buSzPct val="100000"/>
              <a:buFont typeface="Arial" charset="0"/>
              <a:buChar char="•"/>
            </a:pPr>
            <a:r>
              <a:rPr lang="hi-IN" sz="1300" dirty="0" smtClean="0">
                <a:solidFill>
                  <a:srgbClr val="000000"/>
                </a:solidFill>
                <a:cs typeface="Arial" charset="0"/>
              </a:rPr>
              <a:t>कंकु को किसी को नौकरी पर रखने पर विचार करना चाहिए </a:t>
            </a:r>
          </a:p>
          <a:p>
            <a:pPr lvl="2" eaLnBrk="1" hangingPunct="1">
              <a:lnSpc>
                <a:spcPct val="120000"/>
              </a:lnSpc>
              <a:buSzPct val="100000"/>
              <a:buFont typeface="Arial" charset="0"/>
              <a:buChar char="•"/>
            </a:pPr>
            <a:r>
              <a:rPr lang="hi-IN" sz="1300" dirty="0" smtClean="0">
                <a:solidFill>
                  <a:srgbClr val="000000"/>
                </a:solidFill>
                <a:cs typeface="Arial" charset="0"/>
              </a:rPr>
              <a:t>चूकि कंकु को खरीदारी पर </a:t>
            </a:r>
            <a:r>
              <a:rPr lang="en-US" sz="1300" dirty="0" smtClean="0">
                <a:solidFill>
                  <a:srgbClr val="000000"/>
                </a:solidFill>
                <a:cs typeface="Arial" charset="0"/>
              </a:rPr>
              <a:t>6</a:t>
            </a:r>
            <a:r>
              <a:rPr lang="hi-IN" sz="1300" dirty="0" smtClean="0">
                <a:solidFill>
                  <a:srgbClr val="000000"/>
                </a:solidFill>
                <a:cs typeface="Arial" charset="0"/>
              </a:rPr>
              <a:t> घंटे खर्च करना पड़ता है, वो जाकर महीने में एक बार खरीदारी कर सकती है लेकिन इससे इन्वेंट्री का खर्चा बढ़ जाएगा</a:t>
            </a:r>
          </a:p>
          <a:p>
            <a:pPr lvl="2" eaLnBrk="1" hangingPunct="1">
              <a:lnSpc>
                <a:spcPct val="120000"/>
              </a:lnSpc>
              <a:buSzPct val="100000"/>
              <a:buFont typeface="Arial" charset="0"/>
              <a:buChar char="•"/>
            </a:pPr>
            <a:r>
              <a:rPr lang="hi-IN" sz="1300" dirty="0" smtClean="0">
                <a:solidFill>
                  <a:srgbClr val="000000"/>
                </a:solidFill>
                <a:cs typeface="Arial" charset="0"/>
              </a:rPr>
              <a:t>वो यह काम करने के लिए किसी को पैसे देकर काम पर रख सकती है</a:t>
            </a:r>
          </a:p>
          <a:p>
            <a:pPr lvl="2" eaLnBrk="1" hangingPunct="1">
              <a:lnSpc>
                <a:spcPct val="120000"/>
              </a:lnSpc>
              <a:buSzPct val="100000"/>
              <a:buFont typeface="Arial" charset="0"/>
              <a:buChar char="•"/>
            </a:pPr>
            <a:r>
              <a:rPr lang="hi-IN" sz="1300" dirty="0" smtClean="0">
                <a:solidFill>
                  <a:srgbClr val="000000"/>
                </a:solidFill>
                <a:cs typeface="Arial" charset="0"/>
              </a:rPr>
              <a:t>या उसके पास एक योजना है जिससे वो सप्ताह के किसी खास दिन </a:t>
            </a:r>
            <a:r>
              <a:rPr lang="en-US" sz="1300" dirty="0">
                <a:solidFill>
                  <a:srgbClr val="000000"/>
                </a:solidFill>
                <a:cs typeface="Arial" charset="0"/>
              </a:rPr>
              <a:t>6 </a:t>
            </a:r>
            <a:r>
              <a:rPr lang="hi-IN" sz="1300" dirty="0" smtClean="0">
                <a:solidFill>
                  <a:srgbClr val="000000"/>
                </a:solidFill>
                <a:cs typeface="Arial" charset="0"/>
              </a:rPr>
              <a:t>घंटे निकाल सकती है </a:t>
            </a:r>
          </a:p>
        </p:txBody>
      </p:sp>
      <p:sp>
        <p:nvSpPr>
          <p:cNvPr id="12" name="Rectangle 4"/>
          <p:cNvSpPr>
            <a:spLocks noChangeArrowheads="1"/>
          </p:cNvSpPr>
          <p:nvPr/>
        </p:nvSpPr>
        <p:spPr bwMode="auto">
          <a:xfrm>
            <a:off x="4648200" y="5105400"/>
            <a:ext cx="4343400" cy="1219200"/>
          </a:xfrm>
          <a:prstGeom prst="rect">
            <a:avLst/>
          </a:pr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lIns="81639" tIns="42452" rIns="81639" bIns="42452"/>
          <a:lstStyle/>
          <a:p>
            <a:pPr algn="ctr"/>
            <a:r>
              <a:rPr lang="x-none" sz="2000" b="1" dirty="0">
                <a:latin typeface="Garamond" pitchFamily="18" charset="0"/>
              </a:rPr>
              <a:t>मुख्य बिंदु: </a:t>
            </a:r>
            <a:r>
              <a:rPr lang="x-none" sz="2000" dirty="0">
                <a:latin typeface="Garamond" pitchFamily="18" charset="0"/>
              </a:rPr>
              <a:t>अगर हम व्यापार को पर्याप्त समय नहीं देंगे और उस पर मेहनत नहीं करेंगे, तो इससे हमारा लाभ प्रभावित होगा</a:t>
            </a:r>
            <a:endParaRPr lang="en-US" sz="2000" dirty="0">
              <a:latin typeface="Garamond" pitchFamily="18" charset="0"/>
            </a:endParaRPr>
          </a:p>
        </p:txBody>
      </p:sp>
    </p:spTree>
    <p:extLst>
      <p:ext uri="{BB962C8B-B14F-4D97-AF65-F5344CB8AC3E}">
        <p14:creationId xmlns:p14="http://schemas.microsoft.com/office/powerpoint/2010/main" val="3125507983"/>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536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36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36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36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536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536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fill="hold" nodeType="clickEffect">
                                  <p:stCondLst>
                                    <p:cond delay="0"/>
                                  </p:stCondLst>
                                  <p:childTnLst>
                                    <p:set>
                                      <p:cBhvr additive="repl">
                                        <p:cTn id="30" dur="1" fill="hold">
                                          <p:stCondLst>
                                            <p:cond delay="0"/>
                                          </p:stCondLst>
                                        </p:cTn>
                                        <p:tgtEl>
                                          <p:spTgt spid="8"/>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1">
                                            <p:txEl>
                                              <p:pRg st="1" end="1"/>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1">
                                            <p:txEl>
                                              <p:pRg st="2" end="2"/>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1">
                                            <p:txEl>
                                              <p:pRg st="3" end="3"/>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1">
                                            <p:txEl>
                                              <p:pRg st="4" end="4"/>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11">
                                            <p:txEl>
                                              <p:pRg st="5" end="5"/>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fill="hold" nodeType="clickEffect">
                                  <p:stCondLst>
                                    <p:cond delay="0"/>
                                  </p:stCondLst>
                                  <p:childTnLst>
                                    <p:set>
                                      <p:cBhvr additive="repl">
                                        <p:cTn id="5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Text Box 1"/>
          <p:cNvSpPr txBox="1">
            <a:spLocks noChangeArrowheads="1"/>
          </p:cNvSpPr>
          <p:nvPr/>
        </p:nvSpPr>
        <p:spPr bwMode="auto">
          <a:xfrm>
            <a:off x="228600" y="152400"/>
            <a:ext cx="41910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a:solidFill>
                  <a:srgbClr val="000000"/>
                </a:solidFill>
                <a:cs typeface="Arial" charset="0"/>
              </a:rPr>
              <a:t>Class exercise</a:t>
            </a:r>
            <a:endParaRPr lang="en-GB" sz="2400" dirty="0">
              <a:solidFill>
                <a:srgbClr val="000000"/>
              </a:solidFill>
              <a:cs typeface="Arial" charset="0"/>
            </a:endParaRPr>
          </a:p>
        </p:txBody>
      </p:sp>
      <p:sp>
        <p:nvSpPr>
          <p:cNvPr id="15363" name="Text Box 2"/>
          <p:cNvSpPr txBox="1">
            <a:spLocks noChangeArrowheads="1"/>
          </p:cNvSpPr>
          <p:nvPr/>
        </p:nvSpPr>
        <p:spPr bwMode="auto">
          <a:xfrm>
            <a:off x="228600" y="1035050"/>
            <a:ext cx="4191000" cy="53657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8001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lvl="1" eaLnBrk="1" hangingPunct="1">
              <a:lnSpc>
                <a:spcPct val="140000"/>
              </a:lnSpc>
              <a:buSzPct val="100000"/>
              <a:buFont typeface="Arial" charset="0"/>
              <a:buChar char="•"/>
            </a:pPr>
            <a:r>
              <a:rPr lang="en-IN" sz="2400" dirty="0">
                <a:solidFill>
                  <a:srgbClr val="000000"/>
                </a:solidFill>
                <a:cs typeface="Arial" charset="0"/>
              </a:rPr>
              <a:t>For </a:t>
            </a:r>
            <a:r>
              <a:rPr lang="en-IN" sz="2400" dirty="0" err="1">
                <a:solidFill>
                  <a:srgbClr val="000000"/>
                </a:solidFill>
                <a:cs typeface="Arial" charset="0"/>
              </a:rPr>
              <a:t>Namita’s</a:t>
            </a:r>
            <a:r>
              <a:rPr lang="en-IN" sz="2400" dirty="0">
                <a:solidFill>
                  <a:srgbClr val="000000"/>
                </a:solidFill>
                <a:cs typeface="Arial" charset="0"/>
              </a:rPr>
              <a:t> beauty parlour and </a:t>
            </a:r>
            <a:r>
              <a:rPr lang="en-IN" sz="2400" dirty="0" err="1">
                <a:solidFill>
                  <a:srgbClr val="000000"/>
                </a:solidFill>
                <a:cs typeface="Arial" charset="0"/>
              </a:rPr>
              <a:t>Kanku’s</a:t>
            </a:r>
            <a:r>
              <a:rPr lang="en-IN" sz="2400" dirty="0">
                <a:solidFill>
                  <a:srgbClr val="000000"/>
                </a:solidFill>
                <a:cs typeface="Arial" charset="0"/>
              </a:rPr>
              <a:t> General Store:</a:t>
            </a:r>
          </a:p>
          <a:p>
            <a:pPr lvl="2" eaLnBrk="1" hangingPunct="1">
              <a:lnSpc>
                <a:spcPct val="140000"/>
              </a:lnSpc>
              <a:buSzPct val="100000"/>
              <a:buFont typeface="Calibri" pitchFamily="34" charset="0"/>
              <a:buAutoNum type="arabicPeriod"/>
            </a:pPr>
            <a:r>
              <a:rPr lang="en-IN" sz="2000" dirty="0">
                <a:solidFill>
                  <a:srgbClr val="000000"/>
                </a:solidFill>
                <a:cs typeface="Arial" charset="0"/>
              </a:rPr>
              <a:t>Identify </a:t>
            </a:r>
            <a:r>
              <a:rPr lang="en-IN" sz="2000" dirty="0" smtClean="0">
                <a:solidFill>
                  <a:srgbClr val="000000"/>
                </a:solidFill>
                <a:cs typeface="Arial" charset="0"/>
              </a:rPr>
              <a:t>all capabilities </a:t>
            </a:r>
            <a:r>
              <a:rPr lang="en-IN" sz="2000" dirty="0">
                <a:solidFill>
                  <a:srgbClr val="000000"/>
                </a:solidFill>
                <a:cs typeface="Arial" charset="0"/>
              </a:rPr>
              <a:t>(skills, equipment, and time &amp; efforts) required</a:t>
            </a:r>
          </a:p>
          <a:p>
            <a:pPr lvl="2" eaLnBrk="1" hangingPunct="1">
              <a:lnSpc>
                <a:spcPct val="140000"/>
              </a:lnSpc>
              <a:buSzPct val="100000"/>
              <a:buFont typeface="Calibri" pitchFamily="34" charset="0"/>
              <a:buAutoNum type="arabicPeriod"/>
            </a:pPr>
            <a:r>
              <a:rPr lang="en-IN" sz="2000" dirty="0">
                <a:solidFill>
                  <a:srgbClr val="000000"/>
                </a:solidFill>
                <a:cs typeface="Arial" charset="0"/>
              </a:rPr>
              <a:t>Write your findings on a chart paper</a:t>
            </a:r>
          </a:p>
          <a:p>
            <a:pPr lvl="1" eaLnBrk="1" hangingPunct="1">
              <a:lnSpc>
                <a:spcPct val="140000"/>
              </a:lnSpc>
              <a:buSzPct val="100000"/>
              <a:buFont typeface="Arial" charset="0"/>
              <a:buChar char="•"/>
            </a:pPr>
            <a:r>
              <a:rPr lang="en-IN" sz="2400" dirty="0">
                <a:solidFill>
                  <a:srgbClr val="000000"/>
                </a:solidFill>
                <a:cs typeface="Arial" charset="0"/>
              </a:rPr>
              <a:t>Present your findings to the group</a:t>
            </a:r>
          </a:p>
        </p:txBody>
      </p:sp>
      <p:sp>
        <p:nvSpPr>
          <p:cNvPr id="8" name="Slide Number Placeholder 5"/>
          <p:cNvSpPr>
            <a:spLocks noGrp="1"/>
          </p:cNvSpPr>
          <p:nvPr>
            <p:ph type="sldNum" sz="quarter" idx="12"/>
          </p:nvPr>
        </p:nvSpPr>
        <p:spPr>
          <a:xfrm>
            <a:off x="3429000" y="6445250"/>
            <a:ext cx="2133600" cy="365125"/>
          </a:xfrm>
          <a:prstGeom prst="rect">
            <a:avLst/>
          </a:prstGeom>
        </p:spPr>
        <p:txBody>
          <a:bodyPr bIns="0" anchor="b" anchorCtr="0"/>
          <a:lstStyle/>
          <a:p>
            <a:pPr algn="ctr">
              <a:defRPr/>
            </a:pPr>
            <a:fld id="{B4A1BE1A-50AF-4FA7-BCEA-21EF4D1D0A63}" type="slidenum">
              <a:rPr lang="en-US" sz="1600" b="1" smtClean="0">
                <a:solidFill>
                  <a:schemeClr val="tx1"/>
                </a:solidFill>
              </a:rPr>
              <a:pPr algn="ctr">
                <a:defRPr/>
              </a:pPr>
              <a:t>47</a:t>
            </a:fld>
            <a:endParaRPr lang="en-US" sz="1600" b="1">
              <a:solidFill>
                <a:schemeClr val="tx1"/>
              </a:solidFill>
            </a:endParaRPr>
          </a:p>
        </p:txBody>
      </p:sp>
      <p:sp>
        <p:nvSpPr>
          <p:cNvPr id="9" name="Text Box 1"/>
          <p:cNvSpPr txBox="1">
            <a:spLocks noChangeArrowheads="1"/>
          </p:cNvSpPr>
          <p:nvPr/>
        </p:nvSpPr>
        <p:spPr bwMode="auto">
          <a:xfrm>
            <a:off x="4648200" y="152400"/>
            <a:ext cx="41910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x-none" sz="2400" dirty="0">
                <a:solidFill>
                  <a:srgbClr val="000000"/>
                </a:solidFill>
                <a:cs typeface="Arial" charset="0"/>
              </a:rPr>
              <a:t>कक्षा अभ्यास</a:t>
            </a:r>
            <a:endParaRPr lang="en-GB" sz="2400" dirty="0">
              <a:solidFill>
                <a:srgbClr val="000000"/>
              </a:solidFill>
              <a:cs typeface="Arial" charset="0"/>
            </a:endParaRPr>
          </a:p>
        </p:txBody>
      </p:sp>
      <p:sp>
        <p:nvSpPr>
          <p:cNvPr id="10" name="Text Box 2"/>
          <p:cNvSpPr txBox="1">
            <a:spLocks noChangeArrowheads="1"/>
          </p:cNvSpPr>
          <p:nvPr/>
        </p:nvSpPr>
        <p:spPr bwMode="auto">
          <a:xfrm>
            <a:off x="4648200" y="1035050"/>
            <a:ext cx="4191000" cy="53657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8001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lvl="1" eaLnBrk="1" hangingPunct="1">
              <a:lnSpc>
                <a:spcPct val="140000"/>
              </a:lnSpc>
              <a:buSzPct val="100000"/>
              <a:buFont typeface="Arial" charset="0"/>
              <a:buChar char="•"/>
            </a:pPr>
            <a:r>
              <a:rPr lang="x-none" sz="2400" dirty="0">
                <a:solidFill>
                  <a:srgbClr val="000000"/>
                </a:solidFill>
                <a:cs typeface="Arial" charset="0"/>
              </a:rPr>
              <a:t>नमिता के ब्यूटी पार्लर और कंकू के किराना दुकान के लिए:</a:t>
            </a:r>
          </a:p>
          <a:p>
            <a:pPr marL="749300" lvl="1" indent="-457200" eaLnBrk="1" hangingPunct="1">
              <a:lnSpc>
                <a:spcPct val="140000"/>
              </a:lnSpc>
              <a:buSzPct val="100000"/>
              <a:buFont typeface="+mj-lt"/>
              <a:buAutoNum type="arabicPeriod"/>
            </a:pPr>
            <a:r>
              <a:rPr lang="x-none" sz="2000" dirty="0">
                <a:solidFill>
                  <a:srgbClr val="000000"/>
                </a:solidFill>
                <a:cs typeface="Arial" charset="0"/>
              </a:rPr>
              <a:t>आवश्यक </a:t>
            </a:r>
            <a:r>
              <a:rPr lang="x-none" sz="2000">
                <a:solidFill>
                  <a:srgbClr val="000000"/>
                </a:solidFill>
                <a:cs typeface="Arial" charset="0"/>
              </a:rPr>
              <a:t>क्षमताओं </a:t>
            </a:r>
            <a:r>
              <a:rPr lang="x-none" sz="2000" smtClean="0">
                <a:solidFill>
                  <a:srgbClr val="000000"/>
                </a:solidFill>
                <a:cs typeface="Arial" charset="0"/>
              </a:rPr>
              <a:t>(</a:t>
            </a:r>
            <a:r>
              <a:rPr lang="hi-IN" sz="2000" dirty="0" smtClean="0">
                <a:solidFill>
                  <a:srgbClr val="000000"/>
                </a:solidFill>
                <a:cs typeface="Arial" charset="0"/>
              </a:rPr>
              <a:t>हुनर</a:t>
            </a:r>
            <a:r>
              <a:rPr lang="x-none" sz="2000" smtClean="0">
                <a:solidFill>
                  <a:srgbClr val="000000"/>
                </a:solidFill>
                <a:cs typeface="Arial" charset="0"/>
              </a:rPr>
              <a:t>, </a:t>
            </a:r>
            <a:r>
              <a:rPr lang="x-none" sz="2000" dirty="0">
                <a:solidFill>
                  <a:srgbClr val="000000"/>
                </a:solidFill>
                <a:cs typeface="Arial" charset="0"/>
              </a:rPr>
              <a:t>उपकरण और </a:t>
            </a:r>
            <a:r>
              <a:rPr lang="x-none" sz="2000">
                <a:solidFill>
                  <a:srgbClr val="000000"/>
                </a:solidFill>
                <a:cs typeface="Arial" charset="0"/>
              </a:rPr>
              <a:t>समय </a:t>
            </a:r>
            <a:r>
              <a:rPr lang="hi-IN" sz="2000" dirty="0" smtClean="0">
                <a:solidFill>
                  <a:srgbClr val="000000"/>
                </a:solidFill>
                <a:cs typeface="Arial" charset="0"/>
              </a:rPr>
              <a:t>एवं </a:t>
            </a:r>
            <a:r>
              <a:rPr lang="x-none" sz="2000" smtClean="0">
                <a:solidFill>
                  <a:srgbClr val="000000"/>
                </a:solidFill>
                <a:cs typeface="Arial" charset="0"/>
              </a:rPr>
              <a:t>मेहनत</a:t>
            </a:r>
            <a:r>
              <a:rPr lang="x-none" sz="2000" dirty="0">
                <a:solidFill>
                  <a:srgbClr val="000000"/>
                </a:solidFill>
                <a:cs typeface="Arial" charset="0"/>
              </a:rPr>
              <a:t>) को पहचानिए</a:t>
            </a:r>
          </a:p>
          <a:p>
            <a:pPr marL="749300" lvl="1" indent="-457200" eaLnBrk="1" hangingPunct="1">
              <a:lnSpc>
                <a:spcPct val="140000"/>
              </a:lnSpc>
              <a:buSzPct val="100000"/>
              <a:buFont typeface="+mj-lt"/>
              <a:buAutoNum type="arabicPeriod"/>
            </a:pPr>
            <a:r>
              <a:rPr lang="x-none" sz="2000" dirty="0">
                <a:solidFill>
                  <a:srgbClr val="000000"/>
                </a:solidFill>
                <a:cs typeface="Arial" charset="0"/>
              </a:rPr>
              <a:t>चार्ट पेपर </a:t>
            </a:r>
            <a:r>
              <a:rPr lang="x-none" sz="2000">
                <a:solidFill>
                  <a:srgbClr val="000000"/>
                </a:solidFill>
                <a:cs typeface="Arial" charset="0"/>
              </a:rPr>
              <a:t>पर </a:t>
            </a:r>
            <a:r>
              <a:rPr lang="hi-IN" sz="2000" dirty="0" smtClean="0">
                <a:solidFill>
                  <a:srgbClr val="000000"/>
                </a:solidFill>
                <a:cs typeface="Arial" charset="0"/>
              </a:rPr>
              <a:t>अपनी खोज/ </a:t>
            </a:r>
            <a:r>
              <a:rPr lang="x-none" sz="2000" smtClean="0">
                <a:solidFill>
                  <a:srgbClr val="000000"/>
                </a:solidFill>
                <a:cs typeface="Arial" charset="0"/>
              </a:rPr>
              <a:t>निष्कर्ष </a:t>
            </a:r>
            <a:r>
              <a:rPr lang="x-none" sz="2000" dirty="0">
                <a:solidFill>
                  <a:srgbClr val="000000"/>
                </a:solidFill>
                <a:cs typeface="Arial" charset="0"/>
              </a:rPr>
              <a:t>लिखिए</a:t>
            </a:r>
          </a:p>
          <a:p>
            <a:pPr lvl="1" eaLnBrk="1" hangingPunct="1">
              <a:lnSpc>
                <a:spcPct val="140000"/>
              </a:lnSpc>
              <a:buSzPct val="100000"/>
              <a:buFont typeface="Arial" charset="0"/>
              <a:buChar char="•"/>
            </a:pPr>
            <a:r>
              <a:rPr lang="x-none" sz="2400" dirty="0">
                <a:solidFill>
                  <a:srgbClr val="000000"/>
                </a:solidFill>
                <a:cs typeface="Arial" charset="0"/>
              </a:rPr>
              <a:t>समूह के सामने अपने निष्कर्ष को प्रस्तुत कीजिए</a:t>
            </a:r>
            <a:endParaRPr lang="en-IN" sz="2400" dirty="0">
              <a:solidFill>
                <a:srgbClr val="000000"/>
              </a:solidFill>
              <a:cs typeface="Arial" charset="0"/>
            </a:endParaRPr>
          </a:p>
        </p:txBody>
      </p:sp>
    </p:spTree>
    <p:extLst>
      <p:ext uri="{BB962C8B-B14F-4D97-AF65-F5344CB8AC3E}">
        <p14:creationId xmlns:p14="http://schemas.microsoft.com/office/powerpoint/2010/main" val="3668607598"/>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536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36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36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36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0">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F3B6D15D-5E2B-4026-B75C-22CFB76785BF}" type="slidenum">
              <a:rPr lang="en-US" sz="1600" b="1" smtClean="0"/>
              <a:pPr algn="ctr" eaLnBrk="1" hangingPunct="1"/>
              <a:t>5</a:t>
            </a:fld>
            <a:endParaRPr lang="en-US" sz="1600" b="1" smtClean="0"/>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0248" name="Text Box 17"/>
          <p:cNvSpPr txBox="1">
            <a:spLocks noChangeArrowheads="1"/>
          </p:cNvSpPr>
          <p:nvPr/>
        </p:nvSpPr>
        <p:spPr bwMode="auto">
          <a:xfrm>
            <a:off x="-33338" y="1420812"/>
            <a:ext cx="414338" cy="331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600" b="1" dirty="0">
                <a:solidFill>
                  <a:srgbClr val="000000"/>
                </a:solidFill>
                <a:latin typeface="Wingdings" pitchFamily="2" charset="2"/>
                <a:cs typeface="Times New Roman" pitchFamily="18" charset="0"/>
                <a:sym typeface="Wingdings" pitchFamily="2" charset="2"/>
              </a:rPr>
              <a:t></a:t>
            </a:r>
            <a:endParaRPr lang="en-GB" sz="1600" b="1" dirty="0">
              <a:solidFill>
                <a:srgbClr val="000000"/>
              </a:solidFill>
              <a:latin typeface="Wingdings" pitchFamily="2" charset="2"/>
              <a:cs typeface="Times New Roman" pitchFamily="18" charset="0"/>
            </a:endParaRPr>
          </a:p>
        </p:txBody>
      </p:sp>
      <p:sp>
        <p:nvSpPr>
          <p:cNvPr id="10" name="Text Box 1"/>
          <p:cNvSpPr txBox="1">
            <a:spLocks noChangeArrowheads="1"/>
          </p:cNvSpPr>
          <p:nvPr/>
        </p:nvSpPr>
        <p:spPr bwMode="auto">
          <a:xfrm>
            <a:off x="381000" y="152400"/>
            <a:ext cx="40386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a:t>Agenda</a:t>
            </a:r>
          </a:p>
        </p:txBody>
      </p:sp>
      <p:sp>
        <p:nvSpPr>
          <p:cNvPr id="12" name="Text Box 2"/>
          <p:cNvSpPr txBox="1">
            <a:spLocks noChangeArrowheads="1"/>
          </p:cNvSpPr>
          <p:nvPr/>
        </p:nvSpPr>
        <p:spPr bwMode="auto">
          <a:xfrm>
            <a:off x="381000"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indent="-457200">
              <a:buFont typeface="+mj-lt"/>
              <a:buAutoNum type="arabicPeriod"/>
            </a:pPr>
            <a:r>
              <a:rPr lang="en-US" sz="2000" dirty="0" smtClean="0"/>
              <a:t>Introduction</a:t>
            </a:r>
            <a:endParaRPr lang="en-US" sz="2000" dirty="0"/>
          </a:p>
          <a:p>
            <a:pPr marL="457200" indent="-457200">
              <a:buFont typeface="+mj-lt"/>
              <a:buAutoNum type="arabicPeriod"/>
            </a:pPr>
            <a:r>
              <a:rPr lang="en-US" sz="2000" dirty="0" smtClean="0"/>
              <a:t>Scheduling tasks </a:t>
            </a:r>
            <a:r>
              <a:rPr lang="en-US" sz="2000" dirty="0"/>
              <a:t>in the business</a:t>
            </a:r>
          </a:p>
          <a:p>
            <a:pPr marL="457200" indent="-457200">
              <a:buFont typeface="+mj-lt"/>
              <a:buAutoNum type="arabicPeriod"/>
            </a:pPr>
            <a:r>
              <a:rPr lang="en-US" sz="2000" dirty="0" smtClean="0"/>
              <a:t>Planning inventory, capacity and </a:t>
            </a:r>
            <a:r>
              <a:rPr lang="en-US" sz="2000" dirty="0" smtClean="0">
                <a:solidFill>
                  <a:srgbClr val="000000"/>
                </a:solidFill>
                <a:cs typeface="Arial" charset="0"/>
              </a:rPr>
              <a:t>supplier credit policy</a:t>
            </a:r>
            <a:endParaRPr lang="en-US" sz="2000" dirty="0"/>
          </a:p>
          <a:p>
            <a:pPr marL="457200" indent="-457200">
              <a:buFont typeface="+mj-lt"/>
              <a:buAutoNum type="arabicPeriod"/>
            </a:pPr>
            <a:r>
              <a:rPr lang="en-US" sz="2000" dirty="0" smtClean="0"/>
              <a:t>Using capabilities </a:t>
            </a:r>
            <a:r>
              <a:rPr lang="en-US" sz="2000" dirty="0"/>
              <a:t>(skills, equipment, and time) </a:t>
            </a:r>
            <a:r>
              <a:rPr lang="en-US" sz="2000" dirty="0" smtClean="0"/>
              <a:t>for making/buying products and for getting ready to provide services</a:t>
            </a:r>
          </a:p>
        </p:txBody>
      </p:sp>
      <p:sp>
        <p:nvSpPr>
          <p:cNvPr id="13" name="Text Box 1"/>
          <p:cNvSpPr txBox="1">
            <a:spLocks noChangeArrowheads="1"/>
          </p:cNvSpPr>
          <p:nvPr/>
        </p:nvSpPr>
        <p:spPr bwMode="auto">
          <a:xfrm>
            <a:off x="4686401" y="152400"/>
            <a:ext cx="40386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x-none" sz="2400" dirty="0" smtClean="0"/>
              <a:t>लक्ष्य</a:t>
            </a:r>
            <a:endParaRPr lang="en-GB" sz="2400" dirty="0"/>
          </a:p>
        </p:txBody>
      </p:sp>
      <p:sp>
        <p:nvSpPr>
          <p:cNvPr id="9" name="Text Box 17"/>
          <p:cNvSpPr txBox="1">
            <a:spLocks noChangeArrowheads="1"/>
          </p:cNvSpPr>
          <p:nvPr/>
        </p:nvSpPr>
        <p:spPr bwMode="auto">
          <a:xfrm>
            <a:off x="-76200" y="1143000"/>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5" name="Text Box 2"/>
          <p:cNvSpPr txBox="1">
            <a:spLocks noChangeArrowheads="1"/>
          </p:cNvSpPr>
          <p:nvPr/>
        </p:nvSpPr>
        <p:spPr bwMode="auto">
          <a:xfrm>
            <a:off x="4724400"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indent="-457200">
              <a:buFont typeface="+mj-lt"/>
              <a:buAutoNum type="arabicPeriod"/>
            </a:pPr>
            <a:r>
              <a:rPr lang="hi-IN" sz="2000" dirty="0" smtClean="0"/>
              <a:t>परिचय </a:t>
            </a:r>
            <a:endParaRPr lang="en-US" sz="2000" dirty="0"/>
          </a:p>
          <a:p>
            <a:pPr marL="457200" indent="-457200">
              <a:buFont typeface="+mj-lt"/>
              <a:buAutoNum type="arabicPeriod"/>
            </a:pPr>
            <a:r>
              <a:rPr lang="hi-IN" sz="2000" dirty="0" smtClean="0"/>
              <a:t>व्यापार में विभिन्न कार्यों का कार्यक्रम तय करना </a:t>
            </a:r>
            <a:endParaRPr lang="en-US" sz="2000" dirty="0"/>
          </a:p>
          <a:p>
            <a:pPr marL="457200" indent="-457200">
              <a:buFont typeface="+mj-lt"/>
              <a:buAutoNum type="arabicPeriod"/>
            </a:pPr>
            <a:r>
              <a:rPr lang="hi-IN" sz="2000" dirty="0" smtClean="0">
                <a:solidFill>
                  <a:srgbClr val="000000"/>
                </a:solidFill>
                <a:cs typeface="Arial" charset="0"/>
              </a:rPr>
              <a:t>इन्वेंट्री (स्टॉक), क्षमता और सप्लायर की उधार नीति के बारे में योजना बनाना  </a:t>
            </a:r>
            <a:endParaRPr lang="en-US" sz="2000" dirty="0"/>
          </a:p>
          <a:p>
            <a:pPr marL="457200" indent="-457200">
              <a:buFont typeface="+mj-lt"/>
              <a:buAutoNum type="arabicPeriod"/>
            </a:pPr>
            <a:r>
              <a:rPr lang="hi-IN" sz="2000" dirty="0" smtClean="0"/>
              <a:t>उत्पाद बनाने/ खरीदने और सेवा प्रदान करने के लिए क्षमताओं का प्रयोग करना (हुनर, उपकरण और समय) </a:t>
            </a:r>
            <a:endParaRPr lang="en-US" sz="2000" dirty="0" smtClean="0"/>
          </a:p>
        </p:txBody>
      </p:sp>
    </p:spTree>
    <p:extLst>
      <p:ext uri="{BB962C8B-B14F-4D97-AF65-F5344CB8AC3E}">
        <p14:creationId xmlns:p14="http://schemas.microsoft.com/office/powerpoint/2010/main" val="674570290"/>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5">
                                            <p:txEl>
                                              <p:pRg st="0" end="0"/>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5">
                                            <p:txEl>
                                              <p:pRg st="1" end="1"/>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5">
                                            <p:txEl>
                                              <p:pRg st="2" end="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218"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r>
              <a:rPr lang="en-US" sz="2000" dirty="0" smtClean="0">
                <a:solidFill>
                  <a:srgbClr val="000000"/>
                </a:solidFill>
                <a:cs typeface="Arial" pitchFamily="34" charset="0"/>
              </a:rPr>
              <a:t>Tasks in the business</a:t>
            </a:r>
            <a:endParaRPr lang="en-US" sz="2000" dirty="0">
              <a:solidFill>
                <a:srgbClr val="000000"/>
              </a:solidFill>
              <a:cs typeface="Arial" pitchFamily="34" charset="0"/>
            </a:endParaRPr>
          </a:p>
        </p:txBody>
      </p:sp>
      <p:sp>
        <p:nvSpPr>
          <p:cNvPr id="15363" name="Text Box 2"/>
          <p:cNvSpPr txBox="1">
            <a:spLocks noChangeArrowheads="1"/>
          </p:cNvSpPr>
          <p:nvPr/>
        </p:nvSpPr>
        <p:spPr bwMode="auto">
          <a:xfrm>
            <a:off x="228600" y="1035050"/>
            <a:ext cx="4267200" cy="53657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216000" indent="-216000" eaLnBrk="1" hangingPunct="1">
              <a:lnSpc>
                <a:spcPct val="130000"/>
              </a:lnSpc>
              <a:spcBef>
                <a:spcPts val="0"/>
              </a:spcBef>
              <a:buFont typeface="Arial" pitchFamily="34" charset="0"/>
              <a:buChar char="•"/>
            </a:pPr>
            <a:r>
              <a:rPr lang="en-IN" dirty="0" smtClean="0">
                <a:solidFill>
                  <a:srgbClr val="000000"/>
                </a:solidFill>
              </a:rPr>
              <a:t>What we saw in the last section were the steps in making or buying products and getting ready to provide services . But any business will also need to do a few things before that and also afterwards.</a:t>
            </a:r>
          </a:p>
          <a:p>
            <a:pPr marL="216000" indent="-216000" eaLnBrk="1" hangingPunct="1">
              <a:lnSpc>
                <a:spcPct val="130000"/>
              </a:lnSpc>
              <a:spcBef>
                <a:spcPts val="0"/>
              </a:spcBef>
              <a:buFont typeface="Arial" pitchFamily="34" charset="0"/>
              <a:buChar char="•"/>
            </a:pPr>
            <a:r>
              <a:rPr lang="en-IN" dirty="0" smtClean="0">
                <a:solidFill>
                  <a:srgbClr val="000000"/>
                </a:solidFill>
                <a:cs typeface="Arial" pitchFamily="34" charset="0"/>
              </a:rPr>
              <a:t>When we think of all these tasks together, they represent the “Operations” of a business.</a:t>
            </a:r>
          </a:p>
          <a:p>
            <a:pPr marL="216000" indent="-216000" eaLnBrk="1" hangingPunct="1">
              <a:lnSpc>
                <a:spcPct val="130000"/>
              </a:lnSpc>
              <a:spcBef>
                <a:spcPts val="0"/>
              </a:spcBef>
              <a:buFont typeface="Arial" pitchFamily="34" charset="0"/>
              <a:buChar char="•"/>
            </a:pPr>
            <a:r>
              <a:rPr lang="en-IN" dirty="0" smtClean="0">
                <a:solidFill>
                  <a:srgbClr val="000000"/>
                </a:solidFill>
                <a:cs typeface="Arial" pitchFamily="34" charset="0"/>
              </a:rPr>
              <a:t>All businesses whether they are production, service, or trading have operations.</a:t>
            </a:r>
          </a:p>
          <a:p>
            <a:pPr marL="216000" indent="-216000" eaLnBrk="1" hangingPunct="1">
              <a:lnSpc>
                <a:spcPct val="130000"/>
              </a:lnSpc>
              <a:spcBef>
                <a:spcPts val="0"/>
              </a:spcBef>
              <a:buFont typeface="Arial" pitchFamily="34" charset="0"/>
              <a:buChar char="•"/>
            </a:pPr>
            <a:r>
              <a:rPr lang="en-IN" dirty="0" smtClean="0">
                <a:solidFill>
                  <a:srgbClr val="000000"/>
                </a:solidFill>
                <a:cs typeface="Arial" pitchFamily="34" charset="0"/>
              </a:rPr>
              <a:t>Let’s look at these tasks of the three types of businesses now</a:t>
            </a:r>
            <a:endParaRPr lang="mr-IN" sz="1600" dirty="0">
              <a:solidFill>
                <a:srgbClr val="000000"/>
              </a:solidFill>
              <a:cs typeface="Arial" pitchFamily="34" charset="0"/>
            </a:endParaRPr>
          </a:p>
        </p:txBody>
      </p:sp>
      <p:sp>
        <p:nvSpPr>
          <p:cNvPr id="11" name="Slide Number Placeholder 5"/>
          <p:cNvSpPr>
            <a:spLocks noGrp="1"/>
          </p:cNvSpPr>
          <p:nvPr>
            <p:ph type="sldNum" sz="quarter" idx="12"/>
          </p:nvPr>
        </p:nvSpPr>
        <p:spPr>
          <a:xfrm>
            <a:off x="3581400" y="6292850"/>
            <a:ext cx="2133600" cy="365125"/>
          </a:xfrm>
          <a:prstGeom prst="rect">
            <a:avLst/>
          </a:prstGeom>
        </p:spPr>
        <p:txBody>
          <a:bodyPr bIns="0" anchor="b" anchorCtr="0"/>
          <a:lstStyle/>
          <a:p>
            <a:pPr algn="ctr">
              <a:defRPr/>
            </a:pPr>
            <a:fld id="{441D18AD-A24A-4651-9B4E-1E5BB34EA949}" type="slidenum">
              <a:rPr lang="en-US" sz="1600" b="1" smtClean="0">
                <a:solidFill>
                  <a:prstClr val="black"/>
                </a:solidFill>
              </a:rPr>
              <a:pPr algn="ctr">
                <a:defRPr/>
              </a:pPr>
              <a:t>6</a:t>
            </a:fld>
            <a:endParaRPr lang="mr-IN" sz="1600" b="1">
              <a:solidFill>
                <a:prstClr val="black"/>
              </a:solidFill>
            </a:endParaRPr>
          </a:p>
        </p:txBody>
      </p:sp>
      <p:sp>
        <p:nvSpPr>
          <p:cNvPr id="7"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r>
              <a:rPr lang="hi-IN" sz="2000" dirty="0" smtClean="0">
                <a:solidFill>
                  <a:srgbClr val="000000"/>
                </a:solidFill>
                <a:cs typeface="Arial" pitchFamily="34" charset="0"/>
              </a:rPr>
              <a:t>व्यापार में कार्य </a:t>
            </a:r>
            <a:endParaRPr lang="en-US" sz="2000" dirty="0">
              <a:solidFill>
                <a:srgbClr val="000000"/>
              </a:solidFill>
              <a:cs typeface="Arial" pitchFamily="34" charset="0"/>
            </a:endParaRPr>
          </a:p>
        </p:txBody>
      </p:sp>
      <p:sp>
        <p:nvSpPr>
          <p:cNvPr id="10" name="Text Box 2"/>
          <p:cNvSpPr txBox="1">
            <a:spLocks noChangeArrowheads="1"/>
          </p:cNvSpPr>
          <p:nvPr/>
        </p:nvSpPr>
        <p:spPr bwMode="auto">
          <a:xfrm>
            <a:off x="4648200" y="1035050"/>
            <a:ext cx="4267200" cy="53657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216000" indent="-216000" eaLnBrk="1" hangingPunct="1">
              <a:lnSpc>
                <a:spcPct val="130000"/>
              </a:lnSpc>
              <a:spcBef>
                <a:spcPts val="0"/>
              </a:spcBef>
              <a:buFont typeface="Arial" pitchFamily="34" charset="0"/>
              <a:buChar char="•"/>
            </a:pPr>
            <a:r>
              <a:rPr lang="hi-IN" dirty="0" smtClean="0">
                <a:solidFill>
                  <a:srgbClr val="000000"/>
                </a:solidFill>
              </a:rPr>
              <a:t>पिछले भाग में हमने उत्पाद बनाने या खरीदने और सेवा प्रदान करने से जुड़े चरणों को देखा। लेकिन व्यापार में उससे पहले भी कुछ चीजें करनी पड़ती हैं और उसके बाद भी। </a:t>
            </a:r>
            <a:endParaRPr lang="en-IN" dirty="0" smtClean="0">
              <a:solidFill>
                <a:srgbClr val="000000"/>
              </a:solidFill>
            </a:endParaRPr>
          </a:p>
          <a:p>
            <a:pPr marL="216000" indent="-216000" eaLnBrk="1" hangingPunct="1">
              <a:lnSpc>
                <a:spcPct val="130000"/>
              </a:lnSpc>
              <a:spcBef>
                <a:spcPts val="0"/>
              </a:spcBef>
              <a:buFont typeface="Arial" pitchFamily="34" charset="0"/>
              <a:buChar char="•"/>
            </a:pPr>
            <a:r>
              <a:rPr lang="hi-IN" dirty="0" smtClean="0">
                <a:solidFill>
                  <a:srgbClr val="000000"/>
                </a:solidFill>
                <a:cs typeface="Arial" pitchFamily="34" charset="0"/>
              </a:rPr>
              <a:t>जब हम इन सभी कार्यों के बारे में एक साथ सोचते हैं, वो व्यापार के “कार्यों/ क्रिया-कलाप” का प्रतिनिधित्व करते हैं। </a:t>
            </a:r>
            <a:endParaRPr lang="en-IN" dirty="0" smtClean="0">
              <a:solidFill>
                <a:srgbClr val="000000"/>
              </a:solidFill>
              <a:cs typeface="Arial" pitchFamily="34" charset="0"/>
            </a:endParaRPr>
          </a:p>
          <a:p>
            <a:pPr marL="216000" indent="-216000" eaLnBrk="1" hangingPunct="1">
              <a:lnSpc>
                <a:spcPct val="130000"/>
              </a:lnSpc>
              <a:spcBef>
                <a:spcPts val="0"/>
              </a:spcBef>
              <a:buFont typeface="Arial" pitchFamily="34" charset="0"/>
              <a:buChar char="•"/>
            </a:pPr>
            <a:r>
              <a:rPr lang="hi-IN" dirty="0" smtClean="0">
                <a:solidFill>
                  <a:srgbClr val="000000"/>
                </a:solidFill>
                <a:cs typeface="Arial" pitchFamily="34" charset="0"/>
              </a:rPr>
              <a:t>सारे व्यापार चाहे वो उत्पादन, सेवा या खरीदना-बेचना हों, उनके अपने कार्य / क्रिया-कलाप होते हैं  </a:t>
            </a:r>
            <a:endParaRPr lang="en-IN" dirty="0" smtClean="0">
              <a:solidFill>
                <a:srgbClr val="000000"/>
              </a:solidFill>
              <a:cs typeface="Arial" pitchFamily="34" charset="0"/>
            </a:endParaRPr>
          </a:p>
          <a:p>
            <a:pPr marL="216000" indent="-216000" eaLnBrk="1" hangingPunct="1">
              <a:lnSpc>
                <a:spcPct val="130000"/>
              </a:lnSpc>
              <a:spcBef>
                <a:spcPts val="0"/>
              </a:spcBef>
              <a:buFont typeface="Arial" pitchFamily="34" charset="0"/>
              <a:buChar char="•"/>
            </a:pPr>
            <a:r>
              <a:rPr lang="hi-IN" dirty="0" smtClean="0">
                <a:solidFill>
                  <a:srgbClr val="000000"/>
                </a:solidFill>
                <a:cs typeface="Arial" pitchFamily="34" charset="0"/>
              </a:rPr>
              <a:t>आइए अब इन तीन प्रकार के व्यापार के इन कार्यों पर एक नजर ड़ालते हैं </a:t>
            </a:r>
            <a:endParaRPr lang="mr-IN" sz="1600" dirty="0">
              <a:solidFill>
                <a:srgbClr val="000000"/>
              </a:solidFill>
              <a:cs typeface="Arial" pitchFamily="34" charset="0"/>
            </a:endParaRPr>
          </a:p>
        </p:txBody>
      </p:sp>
    </p:spTree>
    <p:extLst>
      <p:ext uri="{BB962C8B-B14F-4D97-AF65-F5344CB8AC3E}">
        <p14:creationId xmlns:p14="http://schemas.microsoft.com/office/powerpoint/2010/main" val="3329508871"/>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36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36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36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36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0">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914400" y="2438400"/>
            <a:ext cx="7073776" cy="3558065"/>
            <a:chOff x="914400" y="2438400"/>
            <a:chExt cx="7073776" cy="3558065"/>
          </a:xfrm>
        </p:grpSpPr>
        <p:grpSp>
          <p:nvGrpSpPr>
            <p:cNvPr id="5" name="Group 4"/>
            <p:cNvGrpSpPr/>
            <p:nvPr/>
          </p:nvGrpSpPr>
          <p:grpSpPr>
            <a:xfrm>
              <a:off x="5715000" y="3581400"/>
              <a:ext cx="2273176" cy="2199749"/>
              <a:chOff x="4876800" y="3581400"/>
              <a:chExt cx="2273176" cy="2199749"/>
            </a:xfrm>
          </p:grpSpPr>
          <p:pic>
            <p:nvPicPr>
              <p:cNvPr id="300071" name="Picture 26" descr="j0339334[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flipH="1">
                <a:off x="4876800" y="3581400"/>
                <a:ext cx="530225" cy="530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0072" name="AutoShape 47"/>
              <p:cNvSpPr>
                <a:spLocks noChangeArrowheads="1"/>
              </p:cNvSpPr>
              <p:nvPr/>
            </p:nvSpPr>
            <p:spPr bwMode="auto">
              <a:xfrm>
                <a:off x="4953000" y="4191000"/>
                <a:ext cx="381000" cy="381000"/>
              </a:xfrm>
              <a:prstGeom prst="rightArrow">
                <a:avLst>
                  <a:gd name="adj1" fmla="val 50000"/>
                  <a:gd name="adj2" fmla="val 31250"/>
                </a:avLst>
              </a:prstGeom>
              <a:solidFill>
                <a:schemeClr val="bg2"/>
              </a:solidFill>
              <a:ln w="9525">
                <a:solidFill>
                  <a:schemeClr val="tx1"/>
                </a:solidFill>
                <a:miter lim="800000"/>
                <a:headEnd/>
                <a:tailEnd/>
              </a:ln>
            </p:spPr>
            <p:txBody>
              <a:bodyPr wrap="none" anchor="ctr"/>
              <a:lstStyle/>
              <a:p>
                <a:endParaRPr lang="en-US" sz="1200">
                  <a:solidFill>
                    <a:srgbClr val="000000"/>
                  </a:solidFill>
                  <a:cs typeface="Arial" pitchFamily="34" charset="0"/>
                </a:endParaRPr>
              </a:p>
            </p:txBody>
          </p:sp>
          <p:sp>
            <p:nvSpPr>
              <p:cNvPr id="300060" name="Text Box 60"/>
              <p:cNvSpPr txBox="1">
                <a:spLocks noChangeArrowheads="1"/>
              </p:cNvSpPr>
              <p:nvPr/>
            </p:nvSpPr>
            <p:spPr bwMode="auto">
              <a:xfrm>
                <a:off x="5464899" y="5257929"/>
                <a:ext cx="168507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z="1400" b="1" dirty="0" smtClean="0">
                    <a:solidFill>
                      <a:srgbClr val="C00000"/>
                    </a:solidFill>
                    <a:cs typeface="Arial" pitchFamily="34" charset="0"/>
                  </a:rPr>
                  <a:t>3. Selling product</a:t>
                </a:r>
                <a:endParaRPr lang="hi-IN" sz="1400" b="1" dirty="0" smtClean="0">
                  <a:solidFill>
                    <a:srgbClr val="C00000"/>
                  </a:solidFill>
                  <a:cs typeface="Arial" pitchFamily="34" charset="0"/>
                </a:endParaRPr>
              </a:p>
              <a:p>
                <a:pPr eaLnBrk="1" hangingPunct="1"/>
                <a:r>
                  <a:rPr lang="hi-IN" sz="1400" b="1" dirty="0" smtClean="0">
                    <a:solidFill>
                      <a:srgbClr val="C00000"/>
                    </a:solidFill>
                    <a:cs typeface="Arial" pitchFamily="34" charset="0"/>
                  </a:rPr>
                  <a:t>उत्पाद की बिक्री </a:t>
                </a:r>
                <a:endParaRPr lang="en-US" sz="1400" b="1" dirty="0">
                  <a:solidFill>
                    <a:srgbClr val="C00000"/>
                  </a:solidFill>
                  <a:cs typeface="Arial" pitchFamily="34" charset="0"/>
                </a:endParaRPr>
              </a:p>
            </p:txBody>
          </p:sp>
          <p:sp>
            <p:nvSpPr>
              <p:cNvPr id="300063" name="Rectangle 51"/>
              <p:cNvSpPr>
                <a:spLocks noChangeArrowheads="1"/>
              </p:cNvSpPr>
              <p:nvPr/>
            </p:nvSpPr>
            <p:spPr bwMode="auto">
              <a:xfrm>
                <a:off x="5562942" y="3962400"/>
                <a:ext cx="1371258" cy="998138"/>
              </a:xfrm>
              <a:prstGeom prst="rect">
                <a:avLst/>
              </a:prstGeom>
              <a:solidFill>
                <a:srgbClr val="B9FFB9"/>
              </a:solidFill>
              <a:ln w="9525">
                <a:solidFill>
                  <a:schemeClr val="tx1"/>
                </a:solidFill>
                <a:miter lim="800000"/>
                <a:headEnd/>
                <a:tailEnd/>
              </a:ln>
            </p:spPr>
            <p:txBody>
              <a:bodyPr wrap="none" anchor="ctr"/>
              <a:lstStyle/>
              <a:p>
                <a:endParaRPr lang="en-US" sz="1200">
                  <a:solidFill>
                    <a:srgbClr val="000000"/>
                  </a:solidFill>
                  <a:cs typeface="Arial" pitchFamily="34" charset="0"/>
                </a:endParaRPr>
              </a:p>
            </p:txBody>
          </p:sp>
          <p:pic>
            <p:nvPicPr>
              <p:cNvPr id="300064"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14999" y="4114151"/>
                <a:ext cx="1030778" cy="6899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7" name="Group 6"/>
            <p:cNvGrpSpPr/>
            <p:nvPr/>
          </p:nvGrpSpPr>
          <p:grpSpPr>
            <a:xfrm>
              <a:off x="914400" y="2438400"/>
              <a:ext cx="1981200" cy="3558065"/>
              <a:chOff x="76200" y="2438400"/>
              <a:chExt cx="1981200" cy="3558065"/>
            </a:xfrm>
          </p:grpSpPr>
          <p:sp>
            <p:nvSpPr>
              <p:cNvPr id="300050" name="Text Box 54"/>
              <p:cNvSpPr txBox="1">
                <a:spLocks noChangeArrowheads="1"/>
              </p:cNvSpPr>
              <p:nvPr/>
            </p:nvSpPr>
            <p:spPr bwMode="auto">
              <a:xfrm>
                <a:off x="76200" y="5257801"/>
                <a:ext cx="1981200"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342900" indent="-342900" algn="ctr" eaLnBrk="1" hangingPunct="1">
                  <a:buAutoNum type="arabicPeriod"/>
                </a:pPr>
                <a:r>
                  <a:rPr lang="en-US" sz="1400" b="1" dirty="0" smtClean="0">
                    <a:solidFill>
                      <a:srgbClr val="C00000"/>
                    </a:solidFill>
                    <a:cs typeface="Arial" pitchFamily="34" charset="0"/>
                  </a:rPr>
                  <a:t>Purchasing raw material</a:t>
                </a:r>
                <a:r>
                  <a:rPr lang="hi-IN" sz="1400" b="1" dirty="0" smtClean="0">
                    <a:solidFill>
                      <a:srgbClr val="C00000"/>
                    </a:solidFill>
                    <a:cs typeface="Arial" pitchFamily="34" charset="0"/>
                  </a:rPr>
                  <a:t> </a:t>
                </a:r>
              </a:p>
              <a:p>
                <a:pPr algn="ctr" eaLnBrk="1" hangingPunct="1"/>
                <a:r>
                  <a:rPr lang="hi-IN" sz="1400" b="1" dirty="0" smtClean="0">
                    <a:solidFill>
                      <a:srgbClr val="C00000"/>
                    </a:solidFill>
                    <a:cs typeface="Arial" pitchFamily="34" charset="0"/>
                  </a:rPr>
                  <a:t>कच्चा माल खरीदना</a:t>
                </a:r>
                <a:endParaRPr lang="en-US" sz="1400" b="1" dirty="0">
                  <a:solidFill>
                    <a:srgbClr val="C00000"/>
                  </a:solidFill>
                  <a:cs typeface="Arial" pitchFamily="34" charset="0"/>
                </a:endParaRPr>
              </a:p>
            </p:txBody>
          </p:sp>
          <p:grpSp>
            <p:nvGrpSpPr>
              <p:cNvPr id="3" name="Group 2"/>
              <p:cNvGrpSpPr/>
              <p:nvPr/>
            </p:nvGrpSpPr>
            <p:grpSpPr>
              <a:xfrm>
                <a:off x="685800" y="2438400"/>
                <a:ext cx="762000" cy="2746375"/>
                <a:chOff x="685800" y="2438400"/>
                <a:chExt cx="762000" cy="2746375"/>
              </a:xfrm>
            </p:grpSpPr>
            <p:sp>
              <p:nvSpPr>
                <p:cNvPr id="30" name="Rectangle 48"/>
                <p:cNvSpPr>
                  <a:spLocks noChangeArrowheads="1"/>
                </p:cNvSpPr>
                <p:nvPr/>
              </p:nvSpPr>
              <p:spPr bwMode="auto">
                <a:xfrm>
                  <a:off x="685800" y="2438400"/>
                  <a:ext cx="762000" cy="2746375"/>
                </a:xfrm>
                <a:prstGeom prst="rect">
                  <a:avLst/>
                </a:prstGeom>
                <a:solidFill>
                  <a:schemeClr val="tx2">
                    <a:lumMod val="20000"/>
                    <a:lumOff val="80000"/>
                  </a:schemeClr>
                </a:solidFill>
                <a:ln w="9525">
                  <a:solidFill>
                    <a:schemeClr val="tx1"/>
                  </a:solidFill>
                  <a:miter lim="800000"/>
                  <a:headEnd/>
                  <a:tailEnd/>
                </a:ln>
              </p:spPr>
              <p:txBody>
                <a:bodyPr wrap="none" anchor="ctr"/>
                <a:lstStyle/>
                <a:p>
                  <a:pPr>
                    <a:defRPr/>
                  </a:pPr>
                  <a:endParaRPr lang="en-US" sz="1200" dirty="0">
                    <a:solidFill>
                      <a:prstClr val="black"/>
                    </a:solidFill>
                    <a:latin typeface="Arial" charset="0"/>
                    <a:cs typeface="Arial" charset="0"/>
                  </a:endParaRPr>
                </a:p>
              </p:txBody>
            </p:sp>
            <p:pic>
              <p:nvPicPr>
                <p:cNvPr id="300054" name="Picture 44" descr="A Whole Lemon and a Half of a Lemon - Royalty Free Clipart Picture">
                  <a:hlinkClick r:id="rId5"/>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74183" y="3813174"/>
                  <a:ext cx="423334"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0055" name="Picture 50" descr="See full size image">
                  <a:hlinkClick r:id="rId7"/>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883444" y="3191427"/>
                  <a:ext cx="404812" cy="469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0056" name="Picture 58" descr="http://t2.gstatic.com/images?q=tbn:6YZSz8OUnqvndM:http://fabulouslyglamorous.files.wordpress.com/2009/07/vinegar_325.jpg">
                  <a:hlinkClick r:id="rId9"/>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877650" y="2517775"/>
                  <a:ext cx="416400" cy="5686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0057" name="Picture 59" descr="http://t1.gstatic.com/images?q=tbn:oQo1QLMgdwJRaM:http://soapnuts.com/Soapnutsnewsletter//SoapnutsJune04/images/spices.jpg">
                  <a:hlinkClick r:id="rId11"/>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762000" y="4117974"/>
                  <a:ext cx="647700"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0058" name="Picture 2" descr="http://www.luckymojo.com/glass-tiny-round-jar.jpg"/>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838200" y="4651374"/>
                  <a:ext cx="457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
          <p:nvSpPr>
            <p:cNvPr id="54" name="Rounded Rectangle 53"/>
            <p:cNvSpPr/>
            <p:nvPr/>
          </p:nvSpPr>
          <p:spPr bwMode="auto">
            <a:xfrm>
              <a:off x="1143000" y="2444750"/>
              <a:ext cx="4343400" cy="2813050"/>
            </a:xfrm>
            <a:prstGeom prst="roundRect">
              <a:avLst>
                <a:gd name="adj" fmla="val 10972"/>
              </a:avLst>
            </a:prstGeom>
            <a:solidFill>
              <a:schemeClr val="accent1">
                <a:lumMod val="20000"/>
                <a:lumOff val="80000"/>
                <a:alpha val="25000"/>
              </a:schemeClr>
            </a:solidFill>
            <a:ln>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N" sz="1200">
                <a:solidFill>
                  <a:prstClr val="white"/>
                </a:solidFill>
              </a:endParaRPr>
            </a:p>
          </p:txBody>
        </p:sp>
        <p:sp>
          <p:nvSpPr>
            <p:cNvPr id="300076" name="Text Box 55"/>
            <p:cNvSpPr txBox="1">
              <a:spLocks noChangeArrowheads="1"/>
            </p:cNvSpPr>
            <p:nvPr/>
          </p:nvSpPr>
          <p:spPr bwMode="auto">
            <a:xfrm>
              <a:off x="3276600" y="5254625"/>
              <a:ext cx="20574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en-US" sz="1400" b="1" dirty="0" smtClean="0">
                  <a:solidFill>
                    <a:srgbClr val="C00000"/>
                  </a:solidFill>
                  <a:cs typeface="Arial" pitchFamily="34" charset="0"/>
                </a:rPr>
                <a:t>2. Making product</a:t>
              </a:r>
              <a:endParaRPr lang="hi-IN" sz="1400" b="1" dirty="0" smtClean="0">
                <a:solidFill>
                  <a:srgbClr val="C00000"/>
                </a:solidFill>
                <a:cs typeface="Arial" pitchFamily="34" charset="0"/>
              </a:endParaRPr>
            </a:p>
            <a:p>
              <a:pPr algn="ctr" eaLnBrk="1" hangingPunct="1"/>
              <a:r>
                <a:rPr lang="hi-IN" sz="1400" b="1" dirty="0" smtClean="0">
                  <a:solidFill>
                    <a:srgbClr val="C00000"/>
                  </a:solidFill>
                  <a:cs typeface="Arial" pitchFamily="34" charset="0"/>
                </a:rPr>
                <a:t>उत्पाद बनाना</a:t>
              </a:r>
              <a:endParaRPr lang="en-US" sz="1400" b="1" dirty="0">
                <a:solidFill>
                  <a:srgbClr val="C00000"/>
                </a:solidFill>
                <a:cs typeface="Arial" pitchFamily="34" charset="0"/>
              </a:endParaRPr>
            </a:p>
          </p:txBody>
        </p:sp>
        <p:sp>
          <p:nvSpPr>
            <p:cNvPr id="300084" name="Rectangle 49"/>
            <p:cNvSpPr>
              <a:spLocks noChangeArrowheads="1"/>
            </p:cNvSpPr>
            <p:nvPr/>
          </p:nvSpPr>
          <p:spPr bwMode="auto">
            <a:xfrm>
              <a:off x="3155950" y="2813050"/>
              <a:ext cx="990600" cy="2057399"/>
            </a:xfrm>
            <a:prstGeom prst="rect">
              <a:avLst/>
            </a:prstGeom>
            <a:solidFill>
              <a:srgbClr val="FFFFCC"/>
            </a:solidFill>
            <a:ln w="9525">
              <a:solidFill>
                <a:schemeClr val="tx1"/>
              </a:solidFill>
              <a:miter lim="800000"/>
              <a:headEnd/>
              <a:tailEnd/>
            </a:ln>
          </p:spPr>
          <p:txBody>
            <a:bodyPr wrap="none" anchor="ctr"/>
            <a:lstStyle/>
            <a:p>
              <a:endParaRPr lang="en-US" sz="1200">
                <a:solidFill>
                  <a:srgbClr val="000000"/>
                </a:solidFill>
                <a:cs typeface="Arial" pitchFamily="34" charset="0"/>
              </a:endParaRPr>
            </a:p>
          </p:txBody>
        </p:sp>
        <p:pic>
          <p:nvPicPr>
            <p:cNvPr id="300085" name="Picture 64"/>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flipH="1">
              <a:off x="3232149" y="3270250"/>
              <a:ext cx="80981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0086" name="Picture 3"/>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3460750" y="3956049"/>
              <a:ext cx="39329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0081" name="Rectangle 50"/>
            <p:cNvSpPr>
              <a:spLocks noChangeArrowheads="1"/>
            </p:cNvSpPr>
            <p:nvPr/>
          </p:nvSpPr>
          <p:spPr bwMode="auto">
            <a:xfrm>
              <a:off x="4222750" y="2813050"/>
              <a:ext cx="1143000" cy="2057399"/>
            </a:xfrm>
            <a:prstGeom prst="rect">
              <a:avLst/>
            </a:prstGeom>
            <a:solidFill>
              <a:srgbClr val="FFCC66"/>
            </a:solidFill>
            <a:ln w="9525">
              <a:solidFill>
                <a:schemeClr val="tx1"/>
              </a:solidFill>
              <a:miter lim="800000"/>
              <a:headEnd/>
              <a:tailEnd/>
            </a:ln>
          </p:spPr>
          <p:txBody>
            <a:bodyPr wrap="none" anchor="ctr"/>
            <a:lstStyle/>
            <a:p>
              <a:endParaRPr lang="en-US" sz="1200">
                <a:solidFill>
                  <a:srgbClr val="000000"/>
                </a:solidFill>
                <a:cs typeface="Arial" pitchFamily="34" charset="0"/>
              </a:endParaRPr>
            </a:p>
          </p:txBody>
        </p:sp>
        <p:pic>
          <p:nvPicPr>
            <p:cNvPr id="300082" name="Picture 2"/>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4375150" y="4032249"/>
              <a:ext cx="808433"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0083" name="Picture 3"/>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4451350" y="2989250"/>
              <a:ext cx="685800" cy="92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0074" name="AutoShape 35"/>
            <p:cNvSpPr>
              <a:spLocks noChangeArrowheads="1"/>
            </p:cNvSpPr>
            <p:nvPr/>
          </p:nvSpPr>
          <p:spPr bwMode="auto">
            <a:xfrm>
              <a:off x="3994150" y="3803650"/>
              <a:ext cx="381000" cy="381034"/>
            </a:xfrm>
            <a:prstGeom prst="rightArrow">
              <a:avLst>
                <a:gd name="adj1" fmla="val 50000"/>
                <a:gd name="adj2" fmla="val 32144"/>
              </a:avLst>
            </a:prstGeom>
            <a:solidFill>
              <a:schemeClr val="bg2"/>
            </a:solidFill>
            <a:ln w="9525">
              <a:solidFill>
                <a:schemeClr val="tx1"/>
              </a:solidFill>
              <a:miter lim="800000"/>
              <a:headEnd/>
              <a:tailEnd/>
            </a:ln>
          </p:spPr>
          <p:txBody>
            <a:bodyPr wrap="none" anchor="ctr"/>
            <a:lstStyle/>
            <a:p>
              <a:endParaRPr lang="en-US" sz="1200">
                <a:solidFill>
                  <a:srgbClr val="000000"/>
                </a:solidFill>
                <a:cs typeface="Arial" pitchFamily="34" charset="0"/>
              </a:endParaRPr>
            </a:p>
          </p:txBody>
        </p:sp>
        <p:pic>
          <p:nvPicPr>
            <p:cNvPr id="300052" name="Picture 13" descr="j0339334[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flipH="1">
              <a:off x="2362200" y="3581400"/>
              <a:ext cx="530225" cy="53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7" name="AutoShape 47"/>
            <p:cNvSpPr>
              <a:spLocks noChangeArrowheads="1"/>
            </p:cNvSpPr>
            <p:nvPr/>
          </p:nvSpPr>
          <p:spPr bwMode="auto">
            <a:xfrm>
              <a:off x="2438400" y="4191000"/>
              <a:ext cx="381000" cy="381000"/>
            </a:xfrm>
            <a:prstGeom prst="rightArrow">
              <a:avLst>
                <a:gd name="adj1" fmla="val 50000"/>
                <a:gd name="adj2" fmla="val 31250"/>
              </a:avLst>
            </a:prstGeom>
            <a:solidFill>
              <a:schemeClr val="bg2"/>
            </a:solidFill>
            <a:ln w="9525">
              <a:solidFill>
                <a:schemeClr val="tx1"/>
              </a:solidFill>
              <a:miter lim="800000"/>
              <a:headEnd/>
              <a:tailEnd/>
            </a:ln>
          </p:spPr>
          <p:txBody>
            <a:bodyPr wrap="none" anchor="ctr"/>
            <a:lstStyle/>
            <a:p>
              <a:endParaRPr lang="en-US" sz="1200">
                <a:solidFill>
                  <a:srgbClr val="000000"/>
                </a:solidFill>
                <a:cs typeface="Arial" pitchFamily="34" charset="0"/>
              </a:endParaRPr>
            </a:p>
          </p:txBody>
        </p:sp>
      </p:grpSp>
      <p:sp>
        <p:nvSpPr>
          <p:cNvPr id="300049" name="Slide Number Placeholder 5"/>
          <p:cNvSpPr txBox="1">
            <a:spLocks/>
          </p:cNvSpPr>
          <p:nvPr/>
        </p:nvSpPr>
        <p:spPr bwMode="auto">
          <a:xfrm>
            <a:off x="3048000" y="6416675"/>
            <a:ext cx="2895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bIns="0" anchor="b"/>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fld id="{27CCAE95-24ED-4BB9-A61F-5CE581EB7A49}" type="slidenum">
              <a:rPr lang="en-US" sz="1600" b="1">
                <a:solidFill>
                  <a:srgbClr val="000000"/>
                </a:solidFill>
              </a:rPr>
              <a:pPr algn="ctr" eaLnBrk="1" hangingPunct="1"/>
              <a:t>7</a:t>
            </a:fld>
            <a:endParaRPr lang="en-US" sz="1600" b="1">
              <a:solidFill>
                <a:srgbClr val="000000"/>
              </a:solidFill>
            </a:endParaRPr>
          </a:p>
        </p:txBody>
      </p:sp>
      <p:sp>
        <p:nvSpPr>
          <p:cNvPr id="53"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r>
              <a:rPr lang="en-US" sz="2000" dirty="0" smtClean="0">
                <a:solidFill>
                  <a:srgbClr val="000000"/>
                </a:solidFill>
                <a:cs typeface="Arial" pitchFamily="34" charset="0"/>
              </a:rPr>
              <a:t>Tasks in a Production business</a:t>
            </a:r>
            <a:endParaRPr lang="en-US" sz="2000" dirty="0">
              <a:solidFill>
                <a:srgbClr val="000000"/>
              </a:solidFill>
              <a:cs typeface="Arial" pitchFamily="34" charset="0"/>
            </a:endParaRPr>
          </a:p>
        </p:txBody>
      </p:sp>
      <p:sp>
        <p:nvSpPr>
          <p:cNvPr id="61" name="Text Box 2"/>
          <p:cNvSpPr txBox="1">
            <a:spLocks noChangeArrowheads="1"/>
          </p:cNvSpPr>
          <p:nvPr/>
        </p:nvSpPr>
        <p:spPr bwMode="auto">
          <a:xfrm>
            <a:off x="228600" y="1035050"/>
            <a:ext cx="4267200" cy="9461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0" indent="0">
              <a:spcBef>
                <a:spcPct val="20000"/>
              </a:spcBef>
            </a:pPr>
            <a:r>
              <a:rPr lang="en-US" dirty="0" smtClean="0">
                <a:cs typeface="Arial" pitchFamily="34" charset="0"/>
              </a:rPr>
              <a:t>All tasks of </a:t>
            </a:r>
            <a:r>
              <a:rPr lang="en-US" dirty="0">
                <a:cs typeface="Arial" pitchFamily="34" charset="0"/>
              </a:rPr>
              <a:t>Leena’s Pickles </a:t>
            </a:r>
            <a:r>
              <a:rPr lang="en-US" dirty="0" smtClean="0">
                <a:cs typeface="Arial" pitchFamily="34" charset="0"/>
              </a:rPr>
              <a:t>business are shown below. Next, we will discuss the tasks in the blue box.</a:t>
            </a:r>
            <a:endParaRPr lang="en-US" dirty="0">
              <a:cs typeface="Arial" pitchFamily="34" charset="0"/>
            </a:endParaRPr>
          </a:p>
        </p:txBody>
      </p:sp>
      <p:sp>
        <p:nvSpPr>
          <p:cNvPr id="45"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r>
              <a:rPr lang="x-none" sz="2400" smtClean="0">
                <a:solidFill>
                  <a:srgbClr val="000000"/>
                </a:solidFill>
                <a:cs typeface="Arial" pitchFamily="34" charset="0"/>
              </a:rPr>
              <a:t>उत्पादन व्यापार</a:t>
            </a:r>
            <a:r>
              <a:rPr lang="hi-IN" sz="2400" dirty="0" smtClean="0">
                <a:solidFill>
                  <a:srgbClr val="000000"/>
                </a:solidFill>
                <a:cs typeface="Arial" pitchFamily="34" charset="0"/>
              </a:rPr>
              <a:t> के कार्य</a:t>
            </a:r>
            <a:endParaRPr lang="en-US" sz="2400" dirty="0">
              <a:solidFill>
                <a:srgbClr val="000000"/>
              </a:solidFill>
              <a:cs typeface="Arial" pitchFamily="34" charset="0"/>
            </a:endParaRPr>
          </a:p>
        </p:txBody>
      </p:sp>
      <p:sp>
        <p:nvSpPr>
          <p:cNvPr id="46" name="Text Box 2"/>
          <p:cNvSpPr txBox="1">
            <a:spLocks noChangeArrowheads="1"/>
          </p:cNvSpPr>
          <p:nvPr/>
        </p:nvSpPr>
        <p:spPr bwMode="auto">
          <a:xfrm>
            <a:off x="4648200" y="1035050"/>
            <a:ext cx="4267200" cy="9461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a:spcBef>
                <a:spcPct val="20000"/>
              </a:spcBef>
              <a:buFont typeface="Arial" pitchFamily="34" charset="0"/>
              <a:buChar char="•"/>
            </a:pPr>
            <a:r>
              <a:rPr lang="x-none" dirty="0">
                <a:solidFill>
                  <a:srgbClr val="000000"/>
                </a:solidFill>
                <a:cs typeface="Arial" pitchFamily="34" charset="0"/>
              </a:rPr>
              <a:t>यहां आप देख सकते हैं कि लीना के अचार के व्यापार के पूरे संचालन को किस प्रकार से प्रदर्शित किया जा </a:t>
            </a:r>
            <a:r>
              <a:rPr lang="x-none">
                <a:solidFill>
                  <a:srgbClr val="000000"/>
                </a:solidFill>
                <a:cs typeface="Arial" pitchFamily="34" charset="0"/>
              </a:rPr>
              <a:t>सकता </a:t>
            </a:r>
            <a:r>
              <a:rPr lang="x-none" smtClean="0">
                <a:solidFill>
                  <a:srgbClr val="000000"/>
                </a:solidFill>
                <a:cs typeface="Arial" pitchFamily="34" charset="0"/>
              </a:rPr>
              <a:t>है</a:t>
            </a:r>
            <a:r>
              <a:rPr lang="hi-IN" dirty="0" smtClean="0">
                <a:solidFill>
                  <a:srgbClr val="000000"/>
                </a:solidFill>
                <a:cs typeface="Arial" pitchFamily="34" charset="0"/>
              </a:rPr>
              <a:t>। अब हम नीले खाने में दिए कार्यों के बारे में चर्चा करेंगे। </a:t>
            </a:r>
            <a:endParaRPr lang="en-US" dirty="0">
              <a:solidFill>
                <a:srgbClr val="000000"/>
              </a:solidFill>
              <a:cs typeface="Arial" pitchFamily="34" charset="0"/>
            </a:endParaRPr>
          </a:p>
        </p:txBody>
      </p:sp>
    </p:spTree>
    <p:extLst>
      <p:ext uri="{BB962C8B-B14F-4D97-AF65-F5344CB8AC3E}">
        <p14:creationId xmlns:p14="http://schemas.microsoft.com/office/powerpoint/2010/main" val="2647914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218"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en-US" sz="2400" dirty="0" smtClean="0"/>
              <a:t>Production – Tasks in </a:t>
            </a:r>
            <a:r>
              <a:rPr lang="en-US" sz="2400" dirty="0"/>
              <a:t>g</a:t>
            </a:r>
            <a:r>
              <a:rPr lang="en-US" sz="2400" dirty="0" smtClean="0"/>
              <a:t>etting products ready</a:t>
            </a:r>
            <a:endParaRPr lang="mr-IN" sz="2400" dirty="0">
              <a:cs typeface="Arial" pitchFamily="34" charset="0"/>
            </a:endParaRPr>
          </a:p>
        </p:txBody>
      </p:sp>
      <p:sp>
        <p:nvSpPr>
          <p:cNvPr id="15363" name="Text Box 2"/>
          <p:cNvSpPr txBox="1">
            <a:spLocks noChangeArrowheads="1"/>
          </p:cNvSpPr>
          <p:nvPr/>
        </p:nvSpPr>
        <p:spPr bwMode="auto">
          <a:xfrm>
            <a:off x="228600" y="1035050"/>
            <a:ext cx="4267200" cy="53657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216000" indent="-216000" eaLnBrk="1" hangingPunct="1">
              <a:lnSpc>
                <a:spcPct val="130000"/>
              </a:lnSpc>
              <a:spcBef>
                <a:spcPts val="0"/>
              </a:spcBef>
              <a:buFont typeface="Arial" pitchFamily="34" charset="0"/>
              <a:buChar char="•"/>
            </a:pPr>
            <a:r>
              <a:rPr lang="en-US" sz="1500" dirty="0" smtClean="0">
                <a:solidFill>
                  <a:srgbClr val="000000"/>
                </a:solidFill>
              </a:rPr>
              <a:t>Let’s think of Leena’s pickle business. These are the tasks she is likely to take to make mango pickles</a:t>
            </a:r>
          </a:p>
          <a:p>
            <a:pPr marL="360000" lvl="2" indent="-360000" eaLnBrk="1" hangingPunct="1">
              <a:lnSpc>
                <a:spcPct val="130000"/>
              </a:lnSpc>
              <a:spcBef>
                <a:spcPts val="0"/>
              </a:spcBef>
              <a:buFont typeface="+mj-lt"/>
              <a:buAutoNum type="arabicPeriod"/>
            </a:pPr>
            <a:r>
              <a:rPr lang="en-IN" sz="1500" dirty="0" smtClean="0">
                <a:solidFill>
                  <a:srgbClr val="000000"/>
                </a:solidFill>
              </a:rPr>
              <a:t>Purchasing raw material</a:t>
            </a:r>
          </a:p>
          <a:p>
            <a:pPr marL="817200" lvl="3" indent="-360000" eaLnBrk="1" hangingPunct="1">
              <a:lnSpc>
                <a:spcPct val="130000"/>
              </a:lnSpc>
              <a:spcBef>
                <a:spcPts val="0"/>
              </a:spcBef>
              <a:buFont typeface="+mj-lt"/>
              <a:buAutoNum type="alphaLcPeriod"/>
            </a:pPr>
            <a:r>
              <a:rPr lang="en-IN" sz="1500" dirty="0" smtClean="0">
                <a:solidFill>
                  <a:srgbClr val="000000"/>
                </a:solidFill>
              </a:rPr>
              <a:t>Leena goes to the wholesale market</a:t>
            </a:r>
          </a:p>
          <a:p>
            <a:pPr marL="817200" lvl="3" indent="-360000" eaLnBrk="1" hangingPunct="1">
              <a:lnSpc>
                <a:spcPct val="130000"/>
              </a:lnSpc>
              <a:spcBef>
                <a:spcPts val="0"/>
              </a:spcBef>
              <a:buFont typeface="+mj-lt"/>
              <a:buAutoNum type="alphaLcPeriod"/>
            </a:pPr>
            <a:r>
              <a:rPr lang="en-IN" sz="1500" dirty="0" smtClean="0">
                <a:solidFill>
                  <a:srgbClr val="000000"/>
                </a:solidFill>
              </a:rPr>
              <a:t>She buys 200 small bottles each with a capacity of 0.5 kg of pickles.</a:t>
            </a:r>
          </a:p>
          <a:p>
            <a:pPr marL="817200" lvl="3" indent="-360000" eaLnBrk="1" hangingPunct="1">
              <a:lnSpc>
                <a:spcPct val="130000"/>
              </a:lnSpc>
              <a:spcBef>
                <a:spcPts val="0"/>
              </a:spcBef>
              <a:buFont typeface="+mj-lt"/>
              <a:buAutoNum type="alphaLcPeriod"/>
            </a:pPr>
            <a:r>
              <a:rPr lang="en-IN" sz="1500" dirty="0" smtClean="0">
                <a:solidFill>
                  <a:srgbClr val="000000"/>
                </a:solidFill>
              </a:rPr>
              <a:t>She also buys 10 kgs of oil and spices.</a:t>
            </a:r>
          </a:p>
          <a:p>
            <a:pPr marL="817200" lvl="3" indent="-360000" eaLnBrk="1" hangingPunct="1">
              <a:lnSpc>
                <a:spcPct val="130000"/>
              </a:lnSpc>
              <a:spcBef>
                <a:spcPts val="0"/>
              </a:spcBef>
              <a:buFont typeface="+mj-lt"/>
              <a:buAutoNum type="alphaLcPeriod"/>
            </a:pPr>
            <a:r>
              <a:rPr lang="en-IN" sz="1500" dirty="0" smtClean="0">
                <a:solidFill>
                  <a:srgbClr val="000000"/>
                </a:solidFill>
              </a:rPr>
              <a:t>She plucks 140 kgs of raw mangoes from her orchard</a:t>
            </a:r>
          </a:p>
          <a:p>
            <a:pPr marL="817200" lvl="3" indent="-360000" eaLnBrk="1" hangingPunct="1">
              <a:lnSpc>
                <a:spcPct val="130000"/>
              </a:lnSpc>
              <a:spcBef>
                <a:spcPts val="0"/>
              </a:spcBef>
              <a:buFont typeface="+mj-lt"/>
              <a:buAutoNum type="alphaLcPeriod"/>
            </a:pPr>
            <a:r>
              <a:rPr lang="en-IN" sz="1500" dirty="0" smtClean="0">
                <a:solidFill>
                  <a:srgbClr val="000000"/>
                </a:solidFill>
              </a:rPr>
              <a:t>She transports the raw mangoes and other raw materials in a tempo to her home</a:t>
            </a:r>
            <a:endParaRPr lang="en-IN" sz="1500" dirty="0">
              <a:solidFill>
                <a:srgbClr val="000000"/>
              </a:solidFill>
            </a:endParaRPr>
          </a:p>
          <a:p>
            <a:pPr marL="342900" lvl="2" indent="-342900" eaLnBrk="1" hangingPunct="1">
              <a:lnSpc>
                <a:spcPct val="130000"/>
              </a:lnSpc>
              <a:spcBef>
                <a:spcPts val="0"/>
              </a:spcBef>
              <a:buFont typeface="+mj-lt"/>
              <a:buAutoNum type="arabicPeriod"/>
            </a:pPr>
            <a:r>
              <a:rPr lang="en-IN" sz="1500" dirty="0">
                <a:solidFill>
                  <a:srgbClr val="000000"/>
                </a:solidFill>
              </a:rPr>
              <a:t>Making product</a:t>
            </a:r>
          </a:p>
          <a:p>
            <a:pPr marL="817200" lvl="3" indent="-360000" eaLnBrk="1" hangingPunct="1">
              <a:lnSpc>
                <a:spcPct val="130000"/>
              </a:lnSpc>
              <a:spcBef>
                <a:spcPts val="0"/>
              </a:spcBef>
              <a:buFont typeface="+mj-lt"/>
              <a:buAutoNum type="alphaLcPeriod"/>
            </a:pPr>
            <a:r>
              <a:rPr lang="en-IN" sz="1500" dirty="0">
                <a:solidFill>
                  <a:srgbClr val="000000"/>
                </a:solidFill>
              </a:rPr>
              <a:t>She washes, cuts and dries the raw mangoes</a:t>
            </a:r>
          </a:p>
          <a:p>
            <a:pPr marL="817200" lvl="3" indent="-360000" eaLnBrk="1" hangingPunct="1">
              <a:lnSpc>
                <a:spcPct val="130000"/>
              </a:lnSpc>
              <a:spcBef>
                <a:spcPts val="0"/>
              </a:spcBef>
              <a:buFont typeface="+mj-lt"/>
              <a:buAutoNum type="alphaLcPeriod"/>
            </a:pPr>
            <a:r>
              <a:rPr lang="en-IN" sz="1500" dirty="0">
                <a:solidFill>
                  <a:srgbClr val="000000"/>
                </a:solidFill>
              </a:rPr>
              <a:t>Mixes the cut pieces well with salt and chilli powder</a:t>
            </a:r>
          </a:p>
          <a:p>
            <a:pPr marL="457200" lvl="3" indent="0" eaLnBrk="1" hangingPunct="1">
              <a:lnSpc>
                <a:spcPct val="130000"/>
              </a:lnSpc>
              <a:spcBef>
                <a:spcPts val="0"/>
              </a:spcBef>
            </a:pPr>
            <a:endParaRPr lang="en-IN" sz="1500" dirty="0" smtClean="0">
              <a:solidFill>
                <a:srgbClr val="000000"/>
              </a:solidFill>
            </a:endParaRPr>
          </a:p>
        </p:txBody>
      </p:sp>
      <p:sp>
        <p:nvSpPr>
          <p:cNvPr id="11" name="Slide Number Placeholder 5"/>
          <p:cNvSpPr>
            <a:spLocks noGrp="1"/>
          </p:cNvSpPr>
          <p:nvPr>
            <p:ph type="sldNum" sz="quarter" idx="12"/>
          </p:nvPr>
        </p:nvSpPr>
        <p:spPr>
          <a:xfrm>
            <a:off x="3581400" y="6292850"/>
            <a:ext cx="2133600" cy="365125"/>
          </a:xfrm>
          <a:prstGeom prst="rect">
            <a:avLst/>
          </a:prstGeom>
        </p:spPr>
        <p:txBody>
          <a:bodyPr bIns="0" anchor="b" anchorCtr="0"/>
          <a:lstStyle/>
          <a:p>
            <a:pPr algn="ctr">
              <a:defRPr/>
            </a:pPr>
            <a:fld id="{441D18AD-A24A-4651-9B4E-1E5BB34EA949}" type="slidenum">
              <a:rPr lang="en-US" sz="1600" b="1" smtClean="0">
                <a:solidFill>
                  <a:prstClr val="black"/>
                </a:solidFill>
              </a:rPr>
              <a:pPr algn="ctr">
                <a:defRPr/>
              </a:pPr>
              <a:t>8</a:t>
            </a:fld>
            <a:endParaRPr lang="mr-IN" sz="1600" b="1">
              <a:solidFill>
                <a:prstClr val="black"/>
              </a:solidFill>
            </a:endParaRPr>
          </a:p>
        </p:txBody>
      </p:sp>
      <p:sp>
        <p:nvSpPr>
          <p:cNvPr id="7" name="Text Box 1"/>
          <p:cNvSpPr txBox="1">
            <a:spLocks noChangeArrowheads="1"/>
          </p:cNvSpPr>
          <p:nvPr/>
        </p:nvSpPr>
        <p:spPr bwMode="auto">
          <a:xfrm>
            <a:off x="4658591"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hi-IN" sz="2400" dirty="0" smtClean="0"/>
              <a:t>उत्पादन – उत्पाद तैयार करने से जुड़े कार्य </a:t>
            </a:r>
            <a:endParaRPr lang="mr-IN" sz="2400" dirty="0">
              <a:cs typeface="Arial" pitchFamily="34" charset="0"/>
            </a:endParaRPr>
          </a:p>
        </p:txBody>
      </p:sp>
      <p:sp>
        <p:nvSpPr>
          <p:cNvPr id="10" name="Text Box 2"/>
          <p:cNvSpPr txBox="1">
            <a:spLocks noChangeArrowheads="1"/>
          </p:cNvSpPr>
          <p:nvPr/>
        </p:nvSpPr>
        <p:spPr bwMode="auto">
          <a:xfrm>
            <a:off x="4658591" y="1035050"/>
            <a:ext cx="4267200" cy="53657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216000" indent="-216000" eaLnBrk="1" hangingPunct="1">
              <a:lnSpc>
                <a:spcPct val="130000"/>
              </a:lnSpc>
              <a:spcBef>
                <a:spcPts val="0"/>
              </a:spcBef>
              <a:buFont typeface="Arial" pitchFamily="34" charset="0"/>
              <a:buChar char="•"/>
            </a:pPr>
            <a:r>
              <a:rPr lang="hi-IN" sz="1500" dirty="0" smtClean="0">
                <a:solidFill>
                  <a:srgbClr val="000000"/>
                </a:solidFill>
              </a:rPr>
              <a:t>चलिए लीना के अचार के व्यापार के बारे में सोचते हैं। ये वो कार्य हैं जो उसे आम का अचार बनाने के लिए करना पड़ सकता है।  </a:t>
            </a:r>
            <a:endParaRPr lang="en-US" sz="1500" dirty="0" smtClean="0">
              <a:solidFill>
                <a:srgbClr val="000000"/>
              </a:solidFill>
            </a:endParaRPr>
          </a:p>
          <a:p>
            <a:pPr marL="360000" lvl="2" indent="-360000" eaLnBrk="1" hangingPunct="1">
              <a:lnSpc>
                <a:spcPct val="130000"/>
              </a:lnSpc>
              <a:spcBef>
                <a:spcPts val="0"/>
              </a:spcBef>
              <a:buFont typeface="+mj-lt"/>
              <a:buAutoNum type="arabicPeriod"/>
            </a:pPr>
            <a:r>
              <a:rPr lang="hi-IN" sz="1500" dirty="0" smtClean="0">
                <a:solidFill>
                  <a:srgbClr val="000000"/>
                </a:solidFill>
              </a:rPr>
              <a:t>कच्चा माल खरीदना </a:t>
            </a:r>
            <a:endParaRPr lang="en-IN" sz="1500" dirty="0" smtClean="0">
              <a:solidFill>
                <a:srgbClr val="000000"/>
              </a:solidFill>
            </a:endParaRPr>
          </a:p>
          <a:p>
            <a:pPr marL="817200" lvl="3" indent="-360000" eaLnBrk="1" hangingPunct="1">
              <a:lnSpc>
                <a:spcPct val="130000"/>
              </a:lnSpc>
              <a:spcBef>
                <a:spcPts val="0"/>
              </a:spcBef>
              <a:buFont typeface="+mj-lt"/>
              <a:buAutoNum type="alphaLcPeriod"/>
            </a:pPr>
            <a:r>
              <a:rPr lang="hi-IN" sz="1500" dirty="0" smtClean="0">
                <a:solidFill>
                  <a:srgbClr val="000000"/>
                </a:solidFill>
              </a:rPr>
              <a:t>लीना थोक बाजार में जाती है </a:t>
            </a:r>
            <a:endParaRPr lang="en-IN" sz="1500" dirty="0" smtClean="0">
              <a:solidFill>
                <a:srgbClr val="000000"/>
              </a:solidFill>
            </a:endParaRPr>
          </a:p>
          <a:p>
            <a:pPr marL="817200" lvl="3" indent="-360000" eaLnBrk="1" hangingPunct="1">
              <a:lnSpc>
                <a:spcPct val="130000"/>
              </a:lnSpc>
              <a:spcBef>
                <a:spcPts val="0"/>
              </a:spcBef>
              <a:buFont typeface="+mj-lt"/>
              <a:buAutoNum type="alphaLcPeriod"/>
            </a:pPr>
            <a:r>
              <a:rPr lang="hi-IN" sz="1500" dirty="0" smtClean="0">
                <a:solidFill>
                  <a:srgbClr val="000000"/>
                </a:solidFill>
              </a:rPr>
              <a:t>वो </a:t>
            </a:r>
            <a:r>
              <a:rPr lang="en-IN" sz="1500" dirty="0">
                <a:solidFill>
                  <a:srgbClr val="000000"/>
                </a:solidFill>
              </a:rPr>
              <a:t>200 </a:t>
            </a:r>
            <a:r>
              <a:rPr lang="hi-IN" sz="1500" dirty="0" smtClean="0">
                <a:solidFill>
                  <a:srgbClr val="000000"/>
                </a:solidFill>
              </a:rPr>
              <a:t>छोटी बोतलें खरीदती है </a:t>
            </a:r>
            <a:r>
              <a:rPr lang="en-US" sz="1500" dirty="0" err="1" smtClean="0">
                <a:solidFill>
                  <a:srgbClr val="000000"/>
                </a:solidFill>
              </a:rPr>
              <a:t>जिनमें</a:t>
            </a:r>
            <a:r>
              <a:rPr lang="en-US" sz="1500" dirty="0" smtClean="0">
                <a:solidFill>
                  <a:srgbClr val="000000"/>
                </a:solidFill>
              </a:rPr>
              <a:t> </a:t>
            </a:r>
            <a:r>
              <a:rPr lang="en-US" sz="1500" dirty="0" err="1" smtClean="0">
                <a:solidFill>
                  <a:srgbClr val="000000"/>
                </a:solidFill>
              </a:rPr>
              <a:t>से</a:t>
            </a:r>
            <a:r>
              <a:rPr lang="en-US" sz="1500" dirty="0" smtClean="0">
                <a:solidFill>
                  <a:srgbClr val="000000"/>
                </a:solidFill>
              </a:rPr>
              <a:t> </a:t>
            </a:r>
            <a:r>
              <a:rPr lang="en-US" sz="1500" dirty="0" err="1" smtClean="0">
                <a:solidFill>
                  <a:srgbClr val="000000"/>
                </a:solidFill>
              </a:rPr>
              <a:t>प्रत्येक</a:t>
            </a:r>
            <a:r>
              <a:rPr lang="en-US" sz="1500" dirty="0" smtClean="0">
                <a:solidFill>
                  <a:srgbClr val="000000"/>
                </a:solidFill>
              </a:rPr>
              <a:t> </a:t>
            </a:r>
            <a:r>
              <a:rPr lang="en-US" sz="1500" dirty="0" err="1" smtClean="0">
                <a:solidFill>
                  <a:srgbClr val="000000"/>
                </a:solidFill>
              </a:rPr>
              <a:t>की</a:t>
            </a:r>
            <a:r>
              <a:rPr lang="en-US" sz="1500" dirty="0" smtClean="0">
                <a:solidFill>
                  <a:srgbClr val="000000"/>
                </a:solidFill>
              </a:rPr>
              <a:t> </a:t>
            </a:r>
            <a:r>
              <a:rPr lang="en-US" sz="1500" dirty="0" err="1" smtClean="0">
                <a:solidFill>
                  <a:srgbClr val="000000"/>
                </a:solidFill>
              </a:rPr>
              <a:t>क्षमता</a:t>
            </a:r>
            <a:r>
              <a:rPr lang="en-US" sz="1500" dirty="0" smtClean="0">
                <a:solidFill>
                  <a:srgbClr val="000000"/>
                </a:solidFill>
              </a:rPr>
              <a:t> </a:t>
            </a:r>
            <a:r>
              <a:rPr lang="hi-IN" sz="1500" dirty="0" smtClean="0">
                <a:solidFill>
                  <a:srgbClr val="000000"/>
                </a:solidFill>
              </a:rPr>
              <a:t>आधे किलो अचार की है। </a:t>
            </a:r>
            <a:endParaRPr lang="en-IN" sz="1500" dirty="0" smtClean="0">
              <a:solidFill>
                <a:srgbClr val="000000"/>
              </a:solidFill>
            </a:endParaRPr>
          </a:p>
          <a:p>
            <a:pPr marL="817200" lvl="3" indent="-360000" eaLnBrk="1" hangingPunct="1">
              <a:lnSpc>
                <a:spcPct val="130000"/>
              </a:lnSpc>
              <a:spcBef>
                <a:spcPts val="0"/>
              </a:spcBef>
              <a:buFont typeface="+mj-lt"/>
              <a:buAutoNum type="alphaLcPeriod"/>
            </a:pPr>
            <a:r>
              <a:rPr lang="hi-IN" sz="1500" dirty="0" smtClean="0">
                <a:solidFill>
                  <a:srgbClr val="000000"/>
                </a:solidFill>
              </a:rPr>
              <a:t>वो </a:t>
            </a:r>
            <a:r>
              <a:rPr lang="en-IN" sz="1500" dirty="0" smtClean="0">
                <a:solidFill>
                  <a:srgbClr val="000000"/>
                </a:solidFill>
              </a:rPr>
              <a:t>10 </a:t>
            </a:r>
            <a:r>
              <a:rPr lang="hi-IN" sz="1500" dirty="0" smtClean="0">
                <a:solidFill>
                  <a:srgbClr val="000000"/>
                </a:solidFill>
              </a:rPr>
              <a:t>किलो तेल और मसाले भी खरीदती है। </a:t>
            </a:r>
            <a:endParaRPr lang="en-IN" sz="1500" dirty="0" smtClean="0">
              <a:solidFill>
                <a:srgbClr val="000000"/>
              </a:solidFill>
            </a:endParaRPr>
          </a:p>
          <a:p>
            <a:pPr marL="817200" lvl="3" indent="-360000" eaLnBrk="1" hangingPunct="1">
              <a:lnSpc>
                <a:spcPct val="130000"/>
              </a:lnSpc>
              <a:spcBef>
                <a:spcPts val="0"/>
              </a:spcBef>
              <a:buFont typeface="+mj-lt"/>
              <a:buAutoNum type="alphaLcPeriod"/>
            </a:pPr>
            <a:r>
              <a:rPr lang="hi-IN" sz="1500" dirty="0" smtClean="0">
                <a:solidFill>
                  <a:srgbClr val="000000"/>
                </a:solidFill>
              </a:rPr>
              <a:t>वो अपने बाग से </a:t>
            </a:r>
            <a:r>
              <a:rPr lang="en-IN" sz="1500" dirty="0">
                <a:solidFill>
                  <a:srgbClr val="000000"/>
                </a:solidFill>
              </a:rPr>
              <a:t>140 </a:t>
            </a:r>
            <a:r>
              <a:rPr lang="hi-IN" sz="1500" dirty="0" smtClean="0">
                <a:solidFill>
                  <a:srgbClr val="000000"/>
                </a:solidFill>
              </a:rPr>
              <a:t>किलो कच्चे आम तोड़ती है।</a:t>
            </a:r>
            <a:endParaRPr lang="en-IN" sz="1500" dirty="0" smtClean="0">
              <a:solidFill>
                <a:srgbClr val="000000"/>
              </a:solidFill>
            </a:endParaRPr>
          </a:p>
          <a:p>
            <a:pPr marL="817200" lvl="3" indent="-360000" eaLnBrk="1" hangingPunct="1">
              <a:lnSpc>
                <a:spcPct val="130000"/>
              </a:lnSpc>
              <a:spcBef>
                <a:spcPts val="0"/>
              </a:spcBef>
              <a:buFont typeface="+mj-lt"/>
              <a:buAutoNum type="alphaLcPeriod"/>
            </a:pPr>
            <a:r>
              <a:rPr lang="hi-IN" sz="1500" dirty="0" smtClean="0">
                <a:solidFill>
                  <a:srgbClr val="000000"/>
                </a:solidFill>
              </a:rPr>
              <a:t>वो टेम्पो में अपने घर तक कच्चे आम और अन्य कच्चा माल ले जाती है</a:t>
            </a:r>
            <a:endParaRPr lang="en-IN" sz="1500" dirty="0" smtClean="0">
              <a:solidFill>
                <a:srgbClr val="000000"/>
              </a:solidFill>
            </a:endParaRPr>
          </a:p>
          <a:p>
            <a:pPr marL="342900" lvl="2" indent="-342900" eaLnBrk="1" hangingPunct="1">
              <a:lnSpc>
                <a:spcPct val="130000"/>
              </a:lnSpc>
              <a:spcBef>
                <a:spcPts val="0"/>
              </a:spcBef>
              <a:buFont typeface="+mj-lt"/>
              <a:buAutoNum type="arabicPeriod"/>
            </a:pPr>
            <a:r>
              <a:rPr lang="hi-IN" sz="1500" dirty="0" smtClean="0">
                <a:solidFill>
                  <a:srgbClr val="000000"/>
                </a:solidFill>
              </a:rPr>
              <a:t>उत्पाद बनाना </a:t>
            </a:r>
            <a:endParaRPr lang="en-IN" sz="1500" dirty="0" smtClean="0">
              <a:solidFill>
                <a:srgbClr val="000000"/>
              </a:solidFill>
            </a:endParaRPr>
          </a:p>
          <a:p>
            <a:pPr marL="817200" lvl="3" indent="-360000" eaLnBrk="1" hangingPunct="1">
              <a:lnSpc>
                <a:spcPct val="130000"/>
              </a:lnSpc>
              <a:spcBef>
                <a:spcPts val="0"/>
              </a:spcBef>
              <a:buFont typeface="+mj-lt"/>
              <a:buAutoNum type="alphaLcPeriod"/>
            </a:pPr>
            <a:r>
              <a:rPr lang="hi-IN" sz="1500" dirty="0" smtClean="0">
                <a:solidFill>
                  <a:srgbClr val="000000"/>
                </a:solidFill>
              </a:rPr>
              <a:t>वो कच्चे आम को धोती, काटती और सुखाती है </a:t>
            </a:r>
            <a:endParaRPr lang="en-IN" sz="1500" dirty="0">
              <a:solidFill>
                <a:srgbClr val="000000"/>
              </a:solidFill>
            </a:endParaRPr>
          </a:p>
          <a:p>
            <a:pPr marL="817200" lvl="3" indent="-360000" eaLnBrk="1" hangingPunct="1">
              <a:lnSpc>
                <a:spcPct val="130000"/>
              </a:lnSpc>
              <a:spcBef>
                <a:spcPts val="0"/>
              </a:spcBef>
              <a:buFont typeface="+mj-lt"/>
              <a:buAutoNum type="alphaLcPeriod"/>
            </a:pPr>
            <a:r>
              <a:rPr lang="hi-IN" sz="1500" dirty="0" smtClean="0">
                <a:solidFill>
                  <a:srgbClr val="000000"/>
                </a:solidFill>
              </a:rPr>
              <a:t>कटे टुकड़े को नमक और मिर्ची पाउडर के साथ अच्छी तरह मिलाती है</a:t>
            </a:r>
            <a:endParaRPr lang="en-IN" sz="1500" dirty="0" smtClean="0">
              <a:solidFill>
                <a:srgbClr val="000000"/>
              </a:solidFill>
            </a:endParaRPr>
          </a:p>
        </p:txBody>
      </p:sp>
    </p:spTree>
    <p:extLst>
      <p:ext uri="{BB962C8B-B14F-4D97-AF65-F5344CB8AC3E}">
        <p14:creationId xmlns:p14="http://schemas.microsoft.com/office/powerpoint/2010/main" val="809320004"/>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36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36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36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36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536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536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536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536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536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5363">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10">
                                            <p:txEl>
                                              <p:pRg st="3" end="3"/>
                                            </p:txEl>
                                          </p:spTgt>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10">
                                            <p:txEl>
                                              <p:pRg st="4" end="4"/>
                                            </p:txEl>
                                          </p:spTgt>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10">
                                            <p:txEl>
                                              <p:pRg st="5" end="5"/>
                                            </p:txEl>
                                          </p:spTgt>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10">
                                            <p:txEl>
                                              <p:pRg st="6" end="6"/>
                                            </p:txEl>
                                          </p:spTgt>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nodeType="clickEffect">
                                  <p:stCondLst>
                                    <p:cond delay="0"/>
                                  </p:stCondLst>
                                  <p:childTnLst>
                                    <p:set>
                                      <p:cBhvr>
                                        <p:cTn id="74" dur="1" fill="hold">
                                          <p:stCondLst>
                                            <p:cond delay="0"/>
                                          </p:stCondLst>
                                        </p:cTn>
                                        <p:tgtEl>
                                          <p:spTgt spid="10">
                                            <p:txEl>
                                              <p:pRg st="7" end="7"/>
                                            </p:txEl>
                                          </p:spTgt>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nodeType="clickEffect">
                                  <p:stCondLst>
                                    <p:cond delay="0"/>
                                  </p:stCondLst>
                                  <p:childTnLst>
                                    <p:set>
                                      <p:cBhvr>
                                        <p:cTn id="78" dur="1" fill="hold">
                                          <p:stCondLst>
                                            <p:cond delay="0"/>
                                          </p:stCondLst>
                                        </p:cTn>
                                        <p:tgtEl>
                                          <p:spTgt spid="10">
                                            <p:txEl>
                                              <p:pRg st="8" end="8"/>
                                            </p:txEl>
                                          </p:spTgt>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nodeType="clickEffect">
                                  <p:stCondLst>
                                    <p:cond delay="0"/>
                                  </p:stCondLst>
                                  <p:childTnLst>
                                    <p:set>
                                      <p:cBhvr>
                                        <p:cTn id="82" dur="1" fill="hold">
                                          <p:stCondLst>
                                            <p:cond delay="0"/>
                                          </p:stCondLst>
                                        </p:cTn>
                                        <p:tgtEl>
                                          <p:spTgt spid="10">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218"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en-US" sz="2400" dirty="0"/>
              <a:t>Production – Tasks in getting </a:t>
            </a:r>
            <a:r>
              <a:rPr lang="en-US" sz="2400" dirty="0" smtClean="0"/>
              <a:t>products </a:t>
            </a:r>
            <a:r>
              <a:rPr lang="en-US" sz="2400" dirty="0"/>
              <a:t>ready</a:t>
            </a:r>
            <a:endParaRPr lang="mr-IN" sz="2400" dirty="0">
              <a:cs typeface="Arial" pitchFamily="34" charset="0"/>
            </a:endParaRPr>
          </a:p>
        </p:txBody>
      </p:sp>
      <p:sp>
        <p:nvSpPr>
          <p:cNvPr id="15363" name="Text Box 2"/>
          <p:cNvSpPr txBox="1">
            <a:spLocks noChangeArrowheads="1"/>
          </p:cNvSpPr>
          <p:nvPr/>
        </p:nvSpPr>
        <p:spPr bwMode="auto">
          <a:xfrm>
            <a:off x="228600" y="1035050"/>
            <a:ext cx="4267200" cy="55181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817200" lvl="3" indent="-360000" eaLnBrk="1" hangingPunct="1">
              <a:lnSpc>
                <a:spcPct val="130000"/>
              </a:lnSpc>
              <a:spcBef>
                <a:spcPts val="0"/>
              </a:spcBef>
              <a:buFont typeface="+mj-lt"/>
              <a:buAutoNum type="alphaLcPeriod" startAt="3"/>
            </a:pPr>
            <a:r>
              <a:rPr lang="en-IN" sz="1500" dirty="0" smtClean="0">
                <a:solidFill>
                  <a:srgbClr val="000000"/>
                </a:solidFill>
              </a:rPr>
              <a:t>Fills </a:t>
            </a:r>
            <a:r>
              <a:rPr lang="en-IN" sz="1500" dirty="0">
                <a:solidFill>
                  <a:srgbClr val="000000"/>
                </a:solidFill>
              </a:rPr>
              <a:t>the mixture in </a:t>
            </a:r>
            <a:r>
              <a:rPr lang="en-IN" sz="1500" dirty="0" smtClean="0">
                <a:solidFill>
                  <a:srgbClr val="000000"/>
                </a:solidFill>
              </a:rPr>
              <a:t>large glass bottles which she already had from last year.</a:t>
            </a:r>
            <a:endParaRPr lang="en-IN" sz="1500" dirty="0">
              <a:solidFill>
                <a:srgbClr val="000000"/>
              </a:solidFill>
            </a:endParaRPr>
          </a:p>
          <a:p>
            <a:pPr marL="817200" lvl="3" indent="-360000" eaLnBrk="1" hangingPunct="1">
              <a:lnSpc>
                <a:spcPct val="130000"/>
              </a:lnSpc>
              <a:spcBef>
                <a:spcPts val="0"/>
              </a:spcBef>
              <a:buFont typeface="+mj-lt"/>
              <a:buAutoNum type="alphaLcPeriod" startAt="3"/>
            </a:pPr>
            <a:r>
              <a:rPr lang="en-IN" sz="1500" dirty="0" smtClean="0">
                <a:solidFill>
                  <a:srgbClr val="000000"/>
                </a:solidFill>
              </a:rPr>
              <a:t>Adds </a:t>
            </a:r>
            <a:r>
              <a:rPr lang="en-IN" sz="1500" dirty="0">
                <a:solidFill>
                  <a:srgbClr val="000000"/>
                </a:solidFill>
              </a:rPr>
              <a:t>oil to the </a:t>
            </a:r>
            <a:r>
              <a:rPr lang="en-IN" sz="1500" dirty="0" smtClean="0">
                <a:solidFill>
                  <a:srgbClr val="000000"/>
                </a:solidFill>
              </a:rPr>
              <a:t>large bottles </a:t>
            </a:r>
            <a:r>
              <a:rPr lang="en-IN" sz="1500" dirty="0">
                <a:solidFill>
                  <a:srgbClr val="000000"/>
                </a:solidFill>
              </a:rPr>
              <a:t>as preservative and tightly </a:t>
            </a:r>
            <a:r>
              <a:rPr lang="en-IN" sz="1500" dirty="0" smtClean="0">
                <a:solidFill>
                  <a:srgbClr val="000000"/>
                </a:solidFill>
              </a:rPr>
              <a:t>closes </a:t>
            </a:r>
            <a:r>
              <a:rPr lang="en-IN" sz="1500" dirty="0">
                <a:solidFill>
                  <a:srgbClr val="000000"/>
                </a:solidFill>
              </a:rPr>
              <a:t>the lids</a:t>
            </a:r>
          </a:p>
          <a:p>
            <a:pPr marL="817200" lvl="3" indent="-360000" eaLnBrk="1" hangingPunct="1">
              <a:lnSpc>
                <a:spcPct val="130000"/>
              </a:lnSpc>
              <a:spcBef>
                <a:spcPts val="0"/>
              </a:spcBef>
              <a:buFont typeface="+mj-lt"/>
              <a:buAutoNum type="alphaLcPeriod" startAt="3"/>
            </a:pPr>
            <a:r>
              <a:rPr lang="en-IN" sz="1500" dirty="0" smtClean="0">
                <a:solidFill>
                  <a:srgbClr val="000000"/>
                </a:solidFill>
              </a:rPr>
              <a:t>Keesp the large bottles </a:t>
            </a:r>
            <a:r>
              <a:rPr lang="en-IN" sz="1500" dirty="0">
                <a:solidFill>
                  <a:srgbClr val="000000"/>
                </a:solidFill>
              </a:rPr>
              <a:t>in the sun and </a:t>
            </a:r>
            <a:r>
              <a:rPr lang="en-IN" sz="1500" dirty="0" smtClean="0">
                <a:solidFill>
                  <a:srgbClr val="000000"/>
                </a:solidFill>
              </a:rPr>
              <a:t>shakes </a:t>
            </a:r>
            <a:r>
              <a:rPr lang="en-IN" sz="1500" dirty="0">
                <a:solidFill>
                  <a:srgbClr val="000000"/>
                </a:solidFill>
              </a:rPr>
              <a:t>them once a day</a:t>
            </a:r>
          </a:p>
          <a:p>
            <a:pPr marL="817200" lvl="3" indent="-360000" eaLnBrk="1" hangingPunct="1">
              <a:lnSpc>
                <a:spcPct val="130000"/>
              </a:lnSpc>
              <a:spcBef>
                <a:spcPts val="0"/>
              </a:spcBef>
              <a:buFont typeface="+mj-lt"/>
              <a:buAutoNum type="alphaLcPeriod" startAt="3"/>
            </a:pPr>
            <a:r>
              <a:rPr lang="en-IN" sz="1500" dirty="0">
                <a:solidFill>
                  <a:srgbClr val="000000"/>
                </a:solidFill>
              </a:rPr>
              <a:t>After 30 </a:t>
            </a:r>
            <a:r>
              <a:rPr lang="en-IN" sz="1500" dirty="0" smtClean="0">
                <a:solidFill>
                  <a:srgbClr val="000000"/>
                </a:solidFill>
              </a:rPr>
              <a:t>days, fills 200 </a:t>
            </a:r>
            <a:r>
              <a:rPr lang="en-IN" sz="1500" dirty="0">
                <a:solidFill>
                  <a:srgbClr val="000000"/>
                </a:solidFill>
              </a:rPr>
              <a:t>small bottles with the </a:t>
            </a:r>
            <a:r>
              <a:rPr lang="en-IN" sz="1500" dirty="0" smtClean="0">
                <a:solidFill>
                  <a:srgbClr val="000000"/>
                </a:solidFill>
              </a:rPr>
              <a:t>pickles </a:t>
            </a:r>
            <a:r>
              <a:rPr lang="en-IN" sz="1500" dirty="0">
                <a:solidFill>
                  <a:srgbClr val="000000"/>
                </a:solidFill>
              </a:rPr>
              <a:t>from the </a:t>
            </a:r>
            <a:r>
              <a:rPr lang="en-IN" sz="1500" dirty="0" smtClean="0">
                <a:solidFill>
                  <a:srgbClr val="000000"/>
                </a:solidFill>
              </a:rPr>
              <a:t>large bottles and </a:t>
            </a:r>
            <a:r>
              <a:rPr lang="en-US" sz="1500" dirty="0" smtClean="0">
                <a:solidFill>
                  <a:srgbClr val="000000"/>
                </a:solidFill>
              </a:rPr>
              <a:t>leaves the remaining in large bottles for selling in loose quantities</a:t>
            </a:r>
          </a:p>
          <a:p>
            <a:pPr marL="216000" lvl="3" indent="-216000" eaLnBrk="1" hangingPunct="1">
              <a:lnSpc>
                <a:spcPct val="130000"/>
              </a:lnSpc>
              <a:spcBef>
                <a:spcPts val="0"/>
              </a:spcBef>
              <a:buFont typeface="Arial" pitchFamily="34" charset="0"/>
              <a:buChar char="•"/>
            </a:pPr>
            <a:r>
              <a:rPr lang="en-US" sz="1500" dirty="0" smtClean="0">
                <a:solidFill>
                  <a:srgbClr val="000000"/>
                </a:solidFill>
              </a:rPr>
              <a:t>We will use these tasks later in the module to understand capabilities of business (the skill, equipment and the time needed) </a:t>
            </a:r>
            <a:endParaRPr lang="mr-IN" sz="1500" dirty="0">
              <a:solidFill>
                <a:srgbClr val="000000"/>
              </a:solidFill>
              <a:cs typeface="Arial" pitchFamily="34" charset="0"/>
            </a:endParaRPr>
          </a:p>
        </p:txBody>
      </p:sp>
      <p:sp>
        <p:nvSpPr>
          <p:cNvPr id="11" name="Slide Number Placeholder 5"/>
          <p:cNvSpPr>
            <a:spLocks noGrp="1"/>
          </p:cNvSpPr>
          <p:nvPr>
            <p:ph type="sldNum" sz="quarter" idx="12"/>
          </p:nvPr>
        </p:nvSpPr>
        <p:spPr>
          <a:xfrm>
            <a:off x="3505200" y="6416675"/>
            <a:ext cx="2133600" cy="365125"/>
          </a:xfrm>
          <a:prstGeom prst="rect">
            <a:avLst/>
          </a:prstGeom>
        </p:spPr>
        <p:txBody>
          <a:bodyPr bIns="0" anchor="b" anchorCtr="0"/>
          <a:lstStyle/>
          <a:p>
            <a:pPr algn="ctr">
              <a:defRPr/>
            </a:pPr>
            <a:fld id="{441D18AD-A24A-4651-9B4E-1E5BB34EA949}" type="slidenum">
              <a:rPr lang="en-US" sz="1600" b="1" smtClean="0">
                <a:solidFill>
                  <a:prstClr val="black"/>
                </a:solidFill>
              </a:rPr>
              <a:pPr algn="ctr">
                <a:defRPr/>
              </a:pPr>
              <a:t>9</a:t>
            </a:fld>
            <a:endParaRPr lang="mr-IN" sz="1600" b="1" dirty="0">
              <a:solidFill>
                <a:prstClr val="black"/>
              </a:solidFill>
            </a:endParaRPr>
          </a:p>
        </p:txBody>
      </p:sp>
      <p:sp>
        <p:nvSpPr>
          <p:cNvPr id="7"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hi-IN" sz="2400" dirty="0"/>
              <a:t>उत्पादन – उत्पाद तैयार करने से जुड़े कार्य </a:t>
            </a:r>
            <a:endParaRPr lang="mr-IN" sz="2400" dirty="0">
              <a:cs typeface="Arial" pitchFamily="34" charset="0"/>
            </a:endParaRPr>
          </a:p>
        </p:txBody>
      </p:sp>
      <p:sp>
        <p:nvSpPr>
          <p:cNvPr id="10" name="Text Box 2"/>
          <p:cNvSpPr txBox="1">
            <a:spLocks noChangeArrowheads="1"/>
          </p:cNvSpPr>
          <p:nvPr/>
        </p:nvSpPr>
        <p:spPr bwMode="auto">
          <a:xfrm>
            <a:off x="4648200" y="1035050"/>
            <a:ext cx="4267200" cy="55181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817200" lvl="3" indent="-360000" eaLnBrk="1" hangingPunct="1">
              <a:lnSpc>
                <a:spcPct val="130000"/>
              </a:lnSpc>
              <a:spcBef>
                <a:spcPts val="0"/>
              </a:spcBef>
              <a:buFont typeface="+mj-lt"/>
              <a:buAutoNum type="alphaLcPeriod" startAt="3"/>
            </a:pPr>
            <a:r>
              <a:rPr lang="hi-IN" sz="1500" dirty="0" smtClean="0">
                <a:solidFill>
                  <a:srgbClr val="000000"/>
                </a:solidFill>
              </a:rPr>
              <a:t>कांच के बड़े बोतल में मिश्रण ड़ाल देंजो उसके पास पिछले साल से था। </a:t>
            </a:r>
            <a:endParaRPr lang="en-IN" sz="1500" dirty="0">
              <a:solidFill>
                <a:srgbClr val="000000"/>
              </a:solidFill>
            </a:endParaRPr>
          </a:p>
          <a:p>
            <a:pPr marL="817200" lvl="3" indent="-360000" eaLnBrk="1" hangingPunct="1">
              <a:lnSpc>
                <a:spcPct val="130000"/>
              </a:lnSpc>
              <a:spcBef>
                <a:spcPts val="0"/>
              </a:spcBef>
              <a:buFont typeface="+mj-lt"/>
              <a:buAutoNum type="alphaLcPeriod" startAt="3"/>
            </a:pPr>
            <a:r>
              <a:rPr lang="hi-IN" sz="1500" dirty="0" smtClean="0">
                <a:solidFill>
                  <a:srgbClr val="000000"/>
                </a:solidFill>
              </a:rPr>
              <a:t>बड़े बोतल में प्रिजर्वेटिव के तौर पर तेल ड़ालें और ढ़क्कन कस कर बंद कर दें </a:t>
            </a:r>
            <a:endParaRPr lang="en-IN" sz="1500" dirty="0">
              <a:solidFill>
                <a:srgbClr val="000000"/>
              </a:solidFill>
            </a:endParaRPr>
          </a:p>
          <a:p>
            <a:pPr marL="817200" lvl="3" indent="-360000" eaLnBrk="1" hangingPunct="1">
              <a:lnSpc>
                <a:spcPct val="130000"/>
              </a:lnSpc>
              <a:spcBef>
                <a:spcPts val="0"/>
              </a:spcBef>
              <a:buFont typeface="+mj-lt"/>
              <a:buAutoNum type="alphaLcPeriod" startAt="3"/>
            </a:pPr>
            <a:r>
              <a:rPr lang="hi-IN" sz="1500" dirty="0" smtClean="0">
                <a:solidFill>
                  <a:srgbClr val="000000"/>
                </a:solidFill>
              </a:rPr>
              <a:t>बड़े बोतल को धूप में रखें और दिन में एक बार हिलाएं </a:t>
            </a:r>
            <a:endParaRPr lang="en-IN" sz="1500" dirty="0">
              <a:solidFill>
                <a:srgbClr val="000000"/>
              </a:solidFill>
            </a:endParaRPr>
          </a:p>
          <a:p>
            <a:pPr marL="817200" lvl="3" indent="-360000" eaLnBrk="1" hangingPunct="1">
              <a:lnSpc>
                <a:spcPct val="130000"/>
              </a:lnSpc>
              <a:spcBef>
                <a:spcPts val="0"/>
              </a:spcBef>
              <a:buFont typeface="+mj-lt"/>
              <a:buAutoNum type="alphaLcPeriod" startAt="3"/>
            </a:pPr>
            <a:r>
              <a:rPr lang="en-IN" sz="1500" dirty="0" smtClean="0">
                <a:solidFill>
                  <a:srgbClr val="000000"/>
                </a:solidFill>
              </a:rPr>
              <a:t>30 </a:t>
            </a:r>
            <a:r>
              <a:rPr lang="hi-IN" sz="1500" dirty="0" smtClean="0">
                <a:solidFill>
                  <a:srgbClr val="000000"/>
                </a:solidFill>
              </a:rPr>
              <a:t>दिनों के बाद, </a:t>
            </a:r>
            <a:r>
              <a:rPr lang="en-IN" sz="1500" dirty="0" smtClean="0">
                <a:solidFill>
                  <a:srgbClr val="000000"/>
                </a:solidFill>
              </a:rPr>
              <a:t>200 </a:t>
            </a:r>
            <a:r>
              <a:rPr lang="hi-IN" sz="1500" dirty="0" smtClean="0">
                <a:solidFill>
                  <a:srgbClr val="000000"/>
                </a:solidFill>
              </a:rPr>
              <a:t>छोटी बोतलों में बड़ी बोतल में से अचार भर दें और बाकि को बड़ी बोतल में रहने दें ताकि उन्हें बाद में खुदरा बेचा जा सके।  </a:t>
            </a:r>
            <a:endParaRPr lang="en-US" sz="1500" dirty="0" smtClean="0">
              <a:solidFill>
                <a:srgbClr val="000000"/>
              </a:solidFill>
            </a:endParaRPr>
          </a:p>
          <a:p>
            <a:pPr marL="216000" lvl="3" indent="-216000" eaLnBrk="1" hangingPunct="1">
              <a:lnSpc>
                <a:spcPct val="130000"/>
              </a:lnSpc>
              <a:spcBef>
                <a:spcPts val="0"/>
              </a:spcBef>
              <a:buFont typeface="Arial" pitchFamily="34" charset="0"/>
              <a:buChar char="•"/>
            </a:pPr>
            <a:r>
              <a:rPr lang="hi-IN" sz="1500" dirty="0" smtClean="0">
                <a:solidFill>
                  <a:srgbClr val="000000"/>
                </a:solidFill>
              </a:rPr>
              <a:t>हम बाद में व्यापार की क्षमताओं को समझने के लिए (हुनर, उपकरण और आवश्यक समय) इन कार्यों का प्रयोग बाद के भाग में करेंगे।   </a:t>
            </a:r>
            <a:r>
              <a:rPr lang="en-US" sz="1500" dirty="0" smtClean="0">
                <a:solidFill>
                  <a:srgbClr val="000000"/>
                </a:solidFill>
              </a:rPr>
              <a:t> </a:t>
            </a:r>
            <a:endParaRPr lang="mr-IN" sz="1500" dirty="0">
              <a:solidFill>
                <a:srgbClr val="000000"/>
              </a:solidFill>
              <a:cs typeface="Arial" pitchFamily="34" charset="0"/>
            </a:endParaRPr>
          </a:p>
        </p:txBody>
      </p:sp>
    </p:spTree>
    <p:extLst>
      <p:ext uri="{BB962C8B-B14F-4D97-AF65-F5344CB8AC3E}">
        <p14:creationId xmlns:p14="http://schemas.microsoft.com/office/powerpoint/2010/main" val="3663503608"/>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363">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363">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363">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363">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5363">
                                            <p:txEl>
                                              <p:pRg st="2" end="2"/>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0">
                                            <p:txEl>
                                              <p:pRg st="3" end="3"/>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xEl>
                                              <p:pRg st="4" end="4"/>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3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26041</TotalTime>
  <Words>7752</Words>
  <Application>Microsoft Office PowerPoint</Application>
  <PresentationFormat>On-screen Show (4:3)</PresentationFormat>
  <Paragraphs>806</Paragraphs>
  <Slides>47</Slides>
  <Notes>43</Notes>
  <HiddenSlides>0</HiddenSlides>
  <MMClips>0</MMClips>
  <ScaleCrop>false</ScaleCrop>
  <HeadingPairs>
    <vt:vector size="6" baseType="variant">
      <vt:variant>
        <vt:lpstr>Theme</vt:lpstr>
      </vt:variant>
      <vt:variant>
        <vt:i4>1</vt:i4>
      </vt:variant>
      <vt:variant>
        <vt:lpstr>Embedded OLE Servers</vt:lpstr>
      </vt:variant>
      <vt:variant>
        <vt:i4>0</vt:i4>
      </vt:variant>
      <vt:variant>
        <vt:lpstr>Slide Titles</vt:lpstr>
      </vt:variant>
      <vt:variant>
        <vt:i4>47</vt:i4>
      </vt:variant>
    </vt:vector>
  </HeadingPairs>
  <TitlesOfParts>
    <vt:vector size="48" baseType="lpstr">
      <vt:lpstr>33_Office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lucky</dc:creator>
  <cp:lastModifiedBy>newcent</cp:lastModifiedBy>
  <cp:revision>818</cp:revision>
  <cp:lastPrinted>2016-01-13T04:01:47Z</cp:lastPrinted>
  <dcterms:created xsi:type="dcterms:W3CDTF">2011-03-10T04:24:51Z</dcterms:created>
  <dcterms:modified xsi:type="dcterms:W3CDTF">2017-08-10T11:54:33Z</dcterms:modified>
</cp:coreProperties>
</file>