
<file path=[Content_Types].xml><?xml version="1.0" encoding="utf-8"?>
<Types xmlns="http://schemas.openxmlformats.org/package/2006/content-types">
  <Default Extension="bin" ContentType="application/vnd.openxmlformats-officedocument.oleObject"/>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tags/tag1.xml" ContentType="application/vnd.openxmlformats-officedocument.presentationml.tags+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notesSlides/notesSlide23.xml" ContentType="application/vnd.openxmlformats-officedocument.presentationml.notesSlide+xml"/>
  <Override PartName="/ppt/tags/tag5.xml" ContentType="application/vnd.openxmlformats-officedocument.presentationml.tags+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notesSlides/notesSlide28.xml" ContentType="application/vnd.openxmlformats-officedocument.presentationml.notesSlide+xml"/>
  <Override PartName="/ppt/tags/tag13.xml" ContentType="application/vnd.openxmlformats-officedocument.presentationml.tags+xml"/>
  <Override PartName="/ppt/tags/tag14.xml" ContentType="application/vnd.openxmlformats-officedocument.presentationml.tags+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5034" r:id="rId1"/>
  </p:sldMasterIdLst>
  <p:notesMasterIdLst>
    <p:notesMasterId r:id="rId44"/>
  </p:notesMasterIdLst>
  <p:sldIdLst>
    <p:sldId id="2342" r:id="rId2"/>
    <p:sldId id="2350" r:id="rId3"/>
    <p:sldId id="2347" r:id="rId4"/>
    <p:sldId id="2346" r:id="rId5"/>
    <p:sldId id="2356" r:id="rId6"/>
    <p:sldId id="2310" r:id="rId7"/>
    <p:sldId id="2357" r:id="rId8"/>
    <p:sldId id="2311" r:id="rId9"/>
    <p:sldId id="2312" r:id="rId10"/>
    <p:sldId id="2313" r:id="rId11"/>
    <p:sldId id="2314" r:id="rId12"/>
    <p:sldId id="2315" r:id="rId13"/>
    <p:sldId id="2348" r:id="rId14"/>
    <p:sldId id="2316" r:id="rId15"/>
    <p:sldId id="2317" r:id="rId16"/>
    <p:sldId id="2318" r:id="rId17"/>
    <p:sldId id="2319" r:id="rId18"/>
    <p:sldId id="2320" r:id="rId19"/>
    <p:sldId id="2321" r:id="rId20"/>
    <p:sldId id="2322" r:id="rId21"/>
    <p:sldId id="2343" r:id="rId22"/>
    <p:sldId id="2358" r:id="rId23"/>
    <p:sldId id="2323" r:id="rId24"/>
    <p:sldId id="2324" r:id="rId25"/>
    <p:sldId id="2325" r:id="rId26"/>
    <p:sldId id="2359" r:id="rId27"/>
    <p:sldId id="2326" r:id="rId28"/>
    <p:sldId id="2328" r:id="rId29"/>
    <p:sldId id="2329" r:id="rId30"/>
    <p:sldId id="2330" r:id="rId31"/>
    <p:sldId id="2331" r:id="rId32"/>
    <p:sldId id="2360" r:id="rId33"/>
    <p:sldId id="2332" r:id="rId34"/>
    <p:sldId id="2349" r:id="rId35"/>
    <p:sldId id="2333" r:id="rId36"/>
    <p:sldId id="2334" r:id="rId37"/>
    <p:sldId id="2335" r:id="rId38"/>
    <p:sldId id="2336" r:id="rId39"/>
    <p:sldId id="2338" r:id="rId40"/>
    <p:sldId id="2339" r:id="rId41"/>
    <p:sldId id="2340" r:id="rId42"/>
    <p:sldId id="2341" r:id="rId43"/>
  </p:sldIdLst>
  <p:sldSz cx="9144000" cy="6858000" type="screen4x3"/>
  <p:notesSz cx="7315200" cy="9601200"/>
  <p:defaultTextStyle>
    <a:defPPr>
      <a:defRPr lang="en-US"/>
    </a:defPPr>
    <a:lvl1pPr algn="l" rtl="0" fontAlgn="base">
      <a:spcBef>
        <a:spcPct val="0"/>
      </a:spcBef>
      <a:spcAft>
        <a:spcPct val="0"/>
      </a:spcAft>
      <a:defRPr kern="1200">
        <a:solidFill>
          <a:schemeClr val="tx1"/>
        </a:solidFill>
        <a:latin typeface="Arial" pitchFamily="34" charset="0"/>
        <a:ea typeface="+mn-ea"/>
        <a:cs typeface="+mn-cs"/>
      </a:defRPr>
    </a:lvl1pPr>
    <a:lvl2pPr marL="457200" algn="l" rtl="0" fontAlgn="base">
      <a:spcBef>
        <a:spcPct val="0"/>
      </a:spcBef>
      <a:spcAft>
        <a:spcPct val="0"/>
      </a:spcAft>
      <a:defRPr kern="1200">
        <a:solidFill>
          <a:schemeClr val="tx1"/>
        </a:solidFill>
        <a:latin typeface="Arial" pitchFamily="34" charset="0"/>
        <a:ea typeface="+mn-ea"/>
        <a:cs typeface="+mn-cs"/>
      </a:defRPr>
    </a:lvl2pPr>
    <a:lvl3pPr marL="914400" algn="l" rtl="0" fontAlgn="base">
      <a:spcBef>
        <a:spcPct val="0"/>
      </a:spcBef>
      <a:spcAft>
        <a:spcPct val="0"/>
      </a:spcAft>
      <a:defRPr kern="1200">
        <a:solidFill>
          <a:schemeClr val="tx1"/>
        </a:solidFill>
        <a:latin typeface="Arial" pitchFamily="34" charset="0"/>
        <a:ea typeface="+mn-ea"/>
        <a:cs typeface="+mn-cs"/>
      </a:defRPr>
    </a:lvl3pPr>
    <a:lvl4pPr marL="1371600" algn="l" rtl="0" fontAlgn="base">
      <a:spcBef>
        <a:spcPct val="0"/>
      </a:spcBef>
      <a:spcAft>
        <a:spcPct val="0"/>
      </a:spcAft>
      <a:defRPr kern="1200">
        <a:solidFill>
          <a:schemeClr val="tx1"/>
        </a:solidFill>
        <a:latin typeface="Arial" pitchFamily="34" charset="0"/>
        <a:ea typeface="+mn-ea"/>
        <a:cs typeface="+mn-cs"/>
      </a:defRPr>
    </a:lvl4pPr>
    <a:lvl5pPr marL="1828800" algn="l" rtl="0" fontAlgn="base">
      <a:spcBef>
        <a:spcPct val="0"/>
      </a:spcBef>
      <a:spcAft>
        <a:spcPct val="0"/>
      </a:spcAft>
      <a:defRPr kern="1200">
        <a:solidFill>
          <a:schemeClr val="tx1"/>
        </a:solidFill>
        <a:latin typeface="Arial" pitchFamily="34" charset="0"/>
        <a:ea typeface="+mn-ea"/>
        <a:cs typeface="+mn-cs"/>
      </a:defRPr>
    </a:lvl5pPr>
    <a:lvl6pPr marL="2286000" algn="l" defTabSz="914400" rtl="0" eaLnBrk="1" latinLnBrk="0" hangingPunct="1">
      <a:defRPr kern="1200">
        <a:solidFill>
          <a:schemeClr val="tx1"/>
        </a:solidFill>
        <a:latin typeface="Arial" pitchFamily="34" charset="0"/>
        <a:ea typeface="+mn-ea"/>
        <a:cs typeface="+mn-cs"/>
      </a:defRPr>
    </a:lvl6pPr>
    <a:lvl7pPr marL="2743200" algn="l" defTabSz="914400" rtl="0" eaLnBrk="1" latinLnBrk="0" hangingPunct="1">
      <a:defRPr kern="1200">
        <a:solidFill>
          <a:schemeClr val="tx1"/>
        </a:solidFill>
        <a:latin typeface="Arial" pitchFamily="34" charset="0"/>
        <a:ea typeface="+mn-ea"/>
        <a:cs typeface="+mn-cs"/>
      </a:defRPr>
    </a:lvl7pPr>
    <a:lvl8pPr marL="3200400" algn="l" defTabSz="914400" rtl="0" eaLnBrk="1" latinLnBrk="0" hangingPunct="1">
      <a:defRPr kern="1200">
        <a:solidFill>
          <a:schemeClr val="tx1"/>
        </a:solidFill>
        <a:latin typeface="Arial" pitchFamily="34" charset="0"/>
        <a:ea typeface="+mn-ea"/>
        <a:cs typeface="+mn-cs"/>
      </a:defRPr>
    </a:lvl8pPr>
    <a:lvl9pPr marL="3657600" algn="l" defTabSz="914400" rtl="0" eaLnBrk="1" latinLnBrk="0" hangingPunct="1">
      <a:defRPr kern="1200">
        <a:solidFill>
          <a:schemeClr val="tx1"/>
        </a:solidFill>
        <a:latin typeface="Arial" pitchFamily="34" charset="0"/>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6000" autoAdjust="0"/>
    <p:restoredTop sz="93632" autoAdjust="0"/>
  </p:normalViewPr>
  <p:slideViewPr>
    <p:cSldViewPr>
      <p:cViewPr varScale="1">
        <p:scale>
          <a:sx n="86" d="100"/>
          <a:sy n="86" d="100"/>
        </p:scale>
        <p:origin x="-972" y="-84"/>
      </p:cViewPr>
      <p:guideLst>
        <p:guide orient="horz" pos="2160"/>
        <p:guide pos="2880"/>
      </p:guideLst>
    </p:cSldViewPr>
  </p:slideViewPr>
  <p:notesTextViewPr>
    <p:cViewPr>
      <p:scale>
        <a:sx n="100" d="100"/>
        <a:sy n="100" d="100"/>
      </p:scale>
      <p:origin x="0" y="0"/>
    </p:cViewPr>
  </p:notesTextViewPr>
  <p:sorterViewPr>
    <p:cViewPr>
      <p:scale>
        <a:sx n="107" d="100"/>
        <a:sy n="107"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NULL"/></Relationships>
</file>

<file path=ppt/drawings/_rels/vmlDrawing2.vml.rels><?xml version="1.0" encoding="UTF-8" standalone="yes"?>
<Relationships xmlns="http://schemas.openxmlformats.org/package/2006/relationships"><Relationship Id="rId1" Type="http://schemas.openxmlformats.org/officeDocument/2006/relationships/image" Target="NULL"/></Relationships>
</file>

<file path=ppt/drawings/_rels/vmlDrawing3.vml.rels><?xml version="1.0" encoding="UTF-8" standalone="yes"?>
<Relationships xmlns="http://schemas.openxmlformats.org/package/2006/relationships"><Relationship Id="rId1" Type="http://schemas.openxmlformats.org/officeDocument/2006/relationships/image" Target="NULL"/></Relationships>
</file>

<file path=ppt/drawings/_rels/vmlDrawing4.vml.rels><?xml version="1.0" encoding="UTF-8" standalone="yes"?>
<Relationships xmlns="http://schemas.openxmlformats.org/package/2006/relationships"><Relationship Id="rId1" Type="http://schemas.openxmlformats.org/officeDocument/2006/relationships/image" Target="NUL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69920" cy="480060"/>
          </a:xfrm>
          <a:prstGeom prst="rect">
            <a:avLst/>
          </a:prstGeom>
        </p:spPr>
        <p:txBody>
          <a:bodyPr vert="horz" lIns="96661" tIns="48331" rIns="96661" bIns="48331" rtlCol="0"/>
          <a:lstStyle>
            <a:lvl1pPr algn="l" fontAlgn="auto">
              <a:spcBef>
                <a:spcPts val="0"/>
              </a:spcBef>
              <a:spcAft>
                <a:spcPts val="0"/>
              </a:spcAft>
              <a:defRPr sz="1300">
                <a:latin typeface="+mn-lt"/>
              </a:defRPr>
            </a:lvl1pPr>
          </a:lstStyle>
          <a:p>
            <a:pPr>
              <a:defRPr/>
            </a:pPr>
            <a:endParaRPr lang="en-US"/>
          </a:p>
        </p:txBody>
      </p:sp>
      <p:sp>
        <p:nvSpPr>
          <p:cNvPr id="3" name="Date Placeholder 2"/>
          <p:cNvSpPr>
            <a:spLocks noGrp="1"/>
          </p:cNvSpPr>
          <p:nvPr>
            <p:ph type="dt" idx="1"/>
          </p:nvPr>
        </p:nvSpPr>
        <p:spPr>
          <a:xfrm>
            <a:off x="4143587" y="0"/>
            <a:ext cx="3169920" cy="480060"/>
          </a:xfrm>
          <a:prstGeom prst="rect">
            <a:avLst/>
          </a:prstGeom>
        </p:spPr>
        <p:txBody>
          <a:bodyPr vert="horz" lIns="96661" tIns="48331" rIns="96661" bIns="48331" rtlCol="0"/>
          <a:lstStyle>
            <a:lvl1pPr algn="r" fontAlgn="auto">
              <a:spcBef>
                <a:spcPts val="0"/>
              </a:spcBef>
              <a:spcAft>
                <a:spcPts val="0"/>
              </a:spcAft>
              <a:defRPr sz="1300">
                <a:latin typeface="+mn-lt"/>
              </a:defRPr>
            </a:lvl1pPr>
          </a:lstStyle>
          <a:p>
            <a:pPr>
              <a:defRPr/>
            </a:pPr>
            <a:fld id="{E9C7E114-6F50-448F-852D-C8260DD42019}" type="datetimeFigureOut">
              <a:rPr lang="en-US"/>
              <a:pPr>
                <a:defRPr/>
              </a:pPr>
              <a:t>8/9/2017</a:t>
            </a:fld>
            <a:endParaRPr lang="en-US"/>
          </a:p>
        </p:txBody>
      </p:sp>
      <p:sp>
        <p:nvSpPr>
          <p:cNvPr id="4" name="Slide Image Placeholder 3"/>
          <p:cNvSpPr>
            <a:spLocks noGrp="1" noRot="1" noChangeAspect="1"/>
          </p:cNvSpPr>
          <p:nvPr>
            <p:ph type="sldImg" idx="2"/>
          </p:nvPr>
        </p:nvSpPr>
        <p:spPr>
          <a:xfrm>
            <a:off x="1257300" y="720725"/>
            <a:ext cx="4800600" cy="3600450"/>
          </a:xfrm>
          <a:prstGeom prst="rect">
            <a:avLst/>
          </a:prstGeom>
          <a:noFill/>
          <a:ln w="12700">
            <a:solidFill>
              <a:prstClr val="black"/>
            </a:solidFill>
          </a:ln>
        </p:spPr>
        <p:txBody>
          <a:bodyPr vert="horz" lIns="96661" tIns="48331" rIns="96661" bIns="48331" rtlCol="0" anchor="ctr"/>
          <a:lstStyle/>
          <a:p>
            <a:pPr lvl="0"/>
            <a:endParaRPr lang="en-US" noProof="0" smtClean="0"/>
          </a:p>
        </p:txBody>
      </p:sp>
      <p:sp>
        <p:nvSpPr>
          <p:cNvPr id="5" name="Notes Placeholder 4"/>
          <p:cNvSpPr>
            <a:spLocks noGrp="1"/>
          </p:cNvSpPr>
          <p:nvPr>
            <p:ph type="body" sz="quarter" idx="3"/>
          </p:nvPr>
        </p:nvSpPr>
        <p:spPr>
          <a:xfrm>
            <a:off x="731520" y="4560570"/>
            <a:ext cx="5852160" cy="4320540"/>
          </a:xfrm>
          <a:prstGeom prst="rect">
            <a:avLst/>
          </a:prstGeom>
        </p:spPr>
        <p:txBody>
          <a:bodyPr vert="horz" lIns="96661" tIns="48331" rIns="96661" bIns="48331"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9119474"/>
            <a:ext cx="3169920" cy="480060"/>
          </a:xfrm>
          <a:prstGeom prst="rect">
            <a:avLst/>
          </a:prstGeom>
        </p:spPr>
        <p:txBody>
          <a:bodyPr vert="horz" lIns="96661" tIns="48331" rIns="96661" bIns="48331" rtlCol="0" anchor="b"/>
          <a:lstStyle>
            <a:lvl1pPr algn="l" fontAlgn="auto">
              <a:spcBef>
                <a:spcPts val="0"/>
              </a:spcBef>
              <a:spcAft>
                <a:spcPts val="0"/>
              </a:spcAft>
              <a:defRPr sz="1300">
                <a:latin typeface="+mn-lt"/>
              </a:defRPr>
            </a:lvl1pPr>
          </a:lstStyle>
          <a:p>
            <a:pPr>
              <a:defRPr/>
            </a:pPr>
            <a:endParaRPr lang="en-US"/>
          </a:p>
        </p:txBody>
      </p:sp>
      <p:sp>
        <p:nvSpPr>
          <p:cNvPr id="7" name="Slide Number Placeholder 6"/>
          <p:cNvSpPr>
            <a:spLocks noGrp="1"/>
          </p:cNvSpPr>
          <p:nvPr>
            <p:ph type="sldNum" sz="quarter" idx="5"/>
          </p:nvPr>
        </p:nvSpPr>
        <p:spPr>
          <a:xfrm>
            <a:off x="4143587" y="9119474"/>
            <a:ext cx="3169920" cy="480060"/>
          </a:xfrm>
          <a:prstGeom prst="rect">
            <a:avLst/>
          </a:prstGeom>
        </p:spPr>
        <p:txBody>
          <a:bodyPr vert="horz" lIns="96661" tIns="48331" rIns="96661" bIns="48331" rtlCol="0" anchor="b"/>
          <a:lstStyle>
            <a:lvl1pPr algn="r" fontAlgn="auto">
              <a:spcBef>
                <a:spcPts val="0"/>
              </a:spcBef>
              <a:spcAft>
                <a:spcPts val="0"/>
              </a:spcAft>
              <a:defRPr sz="1300">
                <a:latin typeface="+mn-lt"/>
              </a:defRPr>
            </a:lvl1pPr>
          </a:lstStyle>
          <a:p>
            <a:pPr>
              <a:defRPr/>
            </a:pPr>
            <a:fld id="{7451C2F5-D6AC-4974-A542-270CB7FCE506}" type="slidenum">
              <a:rPr lang="en-US"/>
              <a:pPr>
                <a:defRPr/>
              </a:pPr>
              <a:t>‹#›</a:t>
            </a:fld>
            <a:endParaRPr lang="en-US"/>
          </a:p>
        </p:txBody>
      </p:sp>
    </p:spTree>
    <p:extLst>
      <p:ext uri="{BB962C8B-B14F-4D97-AF65-F5344CB8AC3E}">
        <p14:creationId xmlns:p14="http://schemas.microsoft.com/office/powerpoint/2010/main" val="228072264"/>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120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fld id="{50950D9D-8DBD-42A7-B5C1-591752C7172D}" type="slidenum">
              <a:rPr lang="en-GB">
                <a:solidFill>
                  <a:prstClr val="black"/>
                </a:solidFill>
              </a:rPr>
              <a:pPr/>
              <a:t>1</a:t>
            </a:fld>
            <a:endParaRPr lang="en-GB">
              <a:solidFill>
                <a:prstClr val="black"/>
              </a:solidFill>
            </a:endParaRPr>
          </a:p>
        </p:txBody>
      </p:sp>
      <p:sp>
        <p:nvSpPr>
          <p:cNvPr id="133123" name="Text Box 1"/>
          <p:cNvSpPr txBox="1">
            <a:spLocks noChangeArrowheads="1"/>
          </p:cNvSpPr>
          <p:nvPr/>
        </p:nvSpPr>
        <p:spPr bwMode="auto">
          <a:xfrm>
            <a:off x="1177926" y="685800"/>
            <a:ext cx="4500563" cy="3429000"/>
          </a:xfrm>
          <a:prstGeom prst="rect">
            <a:avLst/>
          </a:prstGeom>
          <a:solidFill>
            <a:srgbClr val="FFFFFF"/>
          </a:solidFill>
          <a:ln w="9360">
            <a:solidFill>
              <a:srgbClr val="000000"/>
            </a:solidFill>
            <a:miter lim="800000"/>
            <a:headEnd/>
            <a:tailEnd/>
          </a:ln>
        </p:spPr>
        <p:txBody>
          <a:bodyPr wrap="none" lIns="80151" tIns="40074" rIns="80151" bIns="40074"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endParaRPr lang="en-IN">
              <a:solidFill>
                <a:prstClr val="black"/>
              </a:solidFill>
              <a:latin typeface="Calibri" pitchFamily="34" charset="0"/>
            </a:endParaRPr>
          </a:p>
        </p:txBody>
      </p:sp>
      <p:sp>
        <p:nvSpPr>
          <p:cNvPr id="133124" name="Text Box 2"/>
          <p:cNvSpPr>
            <a:spLocks noGrp="1" noChangeArrowheads="1"/>
          </p:cNvSpPr>
          <p:nvPr>
            <p:ph type="body"/>
          </p:nvPr>
        </p:nvSpPr>
        <p:spPr bwMode="auto">
          <a:xfrm>
            <a:off x="687389" y="4344988"/>
            <a:ext cx="5481637" cy="41116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numCol="1" anchor="t" anchorCtr="0" compatLnSpc="1">
            <a:prstTxWarp prst="textNoShape">
              <a:avLst/>
            </a:prstTxWarp>
          </a:bodyPr>
          <a:lstStyle/>
          <a:p>
            <a:pPr>
              <a:lnSpc>
                <a:spcPct val="95000"/>
              </a:lnSpc>
              <a:spcBef>
                <a:spcPts val="388"/>
              </a:spcBef>
              <a:tabLst>
                <a:tab pos="0" algn="l"/>
                <a:tab pos="390490" algn="l"/>
                <a:tab pos="784155" algn="l"/>
                <a:tab pos="1177820" algn="l"/>
                <a:tab pos="1571485" algn="l"/>
                <a:tab pos="1965150" algn="l"/>
                <a:tab pos="2358814" algn="l"/>
                <a:tab pos="2754067" algn="l"/>
                <a:tab pos="3147733" algn="l"/>
                <a:tab pos="3541398" algn="l"/>
                <a:tab pos="3931888" algn="l"/>
                <a:tab pos="4328727" algn="l"/>
                <a:tab pos="4720804" algn="l"/>
                <a:tab pos="5114469" algn="l"/>
                <a:tab pos="5511309" algn="l"/>
                <a:tab pos="5901799" algn="l"/>
                <a:tab pos="6295464" algn="l"/>
                <a:tab pos="6689129" algn="l"/>
                <a:tab pos="7084381" algn="l"/>
                <a:tab pos="7478047" algn="l"/>
                <a:tab pos="7871712" algn="l"/>
              </a:tabLst>
            </a:pPr>
            <a:endParaRPr lang="en-GB" smtClean="0">
              <a:ea typeface="MS Gothic" pitchFamily="49" charset="-128"/>
            </a:endParaRPr>
          </a:p>
        </p:txBody>
      </p:sp>
    </p:spTree>
    <p:extLst>
      <p:ext uri="{BB962C8B-B14F-4D97-AF65-F5344CB8AC3E}">
        <p14:creationId xmlns:p14="http://schemas.microsoft.com/office/powerpoint/2010/main" val="155118635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707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707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r>
              <a:rPr lang="en-US" smtClean="0"/>
              <a:t>Retail – give away margin, but get many more customers with low effort</a:t>
            </a:r>
          </a:p>
        </p:txBody>
      </p:sp>
      <p:sp>
        <p:nvSpPr>
          <p:cNvPr id="4" name="Slide Number Placeholder 3"/>
          <p:cNvSpPr>
            <a:spLocks noGrp="1"/>
          </p:cNvSpPr>
          <p:nvPr>
            <p:ph type="sldNum" sz="quarter" idx="5"/>
          </p:nvPr>
        </p:nvSpPr>
        <p:spPr/>
        <p:txBody>
          <a:bodyPr/>
          <a:lstStyle/>
          <a:p>
            <a:pPr>
              <a:defRPr/>
            </a:pPr>
            <a:fld id="{D71EBCB8-3E0D-4E9D-A066-D61E256A5479}" type="slidenum">
              <a:rPr lang="en-US" smtClean="0"/>
              <a:pPr>
                <a:defRPr/>
              </a:pPr>
              <a:t>11</a:t>
            </a:fld>
            <a:endParaRPr lang="en-US"/>
          </a:p>
        </p:txBody>
      </p:sp>
    </p:spTree>
    <p:extLst>
      <p:ext uri="{BB962C8B-B14F-4D97-AF65-F5344CB8AC3E}">
        <p14:creationId xmlns:p14="http://schemas.microsoft.com/office/powerpoint/2010/main" val="267231987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502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502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r>
              <a:rPr lang="en-IN" smtClean="0"/>
              <a:t>4,5 and 6 – similar selling approach</a:t>
            </a:r>
          </a:p>
        </p:txBody>
      </p:sp>
      <p:sp>
        <p:nvSpPr>
          <p:cNvPr id="4" name="Slide Number Placeholder 3"/>
          <p:cNvSpPr>
            <a:spLocks noGrp="1"/>
          </p:cNvSpPr>
          <p:nvPr>
            <p:ph type="sldNum" sz="quarter" idx="5"/>
          </p:nvPr>
        </p:nvSpPr>
        <p:spPr/>
        <p:txBody>
          <a:bodyPr/>
          <a:lstStyle/>
          <a:p>
            <a:pPr>
              <a:defRPr/>
            </a:pPr>
            <a:fld id="{C6315565-63AC-4810-AED1-1316E95849E7}" type="slidenum">
              <a:rPr lang="en-US" smtClean="0"/>
              <a:pPr>
                <a:defRPr/>
              </a:pPr>
              <a:t>13</a:t>
            </a:fld>
            <a:endParaRPr lang="en-US"/>
          </a:p>
        </p:txBody>
      </p:sp>
    </p:spTree>
    <p:extLst>
      <p:ext uri="{BB962C8B-B14F-4D97-AF65-F5344CB8AC3E}">
        <p14:creationId xmlns:p14="http://schemas.microsoft.com/office/powerpoint/2010/main" val="69667164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809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809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r>
              <a:rPr lang="en-US" smtClean="0"/>
              <a:t>Purchase, QA, Production – if they have any problem to report or feedback to give</a:t>
            </a:r>
            <a:endParaRPr lang="en-IN" smtClean="0"/>
          </a:p>
        </p:txBody>
      </p:sp>
      <p:sp>
        <p:nvSpPr>
          <p:cNvPr id="4" name="Slide Number Placeholder 3"/>
          <p:cNvSpPr>
            <a:spLocks noGrp="1"/>
          </p:cNvSpPr>
          <p:nvPr>
            <p:ph type="sldNum" sz="quarter" idx="5"/>
          </p:nvPr>
        </p:nvSpPr>
        <p:spPr/>
        <p:txBody>
          <a:bodyPr/>
          <a:lstStyle/>
          <a:p>
            <a:pPr>
              <a:defRPr/>
            </a:pPr>
            <a:fld id="{A9536E27-9676-4FB3-A930-2E52F06FE5B8}" type="slidenum">
              <a:rPr lang="en-US" smtClean="0"/>
              <a:pPr>
                <a:defRPr/>
              </a:pPr>
              <a:t>18</a:t>
            </a:fld>
            <a:endParaRPr lang="en-US"/>
          </a:p>
        </p:txBody>
      </p:sp>
    </p:spTree>
    <p:extLst>
      <p:ext uri="{BB962C8B-B14F-4D97-AF65-F5344CB8AC3E}">
        <p14:creationId xmlns:p14="http://schemas.microsoft.com/office/powerpoint/2010/main" val="3598636792"/>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2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912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r>
              <a:rPr lang="en-US" smtClean="0"/>
              <a:t>Purchase, QA, Production – if they have any problem to report or feedback to give</a:t>
            </a:r>
            <a:endParaRPr lang="en-IN" smtClean="0"/>
          </a:p>
        </p:txBody>
      </p:sp>
      <p:sp>
        <p:nvSpPr>
          <p:cNvPr id="4" name="Slide Number Placeholder 3"/>
          <p:cNvSpPr>
            <a:spLocks noGrp="1"/>
          </p:cNvSpPr>
          <p:nvPr>
            <p:ph type="sldNum" sz="quarter" idx="5"/>
          </p:nvPr>
        </p:nvSpPr>
        <p:spPr/>
        <p:txBody>
          <a:bodyPr/>
          <a:lstStyle/>
          <a:p>
            <a:pPr>
              <a:defRPr/>
            </a:pPr>
            <a:fld id="{50128EE2-CFC0-46B7-8EEA-29F20E22BFBD}" type="slidenum">
              <a:rPr lang="en-US" smtClean="0"/>
              <a:pPr>
                <a:defRPr/>
              </a:pPr>
              <a:t>19</a:t>
            </a:fld>
            <a:endParaRPr lang="en-US"/>
          </a:p>
        </p:txBody>
      </p:sp>
    </p:spTree>
    <p:extLst>
      <p:ext uri="{BB962C8B-B14F-4D97-AF65-F5344CB8AC3E}">
        <p14:creationId xmlns:p14="http://schemas.microsoft.com/office/powerpoint/2010/main" val="364628586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117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9117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r>
              <a:rPr lang="en-US" smtClean="0"/>
              <a:t>Ready-to-eat</a:t>
            </a:r>
          </a:p>
          <a:p>
            <a:r>
              <a:rPr lang="en-US" smtClean="0"/>
              <a:t>Anything that people could sample the results of cooking </a:t>
            </a:r>
          </a:p>
          <a:p>
            <a:r>
              <a:rPr lang="en-US" smtClean="0"/>
              <a:t>Small packs</a:t>
            </a:r>
            <a:endParaRPr lang="en-IN" smtClean="0"/>
          </a:p>
        </p:txBody>
      </p:sp>
      <p:sp>
        <p:nvSpPr>
          <p:cNvPr id="4" name="Slide Number Placeholder 3"/>
          <p:cNvSpPr>
            <a:spLocks noGrp="1"/>
          </p:cNvSpPr>
          <p:nvPr>
            <p:ph type="sldNum" sz="quarter" idx="5"/>
          </p:nvPr>
        </p:nvSpPr>
        <p:spPr/>
        <p:txBody>
          <a:bodyPr/>
          <a:lstStyle/>
          <a:p>
            <a:pPr>
              <a:defRPr/>
            </a:pPr>
            <a:fld id="{AFD523E5-8EEB-43D5-A0D9-0286C760600C}" type="slidenum">
              <a:rPr lang="en-US" smtClean="0"/>
              <a:pPr>
                <a:defRPr/>
              </a:pPr>
              <a:t>20</a:t>
            </a:fld>
            <a:endParaRPr lang="en-US"/>
          </a:p>
        </p:txBody>
      </p:sp>
    </p:spTree>
    <p:extLst>
      <p:ext uri="{BB962C8B-B14F-4D97-AF65-F5344CB8AC3E}">
        <p14:creationId xmlns:p14="http://schemas.microsoft.com/office/powerpoint/2010/main" val="3655532874"/>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117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9117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r>
              <a:rPr lang="en-US" smtClean="0"/>
              <a:t>Ready-to-eat</a:t>
            </a:r>
          </a:p>
          <a:p>
            <a:r>
              <a:rPr lang="en-US" smtClean="0"/>
              <a:t>Anything that people could sample the results of cooking </a:t>
            </a:r>
          </a:p>
          <a:p>
            <a:r>
              <a:rPr lang="en-US" smtClean="0"/>
              <a:t>Small packs</a:t>
            </a:r>
            <a:endParaRPr lang="en-IN" smtClean="0"/>
          </a:p>
        </p:txBody>
      </p:sp>
      <p:sp>
        <p:nvSpPr>
          <p:cNvPr id="4" name="Slide Number Placeholder 3"/>
          <p:cNvSpPr>
            <a:spLocks noGrp="1"/>
          </p:cNvSpPr>
          <p:nvPr>
            <p:ph type="sldNum" sz="quarter" idx="5"/>
          </p:nvPr>
        </p:nvSpPr>
        <p:spPr/>
        <p:txBody>
          <a:bodyPr/>
          <a:lstStyle/>
          <a:p>
            <a:pPr>
              <a:defRPr/>
            </a:pPr>
            <a:fld id="{AFD523E5-8EEB-43D5-A0D9-0286C760600C}" type="slidenum">
              <a:rPr lang="en-US" smtClean="0"/>
              <a:pPr>
                <a:defRPr/>
              </a:pPr>
              <a:t>21</a:t>
            </a:fld>
            <a:endParaRPr lang="en-US"/>
          </a:p>
        </p:txBody>
      </p:sp>
    </p:spTree>
    <p:extLst>
      <p:ext uri="{BB962C8B-B14F-4D97-AF65-F5344CB8AC3E}">
        <p14:creationId xmlns:p14="http://schemas.microsoft.com/office/powerpoint/2010/main" val="659763120"/>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22</a:t>
            </a:fld>
            <a:endParaRPr lang="en-GB" smtClean="0"/>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smtClean="0">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22</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2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92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
        <p:nvSpPr>
          <p:cNvPr id="4" name="Slide Number Placeholder 3"/>
          <p:cNvSpPr>
            <a:spLocks noGrp="1"/>
          </p:cNvSpPr>
          <p:nvPr>
            <p:ph type="sldNum" sz="quarter" idx="5"/>
          </p:nvPr>
        </p:nvSpPr>
        <p:spPr/>
        <p:txBody>
          <a:bodyPr/>
          <a:lstStyle/>
          <a:p>
            <a:pPr>
              <a:defRPr/>
            </a:pPr>
            <a:fld id="{228B5FB1-D733-44D0-9ECD-67ECB7515D51}" type="slidenum">
              <a:rPr lang="en-US" smtClean="0"/>
              <a:pPr>
                <a:defRPr/>
              </a:pPr>
              <a:t>23</a:t>
            </a:fld>
            <a:endParaRPr lang="en-US"/>
          </a:p>
        </p:txBody>
      </p:sp>
    </p:spTree>
    <p:extLst>
      <p:ext uri="{BB962C8B-B14F-4D97-AF65-F5344CB8AC3E}">
        <p14:creationId xmlns:p14="http://schemas.microsoft.com/office/powerpoint/2010/main" val="2687237651"/>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321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9321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IN" smtClean="0"/>
          </a:p>
        </p:txBody>
      </p:sp>
      <p:sp>
        <p:nvSpPr>
          <p:cNvPr id="4" name="Slide Number Placeholder 3"/>
          <p:cNvSpPr>
            <a:spLocks noGrp="1"/>
          </p:cNvSpPr>
          <p:nvPr>
            <p:ph type="sldNum" sz="quarter" idx="5"/>
          </p:nvPr>
        </p:nvSpPr>
        <p:spPr/>
        <p:txBody>
          <a:bodyPr/>
          <a:lstStyle/>
          <a:p>
            <a:pPr>
              <a:defRPr/>
            </a:pPr>
            <a:fld id="{1D279FD9-F641-45CB-A3DB-8701CB28980B}" type="slidenum">
              <a:rPr lang="en-US" smtClean="0"/>
              <a:pPr>
                <a:defRPr/>
              </a:pPr>
              <a:t>24</a:t>
            </a:fld>
            <a:endParaRPr lang="en-US"/>
          </a:p>
        </p:txBody>
      </p:sp>
    </p:spTree>
    <p:extLst>
      <p:ext uri="{BB962C8B-B14F-4D97-AF65-F5344CB8AC3E}">
        <p14:creationId xmlns:p14="http://schemas.microsoft.com/office/powerpoint/2010/main" val="31117138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4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94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IN" smtClean="0"/>
          </a:p>
        </p:txBody>
      </p:sp>
      <p:sp>
        <p:nvSpPr>
          <p:cNvPr id="4" name="Slide Number Placeholder 3"/>
          <p:cNvSpPr>
            <a:spLocks noGrp="1"/>
          </p:cNvSpPr>
          <p:nvPr>
            <p:ph type="sldNum" sz="quarter" idx="5"/>
          </p:nvPr>
        </p:nvSpPr>
        <p:spPr/>
        <p:txBody>
          <a:bodyPr/>
          <a:lstStyle/>
          <a:p>
            <a:pPr>
              <a:defRPr/>
            </a:pPr>
            <a:fld id="{3619FEC4-1B4F-4FFE-A42D-52EA1B812CAA}" type="slidenum">
              <a:rPr lang="en-US" smtClean="0"/>
              <a:pPr>
                <a:defRPr/>
              </a:pPr>
              <a:t>25</a:t>
            </a:fld>
            <a:endParaRPr lang="en-US"/>
          </a:p>
        </p:txBody>
      </p:sp>
    </p:spTree>
    <p:extLst>
      <p:ext uri="{BB962C8B-B14F-4D97-AF65-F5344CB8AC3E}">
        <p14:creationId xmlns:p14="http://schemas.microsoft.com/office/powerpoint/2010/main" val="276446820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2</a:t>
            </a:fld>
            <a:endParaRPr lang="en-GB" smtClean="0"/>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smtClean="0">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2</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26</a:t>
            </a:fld>
            <a:endParaRPr lang="en-GB" smtClean="0"/>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smtClean="0">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26</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IN" dirty="0"/>
          </a:p>
        </p:txBody>
      </p:sp>
      <p:sp>
        <p:nvSpPr>
          <p:cNvPr id="4" name="Slide Number Placeholder 3"/>
          <p:cNvSpPr>
            <a:spLocks noGrp="1"/>
          </p:cNvSpPr>
          <p:nvPr>
            <p:ph type="sldNum" sz="quarter" idx="10"/>
          </p:nvPr>
        </p:nvSpPr>
        <p:spPr/>
        <p:txBody>
          <a:bodyPr/>
          <a:lstStyle/>
          <a:p>
            <a:pPr>
              <a:defRPr/>
            </a:pPr>
            <a:fld id="{7451C2F5-D6AC-4974-A542-270CB7FCE506}" type="slidenum">
              <a:rPr lang="en-US" smtClean="0"/>
              <a:pPr>
                <a:defRPr/>
              </a:pPr>
              <a:t>27</a:t>
            </a:fld>
            <a:endParaRPr lang="en-US"/>
          </a:p>
        </p:txBody>
      </p:sp>
    </p:spTree>
    <p:extLst>
      <p:ext uri="{BB962C8B-B14F-4D97-AF65-F5344CB8AC3E}">
        <p14:creationId xmlns:p14="http://schemas.microsoft.com/office/powerpoint/2010/main" val="2375705712"/>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789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7789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IN" smtClean="0"/>
          </a:p>
        </p:txBody>
      </p:sp>
      <p:sp>
        <p:nvSpPr>
          <p:cNvPr id="4" name="Slide Number Placeholder 3"/>
          <p:cNvSpPr>
            <a:spLocks noGrp="1"/>
          </p:cNvSpPr>
          <p:nvPr>
            <p:ph type="sldNum" sz="quarter" idx="5"/>
          </p:nvPr>
        </p:nvSpPr>
        <p:spPr/>
        <p:txBody>
          <a:bodyPr/>
          <a:lstStyle/>
          <a:p>
            <a:pPr>
              <a:defRPr/>
            </a:pPr>
            <a:fld id="{8E539637-8628-4FCE-9590-21A6AD7FE519}" type="slidenum">
              <a:rPr lang="en-US" smtClean="0">
                <a:solidFill>
                  <a:prstClr val="black"/>
                </a:solidFill>
              </a:rPr>
              <a:pPr>
                <a:defRPr/>
              </a:pPr>
              <a:t>28</a:t>
            </a:fld>
            <a:endParaRPr lang="en-US">
              <a:solidFill>
                <a:prstClr val="black"/>
              </a:solidFill>
            </a:endParaRPr>
          </a:p>
        </p:txBody>
      </p:sp>
    </p:spTree>
    <p:extLst>
      <p:ext uri="{BB962C8B-B14F-4D97-AF65-F5344CB8AC3E}">
        <p14:creationId xmlns:p14="http://schemas.microsoft.com/office/powerpoint/2010/main" val="213860979"/>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096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8096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p>
        </p:txBody>
      </p:sp>
      <p:sp>
        <p:nvSpPr>
          <p:cNvPr id="30724" name="Slide Number Placehold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a:defRPr/>
            </a:pPr>
            <a:fld id="{C0280657-8799-4F4C-8443-A08676ED48E4}" type="slidenum">
              <a:rPr lang="en-US" smtClean="0">
                <a:solidFill>
                  <a:prstClr val="black"/>
                </a:solidFill>
              </a:rPr>
              <a:pPr>
                <a:defRPr/>
              </a:pPr>
              <a:t>29</a:t>
            </a:fld>
            <a:endParaRPr lang="en-US" smtClean="0">
              <a:solidFill>
                <a:prstClr val="black"/>
              </a:solidFill>
            </a:endParaRPr>
          </a:p>
        </p:txBody>
      </p:sp>
    </p:spTree>
    <p:extLst>
      <p:ext uri="{BB962C8B-B14F-4D97-AF65-F5344CB8AC3E}">
        <p14:creationId xmlns:p14="http://schemas.microsoft.com/office/powerpoint/2010/main" val="2014609254"/>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198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8198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p>
        </p:txBody>
      </p:sp>
      <p:sp>
        <p:nvSpPr>
          <p:cNvPr id="30724" name="Slide Number Placehold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a:defRPr/>
            </a:pPr>
            <a:fld id="{E9439220-83B0-4147-B626-753114CF4939}" type="slidenum">
              <a:rPr lang="en-US" smtClean="0">
                <a:solidFill>
                  <a:prstClr val="black"/>
                </a:solidFill>
              </a:rPr>
              <a:pPr>
                <a:defRPr/>
              </a:pPr>
              <a:t>30</a:t>
            </a:fld>
            <a:endParaRPr lang="en-US" smtClean="0">
              <a:solidFill>
                <a:prstClr val="black"/>
              </a:solidFill>
            </a:endParaRPr>
          </a:p>
        </p:txBody>
      </p:sp>
    </p:spTree>
    <p:extLst>
      <p:ext uri="{BB962C8B-B14F-4D97-AF65-F5344CB8AC3E}">
        <p14:creationId xmlns:p14="http://schemas.microsoft.com/office/powerpoint/2010/main" val="3108406774"/>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677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1677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smtClean="0"/>
          </a:p>
        </p:txBody>
      </p:sp>
      <p:sp>
        <p:nvSpPr>
          <p:cNvPr id="4" name="Slide Number Placeholder 3"/>
          <p:cNvSpPr>
            <a:spLocks noGrp="1"/>
          </p:cNvSpPr>
          <p:nvPr>
            <p:ph type="sldNum" sz="quarter" idx="5"/>
          </p:nvPr>
        </p:nvSpPr>
        <p:spPr/>
        <p:txBody>
          <a:bodyPr/>
          <a:lstStyle/>
          <a:p>
            <a:pPr>
              <a:defRPr/>
            </a:pPr>
            <a:fld id="{0F1E8A82-712D-4EAB-92D8-31EBB80C8871}" type="slidenum">
              <a:rPr lang="en-US" smtClean="0"/>
              <a:pPr>
                <a:defRPr/>
              </a:pPr>
              <a:t>31</a:t>
            </a:fld>
            <a:endParaRPr lang="en-US"/>
          </a:p>
        </p:txBody>
      </p:sp>
    </p:spTree>
    <p:extLst>
      <p:ext uri="{BB962C8B-B14F-4D97-AF65-F5344CB8AC3E}">
        <p14:creationId xmlns:p14="http://schemas.microsoft.com/office/powerpoint/2010/main" val="3772821662"/>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32</a:t>
            </a:fld>
            <a:endParaRPr lang="en-GB" smtClean="0"/>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smtClean="0">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32</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021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5021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IN" smtClean="0"/>
          </a:p>
        </p:txBody>
      </p:sp>
      <p:sp>
        <p:nvSpPr>
          <p:cNvPr id="4" name="Slide Number Placeholder 3"/>
          <p:cNvSpPr>
            <a:spLocks noGrp="1"/>
          </p:cNvSpPr>
          <p:nvPr>
            <p:ph type="sldNum" sz="quarter" idx="5"/>
          </p:nvPr>
        </p:nvSpPr>
        <p:spPr/>
        <p:txBody>
          <a:bodyPr/>
          <a:lstStyle/>
          <a:p>
            <a:pPr>
              <a:defRPr/>
            </a:pPr>
            <a:fld id="{24623C32-8B75-4D61-B177-4AF1A2D3970C}" type="slidenum">
              <a:rPr lang="en-US" smtClean="0"/>
              <a:pPr>
                <a:defRPr/>
              </a:pPr>
              <a:t>33</a:t>
            </a:fld>
            <a:endParaRPr lang="en-US"/>
          </a:p>
        </p:txBody>
      </p:sp>
    </p:spTree>
    <p:extLst>
      <p:ext uri="{BB962C8B-B14F-4D97-AF65-F5344CB8AC3E}">
        <p14:creationId xmlns:p14="http://schemas.microsoft.com/office/powerpoint/2010/main" val="1061339262"/>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9025" name="Slide Image Placeholder 1"/>
          <p:cNvSpPr>
            <a:spLocks noGrp="1" noRot="1" noChangeAspect="1" noTextEdit="1"/>
          </p:cNvSpPr>
          <p:nvPr>
            <p:ph type="sldImg"/>
          </p:nvPr>
        </p:nvSpPr>
        <p:spPr bwMode="auto">
          <a:noFill/>
          <a:ln>
            <a:solidFill>
              <a:srgbClr val="000000"/>
            </a:solidFill>
            <a:miter lim="800000"/>
            <a:headEnd/>
            <a:tailEnd/>
          </a:ln>
        </p:spPr>
      </p:sp>
      <p:sp>
        <p:nvSpPr>
          <p:cNvPr id="129026"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en-US" smtClean="0"/>
              <a:t>Set a norm for maximum volume of sale to him, in addition to credit norms.</a:t>
            </a:r>
          </a:p>
          <a:p>
            <a:pPr eaLnBrk="1" hangingPunct="1">
              <a:spcBef>
                <a:spcPct val="0"/>
              </a:spcBef>
            </a:pPr>
            <a:r>
              <a:rPr lang="en-US" smtClean="0"/>
              <a:t>Reduce volume per sale to him. Increase frequency of visits to him. Smaller volumes, lower value, frequent visits, hopefully he should pay. </a:t>
            </a:r>
          </a:p>
          <a:p>
            <a:pPr eaLnBrk="1" hangingPunct="1">
              <a:spcBef>
                <a:spcPct val="0"/>
              </a:spcBef>
            </a:pPr>
            <a:r>
              <a:rPr lang="en-US" smtClean="0"/>
              <a:t>If not, discuss with him and stop supplies.</a:t>
            </a:r>
          </a:p>
          <a:p>
            <a:pPr eaLnBrk="1" hangingPunct="1">
              <a:spcBef>
                <a:spcPct val="0"/>
              </a:spcBef>
            </a:pPr>
            <a:endParaRPr lang="en-US" smtClean="0"/>
          </a:p>
        </p:txBody>
      </p:sp>
      <p:sp>
        <p:nvSpPr>
          <p:cNvPr id="30724" name="Slide Number Placehold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48DECC-7F2F-4CAC-94E7-F120FAB9D9F1}" type="slidenum">
              <a:rPr lang="en-US" smtClean="0"/>
              <a:pPr fontAlgn="base">
                <a:spcBef>
                  <a:spcPct val="0"/>
                </a:spcBef>
                <a:spcAft>
                  <a:spcPct val="0"/>
                </a:spcAft>
                <a:defRPr/>
              </a:pPr>
              <a:t>39</a:t>
            </a:fld>
            <a:endParaRPr lang="en-US" smtClean="0"/>
          </a:p>
        </p:txBody>
      </p:sp>
    </p:spTree>
    <p:extLst>
      <p:ext uri="{BB962C8B-B14F-4D97-AF65-F5344CB8AC3E}">
        <p14:creationId xmlns:p14="http://schemas.microsoft.com/office/powerpoint/2010/main" val="35205181"/>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IN" dirty="0" smtClean="0"/>
              <a:t>Use example one for quick discussion</a:t>
            </a:r>
            <a:r>
              <a:rPr lang="en-IN" baseline="0" dirty="0" smtClean="0"/>
              <a:t> – familiar situation . Longer discussion over example 2.</a:t>
            </a:r>
          </a:p>
          <a:p>
            <a:r>
              <a:rPr lang="en-IN" baseline="0" dirty="0" smtClean="0"/>
              <a:t>Can also mention this one – </a:t>
            </a:r>
            <a:r>
              <a:rPr lang="en-IN" baseline="0" dirty="0" err="1" smtClean="0"/>
              <a:t>shamina</a:t>
            </a:r>
            <a:r>
              <a:rPr lang="en-IN" baseline="0" dirty="0" smtClean="0"/>
              <a:t> renting business ; political parties hire them, but don’t pay for a very long time, what to do about it ?</a:t>
            </a:r>
            <a:endParaRPr lang="en-IN" dirty="0"/>
          </a:p>
        </p:txBody>
      </p:sp>
      <p:sp>
        <p:nvSpPr>
          <p:cNvPr id="4" name="Slide Number Placeholder 3"/>
          <p:cNvSpPr>
            <a:spLocks noGrp="1"/>
          </p:cNvSpPr>
          <p:nvPr>
            <p:ph type="sldNum" sz="quarter" idx="10"/>
          </p:nvPr>
        </p:nvSpPr>
        <p:spPr/>
        <p:txBody>
          <a:bodyPr/>
          <a:lstStyle/>
          <a:p>
            <a:pPr>
              <a:defRPr/>
            </a:pPr>
            <a:fld id="{42A0F368-EB10-408D-BEF2-D5ABD3C3B841}" type="slidenum">
              <a:rPr lang="en-US" smtClean="0"/>
              <a:pPr>
                <a:defRPr/>
              </a:pPr>
              <a:t>40</a:t>
            </a:fld>
            <a:endParaRPr lang="en-US"/>
          </a:p>
        </p:txBody>
      </p:sp>
    </p:spTree>
    <p:extLst>
      <p:ext uri="{BB962C8B-B14F-4D97-AF65-F5344CB8AC3E}">
        <p14:creationId xmlns:p14="http://schemas.microsoft.com/office/powerpoint/2010/main" val="400699668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605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605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IN" smtClean="0"/>
          </a:p>
        </p:txBody>
      </p:sp>
      <p:sp>
        <p:nvSpPr>
          <p:cNvPr id="4" name="Slide Number Placeholder 3"/>
          <p:cNvSpPr>
            <a:spLocks noGrp="1"/>
          </p:cNvSpPr>
          <p:nvPr>
            <p:ph type="sldNum" sz="quarter" idx="5"/>
          </p:nvPr>
        </p:nvSpPr>
        <p:spPr/>
        <p:txBody>
          <a:bodyPr/>
          <a:lstStyle/>
          <a:p>
            <a:pPr>
              <a:defRPr/>
            </a:pPr>
            <a:fld id="{61FED394-E762-49D2-B3E8-DD98C8A4B3E5}" type="slidenum">
              <a:rPr lang="en-US" smtClean="0"/>
              <a:pPr>
                <a:defRPr/>
              </a:pPr>
              <a:t>3</a:t>
            </a:fld>
            <a:endParaRPr lang="en-US"/>
          </a:p>
        </p:txBody>
      </p:sp>
    </p:spTree>
    <p:extLst>
      <p:ext uri="{BB962C8B-B14F-4D97-AF65-F5344CB8AC3E}">
        <p14:creationId xmlns:p14="http://schemas.microsoft.com/office/powerpoint/2010/main" val="2419965885"/>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225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5225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IN" smtClean="0"/>
          </a:p>
        </p:txBody>
      </p:sp>
      <p:sp>
        <p:nvSpPr>
          <p:cNvPr id="4" name="Slide Number Placeholder 3"/>
          <p:cNvSpPr>
            <a:spLocks noGrp="1"/>
          </p:cNvSpPr>
          <p:nvPr>
            <p:ph type="sldNum" sz="quarter" idx="5"/>
          </p:nvPr>
        </p:nvSpPr>
        <p:spPr/>
        <p:txBody>
          <a:bodyPr/>
          <a:lstStyle/>
          <a:p>
            <a:pPr>
              <a:defRPr/>
            </a:pPr>
            <a:fld id="{A7C5F63F-673D-4026-A7B7-4BA7ACD4D4D0}" type="slidenum">
              <a:rPr lang="en-US" smtClean="0"/>
              <a:pPr>
                <a:defRPr/>
              </a:pPr>
              <a:t>41</a:t>
            </a:fld>
            <a:endParaRPr lang="en-US"/>
          </a:p>
        </p:txBody>
      </p:sp>
    </p:spTree>
    <p:extLst>
      <p:ext uri="{BB962C8B-B14F-4D97-AF65-F5344CB8AC3E}">
        <p14:creationId xmlns:p14="http://schemas.microsoft.com/office/powerpoint/2010/main" val="2698774412"/>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328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5328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IN" smtClean="0"/>
          </a:p>
        </p:txBody>
      </p:sp>
      <p:sp>
        <p:nvSpPr>
          <p:cNvPr id="4" name="Slide Number Placeholder 3"/>
          <p:cNvSpPr>
            <a:spLocks noGrp="1"/>
          </p:cNvSpPr>
          <p:nvPr>
            <p:ph type="sldNum" sz="quarter" idx="5"/>
          </p:nvPr>
        </p:nvSpPr>
        <p:spPr/>
        <p:txBody>
          <a:bodyPr/>
          <a:lstStyle/>
          <a:p>
            <a:pPr>
              <a:defRPr/>
            </a:pPr>
            <a:fld id="{54DAF626-7BD9-4B2C-960B-9635CCCF2D67}" type="slidenum">
              <a:rPr lang="en-US" smtClean="0"/>
              <a:pPr>
                <a:defRPr/>
              </a:pPr>
              <a:t>42</a:t>
            </a:fld>
            <a:endParaRPr lang="en-US"/>
          </a:p>
        </p:txBody>
      </p:sp>
    </p:spTree>
    <p:extLst>
      <p:ext uri="{BB962C8B-B14F-4D97-AF65-F5344CB8AC3E}">
        <p14:creationId xmlns:p14="http://schemas.microsoft.com/office/powerpoint/2010/main" val="186137732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990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7990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IN" smtClean="0"/>
          </a:p>
        </p:txBody>
      </p:sp>
      <p:sp>
        <p:nvSpPr>
          <p:cNvPr id="4" name="Slide Number Placeholder 3"/>
          <p:cNvSpPr>
            <a:spLocks noGrp="1"/>
          </p:cNvSpPr>
          <p:nvPr>
            <p:ph type="sldNum" sz="quarter" idx="5"/>
          </p:nvPr>
        </p:nvSpPr>
        <p:spPr/>
        <p:txBody>
          <a:bodyPr/>
          <a:lstStyle/>
          <a:p>
            <a:pPr>
              <a:defRPr/>
            </a:pPr>
            <a:fld id="{70A3B1DE-D39F-4637-AC85-06D7DD613A10}" type="slidenum">
              <a:rPr lang="en-US" smtClean="0"/>
              <a:pPr>
                <a:defRPr/>
              </a:pPr>
              <a:t>4</a:t>
            </a:fld>
            <a:endParaRPr lang="en-US"/>
          </a:p>
        </p:txBody>
      </p:sp>
    </p:spTree>
    <p:extLst>
      <p:ext uri="{BB962C8B-B14F-4D97-AF65-F5344CB8AC3E}">
        <p14:creationId xmlns:p14="http://schemas.microsoft.com/office/powerpoint/2010/main" val="171799664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5</a:t>
            </a:fld>
            <a:endParaRPr lang="en-GB" smtClean="0"/>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smtClean="0">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5</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297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297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p>
        </p:txBody>
      </p:sp>
      <p:sp>
        <p:nvSpPr>
          <p:cNvPr id="30724" name="Slide Number Placehold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4B373B2-679B-49C2-9C46-47C06730715A}" type="slidenum">
              <a:rPr lang="en-US" smtClean="0"/>
              <a:pPr fontAlgn="base">
                <a:spcBef>
                  <a:spcPct val="0"/>
                </a:spcBef>
                <a:spcAft>
                  <a:spcPct val="0"/>
                </a:spcAft>
                <a:defRPr/>
              </a:pPr>
              <a:t>6</a:t>
            </a:fld>
            <a:endParaRPr lang="en-US" smtClean="0"/>
          </a:p>
        </p:txBody>
      </p:sp>
    </p:spTree>
    <p:extLst>
      <p:ext uri="{BB962C8B-B14F-4D97-AF65-F5344CB8AC3E}">
        <p14:creationId xmlns:p14="http://schemas.microsoft.com/office/powerpoint/2010/main" val="273295166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7</a:t>
            </a:fld>
            <a:endParaRPr lang="en-GB" smtClean="0"/>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smtClean="0">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7</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502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502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r>
              <a:rPr lang="en-IN" smtClean="0"/>
              <a:t>4,5 and 6 – similar selling approach</a:t>
            </a:r>
          </a:p>
        </p:txBody>
      </p:sp>
      <p:sp>
        <p:nvSpPr>
          <p:cNvPr id="4" name="Slide Number Placeholder 3"/>
          <p:cNvSpPr>
            <a:spLocks noGrp="1"/>
          </p:cNvSpPr>
          <p:nvPr>
            <p:ph type="sldNum" sz="quarter" idx="5"/>
          </p:nvPr>
        </p:nvSpPr>
        <p:spPr/>
        <p:txBody>
          <a:bodyPr/>
          <a:lstStyle/>
          <a:p>
            <a:pPr>
              <a:defRPr/>
            </a:pPr>
            <a:fld id="{C6315565-63AC-4810-AED1-1316E95849E7}" type="slidenum">
              <a:rPr lang="en-US" smtClean="0"/>
              <a:pPr>
                <a:defRPr/>
              </a:pPr>
              <a:t>8</a:t>
            </a:fld>
            <a:endParaRPr lang="en-US"/>
          </a:p>
        </p:txBody>
      </p:sp>
    </p:spTree>
    <p:extLst>
      <p:ext uri="{BB962C8B-B14F-4D97-AF65-F5344CB8AC3E}">
        <p14:creationId xmlns:p14="http://schemas.microsoft.com/office/powerpoint/2010/main" val="3007775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605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605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IN" smtClean="0"/>
          </a:p>
        </p:txBody>
      </p:sp>
      <p:sp>
        <p:nvSpPr>
          <p:cNvPr id="4" name="Slide Number Placeholder 3"/>
          <p:cNvSpPr>
            <a:spLocks noGrp="1"/>
          </p:cNvSpPr>
          <p:nvPr>
            <p:ph type="sldNum" sz="quarter" idx="5"/>
          </p:nvPr>
        </p:nvSpPr>
        <p:spPr/>
        <p:txBody>
          <a:bodyPr/>
          <a:lstStyle/>
          <a:p>
            <a:pPr>
              <a:defRPr/>
            </a:pPr>
            <a:fld id="{61FED394-E762-49D2-B3E8-DD98C8A4B3E5}" type="slidenum">
              <a:rPr lang="en-US" smtClean="0"/>
              <a:pPr>
                <a:defRPr/>
              </a:pPr>
              <a:t>9</a:t>
            </a:fld>
            <a:endParaRPr lang="en-US"/>
          </a:p>
        </p:txBody>
      </p:sp>
    </p:spTree>
    <p:extLst>
      <p:ext uri="{BB962C8B-B14F-4D97-AF65-F5344CB8AC3E}">
        <p14:creationId xmlns:p14="http://schemas.microsoft.com/office/powerpoint/2010/main" val="29925891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014F15E8-E52C-4F2C-81D8-6BB2A2E782CA}" type="datetimeFigureOut">
              <a:rPr lang="en-US"/>
              <a:pPr>
                <a:defRPr/>
              </a:pPr>
              <a:t>8/9/2017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055AC38-0C32-45F8-A532-3618C6155BB2}" type="slidenum">
              <a:rPr lang="en-US"/>
              <a:pPr>
                <a:defRPr/>
              </a:pPr>
              <a:t>‹#›</a:t>
            </a:fld>
            <a:endParaRPr lang="en-US"/>
          </a:p>
        </p:txBody>
      </p:sp>
    </p:spTree>
    <p:extLst>
      <p:ext uri="{BB962C8B-B14F-4D97-AF65-F5344CB8AC3E}">
        <p14:creationId xmlns:p14="http://schemas.microsoft.com/office/powerpoint/2010/main" val="299007386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atin typeface="Arial" pitchFamily="34" charset="0"/>
                <a:cs typeface="Arial" pitchFamily="34" charset="0"/>
              </a:defRPr>
            </a:lvl1p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lvl1pPr>
              <a:defRPr>
                <a:latin typeface="Arial" pitchFamily="34" charset="0"/>
                <a:cs typeface="Arial" pitchFamily="34" charset="0"/>
              </a:defRPr>
            </a:lvl1pPr>
            <a:lvl2pPr>
              <a:defRPr>
                <a:latin typeface="Arial" pitchFamily="34" charset="0"/>
                <a:cs typeface="Arial" pitchFamily="34" charset="0"/>
              </a:defRPr>
            </a:lvl2pPr>
            <a:lvl3pPr>
              <a:defRPr>
                <a:latin typeface="Arial" pitchFamily="34" charset="0"/>
                <a:cs typeface="Arial" pitchFamily="34" charset="0"/>
              </a:defRPr>
            </a:lvl3pPr>
            <a:lvl4pPr>
              <a:defRPr>
                <a:latin typeface="Arial" pitchFamily="34" charset="0"/>
                <a:cs typeface="Arial" pitchFamily="34" charset="0"/>
              </a:defRPr>
            </a:lvl4pPr>
            <a:lvl5pPr>
              <a:defRPr>
                <a:latin typeface="Arial" pitchFamily="34" charset="0"/>
                <a:cs typeface="Arial" pitchFamily="34" charset="0"/>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E5593CDE-8F05-45DC-BA11-2AD4697ABC8B}" type="datetimeFigureOut">
              <a:rPr lang="en-US"/>
              <a:pPr>
                <a:defRPr/>
              </a:pPr>
              <a:t>8/9/2017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42BD3C9-5C08-46C6-B5CE-D09A8984FDA8}" type="slidenum">
              <a:rPr lang="en-US"/>
              <a:pPr>
                <a:defRPr/>
              </a:pPr>
              <a:t>‹#›</a:t>
            </a:fld>
            <a:endParaRPr lang="en-US"/>
          </a:p>
        </p:txBody>
      </p:sp>
    </p:spTree>
    <p:extLst>
      <p:ext uri="{BB962C8B-B14F-4D97-AF65-F5344CB8AC3E}">
        <p14:creationId xmlns:p14="http://schemas.microsoft.com/office/powerpoint/2010/main" val="99326972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lvl1pPr>
              <a:defRPr>
                <a:latin typeface="Arial" pitchFamily="34" charset="0"/>
                <a:cs typeface="Arial" pitchFamily="34" charset="0"/>
              </a:defRPr>
            </a:lvl1p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647466CC-FBA2-4DF7-BDC6-5C094781921B}" type="datetimeFigureOut">
              <a:rPr lang="en-US"/>
              <a:pPr>
                <a:defRPr/>
              </a:pPr>
              <a:t>8/9/2017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FB7E608-B5DB-43DF-B7E1-160BEAACFE85}" type="slidenum">
              <a:rPr lang="en-US"/>
              <a:pPr>
                <a:defRPr/>
              </a:pPr>
              <a:t>‹#›</a:t>
            </a:fld>
            <a:endParaRPr lang="en-US"/>
          </a:p>
        </p:txBody>
      </p:sp>
    </p:spTree>
    <p:extLst>
      <p:ext uri="{BB962C8B-B14F-4D97-AF65-F5344CB8AC3E}">
        <p14:creationId xmlns:p14="http://schemas.microsoft.com/office/powerpoint/2010/main" val="41824475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C7A51499-B0F3-4E42-94D6-83F56E2E622C}" type="datetimeFigureOut">
              <a:rPr lang="en-US"/>
              <a:pPr>
                <a:defRPr/>
              </a:pPr>
              <a:t>8/9/2017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9942F52E-C08B-4B36-A30A-0AF68DBE7881}" type="slidenum">
              <a:rPr lang="en-US"/>
              <a:pPr>
                <a:defRPr/>
              </a:pPr>
              <a:t>‹#›</a:t>
            </a:fld>
            <a:endParaRPr lang="en-US"/>
          </a:p>
        </p:txBody>
      </p:sp>
    </p:spTree>
    <p:extLst>
      <p:ext uri="{BB962C8B-B14F-4D97-AF65-F5344CB8AC3E}">
        <p14:creationId xmlns:p14="http://schemas.microsoft.com/office/powerpoint/2010/main" val="332917172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918C0531-AE81-473F-A133-13BFD7CFB185}" type="datetimeFigureOut">
              <a:rPr lang="en-US"/>
              <a:pPr>
                <a:defRPr/>
              </a:pPr>
              <a:t>8/9/2017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6829994-F3C2-48EA-8110-C48D8C974229}" type="slidenum">
              <a:rPr lang="en-US"/>
              <a:pPr>
                <a:defRPr/>
              </a:pPr>
              <a:t>‹#›</a:t>
            </a:fld>
            <a:endParaRPr lang="en-US"/>
          </a:p>
        </p:txBody>
      </p:sp>
    </p:spTree>
    <p:extLst>
      <p:ext uri="{BB962C8B-B14F-4D97-AF65-F5344CB8AC3E}">
        <p14:creationId xmlns:p14="http://schemas.microsoft.com/office/powerpoint/2010/main" val="357232167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566F7ACD-B235-49BC-882E-5E0B99E5935D}" type="datetimeFigureOut">
              <a:rPr lang="en-US"/>
              <a:pPr>
                <a:defRPr/>
              </a:pPr>
              <a:t>8/9/2017</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14E26AC1-9941-4538-B445-2871A5CC0163}" type="slidenum">
              <a:rPr lang="en-US"/>
              <a:pPr>
                <a:defRPr/>
              </a:pPr>
              <a:t>‹#›</a:t>
            </a:fld>
            <a:endParaRPr lang="en-US"/>
          </a:p>
        </p:txBody>
      </p:sp>
    </p:spTree>
    <p:extLst>
      <p:ext uri="{BB962C8B-B14F-4D97-AF65-F5344CB8AC3E}">
        <p14:creationId xmlns:p14="http://schemas.microsoft.com/office/powerpoint/2010/main" val="237813626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4A30EB50-A818-4D5F-A5ED-DA460EBFBA13}" type="datetimeFigureOut">
              <a:rPr lang="en-US"/>
              <a:pPr>
                <a:defRPr/>
              </a:pPr>
              <a:t>8/9/2017</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7A725943-80B3-43B6-AFCA-CD091AF41EC5}" type="slidenum">
              <a:rPr lang="en-US"/>
              <a:pPr>
                <a:defRPr/>
              </a:pPr>
              <a:t>‹#›</a:t>
            </a:fld>
            <a:endParaRPr lang="en-US"/>
          </a:p>
        </p:txBody>
      </p:sp>
    </p:spTree>
    <p:extLst>
      <p:ext uri="{BB962C8B-B14F-4D97-AF65-F5344CB8AC3E}">
        <p14:creationId xmlns:p14="http://schemas.microsoft.com/office/powerpoint/2010/main" val="362434049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EAA74CCF-1D0E-4998-864A-E26CD91062E1}" type="datetimeFigureOut">
              <a:rPr lang="en-US"/>
              <a:pPr>
                <a:defRPr/>
              </a:pPr>
              <a:t>8/9/2017</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3FCCD56F-E0B4-4438-B37C-28BB034949A3}" type="slidenum">
              <a:rPr lang="en-US"/>
              <a:pPr>
                <a:defRPr/>
              </a:pPr>
              <a:t>‹#›</a:t>
            </a:fld>
            <a:endParaRPr lang="en-US"/>
          </a:p>
        </p:txBody>
      </p:sp>
    </p:spTree>
    <p:extLst>
      <p:ext uri="{BB962C8B-B14F-4D97-AF65-F5344CB8AC3E}">
        <p14:creationId xmlns:p14="http://schemas.microsoft.com/office/powerpoint/2010/main" val="8378277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29E2E4E8-B2EB-4A08-A13C-D9C65DB4A37F}" type="datetimeFigureOut">
              <a:rPr lang="en-US"/>
              <a:pPr>
                <a:defRPr/>
              </a:pPr>
              <a:t>8/9/2017</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8E10E0DC-D530-4A68-839E-6EE637D685B5}" type="slidenum">
              <a:rPr lang="en-US"/>
              <a:pPr>
                <a:defRPr/>
              </a:pPr>
              <a:t>‹#›</a:t>
            </a:fld>
            <a:endParaRPr lang="en-US"/>
          </a:p>
        </p:txBody>
      </p:sp>
    </p:spTree>
    <p:extLst>
      <p:ext uri="{BB962C8B-B14F-4D97-AF65-F5344CB8AC3E}">
        <p14:creationId xmlns:p14="http://schemas.microsoft.com/office/powerpoint/2010/main" val="18840401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atin typeface="Arial" pitchFamily="34" charset="0"/>
                <a:cs typeface="Arial"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atin typeface="Arial" pitchFamily="34" charset="0"/>
                <a:cs typeface="Arial" pitchFamily="34" charset="0"/>
              </a:defRPr>
            </a:lvl1pPr>
            <a:lvl2pPr>
              <a:defRPr sz="2800">
                <a:latin typeface="Arial" pitchFamily="34" charset="0"/>
                <a:cs typeface="Arial" pitchFamily="34" charset="0"/>
              </a:defRPr>
            </a:lvl2pPr>
            <a:lvl3pPr>
              <a:defRPr sz="2400">
                <a:latin typeface="Arial" pitchFamily="34" charset="0"/>
                <a:cs typeface="Arial" pitchFamily="34" charset="0"/>
              </a:defRPr>
            </a:lvl3pPr>
            <a:lvl4pPr>
              <a:defRPr sz="2000">
                <a:latin typeface="Arial" pitchFamily="34" charset="0"/>
                <a:cs typeface="Arial" pitchFamily="34" charset="0"/>
              </a:defRPr>
            </a:lvl4pPr>
            <a:lvl5pPr>
              <a:defRPr sz="2000">
                <a:latin typeface="Arial" pitchFamily="34" charset="0"/>
                <a:cs typeface="Arial" pitchFamily="34" charset="0"/>
              </a:defRPr>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atin typeface="Arial" pitchFamily="34" charset="0"/>
                <a:cs typeface="Arial"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260DC63C-FB66-4BAF-AE77-8059FA44EE70}" type="datetimeFigureOut">
              <a:rPr lang="en-US"/>
              <a:pPr>
                <a:defRPr/>
              </a:pPr>
              <a:t>8/9/2017</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177A9B8A-C0AD-4BAD-96D4-54D38D173A22}" type="slidenum">
              <a:rPr lang="en-US"/>
              <a:pPr>
                <a:defRPr/>
              </a:pPr>
              <a:t>‹#›</a:t>
            </a:fld>
            <a:endParaRPr lang="en-US"/>
          </a:p>
        </p:txBody>
      </p:sp>
    </p:spTree>
    <p:extLst>
      <p:ext uri="{BB962C8B-B14F-4D97-AF65-F5344CB8AC3E}">
        <p14:creationId xmlns:p14="http://schemas.microsoft.com/office/powerpoint/2010/main" val="235126640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atin typeface="Arial" pitchFamily="34" charset="0"/>
                <a:cs typeface="Arial" pitchFamily="34" charset="0"/>
              </a:defRPr>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035B060D-695F-4258-998F-22F10BF8FBFC}" type="datetimeFigureOut">
              <a:rPr lang="en-US"/>
              <a:pPr>
                <a:defRPr/>
              </a:pPr>
              <a:t>8/9/2017</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321D8318-2013-4E5F-9204-9E4A18B0243A}" type="slidenum">
              <a:rPr lang="en-US"/>
              <a:pPr>
                <a:defRPr/>
              </a:pPr>
              <a:t>‹#›</a:t>
            </a:fld>
            <a:endParaRPr lang="en-US"/>
          </a:p>
        </p:txBody>
      </p:sp>
    </p:spTree>
    <p:extLst>
      <p:ext uri="{BB962C8B-B14F-4D97-AF65-F5344CB8AC3E}">
        <p14:creationId xmlns:p14="http://schemas.microsoft.com/office/powerpoint/2010/main" val="13902877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174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3174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prstClr val="black">
                    <a:tint val="75000"/>
                  </a:prstClr>
                </a:solidFill>
                <a:latin typeface="+mn-lt"/>
              </a:defRPr>
            </a:lvl1pPr>
          </a:lstStyle>
          <a:p>
            <a:pPr>
              <a:defRPr/>
            </a:pPr>
            <a:fld id="{C6634E4A-59E5-41C9-B007-4830A5823891}" type="datetimeFigureOut">
              <a:rPr lang="en-US"/>
              <a:pPr>
                <a:defRPr/>
              </a:pPr>
              <a:t>8/9/2017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prstClr val="black">
                    <a:tint val="75000"/>
                  </a:prst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prstClr val="black">
                    <a:tint val="75000"/>
                  </a:prstClr>
                </a:solidFill>
                <a:latin typeface="+mn-lt"/>
              </a:defRPr>
            </a:lvl1pPr>
          </a:lstStyle>
          <a:p>
            <a:pPr>
              <a:defRPr/>
            </a:pPr>
            <a:fld id="{17601BEC-B439-41AE-B0BA-1BC5F11DC193}" type="slidenum">
              <a:rPr lang="en-US"/>
              <a:pPr>
                <a:defRPr/>
              </a:pPr>
              <a:t>‹#›</a:t>
            </a:fld>
            <a:endParaRPr lang="en-US"/>
          </a:p>
        </p:txBody>
      </p:sp>
    </p:spTree>
    <p:extLst>
      <p:ext uri="{BB962C8B-B14F-4D97-AF65-F5344CB8AC3E}">
        <p14:creationId xmlns:p14="http://schemas.microsoft.com/office/powerpoint/2010/main" val="2469112120"/>
      </p:ext>
    </p:extLst>
  </p:cSld>
  <p:clrMap bg1="lt1" tx1="dk1" bg2="lt2" tx2="dk2" accent1="accent1" accent2="accent2" accent3="accent3" accent4="accent4" accent5="accent5" accent6="accent6" hlink="hlink" folHlink="folHlink"/>
  <p:sldLayoutIdLst>
    <p:sldLayoutId id="2147485035" r:id="rId1"/>
    <p:sldLayoutId id="2147485036" r:id="rId2"/>
    <p:sldLayoutId id="2147485037" r:id="rId3"/>
    <p:sldLayoutId id="2147485038" r:id="rId4"/>
    <p:sldLayoutId id="2147485039" r:id="rId5"/>
    <p:sldLayoutId id="2147485040" r:id="rId6"/>
    <p:sldLayoutId id="2147485041" r:id="rId7"/>
    <p:sldLayoutId id="2147485042" r:id="rId8"/>
    <p:sldLayoutId id="2147485043" r:id="rId9"/>
    <p:sldLayoutId id="2147485044" r:id="rId10"/>
    <p:sldLayoutId id="2147485045" r:id="rId11"/>
  </p:sldLayoutIdLst>
  <p:txStyles>
    <p:titleStyle>
      <a:lvl1pPr algn="ctr" rtl="0" eaLnBrk="0" fontAlgn="base" hangingPunct="0">
        <a:spcBef>
          <a:spcPct val="0"/>
        </a:spcBef>
        <a:spcAft>
          <a:spcPct val="0"/>
        </a:spcAft>
        <a:defRPr sz="4400" kern="1200">
          <a:solidFill>
            <a:schemeClr val="tx1"/>
          </a:solidFill>
          <a:latin typeface="Arial" pitchFamily="34" charset="0"/>
          <a:ea typeface="+mj-ea"/>
          <a:cs typeface="Arial" pitchFamily="34" charset="0"/>
        </a:defRPr>
      </a:lvl1pPr>
      <a:lvl2pPr algn="ctr" rtl="0" eaLnBrk="0" fontAlgn="base" hangingPunct="0">
        <a:spcBef>
          <a:spcPct val="0"/>
        </a:spcBef>
        <a:spcAft>
          <a:spcPct val="0"/>
        </a:spcAft>
        <a:defRPr sz="4400">
          <a:solidFill>
            <a:schemeClr val="tx1"/>
          </a:solidFill>
          <a:latin typeface="Arial" charset="0"/>
          <a:cs typeface="Arial" charset="0"/>
        </a:defRPr>
      </a:lvl2pPr>
      <a:lvl3pPr algn="ctr" rtl="0" eaLnBrk="0" fontAlgn="base" hangingPunct="0">
        <a:spcBef>
          <a:spcPct val="0"/>
        </a:spcBef>
        <a:spcAft>
          <a:spcPct val="0"/>
        </a:spcAft>
        <a:defRPr sz="4400">
          <a:solidFill>
            <a:schemeClr val="tx1"/>
          </a:solidFill>
          <a:latin typeface="Arial" charset="0"/>
          <a:cs typeface="Arial" charset="0"/>
        </a:defRPr>
      </a:lvl3pPr>
      <a:lvl4pPr algn="ctr" rtl="0" eaLnBrk="0" fontAlgn="base" hangingPunct="0">
        <a:spcBef>
          <a:spcPct val="0"/>
        </a:spcBef>
        <a:spcAft>
          <a:spcPct val="0"/>
        </a:spcAft>
        <a:defRPr sz="4400">
          <a:solidFill>
            <a:schemeClr val="tx1"/>
          </a:solidFill>
          <a:latin typeface="Arial" charset="0"/>
          <a:cs typeface="Arial" charset="0"/>
        </a:defRPr>
      </a:lvl4pPr>
      <a:lvl5pPr algn="ctr" rtl="0" eaLnBrk="0" fontAlgn="base" hangingPunct="0">
        <a:spcBef>
          <a:spcPct val="0"/>
        </a:spcBef>
        <a:spcAft>
          <a:spcPct val="0"/>
        </a:spcAft>
        <a:defRPr sz="4400">
          <a:solidFill>
            <a:schemeClr val="tx1"/>
          </a:solidFill>
          <a:latin typeface="Arial" charset="0"/>
          <a:cs typeface="Arial"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itchFamily="34" charset="0"/>
        <a:buChar char="•"/>
        <a:defRPr sz="32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pitchFamily="34" charset="0"/>
        <a:buChar char="–"/>
        <a:defRPr sz="28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3" Type="http://schemas.openxmlformats.org/officeDocument/2006/relationships/tags" Target="../tags/tag3.xml"/><Relationship Id="rId7" Type="http://schemas.openxmlformats.org/officeDocument/2006/relationships/oleObject" Target="../embeddings/oleObject2.bin"/><Relationship Id="rId2" Type="http://schemas.openxmlformats.org/officeDocument/2006/relationships/tags" Target="../tags/tag2.xml"/><Relationship Id="rId1" Type="http://schemas.openxmlformats.org/officeDocument/2006/relationships/vmlDrawing" Target="../drawings/vmlDrawing2.vml"/><Relationship Id="rId6" Type="http://schemas.openxmlformats.org/officeDocument/2006/relationships/notesSlide" Target="../notesSlides/notesSlide23.xml"/><Relationship Id="rId5" Type="http://schemas.openxmlformats.org/officeDocument/2006/relationships/slideLayout" Target="../slideLayouts/slideLayout7.xml"/><Relationship Id="rId4" Type="http://schemas.openxmlformats.org/officeDocument/2006/relationships/tags" Target="../tags/tag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5.xml"/><Relationship Id="rId1" Type="http://schemas.openxmlformats.org/officeDocument/2006/relationships/vmlDrawing" Target="../drawings/vmlDrawing3.vml"/><Relationship Id="rId5" Type="http://schemas.openxmlformats.org/officeDocument/2006/relationships/oleObject" Target="../embeddings/oleObject3.bin"/><Relationship Id="rId4" Type="http://schemas.openxmlformats.org/officeDocument/2006/relationships/notesSlide" Target="../notesSlides/notesSlide24.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7.xml"/><Relationship Id="rId1" Type="http://schemas.openxmlformats.org/officeDocument/2006/relationships/tags" Target="../tags/tag6.xml"/></Relationships>
</file>

<file path=ppt/slides/_rels/slide37.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9.xml"/><Relationship Id="rId1" Type="http://schemas.openxmlformats.org/officeDocument/2006/relationships/tags" Target="../tags/tag8.xml"/></Relationships>
</file>

<file path=ppt/slides/_rels/slide38.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11.xml"/><Relationship Id="rId1" Type="http://schemas.openxmlformats.org/officeDocument/2006/relationships/tags" Target="../tags/tag10.xml"/></Relationships>
</file>

<file path=ppt/slides/_rels/slide39.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12.xml"/><Relationship Id="rId1" Type="http://schemas.openxmlformats.org/officeDocument/2006/relationships/vmlDrawing" Target="../drawings/vmlDrawing4.vml"/><Relationship Id="rId5" Type="http://schemas.openxmlformats.org/officeDocument/2006/relationships/oleObject" Target="../embeddings/oleObject4.bin"/><Relationship Id="rId4" Type="http://schemas.openxmlformats.org/officeDocument/2006/relationships/notesSlide" Target="../notesSlides/notesSlide28.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14.xml"/><Relationship Id="rId1" Type="http://schemas.openxmlformats.org/officeDocument/2006/relationships/tags" Target="../tags/tag13.xml"/><Relationship Id="rId4" Type="http://schemas.openxmlformats.org/officeDocument/2006/relationships/notesSlide" Target="../notesSlides/notesSlide29.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1.xml"/><Relationship Id="rId1" Type="http://schemas.openxmlformats.org/officeDocument/2006/relationships/vmlDrawing" Target="../drawings/vmlDrawing1.vml"/><Relationship Id="rId5" Type="http://schemas.openxmlformats.org/officeDocument/2006/relationships/oleObject" Target="../embeddings/oleObject1.bin"/><Relationship Id="rId4"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ext Box 3"/>
          <p:cNvSpPr txBox="1">
            <a:spLocks noChangeArrowheads="1"/>
          </p:cNvSpPr>
          <p:nvPr/>
        </p:nvSpPr>
        <p:spPr bwMode="auto">
          <a:xfrm>
            <a:off x="381000" y="3048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smtClean="0">
                <a:solidFill>
                  <a:prstClr val="black"/>
                </a:solidFill>
                <a:latin typeface="Arial"/>
                <a:cs typeface="Arial"/>
              </a:rPr>
              <a:t>Selling Products and Services</a:t>
            </a:r>
            <a:endParaRPr lang="en-IN" sz="3200" b="1" u="sng" dirty="0">
              <a:solidFill>
                <a:prstClr val="black"/>
              </a:solidFill>
              <a:latin typeface="Arial"/>
              <a:cs typeface="Arial"/>
            </a:endParaRPr>
          </a:p>
        </p:txBody>
      </p:sp>
      <p:sp>
        <p:nvSpPr>
          <p:cNvPr id="6148" name="Slide Number Placeholder 5"/>
          <p:cNvSpPr>
            <a:spLocks noGrp="1"/>
          </p:cNvSpPr>
          <p:nvPr>
            <p:ph type="sldNum" sz="quarter" idx="12"/>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a:fld id="{30892CEB-72AA-47FF-A663-9ADBD2B09B9F}" type="slidenum">
              <a:rPr lang="en-US" sz="1600" b="1">
                <a:solidFill>
                  <a:prstClr val="black"/>
                </a:solidFill>
              </a:rPr>
              <a:pPr algn="ctr"/>
              <a:t>1</a:t>
            </a:fld>
            <a:endParaRPr lang="en-US" sz="1600" b="1">
              <a:solidFill>
                <a:prstClr val="black"/>
              </a:solidFill>
            </a:endParaRPr>
          </a:p>
        </p:txBody>
      </p:sp>
      <p:sp>
        <p:nvSpPr>
          <p:cNvPr id="11" name="Text Box 3"/>
          <p:cNvSpPr txBox="1">
            <a:spLocks noChangeArrowheads="1"/>
          </p:cNvSpPr>
          <p:nvPr/>
        </p:nvSpPr>
        <p:spPr bwMode="auto">
          <a:xfrm>
            <a:off x="4648200" y="304800"/>
            <a:ext cx="4038600" cy="6248400"/>
          </a:xfrm>
          <a:prstGeom prst="rect">
            <a:avLst/>
          </a:prstGeom>
          <a:noFill/>
          <a:ln w="3175">
            <a:solidFill>
              <a:schemeClr val="bg1"/>
            </a:solidFill>
            <a:round/>
            <a:headEnd/>
            <a:tailEnd/>
          </a:ln>
          <a:extLst>
            <a:ext uri="{909E8E84-426E-40DD-AFC4-6F175D3DCCD1}">
              <a14:hiddenFill xmlns:a14="http://schemas.microsoft.com/office/drawing/2010/main">
                <a:solidFill>
                  <a:srgbClr val="FFFFFF"/>
                </a:solidFill>
              </a14:hiddenFill>
            </a:ext>
          </a:extLst>
        </p:spPr>
        <p:txBody>
          <a:bodyPr lIns="81639" tIns="40820" rIns="81639" bIns="40820"/>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pPr>
            <a:endParaRPr lang="en-GB" sz="2200" dirty="0">
              <a:solidFill>
                <a:prstClr val="black"/>
              </a:solidFill>
              <a:latin typeface="Kruti Dev 010" pitchFamily="2" charset="0"/>
            </a:endParaRPr>
          </a:p>
        </p:txBody>
      </p:sp>
      <p:sp>
        <p:nvSpPr>
          <p:cNvPr id="5" name="Text Box 3"/>
          <p:cNvSpPr txBox="1">
            <a:spLocks noChangeArrowheads="1"/>
          </p:cNvSpPr>
          <p:nvPr/>
        </p:nvSpPr>
        <p:spPr bwMode="auto">
          <a:xfrm>
            <a:off x="4800600" y="3048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x-none" sz="3600" dirty="0" smtClean="0">
                <a:solidFill>
                  <a:prstClr val="black"/>
                </a:solidFill>
                <a:latin typeface="Arial"/>
                <a:cs typeface="Arial"/>
              </a:rPr>
              <a:t>उत्पादों और सेवाओं </a:t>
            </a:r>
            <a:r>
              <a:rPr lang="x-none" sz="3600" dirty="0">
                <a:cs typeface="Arial" charset="0"/>
              </a:rPr>
              <a:t>को </a:t>
            </a:r>
            <a:r>
              <a:rPr lang="x-none" sz="3600" dirty="0" smtClean="0">
                <a:cs typeface="Arial" charset="0"/>
              </a:rPr>
              <a:t>बेचना</a:t>
            </a:r>
            <a:endParaRPr lang="x-none" sz="3600" dirty="0">
              <a:cs typeface="Arial" charset="0"/>
            </a:endParaRPr>
          </a:p>
        </p:txBody>
      </p:sp>
    </p:spTree>
    <p:extLst>
      <p:ext uri="{BB962C8B-B14F-4D97-AF65-F5344CB8AC3E}">
        <p14:creationId xmlns:p14="http://schemas.microsoft.com/office/powerpoint/2010/main" val="497177647"/>
      </p:ext>
    </p:extLst>
  </p:cSld>
  <p:clrMapOvr>
    <a:masterClrMapping/>
  </p:clrMapOvr>
  <p:transition spd="med"/>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81400" y="63246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3A09FF0D-28E3-42E7-9C9A-FAE468B2C22E}" type="slidenum">
              <a:rPr lang="en-US" sz="1600" b="1">
                <a:solidFill>
                  <a:prstClr val="black"/>
                </a:solidFill>
              </a:rPr>
              <a:pPr algn="ctr"/>
              <a:t>10</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400" dirty="0" smtClean="0"/>
              <a:t>चर्चा बिंदु</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x-none" sz="1700" dirty="0" smtClean="0">
                <a:cs typeface="Arial" charset="0"/>
              </a:rPr>
              <a:t>लोगों को हमारी दुकान के बारे में पता कैसे चलेगा?</a:t>
            </a:r>
          </a:p>
          <a:p>
            <a:pPr>
              <a:buFont typeface="Arial" panose="020B0604020202020204" pitchFamily="34" charset="0"/>
              <a:buChar char="•"/>
              <a:defRPr/>
            </a:pPr>
            <a:r>
              <a:rPr lang="x-none" sz="1700" dirty="0" smtClean="0">
                <a:cs typeface="Arial" charset="0"/>
              </a:rPr>
              <a:t>भले ही उन्हें दुकान के बारे में पता चल जाए, तो भी कितने ग्राहक सफर करके आपकी दुकान में सिर्फ अचार खरीदने आएंगे?</a:t>
            </a:r>
          </a:p>
          <a:p>
            <a:pPr>
              <a:buFont typeface="Arial" panose="020B0604020202020204" pitchFamily="34" charset="0"/>
              <a:buChar char="•"/>
              <a:defRPr/>
            </a:pPr>
            <a:r>
              <a:rPr lang="x-none" sz="1700" dirty="0" smtClean="0">
                <a:cs typeface="Arial" charset="0"/>
              </a:rPr>
              <a:t>अगर यह सिर्फ एक अचार की दुकान है, तो आपको विभिन्न प्रकारों (और ब्रांडों) के अचार रखने की जरूरत होगी</a:t>
            </a:r>
          </a:p>
          <a:p>
            <a:pPr>
              <a:buFont typeface="Arial" panose="020B0604020202020204" pitchFamily="34" charset="0"/>
              <a:buChar char="•"/>
              <a:defRPr/>
            </a:pPr>
            <a:r>
              <a:rPr lang="x-none" sz="1700" dirty="0" smtClean="0">
                <a:cs typeface="Arial" charset="0"/>
              </a:rPr>
              <a:t>उपभोक्ता विभिन्न </a:t>
            </a:r>
            <a:r>
              <a:rPr lang="x-none" sz="1700" smtClean="0">
                <a:cs typeface="Arial" charset="0"/>
              </a:rPr>
              <a:t>ब्रांडों </a:t>
            </a:r>
            <a:r>
              <a:rPr lang="hi-IN" sz="1700" dirty="0" smtClean="0">
                <a:cs typeface="Arial" charset="0"/>
              </a:rPr>
              <a:t>में </a:t>
            </a:r>
            <a:r>
              <a:rPr lang="x-none" sz="1700" smtClean="0">
                <a:cs typeface="Arial" charset="0"/>
              </a:rPr>
              <a:t>से </a:t>
            </a:r>
            <a:r>
              <a:rPr lang="x-none" sz="1700" dirty="0" smtClean="0">
                <a:cs typeface="Arial" charset="0"/>
              </a:rPr>
              <a:t>चुनना पसंद करते हैं भले ही एक ही कंपनी कई उत्पाद बनाती हो।</a:t>
            </a:r>
          </a:p>
          <a:p>
            <a:pPr marL="620713">
              <a:buFont typeface="Arial" panose="020B0604020202020204" pitchFamily="34" charset="0"/>
              <a:buChar char="•"/>
              <a:defRPr/>
            </a:pPr>
            <a:r>
              <a:rPr lang="x-none" sz="1500" dirty="0" smtClean="0">
                <a:cs typeface="Arial" charset="0"/>
              </a:rPr>
              <a:t>यहां तक कि सैकड़ों उत्पादों वाली बड़ी कंपनियां (जैसे कि ब्रिटानिया</a:t>
            </a:r>
            <a:r>
              <a:rPr lang="x-none" sz="1500" smtClean="0">
                <a:cs typeface="Arial" charset="0"/>
              </a:rPr>
              <a:t>, ने</a:t>
            </a:r>
            <a:r>
              <a:rPr lang="hi-IN" sz="1500" dirty="0" smtClean="0">
                <a:cs typeface="Arial" charset="0"/>
              </a:rPr>
              <a:t>श्ले</a:t>
            </a:r>
            <a:r>
              <a:rPr lang="x-none" sz="1500" smtClean="0">
                <a:cs typeface="Arial" charset="0"/>
              </a:rPr>
              <a:t>) </a:t>
            </a:r>
            <a:r>
              <a:rPr lang="x-none" sz="1500" dirty="0" smtClean="0">
                <a:cs typeface="Arial" charset="0"/>
              </a:rPr>
              <a:t>की भी खुद की दुकानें नहीं हैं। क्यों?</a:t>
            </a:r>
          </a:p>
          <a:p>
            <a:pPr>
              <a:buFont typeface="Arial" panose="020B0604020202020204" pitchFamily="34" charset="0"/>
              <a:buChar char="•"/>
              <a:defRPr/>
            </a:pPr>
            <a:r>
              <a:rPr lang="x-none" sz="1700" dirty="0" smtClean="0">
                <a:cs typeface="Arial" charset="0"/>
              </a:rPr>
              <a:t>दुकान किराए पर लेने या खरीदने का खर्च अधिक होता है</a:t>
            </a:r>
          </a:p>
          <a:p>
            <a:pPr>
              <a:buFont typeface="Arial" panose="020B0604020202020204" pitchFamily="34" charset="0"/>
              <a:buChar char="•"/>
              <a:defRPr/>
            </a:pPr>
            <a:r>
              <a:rPr lang="x-none" sz="1700" dirty="0" smtClean="0">
                <a:cs typeface="Arial" charset="0"/>
              </a:rPr>
              <a:t>विशेषज्ञता — क्या व्यापार का मालिक एक फुटकर दुकान को मैनेज करने में ध्यान देना चाहता है या फिर अचार के व्यापार को मैनेज करने में</a:t>
            </a:r>
            <a:endParaRPr lang="en-IN" sz="1700" dirty="0">
              <a:cs typeface="Arial" charset="0"/>
            </a:endParaRP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Discussion Points</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dirty="0">
                <a:cs typeface="Arial" charset="0"/>
              </a:rPr>
              <a:t>How will people come to know about our shop? </a:t>
            </a:r>
          </a:p>
          <a:p>
            <a:pPr>
              <a:buFont typeface="Arial" panose="020B0604020202020204" pitchFamily="34" charset="0"/>
              <a:buChar char="•"/>
              <a:defRPr/>
            </a:pPr>
            <a:r>
              <a:rPr lang="en-US" dirty="0">
                <a:cs typeface="Arial" charset="0"/>
              </a:rPr>
              <a:t>Even if they know about the shop, how many customers will travel to the shop just to buy pickles?</a:t>
            </a:r>
          </a:p>
          <a:p>
            <a:pPr>
              <a:buFont typeface="Arial" panose="020B0604020202020204" pitchFamily="34" charset="0"/>
              <a:buChar char="•"/>
              <a:defRPr/>
            </a:pPr>
            <a:r>
              <a:rPr lang="en-US" dirty="0">
                <a:cs typeface="Arial" charset="0"/>
              </a:rPr>
              <a:t>If it is only a pickle shop, will need to carry many varieties (and brands) of pickle</a:t>
            </a:r>
          </a:p>
          <a:p>
            <a:pPr>
              <a:buFont typeface="Arial" panose="020B0604020202020204" pitchFamily="34" charset="0"/>
              <a:buChar char="•"/>
              <a:defRPr/>
            </a:pPr>
            <a:r>
              <a:rPr lang="en-US" dirty="0">
                <a:cs typeface="Arial" charset="0"/>
              </a:rPr>
              <a:t>customers like to choose from different brands even if the same company makes many products.  </a:t>
            </a:r>
          </a:p>
          <a:p>
            <a:pPr marL="612000" lvl="2" indent="-285750">
              <a:buFont typeface="Arial" panose="020B0604020202020204" pitchFamily="34" charset="0"/>
              <a:buChar char="•"/>
              <a:defRPr/>
            </a:pPr>
            <a:r>
              <a:rPr lang="en-US" sz="1600" dirty="0">
                <a:cs typeface="Arial" charset="0"/>
              </a:rPr>
              <a:t>Even large companies with 100s of products (e.g. Britannia, Nestle) do not have own outlets. Why?</a:t>
            </a:r>
          </a:p>
          <a:p>
            <a:pPr>
              <a:buFont typeface="Arial" panose="020B0604020202020204" pitchFamily="34" charset="0"/>
              <a:buChar char="•"/>
              <a:defRPr/>
            </a:pPr>
            <a:r>
              <a:rPr lang="en-US" dirty="0">
                <a:cs typeface="Arial" charset="0"/>
              </a:rPr>
              <a:t>Cost of rent or buying a shop is high</a:t>
            </a:r>
          </a:p>
          <a:p>
            <a:pPr>
              <a:buFont typeface="Arial" panose="020B0604020202020204" pitchFamily="34" charset="0"/>
              <a:buChar char="•"/>
              <a:defRPr/>
            </a:pPr>
            <a:r>
              <a:rPr lang="en-US" dirty="0">
                <a:cs typeface="Arial" charset="0"/>
              </a:rPr>
              <a:t>Expertise - Does the owner want to focus on managing a retail shop or managing a pickle business </a:t>
            </a:r>
            <a:endParaRPr lang="en-IN" dirty="0">
              <a:cs typeface="Arial" charset="0"/>
            </a:endParaRPr>
          </a:p>
        </p:txBody>
      </p:sp>
    </p:spTree>
    <p:extLst>
      <p:ext uri="{BB962C8B-B14F-4D97-AF65-F5344CB8AC3E}">
        <p14:creationId xmlns:p14="http://schemas.microsoft.com/office/powerpoint/2010/main" val="20539963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0">
                                            <p:txEl>
                                              <p:pRg st="5" end="5"/>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0">
                                            <p:txEl>
                                              <p:pRg st="6" end="6"/>
                                            </p:txEl>
                                          </p:spTgt>
                                        </p:tgtEl>
                                        <p:attrNameLst>
                                          <p:attrName>style.visibility</p:attrName>
                                        </p:attrNameLst>
                                      </p:cBhvr>
                                      <p:to>
                                        <p:strVal val="visible"/>
                                      </p:to>
                                    </p:set>
                                  </p:childTnLst>
                                </p:cTn>
                              </p:par>
                              <p:par>
                                <p:cTn id="43" presetID="1" presetClass="entr" presetSubtype="0" fill="hold" nodeType="withEffect">
                                  <p:stCondLst>
                                    <p:cond delay="0"/>
                                  </p:stCondLst>
                                  <p:childTnLst>
                                    <p:set>
                                      <p:cBhvr>
                                        <p:cTn id="44"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4290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BEDA3431-0173-4887-B10F-7F8A3CD6E1C6}" type="slidenum">
              <a:rPr lang="en-US" sz="1600" b="1">
                <a:solidFill>
                  <a:prstClr val="black"/>
                </a:solidFill>
              </a:rPr>
              <a:pPr algn="ctr"/>
              <a:t>11</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400" dirty="0" smtClean="0"/>
              <a:t>कक्षा अभ्यास</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x-none" dirty="0" smtClean="0"/>
              <a:t>लीना के अचार पर एक बार फिर विचार करें।</a:t>
            </a:r>
          </a:p>
          <a:p>
            <a:pPr>
              <a:buFont typeface="Arial" panose="020B0604020202020204" pitchFamily="34" charset="0"/>
              <a:buChar char="•"/>
              <a:defRPr/>
            </a:pPr>
            <a:endParaRPr lang="en-US" dirty="0" smtClean="0"/>
          </a:p>
          <a:p>
            <a:pPr>
              <a:buFont typeface="Arial" panose="020B0604020202020204" pitchFamily="34" charset="0"/>
              <a:buChar char="•"/>
              <a:defRPr/>
            </a:pPr>
            <a:r>
              <a:rPr lang="x-none" dirty="0" smtClean="0"/>
              <a:t>घर जाने (घर—घर बेचना) और छोटी दुकान किराए लेने के अलावा, मालिक थोकविक्रेता को अपना उत्पाद बेचने पर भी विचार कर रहा है, जो उसका उत्पाद पास के बड़े शहर में बेच सकता है।</a:t>
            </a:r>
          </a:p>
          <a:p>
            <a:pPr>
              <a:buFont typeface="Arial" panose="020B0604020202020204" pitchFamily="34" charset="0"/>
              <a:buChar char="•"/>
              <a:defRPr/>
            </a:pPr>
            <a:endParaRPr lang="x-none" dirty="0" smtClean="0"/>
          </a:p>
          <a:p>
            <a:pPr>
              <a:buFont typeface="Arial" panose="020B0604020202020204" pitchFamily="34" charset="0"/>
              <a:buChar char="•"/>
              <a:defRPr/>
            </a:pPr>
            <a:r>
              <a:rPr lang="x-none" dirty="0" smtClean="0"/>
              <a:t>आप </a:t>
            </a:r>
            <a:r>
              <a:rPr lang="x-none" dirty="0"/>
              <a:t>लीना </a:t>
            </a:r>
            <a:r>
              <a:rPr lang="x-none" dirty="0" smtClean="0"/>
              <a:t>को क्या करने का सुझाव देंगे?</a:t>
            </a:r>
            <a:endParaRPr lang="en-US" dirty="0"/>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Class Discussion </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dirty="0"/>
              <a:t>Consider </a:t>
            </a:r>
            <a:r>
              <a:rPr lang="en-US" dirty="0" smtClean="0"/>
              <a:t>Leena’s Pickles </a:t>
            </a:r>
            <a:r>
              <a:rPr lang="en-US" dirty="0"/>
              <a:t>once more. </a:t>
            </a:r>
          </a:p>
          <a:p>
            <a:pPr>
              <a:buFont typeface="Arial" panose="020B0604020202020204" pitchFamily="34" charset="0"/>
              <a:buChar char="•"/>
              <a:defRPr/>
            </a:pPr>
            <a:endParaRPr lang="en-US" dirty="0"/>
          </a:p>
          <a:p>
            <a:pPr>
              <a:buFont typeface="Arial" panose="020B0604020202020204" pitchFamily="34" charset="0"/>
              <a:buChar char="•"/>
              <a:defRPr/>
            </a:pPr>
            <a:r>
              <a:rPr lang="en-US" dirty="0"/>
              <a:t>Apart from home visits (door to door sales) and renting a small shop, the owner is also considering selling </a:t>
            </a:r>
            <a:r>
              <a:rPr lang="en-US" dirty="0" smtClean="0"/>
              <a:t>her products </a:t>
            </a:r>
            <a:r>
              <a:rPr lang="en-US" dirty="0"/>
              <a:t>to a wholesaler who can sell the product in a large city nearby.</a:t>
            </a:r>
          </a:p>
          <a:p>
            <a:pPr>
              <a:buFont typeface="Arial" panose="020B0604020202020204" pitchFamily="34" charset="0"/>
              <a:buChar char="•"/>
              <a:defRPr/>
            </a:pPr>
            <a:endParaRPr lang="en-US" dirty="0"/>
          </a:p>
          <a:p>
            <a:pPr>
              <a:buFont typeface="Arial" panose="020B0604020202020204" pitchFamily="34" charset="0"/>
              <a:buChar char="•"/>
              <a:defRPr/>
            </a:pPr>
            <a:r>
              <a:rPr lang="en-US" dirty="0"/>
              <a:t>What would you advise </a:t>
            </a:r>
            <a:r>
              <a:rPr lang="en-US" dirty="0" smtClean="0"/>
              <a:t>Leena to </a:t>
            </a:r>
            <a:r>
              <a:rPr lang="en-US" dirty="0"/>
              <a:t>do ? </a:t>
            </a:r>
          </a:p>
        </p:txBody>
      </p:sp>
    </p:spTree>
    <p:extLst>
      <p:ext uri="{BB962C8B-B14F-4D97-AF65-F5344CB8AC3E}">
        <p14:creationId xmlns:p14="http://schemas.microsoft.com/office/powerpoint/2010/main" val="293139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4" end="4"/>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429000" y="6258192"/>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EF87BF12-EAC1-4060-9566-D56F8CEEA4EF}" type="slidenum">
              <a:rPr lang="en-US" sz="1600" b="1">
                <a:solidFill>
                  <a:prstClr val="black"/>
                </a:solidFill>
              </a:rPr>
              <a:pPr algn="ctr"/>
              <a:t>12</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400" dirty="0" smtClean="0"/>
              <a:t>चर्चा बिंदु</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x-none" dirty="0" smtClean="0">
                <a:cs typeface="Arial" charset="0"/>
              </a:rPr>
              <a:t>घर जाना — ज्यादा मेहनत, विक्रेता के माध्यम से बेचने की तुलना में कम ग्राहक मिलते हैं</a:t>
            </a:r>
          </a:p>
          <a:p>
            <a:pPr>
              <a:buFont typeface="Arial" panose="020B0604020202020204" pitchFamily="34" charset="0"/>
              <a:buChar char="•"/>
              <a:defRPr/>
            </a:pPr>
            <a:endParaRPr lang="x-none" dirty="0" smtClean="0">
              <a:cs typeface="Arial" charset="0"/>
            </a:endParaRPr>
          </a:p>
          <a:p>
            <a:pPr>
              <a:buFont typeface="Arial" panose="020B0604020202020204" pitchFamily="34" charset="0"/>
              <a:buChar char="•"/>
              <a:defRPr/>
            </a:pPr>
            <a:r>
              <a:rPr lang="x-none" dirty="0" smtClean="0">
                <a:cs typeface="Arial" charset="0"/>
              </a:rPr>
              <a:t>खुद की दुकान — लोगों को दुकान के बारे में बताना</a:t>
            </a:r>
            <a:r>
              <a:rPr lang="x-none" smtClean="0">
                <a:cs typeface="Arial" charset="0"/>
              </a:rPr>
              <a:t>, किरा</a:t>
            </a:r>
            <a:r>
              <a:rPr lang="hi-IN" dirty="0" smtClean="0">
                <a:cs typeface="Arial" charset="0"/>
              </a:rPr>
              <a:t>या</a:t>
            </a:r>
            <a:r>
              <a:rPr lang="x-none" smtClean="0">
                <a:cs typeface="Arial" charset="0"/>
              </a:rPr>
              <a:t> </a:t>
            </a:r>
            <a:r>
              <a:rPr lang="x-none" dirty="0" smtClean="0">
                <a:cs typeface="Arial" charset="0"/>
              </a:rPr>
              <a:t>देना पड़ता है</a:t>
            </a:r>
            <a:r>
              <a:rPr lang="x-none" smtClean="0">
                <a:cs typeface="Arial" charset="0"/>
              </a:rPr>
              <a:t>, दू</a:t>
            </a:r>
            <a:r>
              <a:rPr lang="hi-IN" dirty="0" smtClean="0">
                <a:cs typeface="Arial" charset="0"/>
              </a:rPr>
              <a:t>र </a:t>
            </a:r>
            <a:r>
              <a:rPr lang="x-none" smtClean="0">
                <a:cs typeface="Arial" charset="0"/>
              </a:rPr>
              <a:t>रहने </a:t>
            </a:r>
            <a:r>
              <a:rPr lang="x-none" dirty="0" smtClean="0">
                <a:cs typeface="Arial" charset="0"/>
              </a:rPr>
              <a:t>वाले लोग सिर्फ कुछ उत्पाद और एक ही ब्रांड खरीदने के </a:t>
            </a:r>
            <a:r>
              <a:rPr lang="x-none" smtClean="0">
                <a:cs typeface="Arial" charset="0"/>
              </a:rPr>
              <a:t>लिए </a:t>
            </a:r>
            <a:r>
              <a:rPr lang="hi-IN" dirty="0" smtClean="0">
                <a:cs typeface="Arial" charset="0"/>
              </a:rPr>
              <a:t>अलग से </a:t>
            </a:r>
            <a:r>
              <a:rPr lang="x-none" smtClean="0">
                <a:cs typeface="Arial" charset="0"/>
              </a:rPr>
              <a:t>नहीं </a:t>
            </a:r>
            <a:r>
              <a:rPr lang="hi-IN" dirty="0" smtClean="0">
                <a:cs typeface="Arial" charset="0"/>
              </a:rPr>
              <a:t>आएं</a:t>
            </a:r>
            <a:r>
              <a:rPr lang="x-none" smtClean="0">
                <a:cs typeface="Arial" charset="0"/>
              </a:rPr>
              <a:t>गे </a:t>
            </a:r>
            <a:r>
              <a:rPr lang="x-none" dirty="0" smtClean="0">
                <a:cs typeface="Arial" charset="0"/>
              </a:rPr>
              <a:t>(जब तक कि उन्हें बड़ा सामान न खरीदना हो जैसे कि मोटरसाइकिल, कार आदि)</a:t>
            </a:r>
          </a:p>
          <a:p>
            <a:pPr>
              <a:buFont typeface="Arial" panose="020B0604020202020204" pitchFamily="34" charset="0"/>
              <a:buChar char="•"/>
              <a:defRPr/>
            </a:pPr>
            <a:endParaRPr lang="x-none" dirty="0" smtClean="0">
              <a:cs typeface="Arial" charset="0"/>
            </a:endParaRPr>
          </a:p>
          <a:p>
            <a:pPr>
              <a:buFont typeface="Arial" panose="020B0604020202020204" pitchFamily="34" charset="0"/>
              <a:buChar char="•"/>
              <a:defRPr/>
            </a:pPr>
            <a:r>
              <a:rPr lang="x-none" dirty="0" smtClean="0">
                <a:cs typeface="Arial" charset="0"/>
              </a:rPr>
              <a:t>थोक विक्रेता — उसे भी मुनाफा </a:t>
            </a:r>
            <a:r>
              <a:rPr lang="x-none" smtClean="0">
                <a:cs typeface="Arial" charset="0"/>
              </a:rPr>
              <a:t>देना पड़ता </a:t>
            </a:r>
            <a:r>
              <a:rPr lang="x-none" dirty="0" smtClean="0">
                <a:cs typeface="Arial" charset="0"/>
              </a:rPr>
              <a:t>है, लेकिन वह एक ही बार में काफी ​मात्रा में </a:t>
            </a:r>
            <a:r>
              <a:rPr lang="x-none" smtClean="0">
                <a:cs typeface="Arial" charset="0"/>
              </a:rPr>
              <a:t>उत्पाद </a:t>
            </a:r>
            <a:r>
              <a:rPr lang="hi-IN" dirty="0" smtClean="0">
                <a:cs typeface="Arial" charset="0"/>
              </a:rPr>
              <a:t>बेच</a:t>
            </a:r>
            <a:r>
              <a:rPr lang="x-none" smtClean="0">
                <a:cs typeface="Arial" charset="0"/>
              </a:rPr>
              <a:t> सकता है</a:t>
            </a:r>
            <a:r>
              <a:rPr lang="hi-IN" dirty="0" smtClean="0">
                <a:cs typeface="Arial" charset="0"/>
              </a:rPr>
              <a:t> </a:t>
            </a:r>
            <a:endParaRPr lang="en-IN" dirty="0">
              <a:cs typeface="Arial" charset="0"/>
            </a:endParaRP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Discussion Points</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dirty="0">
                <a:cs typeface="Arial" charset="0"/>
              </a:rPr>
              <a:t>Home visits – high effort, low number of </a:t>
            </a:r>
            <a:r>
              <a:rPr lang="en-US" dirty="0" smtClean="0">
                <a:cs typeface="Arial" charset="0"/>
              </a:rPr>
              <a:t>customers met </a:t>
            </a:r>
            <a:r>
              <a:rPr lang="en-US" dirty="0">
                <a:cs typeface="Arial" charset="0"/>
              </a:rPr>
              <a:t>relative to selling through a retailer</a:t>
            </a:r>
          </a:p>
          <a:p>
            <a:pPr>
              <a:buFont typeface="Arial" panose="020B0604020202020204" pitchFamily="34" charset="0"/>
              <a:buChar char="•"/>
              <a:defRPr/>
            </a:pPr>
            <a:endParaRPr lang="en-US" dirty="0">
              <a:cs typeface="Arial" charset="0"/>
            </a:endParaRPr>
          </a:p>
          <a:p>
            <a:pPr>
              <a:buFont typeface="Arial" panose="020B0604020202020204" pitchFamily="34" charset="0"/>
              <a:buChar char="•"/>
              <a:defRPr/>
            </a:pPr>
            <a:r>
              <a:rPr lang="en-US" dirty="0">
                <a:cs typeface="Arial" charset="0"/>
              </a:rPr>
              <a:t>Own outlet – Have to inform people about shop, pay rent, people from faraway areas will not travel to a shop with just a few products and only one brand (except for buying large items like motorcycles, cars, etc.)</a:t>
            </a:r>
          </a:p>
          <a:p>
            <a:pPr>
              <a:buFont typeface="Arial" panose="020B0604020202020204" pitchFamily="34" charset="0"/>
              <a:buChar char="•"/>
              <a:defRPr/>
            </a:pPr>
            <a:endParaRPr lang="en-US" dirty="0">
              <a:cs typeface="Arial" charset="0"/>
            </a:endParaRPr>
          </a:p>
          <a:p>
            <a:pPr>
              <a:buFont typeface="Arial" panose="020B0604020202020204" pitchFamily="34" charset="0"/>
              <a:buChar char="•"/>
              <a:defRPr/>
            </a:pPr>
            <a:r>
              <a:rPr lang="en-US" dirty="0">
                <a:cs typeface="Arial" charset="0"/>
              </a:rPr>
              <a:t>Wholesaler – have to give a margin, but can sell greater volume in one transaction</a:t>
            </a:r>
            <a:endParaRPr lang="en-IN" dirty="0">
              <a:cs typeface="Arial" charset="0"/>
            </a:endParaRPr>
          </a:p>
        </p:txBody>
      </p:sp>
    </p:spTree>
    <p:extLst>
      <p:ext uri="{BB962C8B-B14F-4D97-AF65-F5344CB8AC3E}">
        <p14:creationId xmlns:p14="http://schemas.microsoft.com/office/powerpoint/2010/main" val="11923252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4" end="4"/>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814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F7FB1B77-A7BC-45AA-95AC-908695547840}" type="slidenum">
              <a:rPr lang="en-US" sz="1600" b="1">
                <a:solidFill>
                  <a:prstClr val="black"/>
                </a:solidFill>
              </a:rPr>
              <a:pPr algn="ctr"/>
              <a:t>13</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400" dirty="0" smtClean="0"/>
              <a:t>व्यापारों द्वारा प्रयोग किए गए आदर्श बिक्री तरीके</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355600" indent="-355600">
              <a:buFont typeface="Calibri" pitchFamily="34" charset="0"/>
              <a:buAutoNum type="arabicPeriod"/>
              <a:defRPr/>
            </a:pPr>
            <a:r>
              <a:rPr lang="x-none" sz="2000" dirty="0" smtClean="0">
                <a:cs typeface="Arial" charset="0"/>
              </a:rPr>
              <a:t>सीधे ग्राहक को बेचना — उसके घर जाना (डोर टू डोर सेल्स/घर—घर जाकर बेचना)</a:t>
            </a: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सीधे </a:t>
            </a:r>
            <a:r>
              <a:rPr lang="x-none" sz="2000" dirty="0">
                <a:cs typeface="Arial" charset="0"/>
              </a:rPr>
              <a:t>ग्राहक </a:t>
            </a:r>
            <a:r>
              <a:rPr lang="x-none" sz="2000" dirty="0" smtClean="0">
                <a:cs typeface="Arial" charset="0"/>
              </a:rPr>
              <a:t>को — अपनी दुकान से</a:t>
            </a: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फुटकर विक्रेताओं या दुकानों को बेचना</a:t>
            </a: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थोक विक्रेताओं को बेचना</a:t>
            </a:r>
            <a:endParaRPr lang="en-IN" sz="2000" dirty="0" smtClean="0">
              <a:cs typeface="Arial" charset="0"/>
            </a:endParaRP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सीधे संस्थानों या अन्य व्यापारों को बेचना</a:t>
            </a: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प्रदर्शनी/मेले के माध्यम से बेचना</a:t>
            </a: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Typical sales methods used by </a:t>
            </a:r>
            <a:r>
              <a:rPr lang="en-US" sz="2400" dirty="0" smtClean="0"/>
              <a:t>businesses</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355600" indent="-355600">
              <a:buFont typeface="Calibri" pitchFamily="34" charset="0"/>
              <a:buAutoNum type="arabicPeriod"/>
              <a:defRPr/>
            </a:pPr>
            <a:r>
              <a:rPr lang="en-US" sz="2000" dirty="0">
                <a:cs typeface="Arial" charset="0"/>
              </a:rPr>
              <a:t>Directly to </a:t>
            </a:r>
            <a:r>
              <a:rPr lang="en-US" sz="2000" dirty="0" smtClean="0">
                <a:cs typeface="Arial" charset="0"/>
              </a:rPr>
              <a:t>customers </a:t>
            </a:r>
            <a:r>
              <a:rPr lang="en-US" sz="2000" dirty="0">
                <a:cs typeface="Arial" charset="0"/>
              </a:rPr>
              <a:t>– home visits (door to door sales)</a:t>
            </a: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Directly to </a:t>
            </a:r>
            <a:r>
              <a:rPr lang="en-US" sz="2000" dirty="0" smtClean="0">
                <a:cs typeface="Arial" charset="0"/>
              </a:rPr>
              <a:t>customers </a:t>
            </a:r>
            <a:r>
              <a:rPr lang="en-US" sz="2000" dirty="0">
                <a:cs typeface="Arial" charset="0"/>
              </a:rPr>
              <a:t>– own </a:t>
            </a:r>
            <a:r>
              <a:rPr lang="en-US" sz="2000" dirty="0" smtClean="0">
                <a:cs typeface="Arial" charset="0"/>
              </a:rPr>
              <a:t>shop</a:t>
            </a:r>
            <a:endParaRPr lang="en-US" sz="2000" dirty="0">
              <a:cs typeface="Arial" charset="0"/>
            </a:endParaRP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Selling to retailers or shops</a:t>
            </a: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Selling to </a:t>
            </a:r>
            <a:r>
              <a:rPr lang="en-US" sz="2000" dirty="0" smtClean="0">
                <a:cs typeface="Arial" charset="0"/>
              </a:rPr>
              <a:t>wholesalers</a:t>
            </a: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Selling directly to institutions or other businesses</a:t>
            </a: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Selling through exhibitions / fairs</a:t>
            </a:r>
          </a:p>
          <a:p>
            <a:pPr marL="355600" indent="-355600">
              <a:buFont typeface="Calibri" pitchFamily="34" charset="0"/>
              <a:buAutoNum type="arabicPeriod"/>
              <a:defRPr/>
            </a:pPr>
            <a:endParaRPr lang="en-US" sz="2000" dirty="0">
              <a:cs typeface="Arial" charset="0"/>
            </a:endParaRPr>
          </a:p>
        </p:txBody>
      </p:sp>
    </p:spTree>
    <p:extLst>
      <p:ext uri="{BB962C8B-B14F-4D97-AF65-F5344CB8AC3E}">
        <p14:creationId xmlns:p14="http://schemas.microsoft.com/office/powerpoint/2010/main" val="37204755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4" end="4"/>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6" end="6"/>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8" end="8"/>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8" end="8"/>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0">
                                            <p:txEl>
                                              <p:pRg st="10" end="10"/>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8">
                                            <p:txEl>
                                              <p:pRg st="10" end="1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4290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CBF7AB28-527D-4923-A448-76AB1AE822A6}" type="slidenum">
              <a:rPr lang="en-US" sz="1600" b="1">
                <a:solidFill>
                  <a:prstClr val="black"/>
                </a:solidFill>
              </a:rPr>
              <a:pPr algn="ctr"/>
              <a:t>14</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1. </a:t>
            </a:r>
            <a:r>
              <a:rPr lang="x-none" sz="2400" dirty="0" smtClean="0"/>
              <a:t>सीधे </a:t>
            </a:r>
            <a:r>
              <a:rPr lang="x-none" sz="2400" dirty="0">
                <a:cs typeface="Arial" charset="0"/>
              </a:rPr>
              <a:t>ग्राहक </a:t>
            </a:r>
            <a:r>
              <a:rPr lang="x-none" sz="2400" dirty="0" smtClean="0"/>
              <a:t>को बेचना — घर जाना</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endParaRPr lang="x-none" b="1" dirty="0" smtClean="0">
              <a:cs typeface="Arial" charset="0"/>
            </a:endParaRPr>
          </a:p>
          <a:p>
            <a:pPr marL="0" indent="0">
              <a:buFont typeface="Arial" pitchFamily="34" charset="0"/>
              <a:buNone/>
              <a:defRPr/>
            </a:pPr>
            <a:r>
              <a:rPr lang="x-none" b="1" dirty="0" smtClean="0">
                <a:cs typeface="Arial" charset="0"/>
              </a:rPr>
              <a:t>लाभ:</a:t>
            </a:r>
          </a:p>
          <a:p>
            <a:pPr>
              <a:buFont typeface="+mj-lt"/>
              <a:buAutoNum type="arabicPeriod"/>
              <a:defRPr/>
            </a:pPr>
            <a:r>
              <a:rPr lang="x-none" dirty="0" smtClean="0">
                <a:cs typeface="Arial" charset="0"/>
              </a:rPr>
              <a:t>व्यापार को उत्पाद के गुणों और मूल्य से संबंधित उपयोगी प्रतिक्रियाएं सीधे उपयोगकर्ताओं से मिल सकती है</a:t>
            </a:r>
          </a:p>
          <a:p>
            <a:pPr>
              <a:buFont typeface="+mj-lt"/>
              <a:buAutoNum type="arabicPeriod"/>
              <a:defRPr/>
            </a:pPr>
            <a:r>
              <a:rPr lang="x-none" dirty="0" smtClean="0">
                <a:cs typeface="Arial" charset="0"/>
              </a:rPr>
              <a:t>सीधे ग्राहकों से संबंध बनते हैं</a:t>
            </a:r>
          </a:p>
          <a:p>
            <a:pPr marL="0" indent="0">
              <a:buFont typeface="Arial" pitchFamily="34" charset="0"/>
              <a:buNone/>
              <a:defRPr/>
            </a:pPr>
            <a:endParaRPr lang="x-none" b="1" dirty="0" smtClean="0">
              <a:cs typeface="Arial" charset="0"/>
            </a:endParaRPr>
          </a:p>
          <a:p>
            <a:pPr marL="0" indent="0">
              <a:buFont typeface="Arial" pitchFamily="34" charset="0"/>
              <a:buNone/>
              <a:defRPr/>
            </a:pPr>
            <a:r>
              <a:rPr lang="x-none" b="1" dirty="0" smtClean="0">
                <a:cs typeface="Arial" charset="0"/>
              </a:rPr>
              <a:t>हानियां:</a:t>
            </a:r>
          </a:p>
          <a:p>
            <a:pPr>
              <a:buFont typeface="+mj-lt"/>
              <a:buAutoNum type="arabicPeriod"/>
              <a:defRPr/>
            </a:pPr>
            <a:r>
              <a:rPr lang="x-none" dirty="0" smtClean="0">
                <a:cs typeface="Arial" charset="0"/>
              </a:rPr>
              <a:t>बहुत ज्यादा मेहनत और धन की जरूरत होती है</a:t>
            </a:r>
          </a:p>
          <a:p>
            <a:pPr>
              <a:buFont typeface="+mj-lt"/>
              <a:buAutoNum type="arabicPeriod"/>
              <a:defRPr/>
            </a:pPr>
            <a:r>
              <a:rPr lang="x-none" dirty="0" smtClean="0">
                <a:cs typeface="Arial" charset="0"/>
              </a:rPr>
              <a:t>सेल्सपर्सन सिर्फ सीमित वैरायटी और मात्रा ही ले जा सकते हैं</a:t>
            </a:r>
          </a:p>
          <a:p>
            <a:pPr>
              <a:buFont typeface="+mj-lt"/>
              <a:buAutoNum type="arabicPeriod"/>
              <a:defRPr/>
            </a:pPr>
            <a:r>
              <a:rPr lang="x-none" dirty="0" smtClean="0">
                <a:cs typeface="Arial" charset="0"/>
              </a:rPr>
              <a:t>सिर्फ ​सीमित घरों तक ही पहुंच बन सकती है</a:t>
            </a:r>
          </a:p>
          <a:p>
            <a:pPr>
              <a:buFont typeface="+mj-lt"/>
              <a:buAutoNum type="arabicPeriod"/>
              <a:defRPr/>
            </a:pPr>
            <a:r>
              <a:rPr lang="x-none" dirty="0" smtClean="0">
                <a:cs typeface="Arial" charset="0"/>
              </a:rPr>
              <a:t>बड़े शहरों में, घर जाकर बेचना कठिन होता है क्योंकि बिल्डिंगों की सुरक्षा काफी कड़ी होती है</a:t>
            </a:r>
            <a:endParaRPr lang="en-US" dirty="0">
              <a:cs typeface="Arial" charset="0"/>
            </a:endParaRP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1. Selling to </a:t>
            </a:r>
            <a:r>
              <a:rPr lang="en-US" sz="2400" dirty="0" smtClean="0"/>
              <a:t>customers directly </a:t>
            </a:r>
            <a:r>
              <a:rPr lang="en-US" sz="2400" dirty="0"/>
              <a:t>– home visits</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en-US" b="1" dirty="0">
                <a:cs typeface="Arial" charset="0"/>
              </a:rPr>
              <a:t>Advantages:</a:t>
            </a:r>
          </a:p>
          <a:p>
            <a:pPr>
              <a:buFont typeface="+mj-lt"/>
              <a:buAutoNum type="arabicPeriod"/>
              <a:defRPr/>
            </a:pPr>
            <a:r>
              <a:rPr lang="en-US" dirty="0">
                <a:cs typeface="Arial" charset="0"/>
              </a:rPr>
              <a:t>Business can get useful feedback about </a:t>
            </a:r>
            <a:r>
              <a:rPr lang="en-US" dirty="0" smtClean="0">
                <a:cs typeface="Arial" charset="0"/>
              </a:rPr>
              <a:t>product/service quality and </a:t>
            </a:r>
            <a:r>
              <a:rPr lang="en-US" dirty="0">
                <a:cs typeface="Arial" charset="0"/>
              </a:rPr>
              <a:t>price directly from </a:t>
            </a:r>
            <a:r>
              <a:rPr lang="en-US" dirty="0" smtClean="0">
                <a:cs typeface="Arial" charset="0"/>
              </a:rPr>
              <a:t>customers</a:t>
            </a:r>
            <a:endParaRPr lang="en-US" dirty="0">
              <a:cs typeface="Arial" charset="0"/>
            </a:endParaRPr>
          </a:p>
          <a:p>
            <a:pPr>
              <a:buFont typeface="+mj-lt"/>
              <a:buAutoNum type="arabicPeriod"/>
              <a:defRPr/>
            </a:pPr>
            <a:r>
              <a:rPr lang="en-US" dirty="0">
                <a:cs typeface="Arial" charset="0"/>
              </a:rPr>
              <a:t>Customer relationship managed directly</a:t>
            </a:r>
          </a:p>
          <a:p>
            <a:pPr lvl="1">
              <a:defRPr/>
            </a:pPr>
            <a:endParaRPr lang="en-US" dirty="0">
              <a:cs typeface="Arial" charset="0"/>
            </a:endParaRPr>
          </a:p>
          <a:p>
            <a:pPr marL="0" indent="0">
              <a:buFont typeface="Arial" pitchFamily="34" charset="0"/>
              <a:buNone/>
              <a:defRPr/>
            </a:pPr>
            <a:r>
              <a:rPr lang="en-US" b="1" dirty="0" smtClean="0">
                <a:cs typeface="Arial" charset="0"/>
              </a:rPr>
              <a:t>Disadvantages</a:t>
            </a:r>
            <a:r>
              <a:rPr lang="en-US" b="1" dirty="0">
                <a:cs typeface="Arial" charset="0"/>
              </a:rPr>
              <a:t>:</a:t>
            </a:r>
          </a:p>
          <a:p>
            <a:pPr>
              <a:buFont typeface="+mj-lt"/>
              <a:buAutoNum type="arabicPeriod"/>
              <a:defRPr/>
            </a:pPr>
            <a:r>
              <a:rPr lang="en-US" dirty="0" smtClean="0">
                <a:cs typeface="Arial" charset="0"/>
              </a:rPr>
              <a:t>This requires a </a:t>
            </a:r>
            <a:r>
              <a:rPr lang="en-US" dirty="0">
                <a:cs typeface="Arial" charset="0"/>
              </a:rPr>
              <a:t>lot of effort and cost</a:t>
            </a:r>
          </a:p>
          <a:p>
            <a:pPr>
              <a:buFont typeface="+mj-lt"/>
              <a:buAutoNum type="arabicPeriod"/>
              <a:defRPr/>
            </a:pPr>
            <a:r>
              <a:rPr lang="en-US" dirty="0">
                <a:cs typeface="Arial" charset="0"/>
              </a:rPr>
              <a:t>Salesperson can carry only limited variety and quantity</a:t>
            </a:r>
          </a:p>
          <a:p>
            <a:pPr>
              <a:buFont typeface="+mj-lt"/>
              <a:buAutoNum type="arabicPeriod"/>
              <a:defRPr/>
            </a:pPr>
            <a:r>
              <a:rPr lang="en-US" dirty="0" smtClean="0">
                <a:cs typeface="Arial" charset="0"/>
              </a:rPr>
              <a:t>Business can </a:t>
            </a:r>
            <a:r>
              <a:rPr lang="en-US" dirty="0">
                <a:cs typeface="Arial" charset="0"/>
              </a:rPr>
              <a:t>reach out only to a limited number of </a:t>
            </a:r>
            <a:r>
              <a:rPr lang="en-US" dirty="0" smtClean="0">
                <a:cs typeface="Arial" charset="0"/>
              </a:rPr>
              <a:t>customers</a:t>
            </a:r>
            <a:endParaRPr lang="en-US" dirty="0">
              <a:cs typeface="Arial" charset="0"/>
            </a:endParaRPr>
          </a:p>
          <a:p>
            <a:pPr>
              <a:buFont typeface="+mj-lt"/>
              <a:buAutoNum type="arabicPeriod"/>
              <a:defRPr/>
            </a:pPr>
            <a:r>
              <a:rPr lang="en-US" dirty="0">
                <a:cs typeface="Arial" charset="0"/>
              </a:rPr>
              <a:t>In larger cities, home visits are becoming difficult as buildings have strict security</a:t>
            </a:r>
          </a:p>
          <a:p>
            <a:pPr lvl="1">
              <a:defRPr/>
            </a:pPr>
            <a:endParaRPr lang="en-US" dirty="0">
              <a:cs typeface="Arial" charset="0"/>
            </a:endParaRPr>
          </a:p>
          <a:p>
            <a:pPr lvl="1">
              <a:defRPr/>
            </a:pPr>
            <a:endParaRPr lang="en-US" dirty="0">
              <a:cs typeface="Arial" charset="0"/>
            </a:endParaRPr>
          </a:p>
          <a:p>
            <a:pPr lvl="1">
              <a:defRPr/>
            </a:pPr>
            <a:endParaRPr lang="en-US" dirty="0">
              <a:cs typeface="Arial" charset="0"/>
            </a:endParaRPr>
          </a:p>
          <a:p>
            <a:pPr>
              <a:defRPr/>
            </a:pPr>
            <a:endParaRPr lang="en-US" dirty="0">
              <a:cs typeface="Arial" charset="0"/>
            </a:endParaRPr>
          </a:p>
        </p:txBody>
      </p:sp>
    </p:spTree>
    <p:extLst>
      <p:ext uri="{BB962C8B-B14F-4D97-AF65-F5344CB8AC3E}">
        <p14:creationId xmlns:p14="http://schemas.microsoft.com/office/powerpoint/2010/main" val="10162429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0">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0">
                                            <p:txEl>
                                              <p:pRg st="4" end="4"/>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0">
                                            <p:txEl>
                                              <p:pRg st="5" end="5"/>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0">
                                            <p:txEl>
                                              <p:pRg st="6" end="6"/>
                                            </p:txEl>
                                          </p:spTgt>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8">
                                            <p:txEl>
                                              <p:pRg st="7" end="7"/>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10">
                                            <p:txEl>
                                              <p:pRg st="7" end="7"/>
                                            </p:txEl>
                                          </p:spTgt>
                                        </p:tgtEl>
                                        <p:attrNameLst>
                                          <p:attrName>style.visibility</p:attrName>
                                        </p:attrNameLst>
                                      </p:cBhvr>
                                      <p:to>
                                        <p:strVal val="visible"/>
                                      </p:to>
                                    </p:set>
                                  </p:childTnLst>
                                </p:cTn>
                              </p:par>
                              <p:par>
                                <p:cTn id="41" presetID="1" presetClass="entr" presetSubtype="0" fill="hold" nodeType="withEffect">
                                  <p:stCondLst>
                                    <p:cond delay="0"/>
                                  </p:stCondLst>
                                  <p:childTnLst>
                                    <p:set>
                                      <p:cBhvr>
                                        <p:cTn id="42" dur="1" fill="hold">
                                          <p:stCondLst>
                                            <p:cond delay="0"/>
                                          </p:stCondLst>
                                        </p:cTn>
                                        <p:tgtEl>
                                          <p:spTgt spid="8">
                                            <p:txEl>
                                              <p:pRg st="8" end="8"/>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0">
                                            <p:txEl>
                                              <p:pRg st="8" end="8"/>
                                            </p:txEl>
                                          </p:spTgt>
                                        </p:tgtEl>
                                        <p:attrNameLst>
                                          <p:attrName>style.visibility</p:attrName>
                                        </p:attrNameLst>
                                      </p:cBhvr>
                                      <p:to>
                                        <p:strVal val="visible"/>
                                      </p:to>
                                    </p:set>
                                  </p:childTnLst>
                                </p:cTn>
                              </p:par>
                              <p:par>
                                <p:cTn id="47" presetID="1" presetClass="entr" presetSubtype="0" fill="hold" nodeType="withEffect">
                                  <p:stCondLst>
                                    <p:cond delay="0"/>
                                  </p:stCondLst>
                                  <p:childTnLst>
                                    <p:set>
                                      <p:cBhvr>
                                        <p:cTn id="48" dur="1" fill="hold">
                                          <p:stCondLst>
                                            <p:cond delay="0"/>
                                          </p:stCondLst>
                                        </p:cTn>
                                        <p:tgtEl>
                                          <p:spTgt spid="8">
                                            <p:txEl>
                                              <p:pRg st="9" end="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429000" y="6258192"/>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A3AA0BCC-2889-4A2A-BD9B-8A1766AFD494}" type="slidenum">
              <a:rPr lang="en-US" sz="1600" b="1">
                <a:solidFill>
                  <a:prstClr val="black"/>
                </a:solidFill>
              </a:rPr>
              <a:pPr algn="ctr"/>
              <a:t>15</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2. </a:t>
            </a:r>
            <a:r>
              <a:rPr lang="x-none" sz="2400" dirty="0" smtClean="0"/>
              <a:t>सीधे ग्राहकों को बेचना — दुकान खोलना</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111250"/>
            <a:ext cx="4267200" cy="53657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x-none" b="1" dirty="0" smtClean="0">
                <a:cs typeface="Arial" charset="0"/>
              </a:rPr>
              <a:t>लाभ:</a:t>
            </a:r>
          </a:p>
          <a:p>
            <a:pPr>
              <a:buFont typeface="+mj-lt"/>
              <a:buAutoNum type="arabicPeriod"/>
              <a:defRPr/>
            </a:pPr>
            <a:r>
              <a:rPr lang="x-none" dirty="0" smtClean="0">
                <a:cs typeface="Arial" charset="0"/>
              </a:rPr>
              <a:t>व्यापार को उत्पाद के गुणों और मूल्य से संबंधित उपयोगी प्रतिक्रियाएं सीधे उपयोगकर्ताओं से मिल सकती है</a:t>
            </a:r>
          </a:p>
          <a:p>
            <a:pPr>
              <a:buFont typeface="+mj-lt"/>
              <a:buAutoNum type="arabicPeriod"/>
              <a:defRPr/>
            </a:pPr>
            <a:r>
              <a:rPr lang="x-none" dirty="0" smtClean="0">
                <a:cs typeface="Arial" charset="0"/>
              </a:rPr>
              <a:t>ब्रांड/व्यापार के </a:t>
            </a:r>
            <a:r>
              <a:rPr lang="x-none" smtClean="0">
                <a:cs typeface="Arial" charset="0"/>
              </a:rPr>
              <a:t>लिए </a:t>
            </a:r>
            <a:r>
              <a:rPr lang="hi-IN" dirty="0" smtClean="0">
                <a:cs typeface="Arial" charset="0"/>
              </a:rPr>
              <a:t>ग्राहक की वफादारी </a:t>
            </a:r>
            <a:r>
              <a:rPr lang="x-none" smtClean="0">
                <a:cs typeface="Arial" charset="0"/>
              </a:rPr>
              <a:t>बनती </a:t>
            </a:r>
            <a:r>
              <a:rPr lang="x-none" dirty="0" smtClean="0">
                <a:cs typeface="Arial" charset="0"/>
              </a:rPr>
              <a:t>है</a:t>
            </a:r>
          </a:p>
          <a:p>
            <a:pPr>
              <a:buFont typeface="+mj-lt"/>
              <a:buAutoNum type="arabicPeriod"/>
              <a:defRPr/>
            </a:pPr>
            <a:r>
              <a:rPr lang="x-none" dirty="0" smtClean="0">
                <a:cs typeface="Arial" charset="0"/>
              </a:rPr>
              <a:t>प्रत्येक ग्राहक को सीधे संपर्क करने की मेहनत </a:t>
            </a:r>
            <a:r>
              <a:rPr lang="x-none" smtClean="0">
                <a:cs typeface="Arial" charset="0"/>
              </a:rPr>
              <a:t>बचती है</a:t>
            </a:r>
            <a:r>
              <a:rPr lang="hi-IN" dirty="0" smtClean="0">
                <a:cs typeface="Arial" charset="0"/>
              </a:rPr>
              <a:t> </a:t>
            </a:r>
            <a:endParaRPr lang="x-none" dirty="0" smtClean="0">
              <a:cs typeface="Arial" charset="0"/>
            </a:endParaRPr>
          </a:p>
          <a:p>
            <a:pPr marL="0" indent="0">
              <a:buFont typeface="Arial" pitchFamily="34" charset="0"/>
              <a:buNone/>
              <a:defRPr/>
            </a:pPr>
            <a:r>
              <a:rPr lang="x-none" b="1" dirty="0" smtClean="0">
                <a:cs typeface="Arial" charset="0"/>
              </a:rPr>
              <a:t>हानियां:</a:t>
            </a:r>
          </a:p>
          <a:p>
            <a:pPr>
              <a:buFont typeface="+mj-lt"/>
              <a:buAutoNum type="arabicPeriod"/>
              <a:defRPr/>
            </a:pPr>
            <a:r>
              <a:rPr lang="x-none" dirty="0" smtClean="0">
                <a:cs typeface="Arial" charset="0"/>
              </a:rPr>
              <a:t>लोगों को दुकान तक आकर्षित करना पड़ता है</a:t>
            </a:r>
          </a:p>
          <a:p>
            <a:pPr>
              <a:buFont typeface="+mj-lt"/>
              <a:buAutoNum type="arabicPeriod"/>
              <a:defRPr/>
            </a:pPr>
            <a:r>
              <a:rPr lang="hi-IN" dirty="0" smtClean="0">
                <a:cs typeface="Arial" charset="0"/>
              </a:rPr>
              <a:t>इस बात की चिंता रहती है कि </a:t>
            </a:r>
            <a:r>
              <a:rPr lang="x-none" smtClean="0">
                <a:cs typeface="Arial" charset="0"/>
              </a:rPr>
              <a:t>क्या </a:t>
            </a:r>
            <a:r>
              <a:rPr lang="x-none" dirty="0" smtClean="0">
                <a:cs typeface="Arial" charset="0"/>
              </a:rPr>
              <a:t>दुकान में पर्याप्त ग्राहक आएंगे?</a:t>
            </a:r>
          </a:p>
          <a:p>
            <a:pPr>
              <a:buFont typeface="+mj-lt"/>
              <a:buAutoNum type="arabicPeriod"/>
              <a:defRPr/>
            </a:pPr>
            <a:r>
              <a:rPr lang="x-none" dirty="0" smtClean="0">
                <a:cs typeface="Arial" charset="0"/>
              </a:rPr>
              <a:t>किराया ज्यादा हो सकता </a:t>
            </a:r>
            <a:r>
              <a:rPr lang="x-none" smtClean="0">
                <a:cs typeface="Arial" charset="0"/>
              </a:rPr>
              <a:t>है </a:t>
            </a:r>
            <a:r>
              <a:rPr lang="hi-IN" dirty="0" smtClean="0">
                <a:cs typeface="Arial" charset="0"/>
              </a:rPr>
              <a:t>जिससे</a:t>
            </a:r>
            <a:r>
              <a:rPr lang="x-none" smtClean="0">
                <a:cs typeface="Arial" charset="0"/>
              </a:rPr>
              <a:t> </a:t>
            </a:r>
            <a:r>
              <a:rPr lang="x-none" dirty="0" smtClean="0">
                <a:cs typeface="Arial" charset="0"/>
              </a:rPr>
              <a:t>लाभ काफी घट सकता है</a:t>
            </a:r>
          </a:p>
          <a:p>
            <a:pPr>
              <a:buFont typeface="+mj-lt"/>
              <a:buAutoNum type="arabicPeriod"/>
              <a:defRPr/>
            </a:pPr>
            <a:r>
              <a:rPr lang="x-none" dirty="0" smtClean="0">
                <a:cs typeface="Arial" charset="0"/>
              </a:rPr>
              <a:t>फुटकर </a:t>
            </a:r>
            <a:r>
              <a:rPr lang="x-none" smtClean="0">
                <a:cs typeface="Arial" charset="0"/>
              </a:rPr>
              <a:t>विक्रेताओं के </a:t>
            </a:r>
            <a:r>
              <a:rPr lang="x-none" dirty="0" smtClean="0">
                <a:cs typeface="Arial" charset="0"/>
              </a:rPr>
              <a:t>पास उत्पादों के कई </a:t>
            </a:r>
            <a:r>
              <a:rPr lang="x-none" smtClean="0">
                <a:cs typeface="Arial" charset="0"/>
              </a:rPr>
              <a:t>प्रकार </a:t>
            </a:r>
            <a:r>
              <a:rPr lang="hi-IN" dirty="0" smtClean="0">
                <a:cs typeface="Arial" charset="0"/>
              </a:rPr>
              <a:t>होंगे जिससे ग्राहक हमारी दूकान जाने की बजाय किसी फुटकर विक्रेता के पास जाना पसंद करेगा </a:t>
            </a:r>
            <a:endParaRPr lang="en-US" dirty="0">
              <a:cs typeface="Arial" charset="0"/>
            </a:endParaRP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2. Selling to </a:t>
            </a:r>
            <a:r>
              <a:rPr lang="en-US" sz="2400" dirty="0" smtClean="0"/>
              <a:t>customers directly </a:t>
            </a:r>
            <a:r>
              <a:rPr lang="en-US" sz="2400" dirty="0"/>
              <a:t>– own </a:t>
            </a:r>
            <a:r>
              <a:rPr lang="en-US" sz="2400" dirty="0" smtClean="0"/>
              <a:t>shop</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111250"/>
            <a:ext cx="4267200" cy="53657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en-US" b="1" dirty="0">
                <a:cs typeface="Arial" charset="0"/>
              </a:rPr>
              <a:t>Advantages:</a:t>
            </a:r>
          </a:p>
          <a:p>
            <a:pPr>
              <a:buFont typeface="+mj-lt"/>
              <a:buAutoNum type="arabicPeriod"/>
              <a:defRPr/>
            </a:pPr>
            <a:r>
              <a:rPr lang="en-US" dirty="0">
                <a:cs typeface="Arial" charset="0"/>
              </a:rPr>
              <a:t>Business can get useful feedback about </a:t>
            </a:r>
            <a:r>
              <a:rPr lang="en-US" dirty="0" smtClean="0">
                <a:cs typeface="Arial" charset="0"/>
              </a:rPr>
              <a:t>product/service quality and </a:t>
            </a:r>
            <a:r>
              <a:rPr lang="en-US" dirty="0">
                <a:cs typeface="Arial" charset="0"/>
              </a:rPr>
              <a:t>price directly from </a:t>
            </a:r>
            <a:r>
              <a:rPr lang="en-US" dirty="0" smtClean="0">
                <a:cs typeface="Arial" charset="0"/>
              </a:rPr>
              <a:t>customers</a:t>
            </a:r>
            <a:endParaRPr lang="en-US" dirty="0">
              <a:cs typeface="Arial" charset="0"/>
            </a:endParaRPr>
          </a:p>
          <a:p>
            <a:pPr>
              <a:buFont typeface="+mj-lt"/>
              <a:buAutoNum type="arabicPeriod"/>
              <a:defRPr/>
            </a:pPr>
            <a:r>
              <a:rPr lang="en-US" dirty="0" smtClean="0">
                <a:cs typeface="Arial" charset="0"/>
              </a:rPr>
              <a:t>It helps building customer </a:t>
            </a:r>
            <a:r>
              <a:rPr lang="en-US" dirty="0">
                <a:cs typeface="Arial" charset="0"/>
              </a:rPr>
              <a:t>loyalty for the </a:t>
            </a:r>
            <a:r>
              <a:rPr lang="en-US" dirty="0" smtClean="0">
                <a:cs typeface="Arial" charset="0"/>
              </a:rPr>
              <a:t>business </a:t>
            </a:r>
            <a:endParaRPr lang="en-US" dirty="0">
              <a:cs typeface="Arial" charset="0"/>
            </a:endParaRPr>
          </a:p>
          <a:p>
            <a:pPr>
              <a:buFont typeface="+mj-lt"/>
              <a:buAutoNum type="arabicPeriod"/>
              <a:defRPr/>
            </a:pPr>
            <a:r>
              <a:rPr lang="en-US" dirty="0" smtClean="0">
                <a:cs typeface="Arial" charset="0"/>
              </a:rPr>
              <a:t>It saves </a:t>
            </a:r>
            <a:r>
              <a:rPr lang="en-US" dirty="0">
                <a:cs typeface="Arial" charset="0"/>
              </a:rPr>
              <a:t>effort of contacting each customer </a:t>
            </a:r>
            <a:r>
              <a:rPr lang="en-US" dirty="0" smtClean="0">
                <a:cs typeface="Arial" charset="0"/>
              </a:rPr>
              <a:t>individually</a:t>
            </a:r>
            <a:endParaRPr lang="en-US" dirty="0">
              <a:cs typeface="Arial" charset="0"/>
            </a:endParaRPr>
          </a:p>
          <a:p>
            <a:pPr marL="0" indent="0">
              <a:buFont typeface="Arial" pitchFamily="34" charset="0"/>
              <a:buNone/>
              <a:defRPr/>
            </a:pPr>
            <a:r>
              <a:rPr lang="en-US" b="1" dirty="0" smtClean="0">
                <a:cs typeface="Arial" charset="0"/>
              </a:rPr>
              <a:t>Disadvantages</a:t>
            </a:r>
            <a:r>
              <a:rPr lang="en-US" b="1" dirty="0">
                <a:cs typeface="Arial" charset="0"/>
              </a:rPr>
              <a:t>:</a:t>
            </a:r>
          </a:p>
          <a:p>
            <a:pPr>
              <a:buFont typeface="+mj-lt"/>
              <a:buAutoNum type="arabicPeriod"/>
              <a:defRPr/>
            </a:pPr>
            <a:r>
              <a:rPr lang="en-US" dirty="0" smtClean="0">
                <a:cs typeface="Arial" charset="0"/>
              </a:rPr>
              <a:t>The business needs </a:t>
            </a:r>
            <a:r>
              <a:rPr lang="en-US" dirty="0">
                <a:cs typeface="Arial" charset="0"/>
              </a:rPr>
              <a:t>to attract people to the shop </a:t>
            </a:r>
          </a:p>
          <a:p>
            <a:pPr>
              <a:buFont typeface="+mj-lt"/>
              <a:buAutoNum type="arabicPeriod"/>
              <a:defRPr/>
            </a:pPr>
            <a:r>
              <a:rPr lang="en-US" dirty="0" smtClean="0">
                <a:cs typeface="Arial" charset="0"/>
              </a:rPr>
              <a:t>There is a worry that not enough </a:t>
            </a:r>
            <a:r>
              <a:rPr lang="en-US" dirty="0">
                <a:cs typeface="Arial" charset="0"/>
              </a:rPr>
              <a:t>customers </a:t>
            </a:r>
            <a:r>
              <a:rPr lang="en-US" dirty="0" smtClean="0">
                <a:cs typeface="Arial" charset="0"/>
              </a:rPr>
              <a:t>will come </a:t>
            </a:r>
            <a:r>
              <a:rPr lang="en-US" dirty="0">
                <a:cs typeface="Arial" charset="0"/>
              </a:rPr>
              <a:t>to the </a:t>
            </a:r>
            <a:r>
              <a:rPr lang="en-US" dirty="0" smtClean="0">
                <a:cs typeface="Arial" charset="0"/>
              </a:rPr>
              <a:t>shop</a:t>
            </a:r>
            <a:endParaRPr lang="en-US" dirty="0">
              <a:cs typeface="Arial" charset="0"/>
            </a:endParaRPr>
          </a:p>
          <a:p>
            <a:pPr>
              <a:buFont typeface="+mj-lt"/>
              <a:buAutoNum type="arabicPeriod"/>
              <a:defRPr/>
            </a:pPr>
            <a:r>
              <a:rPr lang="en-US" dirty="0">
                <a:cs typeface="Arial" charset="0"/>
              </a:rPr>
              <a:t>Rents may be high and </a:t>
            </a:r>
            <a:r>
              <a:rPr lang="en-US" dirty="0" smtClean="0">
                <a:cs typeface="Arial" charset="0"/>
              </a:rPr>
              <a:t>hence profits may be reduced </a:t>
            </a:r>
            <a:r>
              <a:rPr lang="en-US" dirty="0">
                <a:cs typeface="Arial" charset="0"/>
              </a:rPr>
              <a:t>significantly</a:t>
            </a:r>
          </a:p>
          <a:p>
            <a:pPr>
              <a:buFont typeface="+mj-lt"/>
              <a:buAutoNum type="arabicPeriod"/>
              <a:defRPr/>
            </a:pPr>
            <a:r>
              <a:rPr lang="en-US" dirty="0" smtClean="0">
                <a:cs typeface="Arial" charset="0"/>
              </a:rPr>
              <a:t>A retailer </a:t>
            </a:r>
            <a:r>
              <a:rPr lang="en-US" dirty="0">
                <a:cs typeface="Arial" charset="0"/>
              </a:rPr>
              <a:t>would have greater range of </a:t>
            </a:r>
            <a:r>
              <a:rPr lang="en-US" dirty="0" smtClean="0">
                <a:cs typeface="Arial" charset="0"/>
              </a:rPr>
              <a:t>products and hence customer may choose to go to a retailer instead of our shop</a:t>
            </a:r>
            <a:endParaRPr lang="en-US" dirty="0">
              <a:cs typeface="Arial" charset="0"/>
            </a:endParaRPr>
          </a:p>
        </p:txBody>
      </p:sp>
    </p:spTree>
    <p:extLst>
      <p:ext uri="{BB962C8B-B14F-4D97-AF65-F5344CB8AC3E}">
        <p14:creationId xmlns:p14="http://schemas.microsoft.com/office/powerpoint/2010/main" val="268984400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0">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0">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0">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8">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0">
                                            <p:txEl>
                                              <p:pRg st="5" end="5"/>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0">
                                            <p:txEl>
                                              <p:pRg st="6" end="6"/>
                                            </p:txEl>
                                          </p:spTgt>
                                        </p:tgtEl>
                                        <p:attrNameLst>
                                          <p:attrName>style.visibility</p:attrName>
                                        </p:attrNameLst>
                                      </p:cBhvr>
                                      <p:to>
                                        <p:strVal val="visible"/>
                                      </p:to>
                                    </p:set>
                                  </p:childTnLst>
                                </p:cTn>
                              </p:par>
                              <p:par>
                                <p:cTn id="39" presetID="1" presetClass="entr" presetSubtype="0" fill="hold" nodeType="withEffect">
                                  <p:stCondLst>
                                    <p:cond delay="0"/>
                                  </p:stCondLst>
                                  <p:childTnLst>
                                    <p:set>
                                      <p:cBhvr>
                                        <p:cTn id="40"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 presetClass="entr" presetSubtype="0" fill="hold" nodeType="clickEffect">
                                  <p:stCondLst>
                                    <p:cond delay="0"/>
                                  </p:stCondLst>
                                  <p:childTnLst>
                                    <p:set>
                                      <p:cBhvr>
                                        <p:cTn id="44" dur="1" fill="hold">
                                          <p:stCondLst>
                                            <p:cond delay="0"/>
                                          </p:stCondLst>
                                        </p:cTn>
                                        <p:tgtEl>
                                          <p:spTgt spid="10">
                                            <p:txEl>
                                              <p:pRg st="7" end="7"/>
                                            </p:txEl>
                                          </p:spTgt>
                                        </p:tgtEl>
                                        <p:attrNameLst>
                                          <p:attrName>style.visibility</p:attrName>
                                        </p:attrNameLst>
                                      </p:cBhvr>
                                      <p:to>
                                        <p:strVal val="visible"/>
                                      </p:to>
                                    </p:set>
                                  </p:childTnLst>
                                </p:cTn>
                              </p:par>
                              <p:par>
                                <p:cTn id="45" presetID="1" presetClass="entr" presetSubtype="0" fill="hold" nodeType="withEffect">
                                  <p:stCondLst>
                                    <p:cond delay="0"/>
                                  </p:stCondLst>
                                  <p:childTnLst>
                                    <p:set>
                                      <p:cBhvr>
                                        <p:cTn id="46" dur="1" fill="hold">
                                          <p:stCondLst>
                                            <p:cond delay="0"/>
                                          </p:stCondLst>
                                        </p:cTn>
                                        <p:tgtEl>
                                          <p:spTgt spid="8">
                                            <p:txEl>
                                              <p:pRg st="7" end="7"/>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10">
                                            <p:txEl>
                                              <p:pRg st="8" end="8"/>
                                            </p:txEl>
                                          </p:spTgt>
                                        </p:tgtEl>
                                        <p:attrNameLst>
                                          <p:attrName>style.visibility</p:attrName>
                                        </p:attrNameLst>
                                      </p:cBhvr>
                                      <p:to>
                                        <p:strVal val="visible"/>
                                      </p:to>
                                    </p:set>
                                  </p:childTnLst>
                                </p:cTn>
                              </p:par>
                              <p:par>
                                <p:cTn id="51" presetID="1" presetClass="entr" presetSubtype="0" fill="hold" nodeType="withEffect">
                                  <p:stCondLst>
                                    <p:cond delay="0"/>
                                  </p:stCondLst>
                                  <p:childTnLst>
                                    <p:set>
                                      <p:cBhvr>
                                        <p:cTn id="52" dur="1" fill="hold">
                                          <p:stCondLst>
                                            <p:cond delay="0"/>
                                          </p:stCondLst>
                                        </p:cTn>
                                        <p:tgtEl>
                                          <p:spTgt spid="8">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81400" y="6369218"/>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31D8B084-38E0-49A7-A749-D1CFCBA363D6}" type="slidenum">
              <a:rPr lang="en-US" sz="1600" b="1">
                <a:solidFill>
                  <a:prstClr val="black"/>
                </a:solidFill>
              </a:rPr>
              <a:pPr algn="ctr"/>
              <a:t>16</a:t>
            </a:fld>
            <a:endParaRPr lang="en-US" sz="1600" b="1">
              <a:solidFill>
                <a:prstClr val="black"/>
              </a:solidFill>
            </a:endParaRPr>
          </a:p>
        </p:txBody>
      </p:sp>
      <p:pic>
        <p:nvPicPr>
          <p:cNvPr id="180229" name="Picture 2" descr="C:\Zenobia - Personal\travel\Kumaon\sachin snaps\sanpro distribution.JPG"/>
          <p:cNvPicPr>
            <a:picLocks noChangeAspect="1" noChangeArrowheads="1"/>
          </p:cNvPicPr>
          <p:nvPr/>
        </p:nvPicPr>
        <p:blipFill>
          <a:blip r:embed="rId2">
            <a:extLst>
              <a:ext uri="{28A0092B-C50C-407E-A947-70E740481C1C}">
                <a14:useLocalDpi xmlns:a14="http://schemas.microsoft.com/office/drawing/2010/main" val="0"/>
              </a:ext>
            </a:extLst>
          </a:blip>
          <a:srcRect t="19255" r="8118"/>
          <a:stretch>
            <a:fillRect/>
          </a:stretch>
        </p:blipFill>
        <p:spPr bwMode="auto">
          <a:xfrm>
            <a:off x="3124200" y="3884613"/>
            <a:ext cx="3352800" cy="2209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3. </a:t>
            </a:r>
            <a:r>
              <a:rPr lang="x-none" sz="2400" dirty="0" smtClean="0"/>
              <a:t>फुटकर विक्रेताओं को बेचना</a:t>
            </a:r>
            <a:endParaRPr lang="mr-IN" sz="2400" dirty="0">
              <a:solidFill>
                <a:srgbClr val="000000"/>
              </a:solidFill>
              <a:cs typeface="Arial" pitchFamily="34" charset="0"/>
            </a:endParaRPr>
          </a:p>
        </p:txBody>
      </p:sp>
      <p:sp>
        <p:nvSpPr>
          <p:cNvPr id="9" name="Text Box 2"/>
          <p:cNvSpPr txBox="1">
            <a:spLocks noChangeArrowheads="1"/>
          </p:cNvSpPr>
          <p:nvPr/>
        </p:nvSpPr>
        <p:spPr bwMode="auto">
          <a:xfrm>
            <a:off x="4648200" y="1035050"/>
            <a:ext cx="4267200" cy="22415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x-none" b="1" dirty="0" smtClean="0">
                <a:cs typeface="Arial" charset="0"/>
              </a:rPr>
              <a:t>लाभ</a:t>
            </a:r>
          </a:p>
          <a:p>
            <a:pPr>
              <a:buFont typeface="+mj-lt"/>
              <a:buAutoNum type="arabicPeriod"/>
              <a:defRPr/>
            </a:pPr>
            <a:r>
              <a:rPr lang="hi-IN" dirty="0" smtClean="0">
                <a:cs typeface="Arial" charset="0"/>
              </a:rPr>
              <a:t>हमारे उत्पाद/ सेवा कई और </a:t>
            </a:r>
            <a:r>
              <a:rPr lang="x-none" smtClean="0">
                <a:cs typeface="Arial" charset="0"/>
              </a:rPr>
              <a:t>उपभोक्ताओं तक पहुंच</a:t>
            </a:r>
            <a:r>
              <a:rPr lang="hi-IN" dirty="0" smtClean="0">
                <a:cs typeface="Arial" charset="0"/>
              </a:rPr>
              <a:t> </a:t>
            </a:r>
            <a:r>
              <a:rPr lang="x-none" smtClean="0">
                <a:cs typeface="Arial" charset="0"/>
              </a:rPr>
              <a:t>सक</a:t>
            </a:r>
            <a:r>
              <a:rPr lang="hi-IN" dirty="0" smtClean="0">
                <a:cs typeface="Arial" charset="0"/>
              </a:rPr>
              <a:t>ते</a:t>
            </a:r>
            <a:r>
              <a:rPr lang="x-none" smtClean="0">
                <a:cs typeface="Arial" charset="0"/>
              </a:rPr>
              <a:t> है</a:t>
            </a:r>
            <a:r>
              <a:rPr lang="hi-IN" dirty="0" smtClean="0">
                <a:cs typeface="Arial" charset="0"/>
              </a:rPr>
              <a:t>ं  </a:t>
            </a:r>
            <a:endParaRPr lang="x-none" dirty="0" smtClean="0">
              <a:cs typeface="Arial" charset="0"/>
            </a:endParaRPr>
          </a:p>
          <a:p>
            <a:pPr>
              <a:buFont typeface="+mj-lt"/>
              <a:buAutoNum type="arabicPeriod"/>
              <a:defRPr/>
            </a:pPr>
            <a:r>
              <a:rPr lang="x-none" dirty="0" smtClean="0">
                <a:cs typeface="Arial" charset="0"/>
              </a:rPr>
              <a:t>कई ग्राहकों से संबंधों और आर्डर को संभालने के स्थान पर, व्यापार को ​सिर्फ कुछ ही विक्रेताओं को संभालना पड़ता है </a:t>
            </a:r>
            <a:endParaRPr lang="x-none" dirty="0">
              <a:cs typeface="Arial" charset="0"/>
            </a:endParaRPr>
          </a:p>
        </p:txBody>
      </p:sp>
      <p:sp>
        <p:nvSpPr>
          <p:cNvPr id="10"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3. Selling to retailers</a:t>
            </a:r>
            <a:endParaRPr lang="mr-IN" sz="2400" dirty="0">
              <a:solidFill>
                <a:srgbClr val="000000"/>
              </a:solidFill>
              <a:cs typeface="Arial" pitchFamily="34" charset="0"/>
            </a:endParaRPr>
          </a:p>
        </p:txBody>
      </p:sp>
      <p:sp>
        <p:nvSpPr>
          <p:cNvPr id="11" name="Text Box 2"/>
          <p:cNvSpPr txBox="1">
            <a:spLocks noChangeArrowheads="1"/>
          </p:cNvSpPr>
          <p:nvPr/>
        </p:nvSpPr>
        <p:spPr bwMode="auto">
          <a:xfrm>
            <a:off x="228600" y="1035050"/>
            <a:ext cx="4267200" cy="22415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en-US" b="1" dirty="0">
                <a:cs typeface="Arial" charset="0"/>
              </a:rPr>
              <a:t>Advantages</a:t>
            </a:r>
          </a:p>
          <a:p>
            <a:pPr>
              <a:buFont typeface="+mj-lt"/>
              <a:buAutoNum type="arabicPeriod"/>
              <a:defRPr/>
            </a:pPr>
            <a:r>
              <a:rPr lang="en-US" dirty="0" smtClean="0">
                <a:cs typeface="Arial" charset="0"/>
              </a:rPr>
              <a:t>Our product/service can </a:t>
            </a:r>
            <a:r>
              <a:rPr lang="en-US" dirty="0">
                <a:cs typeface="Arial" charset="0"/>
              </a:rPr>
              <a:t>reach many more </a:t>
            </a:r>
            <a:r>
              <a:rPr lang="en-US" dirty="0" smtClean="0">
                <a:cs typeface="Arial" charset="0"/>
              </a:rPr>
              <a:t>customers </a:t>
            </a:r>
            <a:endParaRPr lang="en-US" dirty="0">
              <a:cs typeface="Arial" charset="0"/>
            </a:endParaRPr>
          </a:p>
          <a:p>
            <a:pPr>
              <a:buFont typeface="+mj-lt"/>
              <a:buAutoNum type="arabicPeriod"/>
              <a:defRPr/>
            </a:pPr>
            <a:r>
              <a:rPr lang="en-US" dirty="0">
                <a:cs typeface="Arial" charset="0"/>
              </a:rPr>
              <a:t>Instead of managing relationship and orders from many customers, the business has to manage a few </a:t>
            </a:r>
            <a:r>
              <a:rPr lang="en-US" dirty="0" smtClean="0">
                <a:cs typeface="Arial" charset="0"/>
              </a:rPr>
              <a:t>retailers</a:t>
            </a:r>
            <a:endParaRPr lang="en-US" dirty="0">
              <a:cs typeface="Arial" charset="0"/>
            </a:endParaRPr>
          </a:p>
        </p:txBody>
      </p:sp>
    </p:spTree>
    <p:extLst>
      <p:ext uri="{BB962C8B-B14F-4D97-AF65-F5344CB8AC3E}">
        <p14:creationId xmlns:p14="http://schemas.microsoft.com/office/powerpoint/2010/main" val="10864697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9">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1">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9">
                                            <p:txEl>
                                              <p:pRg st="1" end="1"/>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1">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429000" y="63246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796166EF-5D08-408B-A08C-BC07775D12D5}" type="slidenum">
              <a:rPr lang="en-US" sz="1600" b="1">
                <a:solidFill>
                  <a:prstClr val="black"/>
                </a:solidFill>
              </a:rPr>
              <a:pPr algn="ctr"/>
              <a:t>17</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3. </a:t>
            </a:r>
            <a:r>
              <a:rPr lang="x-none" sz="2400" dirty="0" smtClean="0"/>
              <a:t>फुटकर विक्रेताओं को बेचना, जारी </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49847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x-none" sz="2000" b="1" dirty="0" smtClean="0">
                <a:cs typeface="Arial" charset="0"/>
              </a:rPr>
              <a:t>हानियां</a:t>
            </a:r>
          </a:p>
          <a:p>
            <a:pPr marL="457200" indent="-457200">
              <a:buFont typeface="+mj-lt"/>
              <a:buAutoNum type="arabicPeriod"/>
              <a:defRPr/>
            </a:pPr>
            <a:r>
              <a:rPr lang="x-none" sz="2000" dirty="0" smtClean="0">
                <a:cs typeface="Arial" charset="0"/>
              </a:rPr>
              <a:t>फुटक्रर विक्रताओं को </a:t>
            </a:r>
            <a:r>
              <a:rPr lang="x-none" sz="2000" smtClean="0">
                <a:cs typeface="Arial" charset="0"/>
              </a:rPr>
              <a:t>भी मुना</a:t>
            </a:r>
            <a:r>
              <a:rPr lang="hi-IN" sz="2000" dirty="0" smtClean="0">
                <a:cs typeface="Arial" charset="0"/>
              </a:rPr>
              <a:t>फे में हिस्सा</a:t>
            </a:r>
            <a:r>
              <a:rPr lang="x-none" sz="2000" smtClean="0">
                <a:cs typeface="Arial" charset="0"/>
              </a:rPr>
              <a:t> </a:t>
            </a:r>
            <a:r>
              <a:rPr lang="x-none" sz="2000" dirty="0" smtClean="0">
                <a:cs typeface="Arial" charset="0"/>
              </a:rPr>
              <a:t>देना पड़ता है</a:t>
            </a:r>
          </a:p>
          <a:p>
            <a:pPr marL="457200" indent="-457200">
              <a:buFont typeface="+mj-lt"/>
              <a:buAutoNum type="arabicPeriod"/>
              <a:defRPr/>
            </a:pPr>
            <a:r>
              <a:rPr lang="x-none" sz="2000" dirty="0" smtClean="0">
                <a:cs typeface="Arial" charset="0"/>
              </a:rPr>
              <a:t>विक्रेताओं की विशेष जरूरतों को पूरा करना पड़ता है</a:t>
            </a:r>
          </a:p>
          <a:p>
            <a:pPr marL="749300" indent="-457200">
              <a:buFont typeface="+mj-lt"/>
              <a:buAutoNum type="alphaLcPeriod"/>
              <a:defRPr/>
            </a:pPr>
            <a:r>
              <a:rPr lang="x-none" dirty="0" smtClean="0">
                <a:cs typeface="Arial" charset="0"/>
              </a:rPr>
              <a:t>आकर्षक पैकिंग</a:t>
            </a:r>
          </a:p>
          <a:p>
            <a:pPr marL="749300" indent="-457200">
              <a:buFont typeface="+mj-lt"/>
              <a:buAutoNum type="alphaLcPeriod"/>
              <a:defRPr/>
            </a:pPr>
            <a:r>
              <a:rPr lang="x-none" dirty="0" smtClean="0">
                <a:cs typeface="Arial" charset="0"/>
              </a:rPr>
              <a:t>फुटकर दुकान तक भेजने के लिए मजबूत बाहरी पैकिंग</a:t>
            </a:r>
          </a:p>
          <a:p>
            <a:pPr marL="749300" indent="-457200">
              <a:buFont typeface="+mj-lt"/>
              <a:buAutoNum type="alphaLcPeriod"/>
              <a:defRPr/>
            </a:pPr>
            <a:r>
              <a:rPr lang="x-none" dirty="0" smtClean="0">
                <a:cs typeface="Arial" charset="0"/>
              </a:rPr>
              <a:t>समय पर आपूर्ति/डिलिवरी</a:t>
            </a:r>
          </a:p>
          <a:p>
            <a:pPr marL="749300" indent="-457200">
              <a:buFont typeface="+mj-lt"/>
              <a:buAutoNum type="alphaLcPeriod"/>
              <a:defRPr/>
            </a:pPr>
            <a:r>
              <a:rPr lang="x-none" dirty="0" smtClean="0">
                <a:cs typeface="Arial" charset="0"/>
              </a:rPr>
              <a:t>खराब या बिना बिके उत्पाद वापस लेने या फिर उनका भुगतान न लेने की मांग</a:t>
            </a:r>
          </a:p>
          <a:p>
            <a:pPr marL="457200" indent="-457200">
              <a:defRPr/>
            </a:pPr>
            <a:r>
              <a:rPr lang="x-none" sz="2000" dirty="0" smtClean="0">
                <a:cs typeface="Arial" charset="0"/>
              </a:rPr>
              <a:t>3</a:t>
            </a:r>
            <a:r>
              <a:rPr lang="x-none" sz="2000" smtClean="0">
                <a:cs typeface="Arial" charset="0"/>
              </a:rPr>
              <a:t>.  </a:t>
            </a:r>
            <a:r>
              <a:rPr lang="hi-IN" sz="2000" dirty="0" smtClean="0">
                <a:cs typeface="Arial" charset="0"/>
              </a:rPr>
              <a:t>व्यापार को फुटकर विक्रेताओं को उधार देने के लिए तैयार रहना चाहिए क्युंकि वो आमतौर पर इसकी मांग करते हैं  </a:t>
            </a:r>
            <a:endParaRPr lang="en-US" sz="2000" u="sng" dirty="0">
              <a:cs typeface="Arial" charset="0"/>
            </a:endParaRP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3. Selling to retailers, continued</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49847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en-US" sz="2000" b="1" dirty="0">
                <a:cs typeface="Arial" charset="0"/>
              </a:rPr>
              <a:t>Disadvantages</a:t>
            </a:r>
          </a:p>
          <a:p>
            <a:pPr marL="457200" indent="-457200">
              <a:buFont typeface="+mj-lt"/>
              <a:buAutoNum type="arabicPeriod"/>
              <a:defRPr/>
            </a:pPr>
            <a:r>
              <a:rPr lang="en-US" sz="2000" dirty="0" smtClean="0">
                <a:cs typeface="Arial" charset="0"/>
              </a:rPr>
              <a:t>The business has </a:t>
            </a:r>
            <a:r>
              <a:rPr lang="en-US" sz="2000" dirty="0">
                <a:cs typeface="Arial" charset="0"/>
              </a:rPr>
              <a:t>to give the retailer a </a:t>
            </a:r>
            <a:r>
              <a:rPr lang="en-US" sz="2000" u="sng" dirty="0">
                <a:cs typeface="Arial" charset="0"/>
              </a:rPr>
              <a:t>margin</a:t>
            </a:r>
            <a:endParaRPr lang="en-US" sz="2000" dirty="0">
              <a:cs typeface="Arial" charset="0"/>
            </a:endParaRPr>
          </a:p>
          <a:p>
            <a:pPr marL="457200" indent="-457200">
              <a:buFont typeface="+mj-lt"/>
              <a:buAutoNum type="arabicPeriod"/>
              <a:defRPr/>
            </a:pPr>
            <a:r>
              <a:rPr lang="en-US" sz="2000" dirty="0" smtClean="0">
                <a:cs typeface="Arial" charset="0"/>
              </a:rPr>
              <a:t>The business often has </a:t>
            </a:r>
            <a:r>
              <a:rPr lang="en-US" sz="2000" dirty="0">
                <a:cs typeface="Arial" charset="0"/>
              </a:rPr>
              <a:t>to meet special needs of retailers</a:t>
            </a:r>
          </a:p>
          <a:p>
            <a:pPr marL="648000" lvl="2" indent="-342900">
              <a:spcBef>
                <a:spcPts val="300"/>
              </a:spcBef>
              <a:buFont typeface="+mj-lt"/>
              <a:buAutoNum type="alphaLcPeriod"/>
              <a:defRPr/>
            </a:pPr>
            <a:r>
              <a:rPr lang="en-US" sz="1600" dirty="0">
                <a:cs typeface="Arial" charset="0"/>
              </a:rPr>
              <a:t>Attractive packaging</a:t>
            </a:r>
          </a:p>
          <a:p>
            <a:pPr marL="648000" lvl="2" indent="-342900">
              <a:spcBef>
                <a:spcPts val="300"/>
              </a:spcBef>
              <a:buFont typeface="+mj-lt"/>
              <a:buAutoNum type="alphaLcPeriod"/>
              <a:defRPr/>
            </a:pPr>
            <a:r>
              <a:rPr lang="en-US" sz="1600" dirty="0">
                <a:cs typeface="Arial" charset="0"/>
              </a:rPr>
              <a:t>Strong outer packaging for transporting to retail shop </a:t>
            </a:r>
          </a:p>
          <a:p>
            <a:pPr marL="648000" lvl="2" indent="-342900">
              <a:spcBef>
                <a:spcPts val="300"/>
              </a:spcBef>
              <a:buFont typeface="+mj-lt"/>
              <a:buAutoNum type="alphaLcPeriod"/>
              <a:defRPr/>
            </a:pPr>
            <a:r>
              <a:rPr lang="en-US" sz="1600" dirty="0">
                <a:cs typeface="Arial" charset="0"/>
              </a:rPr>
              <a:t>On-time delivery</a:t>
            </a:r>
          </a:p>
          <a:p>
            <a:pPr marL="648000" lvl="2" indent="-342900">
              <a:spcBef>
                <a:spcPts val="300"/>
              </a:spcBef>
              <a:buFont typeface="+mj-lt"/>
              <a:buAutoNum type="alphaLcPeriod"/>
              <a:defRPr/>
            </a:pPr>
            <a:r>
              <a:rPr lang="en-US" sz="1600" dirty="0">
                <a:cs typeface="Arial" charset="0"/>
              </a:rPr>
              <a:t>Requirement to take back defective  or unsold products or not pay for them</a:t>
            </a:r>
          </a:p>
          <a:p>
            <a:pPr marL="457200" indent="-457200">
              <a:buFont typeface="+mj-lt"/>
              <a:buAutoNum type="arabicPeriod"/>
              <a:defRPr/>
            </a:pPr>
            <a:r>
              <a:rPr lang="en-US" sz="2000" dirty="0" smtClean="0">
                <a:cs typeface="Arial" charset="0"/>
              </a:rPr>
              <a:t>The business must be ready to offer credit to retailers as they usually demand it</a:t>
            </a:r>
            <a:endParaRPr lang="en-US" sz="2000" dirty="0">
              <a:cs typeface="Arial" charset="0"/>
            </a:endParaRPr>
          </a:p>
        </p:txBody>
      </p:sp>
    </p:spTree>
    <p:extLst>
      <p:ext uri="{BB962C8B-B14F-4D97-AF65-F5344CB8AC3E}">
        <p14:creationId xmlns:p14="http://schemas.microsoft.com/office/powerpoint/2010/main" val="138928258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0">
                                            <p:txEl>
                                              <p:pRg st="5" end="5"/>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0">
                                            <p:txEl>
                                              <p:pRg st="6" end="6"/>
                                            </p:txEl>
                                          </p:spTgt>
                                        </p:tgtEl>
                                        <p:attrNameLst>
                                          <p:attrName>style.visibility</p:attrName>
                                        </p:attrNameLst>
                                      </p:cBhvr>
                                      <p:to>
                                        <p:strVal val="visible"/>
                                      </p:to>
                                    </p:set>
                                  </p:childTnLst>
                                </p:cTn>
                              </p:par>
                              <p:par>
                                <p:cTn id="43" presetID="1" presetClass="entr" presetSubtype="0" fill="hold" nodeType="withEffect">
                                  <p:stCondLst>
                                    <p:cond delay="0"/>
                                  </p:stCondLst>
                                  <p:childTnLst>
                                    <p:set>
                                      <p:cBhvr>
                                        <p:cTn id="44"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nodeType="clickEffect">
                                  <p:stCondLst>
                                    <p:cond delay="0"/>
                                  </p:stCondLst>
                                  <p:childTnLst>
                                    <p:set>
                                      <p:cBhvr>
                                        <p:cTn id="48" dur="1" fill="hold">
                                          <p:stCondLst>
                                            <p:cond delay="0"/>
                                          </p:stCondLst>
                                        </p:cTn>
                                        <p:tgtEl>
                                          <p:spTgt spid="10">
                                            <p:txEl>
                                              <p:pRg st="7" end="7"/>
                                            </p:txEl>
                                          </p:spTgt>
                                        </p:tgtEl>
                                        <p:attrNameLst>
                                          <p:attrName>style.visibility</p:attrName>
                                        </p:attrNameLst>
                                      </p:cBhvr>
                                      <p:to>
                                        <p:strVal val="visible"/>
                                      </p:to>
                                    </p:set>
                                  </p:childTnLst>
                                </p:cTn>
                              </p:par>
                              <p:par>
                                <p:cTn id="49" presetID="1" presetClass="entr" presetSubtype="0" fill="hold" nodeType="withEffect">
                                  <p:stCondLst>
                                    <p:cond delay="0"/>
                                  </p:stCondLst>
                                  <p:childTnLst>
                                    <p:set>
                                      <p:cBhvr>
                                        <p:cTn id="50" dur="1" fill="hold">
                                          <p:stCondLst>
                                            <p:cond delay="0"/>
                                          </p:stCondLst>
                                        </p:cTn>
                                        <p:tgtEl>
                                          <p:spTgt spid="8">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052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353F8568-81A9-45A8-8E28-A6AD154F9CD6}" type="slidenum">
              <a:rPr lang="en-US" sz="1600" b="1">
                <a:solidFill>
                  <a:prstClr val="black"/>
                </a:solidFill>
              </a:rPr>
              <a:pPr algn="ctr"/>
              <a:t>18</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t>4, 5 </a:t>
            </a:r>
            <a:r>
              <a:rPr lang="x-none" sz="2000" dirty="0" smtClean="0"/>
              <a:t>संस्थानों या अन्य व्यापारों, थोक विक्रेताओं को बेचना</a:t>
            </a:r>
            <a:endParaRPr lang="mr-IN" sz="20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charset="0"/>
              <a:buNone/>
              <a:defRPr/>
            </a:pPr>
            <a:r>
              <a:rPr lang="x-none" dirty="0" smtClean="0">
                <a:cs typeface="Arial" charset="0"/>
              </a:rPr>
              <a:t>उदाहरण</a:t>
            </a:r>
          </a:p>
          <a:p>
            <a:pPr marL="166688" indent="-166688">
              <a:buFont typeface="Arial" pitchFamily="34" charset="0"/>
              <a:buChar char="•"/>
              <a:defRPr/>
            </a:pPr>
            <a:r>
              <a:rPr lang="x-none" dirty="0" smtClean="0">
                <a:cs typeface="Arial" charset="0"/>
              </a:rPr>
              <a:t>संस्थान: कॉलेज की </a:t>
            </a:r>
            <a:r>
              <a:rPr lang="x-none" smtClean="0">
                <a:cs typeface="Arial" charset="0"/>
              </a:rPr>
              <a:t>कैंटीन </a:t>
            </a:r>
            <a:r>
              <a:rPr lang="hi-IN" dirty="0" smtClean="0">
                <a:cs typeface="Arial" charset="0"/>
              </a:rPr>
              <a:t>को </a:t>
            </a:r>
            <a:r>
              <a:rPr lang="x-none" smtClean="0">
                <a:cs typeface="Arial" charset="0"/>
              </a:rPr>
              <a:t>सब्जियां </a:t>
            </a:r>
            <a:r>
              <a:rPr lang="x-none" dirty="0" smtClean="0">
                <a:cs typeface="Arial" charset="0"/>
              </a:rPr>
              <a:t>बेचना</a:t>
            </a:r>
          </a:p>
          <a:p>
            <a:pPr marL="166688" indent="-166688">
              <a:buFont typeface="Arial" pitchFamily="34" charset="0"/>
              <a:buChar char="•"/>
              <a:defRPr/>
            </a:pPr>
            <a:r>
              <a:rPr lang="x-none" dirty="0" smtClean="0">
                <a:cs typeface="Arial" charset="0"/>
              </a:rPr>
              <a:t>अन्य व्यापार: किसी कंपनी को कुर्सी और टेबल्स बेचना जो उनका प्रयोग अपनी ऑफिस में करेंगी; एक होटल की </a:t>
            </a:r>
            <a:r>
              <a:rPr lang="x-none" smtClean="0">
                <a:cs typeface="Arial" charset="0"/>
              </a:rPr>
              <a:t>कैंटीन </a:t>
            </a:r>
            <a:r>
              <a:rPr lang="hi-IN" dirty="0" smtClean="0">
                <a:cs typeface="Arial" charset="0"/>
              </a:rPr>
              <a:t>को</a:t>
            </a:r>
            <a:r>
              <a:rPr lang="x-none" smtClean="0">
                <a:cs typeface="Arial" charset="0"/>
              </a:rPr>
              <a:t> </a:t>
            </a:r>
            <a:r>
              <a:rPr lang="x-none" dirty="0" smtClean="0">
                <a:cs typeface="Arial" charset="0"/>
              </a:rPr>
              <a:t>सब्जियां बेचना</a:t>
            </a:r>
          </a:p>
          <a:p>
            <a:pPr marL="166688" indent="-166688">
              <a:buFont typeface="Arial" pitchFamily="34" charset="0"/>
              <a:buChar char="•"/>
              <a:defRPr/>
            </a:pPr>
            <a:r>
              <a:rPr lang="x-none" dirty="0" smtClean="0">
                <a:cs typeface="Arial" charset="0"/>
              </a:rPr>
              <a:t>थोक विक्रेता: थोक बाजार में अनाज के थोक विक्रेता को अनाज बेचना</a:t>
            </a:r>
          </a:p>
          <a:p>
            <a:pPr marL="0" indent="0">
              <a:buFont typeface="Arial" charset="0"/>
              <a:buNone/>
              <a:defRPr/>
            </a:pPr>
            <a:endParaRPr lang="x-none" dirty="0" smtClean="0">
              <a:cs typeface="Arial" charset="0"/>
            </a:endParaRPr>
          </a:p>
          <a:p>
            <a:pPr marL="0" indent="0">
              <a:buFont typeface="Arial" charset="0"/>
              <a:buNone/>
              <a:defRPr/>
            </a:pPr>
            <a:r>
              <a:rPr lang="x-none" dirty="0" smtClean="0">
                <a:cs typeface="Arial" charset="0"/>
              </a:rPr>
              <a:t>लाभ</a:t>
            </a:r>
          </a:p>
          <a:p>
            <a:pPr>
              <a:buFont typeface="+mj-lt"/>
              <a:buAutoNum type="arabicPeriod"/>
              <a:defRPr/>
            </a:pPr>
            <a:r>
              <a:rPr lang="hi-IN" dirty="0" smtClean="0">
                <a:cs typeface="Arial" charset="0"/>
              </a:rPr>
              <a:t>ये ग्राहक </a:t>
            </a:r>
            <a:r>
              <a:rPr lang="x-none" smtClean="0">
                <a:cs typeface="Arial" charset="0"/>
              </a:rPr>
              <a:t>थोक खरीदते हैं</a:t>
            </a:r>
            <a:r>
              <a:rPr lang="hi-IN" dirty="0" smtClean="0">
                <a:cs typeface="Arial" charset="0"/>
              </a:rPr>
              <a:t> इसलिए व्यापार के लिए आय के लक्ष्य को हासिल करना आसान हो जाता है </a:t>
            </a:r>
            <a:endParaRPr lang="x-none" dirty="0" smtClean="0">
              <a:cs typeface="Arial" charset="0"/>
            </a:endParaRPr>
          </a:p>
          <a:p>
            <a:pPr>
              <a:buFont typeface="+mj-lt"/>
              <a:buAutoNum type="arabicPeriod"/>
              <a:defRPr/>
            </a:pPr>
            <a:r>
              <a:rPr lang="x-none" smtClean="0">
                <a:cs typeface="Arial" charset="0"/>
              </a:rPr>
              <a:t>थोक </a:t>
            </a:r>
            <a:r>
              <a:rPr lang="hi-IN" dirty="0" smtClean="0">
                <a:cs typeface="Arial" charset="0"/>
              </a:rPr>
              <a:t>खरीदारी</a:t>
            </a:r>
            <a:r>
              <a:rPr lang="x-none" smtClean="0">
                <a:cs typeface="Arial" charset="0"/>
              </a:rPr>
              <a:t> </a:t>
            </a:r>
            <a:r>
              <a:rPr lang="x-none" dirty="0" smtClean="0">
                <a:cs typeface="Arial" charset="0"/>
              </a:rPr>
              <a:t>के कारण, </a:t>
            </a:r>
            <a:r>
              <a:rPr lang="x-none" smtClean="0">
                <a:cs typeface="Arial" charset="0"/>
              </a:rPr>
              <a:t>लेन—देन कम संख्या </a:t>
            </a:r>
            <a:r>
              <a:rPr lang="x-none" dirty="0" smtClean="0">
                <a:cs typeface="Arial" charset="0"/>
              </a:rPr>
              <a:t>में और बड़ी मात्रा में होता है</a:t>
            </a:r>
          </a:p>
          <a:p>
            <a:pPr>
              <a:buFont typeface="+mj-lt"/>
              <a:buAutoNum type="arabicPeriod"/>
              <a:defRPr/>
            </a:pPr>
            <a:r>
              <a:rPr lang="x-none" dirty="0" smtClean="0">
                <a:cs typeface="Arial" charset="0"/>
              </a:rPr>
              <a:t>कुछ स्थितियों में, व्यापार सूचनाप्रद प्रचार के लिए पैकिंग और धन की बचत कर सकता है</a:t>
            </a:r>
          </a:p>
          <a:p>
            <a:pPr>
              <a:buFont typeface="+mj-lt"/>
              <a:buAutoNum type="arabicPeriod"/>
              <a:defRPr/>
            </a:pPr>
            <a:r>
              <a:rPr lang="x-none" dirty="0" smtClean="0">
                <a:cs typeface="Arial" charset="0"/>
              </a:rPr>
              <a:t>प्राय: वे समान उत्पादों को बार—बार खरीदते हैं</a:t>
            </a:r>
            <a:endParaRPr lang="en-US" dirty="0">
              <a:cs typeface="Arial" charset="0"/>
            </a:endParaRPr>
          </a:p>
        </p:txBody>
      </p:sp>
      <p:sp>
        <p:nvSpPr>
          <p:cNvPr id="9"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t>4, 5 Selling to Institutions or other Businesses, Wholesalers</a:t>
            </a:r>
            <a:endParaRPr lang="mr-IN" sz="2000" dirty="0">
              <a:solidFill>
                <a:srgbClr val="000000"/>
              </a:solidFill>
              <a:cs typeface="Arial" pitchFamily="34" charset="0"/>
            </a:endParaRPr>
          </a:p>
        </p:txBody>
      </p:sp>
      <p:sp>
        <p:nvSpPr>
          <p:cNvPr id="11" name="Text Box 2"/>
          <p:cNvSpPr txBox="1">
            <a:spLocks noChangeArrowheads="1"/>
          </p:cNvSpPr>
          <p:nvPr/>
        </p:nvSpPr>
        <p:spPr bwMode="auto">
          <a:xfrm>
            <a:off x="152400" y="103505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charset="0"/>
              <a:buNone/>
              <a:defRPr/>
            </a:pPr>
            <a:r>
              <a:rPr lang="en-US" dirty="0">
                <a:cs typeface="Arial" charset="0"/>
              </a:rPr>
              <a:t>Examples</a:t>
            </a:r>
          </a:p>
          <a:p>
            <a:pPr lvl="1">
              <a:buFont typeface="Arial" pitchFamily="34" charset="0"/>
              <a:buChar char="•"/>
              <a:defRPr/>
            </a:pPr>
            <a:r>
              <a:rPr lang="en-US" sz="1600" dirty="0">
                <a:cs typeface="Arial" charset="0"/>
              </a:rPr>
              <a:t>Institution:  Selling vegetables to a college canteen</a:t>
            </a:r>
          </a:p>
          <a:p>
            <a:pPr lvl="1">
              <a:buFont typeface="Arial" pitchFamily="34" charset="0"/>
              <a:buChar char="•"/>
              <a:defRPr/>
            </a:pPr>
            <a:r>
              <a:rPr lang="en-US" sz="1600" dirty="0">
                <a:cs typeface="Arial" charset="0"/>
              </a:rPr>
              <a:t>Other businesses : Selling chairs and tables to a company that will use them in their office ; selling vegetables to the canteen of a hotel </a:t>
            </a:r>
          </a:p>
          <a:p>
            <a:pPr lvl="1">
              <a:buFont typeface="Arial" pitchFamily="34" charset="0"/>
              <a:buChar char="•"/>
              <a:defRPr/>
            </a:pPr>
            <a:r>
              <a:rPr lang="en-US" sz="1600" dirty="0">
                <a:cs typeface="Arial" charset="0"/>
              </a:rPr>
              <a:t>Wholesaler: Selling grain to a grain wholesaler in the wholesale market</a:t>
            </a:r>
            <a:endParaRPr lang="en-US" dirty="0">
              <a:cs typeface="Arial" charset="0"/>
            </a:endParaRPr>
          </a:p>
          <a:p>
            <a:pPr marL="0" indent="0">
              <a:buFont typeface="Arial" pitchFamily="34" charset="0"/>
              <a:buNone/>
              <a:defRPr/>
            </a:pPr>
            <a:endParaRPr lang="en-US" b="1" dirty="0" smtClean="0">
              <a:cs typeface="Arial" charset="0"/>
            </a:endParaRPr>
          </a:p>
          <a:p>
            <a:pPr marL="0" indent="0">
              <a:buFont typeface="Arial" pitchFamily="34" charset="0"/>
              <a:buNone/>
              <a:defRPr/>
            </a:pPr>
            <a:r>
              <a:rPr lang="en-US" b="1" dirty="0" smtClean="0">
                <a:cs typeface="Arial" charset="0"/>
              </a:rPr>
              <a:t>Advantage </a:t>
            </a:r>
            <a:endParaRPr lang="en-US" b="1" dirty="0">
              <a:cs typeface="Arial" charset="0"/>
            </a:endParaRPr>
          </a:p>
          <a:p>
            <a:pPr>
              <a:buFont typeface="+mj-lt"/>
              <a:buAutoNum type="arabicPeriod"/>
              <a:defRPr/>
            </a:pPr>
            <a:r>
              <a:rPr lang="en-US" sz="1600" dirty="0" smtClean="0">
                <a:cs typeface="Arial" charset="0"/>
              </a:rPr>
              <a:t>These customers buy </a:t>
            </a:r>
            <a:r>
              <a:rPr lang="en-US" sz="1600" dirty="0">
                <a:cs typeface="Arial" charset="0"/>
              </a:rPr>
              <a:t>in </a:t>
            </a:r>
            <a:r>
              <a:rPr lang="en-US" sz="1600" dirty="0" smtClean="0">
                <a:cs typeface="Arial" charset="0"/>
              </a:rPr>
              <a:t>bulk. So it is easier to meet the revenue target for a business</a:t>
            </a:r>
          </a:p>
          <a:p>
            <a:pPr>
              <a:buFont typeface="+mj-lt"/>
              <a:buAutoNum type="arabicPeriod"/>
              <a:defRPr/>
            </a:pPr>
            <a:r>
              <a:rPr lang="en-US" sz="1600" dirty="0" smtClean="0">
                <a:cs typeface="Arial" charset="0"/>
              </a:rPr>
              <a:t>Due </a:t>
            </a:r>
            <a:r>
              <a:rPr lang="en-US" sz="1600" dirty="0">
                <a:cs typeface="Arial" charset="0"/>
              </a:rPr>
              <a:t>to bulk purchase, transactions are fewer in number and of large </a:t>
            </a:r>
            <a:r>
              <a:rPr lang="en-US" sz="1600" dirty="0" smtClean="0">
                <a:cs typeface="Arial" charset="0"/>
              </a:rPr>
              <a:t>amounts</a:t>
            </a:r>
          </a:p>
          <a:p>
            <a:pPr>
              <a:buFont typeface="+mj-lt"/>
              <a:buAutoNum type="arabicPeriod"/>
              <a:defRPr/>
            </a:pPr>
            <a:r>
              <a:rPr lang="en-US" sz="1600" dirty="0" smtClean="0">
                <a:cs typeface="Arial" charset="0"/>
              </a:rPr>
              <a:t>In </a:t>
            </a:r>
            <a:r>
              <a:rPr lang="en-US" sz="1600" dirty="0">
                <a:cs typeface="Arial" charset="0"/>
              </a:rPr>
              <a:t>some cases, business can save on packaging and money for awareness-building </a:t>
            </a:r>
            <a:r>
              <a:rPr lang="en-US" sz="1600" dirty="0" smtClean="0">
                <a:cs typeface="Arial" charset="0"/>
              </a:rPr>
              <a:t>communications</a:t>
            </a:r>
          </a:p>
          <a:p>
            <a:pPr>
              <a:buFont typeface="+mj-lt"/>
              <a:buAutoNum type="arabicPeriod"/>
              <a:defRPr/>
            </a:pPr>
            <a:r>
              <a:rPr lang="en-US" sz="1600" dirty="0" smtClean="0">
                <a:cs typeface="Arial" charset="0"/>
              </a:rPr>
              <a:t>Often</a:t>
            </a:r>
            <a:r>
              <a:rPr lang="en-US" sz="1600" dirty="0">
                <a:cs typeface="Arial" charset="0"/>
              </a:rPr>
              <a:t>, they buy the same products </a:t>
            </a:r>
            <a:r>
              <a:rPr lang="en-US" sz="1600" dirty="0" smtClean="0">
                <a:cs typeface="Arial" charset="0"/>
              </a:rPr>
              <a:t>repeatedly</a:t>
            </a:r>
            <a:endParaRPr lang="en-US" dirty="0">
              <a:cs typeface="Arial" charset="0"/>
            </a:endParaRPr>
          </a:p>
        </p:txBody>
      </p:sp>
    </p:spTree>
    <p:extLst>
      <p:ext uri="{BB962C8B-B14F-4D97-AF65-F5344CB8AC3E}">
        <p14:creationId xmlns:p14="http://schemas.microsoft.com/office/powerpoint/2010/main" val="14743426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1">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1">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1">
                                            <p:txEl>
                                              <p:pRg st="6" end="6"/>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11">
                                            <p:txEl>
                                              <p:pRg st="7" end="7"/>
                                            </p:txEl>
                                          </p:spTgt>
                                        </p:tgtEl>
                                        <p:attrNameLst>
                                          <p:attrName>style.visibility</p:attrName>
                                        </p:attrNameLst>
                                      </p:cBhvr>
                                      <p:to>
                                        <p:strVal val="visible"/>
                                      </p:to>
                                    </p:set>
                                  </p:childTnLst>
                                </p:cTn>
                              </p:par>
                              <p:par>
                                <p:cTn id="41" presetID="1" presetClass="entr" presetSubtype="0" fill="hold" nodeType="withEffect">
                                  <p:stCondLst>
                                    <p:cond delay="0"/>
                                  </p:stCondLst>
                                  <p:childTnLst>
                                    <p:set>
                                      <p:cBhvr>
                                        <p:cTn id="42" dur="1" fill="hold">
                                          <p:stCondLst>
                                            <p:cond delay="0"/>
                                          </p:stCondLst>
                                        </p:cTn>
                                        <p:tgtEl>
                                          <p:spTgt spid="8">
                                            <p:txEl>
                                              <p:pRg st="6" end="6"/>
                                            </p:txEl>
                                          </p:spTgt>
                                        </p:tgtEl>
                                        <p:attrNameLst>
                                          <p:attrName>style.visibility</p:attrName>
                                        </p:attrNameLst>
                                      </p:cBhvr>
                                      <p:to>
                                        <p:strVal val="visible"/>
                                      </p:to>
                                    </p:set>
                                  </p:childTnLst>
                                </p:cTn>
                              </p:par>
                              <p:par>
                                <p:cTn id="43" presetID="1" presetClass="entr" presetSubtype="0" fill="hold" nodeType="withEffect">
                                  <p:stCondLst>
                                    <p:cond delay="0"/>
                                  </p:stCondLst>
                                  <p:childTnLst>
                                    <p:set>
                                      <p:cBhvr>
                                        <p:cTn id="44" dur="1" fill="hold">
                                          <p:stCondLst>
                                            <p:cond delay="0"/>
                                          </p:stCondLst>
                                        </p:cTn>
                                        <p:tgtEl>
                                          <p:spTgt spid="8">
                                            <p:txEl>
                                              <p:pRg st="7" end="7"/>
                                            </p:txEl>
                                          </p:spTgt>
                                        </p:tgtEl>
                                        <p:attrNameLst>
                                          <p:attrName>style.visibility</p:attrName>
                                        </p:attrNameLst>
                                      </p:cBhvr>
                                      <p:to>
                                        <p:strVal val="visible"/>
                                      </p:to>
                                    </p:se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nodeType="clickEffect">
                                  <p:stCondLst>
                                    <p:cond delay="0"/>
                                  </p:stCondLst>
                                  <p:childTnLst>
                                    <p:set>
                                      <p:cBhvr>
                                        <p:cTn id="48" dur="1" fill="hold">
                                          <p:stCondLst>
                                            <p:cond delay="0"/>
                                          </p:stCondLst>
                                        </p:cTn>
                                        <p:tgtEl>
                                          <p:spTgt spid="11">
                                            <p:txEl>
                                              <p:pRg st="8" end="8"/>
                                            </p:txEl>
                                          </p:spTgt>
                                        </p:tgtEl>
                                        <p:attrNameLst>
                                          <p:attrName>style.visibility</p:attrName>
                                        </p:attrNameLst>
                                      </p:cBhvr>
                                      <p:to>
                                        <p:strVal val="visible"/>
                                      </p:to>
                                    </p:set>
                                  </p:childTnLst>
                                </p:cTn>
                              </p:par>
                              <p:par>
                                <p:cTn id="49" presetID="1" presetClass="entr" presetSubtype="0" fill="hold" nodeType="withEffect">
                                  <p:stCondLst>
                                    <p:cond delay="0"/>
                                  </p:stCondLst>
                                  <p:childTnLst>
                                    <p:set>
                                      <p:cBhvr>
                                        <p:cTn id="50" dur="1" fill="hold">
                                          <p:stCondLst>
                                            <p:cond delay="0"/>
                                          </p:stCondLst>
                                        </p:cTn>
                                        <p:tgtEl>
                                          <p:spTgt spid="8">
                                            <p:txEl>
                                              <p:pRg st="8" end="8"/>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11">
                                            <p:txEl>
                                              <p:pRg st="9" end="9"/>
                                            </p:txEl>
                                          </p:spTgt>
                                        </p:tgtEl>
                                        <p:attrNameLst>
                                          <p:attrName>style.visibility</p:attrName>
                                        </p:attrNameLst>
                                      </p:cBhvr>
                                      <p:to>
                                        <p:strVal val="visible"/>
                                      </p:to>
                                    </p:set>
                                  </p:childTnLst>
                                </p:cTn>
                              </p:par>
                              <p:par>
                                <p:cTn id="55" presetID="1" presetClass="entr" presetSubtype="0" fill="hold" nodeType="withEffect">
                                  <p:stCondLst>
                                    <p:cond delay="0"/>
                                  </p:stCondLst>
                                  <p:childTnLst>
                                    <p:set>
                                      <p:cBhvr>
                                        <p:cTn id="56" dur="1" fill="hold">
                                          <p:stCondLst>
                                            <p:cond delay="0"/>
                                          </p:stCondLst>
                                        </p:cTn>
                                        <p:tgtEl>
                                          <p:spTgt spid="8">
                                            <p:txEl>
                                              <p:pRg st="9" end="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429000" y="6388768"/>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59541CE9-6239-44D4-AF05-44235FC45A73}" type="slidenum">
              <a:rPr lang="en-US" sz="1600" b="1">
                <a:solidFill>
                  <a:prstClr val="black"/>
                </a:solidFill>
              </a:rPr>
              <a:pPr algn="ctr"/>
              <a:t>19</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dirty="0"/>
              <a:t>4, 5 </a:t>
            </a:r>
            <a:r>
              <a:rPr lang="x-none" dirty="0" smtClean="0"/>
              <a:t>संस्थानों या अन्य व्यापारों, थोक विक्रेताओं को बेचना (जारी)</a:t>
            </a:r>
            <a:endParaRPr lang="mr-IN"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x-none" sz="2000" b="1" dirty="0" smtClean="0">
                <a:cs typeface="Arial" charset="0"/>
              </a:rPr>
              <a:t>हानियां</a:t>
            </a:r>
          </a:p>
          <a:p>
            <a:pPr marL="457200" indent="-457200">
              <a:buFont typeface="+mj-lt"/>
              <a:buAutoNum type="arabicPeriod"/>
              <a:defRPr/>
            </a:pPr>
            <a:r>
              <a:rPr lang="x-none" sz="2000" dirty="0" smtClean="0">
                <a:cs typeface="Arial" charset="0"/>
              </a:rPr>
              <a:t>एक बिक्री के लिए कई बार मिलने की </a:t>
            </a:r>
            <a:r>
              <a:rPr lang="x-none" sz="2000" smtClean="0">
                <a:cs typeface="Arial" charset="0"/>
              </a:rPr>
              <a:t>जरूरत </a:t>
            </a:r>
            <a:r>
              <a:rPr lang="hi-IN" sz="2000" dirty="0" smtClean="0">
                <a:cs typeface="Arial" charset="0"/>
              </a:rPr>
              <a:t>पड़ </a:t>
            </a:r>
            <a:r>
              <a:rPr lang="x-none" sz="2000" smtClean="0">
                <a:cs typeface="Arial" charset="0"/>
              </a:rPr>
              <a:t>सकती है</a:t>
            </a:r>
            <a:r>
              <a:rPr lang="hi-IN" sz="2000" dirty="0" smtClean="0">
                <a:cs typeface="Arial" charset="0"/>
              </a:rPr>
              <a:t> </a:t>
            </a:r>
            <a:endParaRPr lang="x-none" sz="2000" dirty="0" smtClean="0">
              <a:cs typeface="Arial" charset="0"/>
            </a:endParaRPr>
          </a:p>
          <a:p>
            <a:pPr marL="457200" indent="-457200">
              <a:buFont typeface="+mj-lt"/>
              <a:buAutoNum type="arabicPeriod"/>
              <a:defRPr/>
            </a:pPr>
            <a:r>
              <a:rPr lang="x-none" sz="2000" dirty="0" smtClean="0">
                <a:cs typeface="Arial" charset="0"/>
              </a:rPr>
              <a:t>प्राय: प्रत्येक संस्थान में कई लोगों से मिलने की जरूरत हो सकती है</a:t>
            </a:r>
          </a:p>
          <a:p>
            <a:pPr marL="457200" indent="-457200">
              <a:buFont typeface="+mj-lt"/>
              <a:buAutoNum type="arabicPeriod"/>
              <a:defRPr/>
            </a:pPr>
            <a:r>
              <a:rPr lang="x-none" sz="2000" dirty="0" smtClean="0">
                <a:cs typeface="Arial" charset="0"/>
              </a:rPr>
              <a:t>आमतौर पर, वे गुणवत्ता के लिए ज्यादा पैसे </a:t>
            </a:r>
            <a:r>
              <a:rPr lang="x-none" sz="2000" smtClean="0">
                <a:cs typeface="Arial" charset="0"/>
              </a:rPr>
              <a:t>देने </a:t>
            </a:r>
            <a:r>
              <a:rPr lang="hi-IN" sz="2000" dirty="0" smtClean="0">
                <a:cs typeface="Arial" charset="0"/>
              </a:rPr>
              <a:t>को तैयार </a:t>
            </a:r>
            <a:r>
              <a:rPr lang="x-none" sz="2000" smtClean="0">
                <a:cs typeface="Arial" charset="0"/>
              </a:rPr>
              <a:t>नहीं र</a:t>
            </a:r>
            <a:r>
              <a:rPr lang="hi-IN" sz="2000" dirty="0" smtClean="0">
                <a:cs typeface="Arial" charset="0"/>
              </a:rPr>
              <a:t>ह</a:t>
            </a:r>
            <a:r>
              <a:rPr lang="x-none" sz="2000" smtClean="0">
                <a:cs typeface="Arial" charset="0"/>
              </a:rPr>
              <a:t>ते </a:t>
            </a:r>
            <a:r>
              <a:rPr lang="x-none" sz="2000" dirty="0" smtClean="0">
                <a:cs typeface="Arial" charset="0"/>
              </a:rPr>
              <a:t>हैं</a:t>
            </a:r>
          </a:p>
          <a:p>
            <a:pPr marL="457200" indent="-457200">
              <a:buFont typeface="+mj-lt"/>
              <a:buAutoNum type="arabicPeriod"/>
              <a:defRPr/>
            </a:pPr>
            <a:r>
              <a:rPr lang="x-none" sz="2000" dirty="0" smtClean="0">
                <a:cs typeface="Arial" charset="0"/>
              </a:rPr>
              <a:t>प्रति इकाई मूल्य आमतौर पर कम होता है (कुल </a:t>
            </a:r>
            <a:r>
              <a:rPr lang="x-none" sz="2000" smtClean="0">
                <a:cs typeface="Arial" charset="0"/>
              </a:rPr>
              <a:t>लाभ </a:t>
            </a:r>
            <a:r>
              <a:rPr lang="hi-IN" sz="2000" dirty="0" smtClean="0">
                <a:cs typeface="Arial" charset="0"/>
              </a:rPr>
              <a:t>कम </a:t>
            </a:r>
            <a:r>
              <a:rPr lang="x-none" sz="2000" smtClean="0">
                <a:cs typeface="Arial" charset="0"/>
              </a:rPr>
              <a:t>हो </a:t>
            </a:r>
            <a:r>
              <a:rPr lang="hi-IN" sz="2000" dirty="0" smtClean="0">
                <a:cs typeface="Arial" charset="0"/>
              </a:rPr>
              <a:t>भी </a:t>
            </a:r>
            <a:r>
              <a:rPr lang="x-none" sz="2000" smtClean="0">
                <a:cs typeface="Arial" charset="0"/>
              </a:rPr>
              <a:t>सकता है </a:t>
            </a:r>
            <a:r>
              <a:rPr lang="hi-IN" sz="2000" dirty="0" smtClean="0">
                <a:cs typeface="Arial" charset="0"/>
              </a:rPr>
              <a:t>और नहीं भी</a:t>
            </a:r>
            <a:r>
              <a:rPr lang="x-none" sz="2000" smtClean="0">
                <a:cs typeface="Arial" charset="0"/>
              </a:rPr>
              <a:t>)</a:t>
            </a:r>
            <a:endParaRPr lang="x-none" sz="2000" dirty="0" smtClean="0">
              <a:cs typeface="Arial" charset="0"/>
            </a:endParaRPr>
          </a:p>
          <a:p>
            <a:pPr marL="457200" indent="-457200">
              <a:buFont typeface="+mj-lt"/>
              <a:buAutoNum type="arabicPeriod"/>
              <a:defRPr/>
            </a:pPr>
            <a:r>
              <a:rPr lang="x-none" sz="2000" dirty="0" smtClean="0">
                <a:cs typeface="Arial" charset="0"/>
              </a:rPr>
              <a:t>व्यापार कुछ खरीदारों पर निर्भर हो सकता है (क्या होगा अगर उन्होंने अंतिम </a:t>
            </a:r>
            <a:r>
              <a:rPr lang="x-none" sz="2000" smtClean="0">
                <a:cs typeface="Arial" charset="0"/>
              </a:rPr>
              <a:t>समय </a:t>
            </a:r>
            <a:r>
              <a:rPr lang="hi-IN" sz="2000" dirty="0" smtClean="0">
                <a:cs typeface="Arial" charset="0"/>
              </a:rPr>
              <a:t>पर</a:t>
            </a:r>
            <a:r>
              <a:rPr lang="x-none" sz="2000" smtClean="0">
                <a:cs typeface="Arial" charset="0"/>
              </a:rPr>
              <a:t> </a:t>
            </a:r>
            <a:r>
              <a:rPr lang="x-none" sz="2000" dirty="0" smtClean="0">
                <a:cs typeface="Arial" charset="0"/>
              </a:rPr>
              <a:t>ऑर्डर रद्द कर दिया?)</a:t>
            </a:r>
          </a:p>
          <a:p>
            <a:pPr marL="457200" indent="-457200">
              <a:buFont typeface="+mj-lt"/>
              <a:buAutoNum type="arabicPeriod"/>
              <a:defRPr/>
            </a:pPr>
            <a:r>
              <a:rPr lang="hi-IN" sz="2000" dirty="0" smtClean="0">
                <a:cs typeface="Arial" charset="0"/>
              </a:rPr>
              <a:t>ये ग्राहक अक्सर </a:t>
            </a:r>
            <a:r>
              <a:rPr lang="x-none" sz="2000" smtClean="0">
                <a:cs typeface="Arial" charset="0"/>
              </a:rPr>
              <a:t>उधार </a:t>
            </a:r>
            <a:r>
              <a:rPr lang="x-none" sz="2000" dirty="0" smtClean="0">
                <a:cs typeface="Arial" charset="0"/>
              </a:rPr>
              <a:t>की </a:t>
            </a:r>
            <a:r>
              <a:rPr lang="x-none" sz="2000" smtClean="0">
                <a:cs typeface="Arial" charset="0"/>
              </a:rPr>
              <a:t>मांग </a:t>
            </a:r>
            <a:r>
              <a:rPr lang="hi-IN" sz="2000" dirty="0" smtClean="0">
                <a:cs typeface="Arial" charset="0"/>
              </a:rPr>
              <a:t>करते हैं</a:t>
            </a:r>
            <a:r>
              <a:rPr lang="x-none" sz="2000" smtClean="0">
                <a:cs typeface="Arial" charset="0"/>
              </a:rPr>
              <a:t>, </a:t>
            </a:r>
            <a:r>
              <a:rPr lang="x-none" sz="2000" dirty="0" smtClean="0">
                <a:cs typeface="Arial" charset="0"/>
              </a:rPr>
              <a:t>जिसके भुगतान में देरी भी हो सकती है</a:t>
            </a:r>
            <a:endParaRPr lang="en-US" dirty="0">
              <a:cs typeface="Arial" charset="0"/>
            </a:endParaRP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dirty="0"/>
              <a:t>4, 5 Selling to Institutions or other Businesses, </a:t>
            </a:r>
            <a:r>
              <a:rPr lang="en-US" dirty="0" smtClean="0"/>
              <a:t>Wholesalers (Continued)</a:t>
            </a:r>
            <a:endParaRPr lang="mr-IN"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en-US" sz="2000" b="1" dirty="0" smtClean="0">
                <a:cs typeface="Arial" charset="0"/>
              </a:rPr>
              <a:t>Disadvantages</a:t>
            </a:r>
          </a:p>
          <a:p>
            <a:pPr marL="0" indent="0">
              <a:buFont typeface="Arial" pitchFamily="34" charset="0"/>
              <a:buNone/>
              <a:defRPr/>
            </a:pPr>
            <a:endParaRPr lang="en-US" sz="2000" b="1" dirty="0">
              <a:cs typeface="Arial" charset="0"/>
            </a:endParaRPr>
          </a:p>
          <a:p>
            <a:pPr>
              <a:buFont typeface="+mj-lt"/>
              <a:buAutoNum type="arabicPeriod"/>
              <a:defRPr/>
            </a:pPr>
            <a:r>
              <a:rPr lang="en-US" dirty="0">
                <a:cs typeface="Arial" charset="0"/>
              </a:rPr>
              <a:t>Making a sale may require multiple </a:t>
            </a:r>
            <a:r>
              <a:rPr lang="en-US" dirty="0" smtClean="0">
                <a:cs typeface="Arial" charset="0"/>
              </a:rPr>
              <a:t>visits by the business owners</a:t>
            </a:r>
            <a:endParaRPr lang="en-US" dirty="0">
              <a:cs typeface="Arial" charset="0"/>
            </a:endParaRPr>
          </a:p>
          <a:p>
            <a:pPr>
              <a:buFont typeface="+mj-lt"/>
              <a:buAutoNum type="arabicPeriod"/>
              <a:defRPr/>
            </a:pPr>
            <a:r>
              <a:rPr lang="en-US" dirty="0">
                <a:cs typeface="Arial" charset="0"/>
              </a:rPr>
              <a:t>Often required to deal with multiple people at every institution</a:t>
            </a:r>
          </a:p>
          <a:p>
            <a:pPr>
              <a:buFont typeface="+mj-lt"/>
              <a:buAutoNum type="arabicPeriod"/>
              <a:defRPr/>
            </a:pPr>
            <a:r>
              <a:rPr lang="en-US" dirty="0">
                <a:cs typeface="Arial" charset="0"/>
              </a:rPr>
              <a:t>Typically, </a:t>
            </a:r>
            <a:r>
              <a:rPr lang="en-US" dirty="0" smtClean="0">
                <a:cs typeface="Arial" charset="0"/>
              </a:rPr>
              <a:t>these customers are not </a:t>
            </a:r>
            <a:r>
              <a:rPr lang="en-US" dirty="0">
                <a:cs typeface="Arial" charset="0"/>
              </a:rPr>
              <a:t>willing to pay more for quality </a:t>
            </a:r>
          </a:p>
          <a:p>
            <a:pPr>
              <a:buFont typeface="+mj-lt"/>
              <a:buAutoNum type="arabicPeriod"/>
              <a:defRPr/>
            </a:pPr>
            <a:r>
              <a:rPr lang="en-US" dirty="0">
                <a:cs typeface="Arial" charset="0"/>
              </a:rPr>
              <a:t>Price </a:t>
            </a:r>
            <a:r>
              <a:rPr lang="en-US" dirty="0" smtClean="0">
                <a:cs typeface="Arial" charset="0"/>
              </a:rPr>
              <a:t>paid per </a:t>
            </a:r>
            <a:r>
              <a:rPr lang="en-US" dirty="0">
                <a:cs typeface="Arial" charset="0"/>
              </a:rPr>
              <a:t>unit </a:t>
            </a:r>
            <a:r>
              <a:rPr lang="en-US" dirty="0" smtClean="0">
                <a:cs typeface="Arial" charset="0"/>
              </a:rPr>
              <a:t>is typically </a:t>
            </a:r>
            <a:r>
              <a:rPr lang="en-US" dirty="0">
                <a:cs typeface="Arial" charset="0"/>
              </a:rPr>
              <a:t>lower (total profit may or may not be lower)</a:t>
            </a:r>
          </a:p>
          <a:p>
            <a:pPr>
              <a:buFont typeface="+mj-lt"/>
              <a:buAutoNum type="arabicPeriod"/>
              <a:defRPr/>
            </a:pPr>
            <a:r>
              <a:rPr lang="en-US" dirty="0">
                <a:cs typeface="Arial" charset="0"/>
              </a:rPr>
              <a:t>Business may become dependent on a few buyers (What happens if they cancel order at the last minute?)</a:t>
            </a:r>
          </a:p>
          <a:p>
            <a:pPr>
              <a:buFont typeface="+mj-lt"/>
              <a:buAutoNum type="arabicPeriod"/>
              <a:defRPr/>
            </a:pPr>
            <a:r>
              <a:rPr lang="en-US" dirty="0" smtClean="0">
                <a:cs typeface="Arial" charset="0"/>
              </a:rPr>
              <a:t>These customers often require </a:t>
            </a:r>
            <a:r>
              <a:rPr lang="en-US" dirty="0">
                <a:cs typeface="Arial" charset="0"/>
              </a:rPr>
              <a:t>credit, payment for which may get delayed</a:t>
            </a:r>
          </a:p>
        </p:txBody>
      </p:sp>
    </p:spTree>
    <p:extLst>
      <p:ext uri="{BB962C8B-B14F-4D97-AF65-F5344CB8AC3E}">
        <p14:creationId xmlns:p14="http://schemas.microsoft.com/office/powerpoint/2010/main" val="25006759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3" end="3"/>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0">
                                            <p:txEl>
                                              <p:pRg st="6" end="6"/>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0">
                                            <p:txEl>
                                              <p:pRg st="7" end="7"/>
                                            </p:txEl>
                                          </p:spTgt>
                                        </p:tgtEl>
                                        <p:attrNameLst>
                                          <p:attrName>style.visibility</p:attrName>
                                        </p:attrNameLst>
                                      </p:cBhvr>
                                      <p:to>
                                        <p:strVal val="visible"/>
                                      </p:to>
                                    </p:set>
                                  </p:childTnLst>
                                </p:cTn>
                              </p:par>
                              <p:par>
                                <p:cTn id="43" presetID="1" presetClass="entr" presetSubtype="0" fill="hold" nodeType="withEffect">
                                  <p:stCondLst>
                                    <p:cond delay="0"/>
                                  </p:stCondLst>
                                  <p:childTnLst>
                                    <p:set>
                                      <p:cBhvr>
                                        <p:cTn id="44"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12"/>
          </p:nvPr>
        </p:nvSpPr>
        <p:spPr bwMode="auto">
          <a:xfrm>
            <a:off x="3124200" y="6356350"/>
            <a:ext cx="2895600" cy="3651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2</a:t>
            </a:fld>
            <a:endParaRPr lang="en-US" sz="1600" b="1" smtClean="0"/>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1116012"/>
            <a:ext cx="414338" cy="3317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IN" sz="2000" dirty="0"/>
              <a:t>Marketing and sales in a business</a:t>
            </a:r>
            <a:endParaRPr lang="en-US" sz="2000" dirty="0"/>
          </a:p>
          <a:p>
            <a:pPr marL="457200" indent="-457200">
              <a:buFont typeface="+mj-lt"/>
              <a:buAutoNum type="arabicPeriod"/>
            </a:pPr>
            <a:r>
              <a:rPr lang="en-IN" sz="2000" dirty="0"/>
              <a:t>Main tasks of sales person</a:t>
            </a:r>
            <a:endParaRPr lang="en-US" sz="2000" dirty="0"/>
          </a:p>
          <a:p>
            <a:pPr marL="457200" indent="-457200">
              <a:buFont typeface="+mj-lt"/>
              <a:buAutoNum type="arabicPeriod"/>
            </a:pPr>
            <a:r>
              <a:rPr lang="en-IN" sz="2000" dirty="0"/>
              <a:t>Typical sales methods used by businesses</a:t>
            </a:r>
            <a:endParaRPr lang="en-US" sz="2000" dirty="0"/>
          </a:p>
          <a:p>
            <a:pPr marL="457200" indent="-457200">
              <a:buFont typeface="+mj-lt"/>
              <a:buAutoNum type="arabicPeriod"/>
            </a:pPr>
            <a:r>
              <a:rPr lang="en-IN" sz="2000" dirty="0"/>
              <a:t>Summary</a:t>
            </a:r>
            <a:endParaRPr lang="en-US" sz="2000" dirty="0"/>
          </a:p>
          <a:p>
            <a:pPr marL="457200" indent="-457200">
              <a:buFont typeface="+mj-lt"/>
              <a:buAutoNum type="arabicPeriod"/>
            </a:pPr>
            <a:r>
              <a:rPr lang="en-IN" sz="2000" dirty="0"/>
              <a:t>Selling effectively</a:t>
            </a:r>
            <a:endParaRPr lang="en-US" sz="2000" dirty="0"/>
          </a:p>
          <a:p>
            <a:pPr marL="457200" indent="-457200">
              <a:buFont typeface="+mj-lt"/>
              <a:buAutoNum type="arabicPeriod"/>
            </a:pPr>
            <a:r>
              <a:rPr lang="en-IN" sz="2000" dirty="0"/>
              <a:t>Giving credit in the business</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smtClean="0"/>
              <a:t>लक्ष्य</a:t>
            </a:r>
            <a:endParaRPr lang="en-GB" sz="2400" dirty="0"/>
          </a:p>
        </p:txBody>
      </p:sp>
      <p:sp>
        <p:nvSpPr>
          <p:cNvPr id="9"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dirty="0" smtClean="0"/>
              <a:t>व्यापार में मार्केटिंग और सेल्स </a:t>
            </a:r>
            <a:endParaRPr lang="en-US" sz="2000" dirty="0"/>
          </a:p>
          <a:p>
            <a:pPr marL="457200" indent="-457200">
              <a:buFont typeface="+mj-lt"/>
              <a:buAutoNum type="arabicPeriod"/>
            </a:pPr>
            <a:r>
              <a:rPr lang="hi-IN" sz="2000" dirty="0" smtClean="0"/>
              <a:t>सेल्स कर्मचारी के मुख्य कार्य </a:t>
            </a:r>
            <a:endParaRPr lang="en-US" sz="2000" dirty="0"/>
          </a:p>
          <a:p>
            <a:pPr marL="457200" indent="-457200">
              <a:buFont typeface="+mj-lt"/>
              <a:buAutoNum type="arabicPeriod"/>
            </a:pPr>
            <a:r>
              <a:rPr lang="hi-IN" sz="2000" dirty="0" smtClean="0"/>
              <a:t>व्यापार द्वारा इस्तेमाल किए जाने वाले </a:t>
            </a:r>
            <a:r>
              <a:rPr lang="hi-IN" sz="2000" dirty="0"/>
              <a:t>सेल्स </a:t>
            </a:r>
            <a:r>
              <a:rPr lang="hi-IN" sz="2000" dirty="0" smtClean="0"/>
              <a:t>के सामान्य </a:t>
            </a:r>
            <a:r>
              <a:rPr lang="hi-IN" sz="2000" dirty="0"/>
              <a:t>तरीके </a:t>
            </a:r>
            <a:endParaRPr lang="en-US" sz="2000" dirty="0"/>
          </a:p>
          <a:p>
            <a:pPr marL="457200" indent="-457200">
              <a:buFont typeface="+mj-lt"/>
              <a:buAutoNum type="arabicPeriod"/>
            </a:pPr>
            <a:r>
              <a:rPr lang="hi-IN" sz="2000" dirty="0" smtClean="0"/>
              <a:t>सारांश </a:t>
            </a:r>
            <a:endParaRPr lang="en-US" sz="2000" dirty="0"/>
          </a:p>
          <a:p>
            <a:pPr marL="457200" indent="-457200">
              <a:buFont typeface="+mj-lt"/>
              <a:buAutoNum type="arabicPeriod"/>
            </a:pPr>
            <a:r>
              <a:rPr lang="hi-IN" sz="2000" dirty="0" smtClean="0"/>
              <a:t>प्रभावशाली तरीके से बिक्री करना </a:t>
            </a:r>
            <a:endParaRPr lang="en-US" sz="2000" dirty="0"/>
          </a:p>
          <a:p>
            <a:pPr marL="457200" indent="-457200">
              <a:buFont typeface="+mj-lt"/>
              <a:buAutoNum type="arabicPeriod"/>
            </a:pPr>
            <a:r>
              <a:rPr lang="hi-IN" sz="2000" dirty="0" smtClean="0"/>
              <a:t>व्यापार में उधार देना </a:t>
            </a:r>
            <a:endParaRPr lang="en-US" sz="2000" dirty="0"/>
          </a:p>
        </p:txBody>
      </p:sp>
    </p:spTree>
    <p:extLst>
      <p:ext uri="{BB962C8B-B14F-4D97-AF65-F5344CB8AC3E}">
        <p14:creationId xmlns:p14="http://schemas.microsoft.com/office/powerpoint/2010/main" val="211854914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9">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9">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9">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9">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9">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9">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10013" y="635635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1D2AEA4A-6D23-40FC-97EA-730A417C94CB}" type="slidenum">
              <a:rPr lang="en-US" sz="1600" b="1">
                <a:solidFill>
                  <a:prstClr val="black"/>
                </a:solidFill>
              </a:rPr>
              <a:pPr algn="ctr"/>
              <a:t>20</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6. </a:t>
            </a:r>
            <a:r>
              <a:rPr lang="x-none" sz="2400" dirty="0" smtClean="0"/>
              <a:t>प्रदर्शनी के माध्यम से बेचना</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x-none" sz="2000" dirty="0" smtClean="0">
                <a:cs typeface="Arial" charset="0"/>
              </a:rPr>
              <a:t>उदाहरण: व्यापार का प्रचार करने वाले परिषदों, स्थानीय 'मेलों' आदि द्वारा आयोजित प्रदर्शनियां</a:t>
            </a:r>
          </a:p>
          <a:p>
            <a:pPr>
              <a:defRPr/>
            </a:pPr>
            <a:endParaRPr lang="x-none" sz="2000" dirty="0" smtClean="0">
              <a:cs typeface="Arial" charset="0"/>
            </a:endParaRPr>
          </a:p>
          <a:p>
            <a:pPr>
              <a:defRPr/>
            </a:pPr>
            <a:r>
              <a:rPr lang="x-none" sz="2000" b="1" dirty="0" smtClean="0">
                <a:cs typeface="Arial" charset="0"/>
              </a:rPr>
              <a:t>लाभ </a:t>
            </a:r>
          </a:p>
          <a:p>
            <a:pPr marL="457200" indent="-457200">
              <a:buFont typeface="+mj-lt"/>
              <a:buAutoNum type="arabicPeriod"/>
              <a:defRPr/>
            </a:pPr>
            <a:r>
              <a:rPr lang="x-none" sz="2000" dirty="0" smtClean="0">
                <a:cs typeface="Arial" charset="0"/>
              </a:rPr>
              <a:t>ज्यादा ग्राहकों तक पहुंचना आसान होता है</a:t>
            </a:r>
          </a:p>
          <a:p>
            <a:pPr marL="457200" indent="-457200">
              <a:buFont typeface="+mj-lt"/>
              <a:buAutoNum type="arabicPeriod"/>
              <a:defRPr/>
            </a:pPr>
            <a:r>
              <a:rPr lang="x-none" sz="2000">
                <a:cs typeface="Arial" charset="0"/>
              </a:rPr>
              <a:t>प्रदर्शनियां प्राय</a:t>
            </a:r>
            <a:r>
              <a:rPr lang="x-none" sz="2000" dirty="0" smtClean="0">
                <a:cs typeface="Arial" charset="0"/>
              </a:rPr>
              <a:t>: प्रचार करने और जागरुकता फैलाने का अच्छा माध्यम होते हैं</a:t>
            </a:r>
          </a:p>
          <a:p>
            <a:pPr marL="457200" indent="-457200">
              <a:buFont typeface="+mj-lt"/>
              <a:buAutoNum type="arabicPeriod"/>
              <a:defRPr/>
            </a:pPr>
            <a:r>
              <a:rPr lang="x-none" sz="2000" dirty="0" smtClean="0">
                <a:cs typeface="Arial" charset="0"/>
              </a:rPr>
              <a:t>उन क्षेत्रों में प्रद​र्शनी में शामिल होना बेहतर होता है जहां हम बाद में भी स्टॉक की आपूर्ति करा सकते हैं, </a:t>
            </a:r>
            <a:r>
              <a:rPr lang="x-none" sz="2000" smtClean="0">
                <a:cs typeface="Arial" charset="0"/>
              </a:rPr>
              <a:t>इससे ग्राहक </a:t>
            </a:r>
            <a:r>
              <a:rPr lang="hi-IN" sz="2000" dirty="0" smtClean="0">
                <a:cs typeface="Arial" charset="0"/>
              </a:rPr>
              <a:t>से बाद में भी ऑर्डर मिल सकता है  </a:t>
            </a:r>
            <a:endParaRPr lang="en-US" sz="2000" dirty="0">
              <a:cs typeface="Arial" charset="0"/>
            </a:endParaRP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6. Selling through </a:t>
            </a:r>
            <a:r>
              <a:rPr lang="en-US" sz="2400" dirty="0" smtClean="0"/>
              <a:t>exhibitions</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sz="2000" dirty="0">
                <a:cs typeface="Arial" charset="0"/>
              </a:rPr>
              <a:t>Example: Exhibitions conducted by trade promotion councils, local ‘</a:t>
            </a:r>
            <a:r>
              <a:rPr lang="en-US" sz="2000" dirty="0" err="1">
                <a:cs typeface="Arial" charset="0"/>
              </a:rPr>
              <a:t>melas</a:t>
            </a:r>
            <a:r>
              <a:rPr lang="en-US" sz="2000" dirty="0">
                <a:cs typeface="Arial" charset="0"/>
              </a:rPr>
              <a:t>’, etc.</a:t>
            </a:r>
          </a:p>
          <a:p>
            <a:pPr>
              <a:defRPr/>
            </a:pPr>
            <a:endParaRPr lang="en-US" sz="2000" dirty="0">
              <a:cs typeface="Arial" charset="0"/>
            </a:endParaRPr>
          </a:p>
          <a:p>
            <a:pPr marL="0" indent="0">
              <a:buFont typeface="Arial" pitchFamily="34" charset="0"/>
              <a:buNone/>
              <a:defRPr/>
            </a:pPr>
            <a:r>
              <a:rPr lang="en-US" sz="2000" b="1" dirty="0">
                <a:cs typeface="Arial" charset="0"/>
              </a:rPr>
              <a:t>Advantage</a:t>
            </a:r>
            <a:r>
              <a:rPr lang="en-US" sz="2000" dirty="0">
                <a:cs typeface="Arial" charset="0"/>
              </a:rPr>
              <a:t>  </a:t>
            </a:r>
          </a:p>
          <a:p>
            <a:pPr marL="457200" indent="-457200">
              <a:buFont typeface="+mj-lt"/>
              <a:buAutoNum type="arabicPeriod"/>
              <a:defRPr/>
            </a:pPr>
            <a:r>
              <a:rPr lang="en-US" sz="2000" dirty="0" smtClean="0">
                <a:cs typeface="Arial" charset="0"/>
              </a:rPr>
              <a:t>It is easy for the business to </a:t>
            </a:r>
            <a:r>
              <a:rPr lang="en-US" sz="2000" dirty="0">
                <a:cs typeface="Arial" charset="0"/>
              </a:rPr>
              <a:t>reach large number of customers </a:t>
            </a:r>
          </a:p>
          <a:p>
            <a:pPr marL="457200" indent="-457200">
              <a:buFont typeface="+mj-lt"/>
              <a:buAutoNum type="arabicPeriod"/>
              <a:defRPr/>
            </a:pPr>
            <a:r>
              <a:rPr lang="en-US" sz="2000" dirty="0" smtClean="0">
                <a:cs typeface="Arial" charset="0"/>
              </a:rPr>
              <a:t>Exhibitions are often </a:t>
            </a:r>
            <a:r>
              <a:rPr lang="en-US" sz="2000" dirty="0">
                <a:cs typeface="Arial" charset="0"/>
              </a:rPr>
              <a:t>a good means of promotion and building awareness</a:t>
            </a:r>
          </a:p>
          <a:p>
            <a:pPr marL="457200" indent="-457200">
              <a:buFont typeface="+mj-lt"/>
              <a:buAutoNum type="arabicPeriod"/>
              <a:defRPr/>
            </a:pPr>
            <a:r>
              <a:rPr lang="en-US" sz="2000" dirty="0" smtClean="0">
                <a:cs typeface="Arial" charset="0"/>
              </a:rPr>
              <a:t>If business participates </a:t>
            </a:r>
            <a:r>
              <a:rPr lang="en-US" sz="2000" dirty="0">
                <a:cs typeface="Arial" charset="0"/>
              </a:rPr>
              <a:t>in exhibitions in areas where </a:t>
            </a:r>
            <a:r>
              <a:rPr lang="en-US" sz="2000" dirty="0" smtClean="0">
                <a:cs typeface="Arial" charset="0"/>
              </a:rPr>
              <a:t>it </a:t>
            </a:r>
            <a:r>
              <a:rPr lang="en-US" sz="2000" dirty="0">
                <a:cs typeface="Arial" charset="0"/>
              </a:rPr>
              <a:t>can supply stock later, </a:t>
            </a:r>
            <a:r>
              <a:rPr lang="en-US" sz="2000" dirty="0" smtClean="0">
                <a:cs typeface="Arial" charset="0"/>
              </a:rPr>
              <a:t>it can </a:t>
            </a:r>
            <a:r>
              <a:rPr lang="en-US" sz="2000" dirty="0">
                <a:cs typeface="Arial" charset="0"/>
              </a:rPr>
              <a:t>get repeat </a:t>
            </a:r>
            <a:r>
              <a:rPr lang="en-US" sz="2000" dirty="0" smtClean="0">
                <a:cs typeface="Arial" charset="0"/>
              </a:rPr>
              <a:t>customers</a:t>
            </a:r>
            <a:endParaRPr lang="en-US" sz="2000" dirty="0">
              <a:cs typeface="Arial" charset="0"/>
            </a:endParaRPr>
          </a:p>
        </p:txBody>
      </p:sp>
    </p:spTree>
    <p:extLst>
      <p:ext uri="{BB962C8B-B14F-4D97-AF65-F5344CB8AC3E}">
        <p14:creationId xmlns:p14="http://schemas.microsoft.com/office/powerpoint/2010/main" val="32366944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3" end="3"/>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05200" y="6428539"/>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1D2AEA4A-6D23-40FC-97EA-730A417C94CB}" type="slidenum">
              <a:rPr lang="en-US" sz="1600" b="1">
                <a:solidFill>
                  <a:prstClr val="black"/>
                </a:solidFill>
              </a:rPr>
              <a:pPr algn="ctr"/>
              <a:t>21</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6. </a:t>
            </a:r>
            <a:r>
              <a:rPr lang="x-none" sz="2400" dirty="0" smtClean="0"/>
              <a:t>प्रदर्शनी के माध्यम से बेचना, जारी </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5943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x-none" sz="2000" b="1" dirty="0" smtClean="0">
                <a:cs typeface="Arial" charset="0"/>
              </a:rPr>
              <a:t>हानियां </a:t>
            </a:r>
            <a:r>
              <a:rPr lang="en-US" sz="2000" b="1" dirty="0" smtClean="0">
                <a:cs typeface="Arial" charset="0"/>
              </a:rPr>
              <a:t> </a:t>
            </a:r>
          </a:p>
          <a:p>
            <a:pPr marL="0" indent="0">
              <a:buFont typeface="Arial" pitchFamily="34" charset="0"/>
              <a:buNone/>
              <a:defRPr/>
            </a:pPr>
            <a:endParaRPr lang="en-US" sz="2000" b="1" dirty="0">
              <a:cs typeface="Arial" charset="0"/>
            </a:endParaRPr>
          </a:p>
          <a:p>
            <a:pPr marL="457200" indent="-457200">
              <a:buFont typeface="+mj-lt"/>
              <a:buAutoNum type="arabicPeriod"/>
              <a:defRPr/>
            </a:pPr>
            <a:r>
              <a:rPr lang="x-none" sz="2000" dirty="0" smtClean="0">
                <a:cs typeface="Arial" charset="0"/>
              </a:rPr>
              <a:t>बिक्री </a:t>
            </a:r>
            <a:r>
              <a:rPr lang="x-none" sz="2000" smtClean="0">
                <a:cs typeface="Arial" charset="0"/>
              </a:rPr>
              <a:t>की मात्रा</a:t>
            </a:r>
            <a:r>
              <a:rPr lang="hi-IN" sz="2000" dirty="0" smtClean="0">
                <a:cs typeface="Arial" charset="0"/>
              </a:rPr>
              <a:t> का अंदाजा लगाना कठिन है</a:t>
            </a:r>
            <a:r>
              <a:rPr lang="x-none" sz="2000" smtClean="0">
                <a:cs typeface="Arial" charset="0"/>
              </a:rPr>
              <a:t>, </a:t>
            </a:r>
            <a:r>
              <a:rPr lang="x-none" sz="2000" dirty="0" smtClean="0">
                <a:cs typeface="Arial" charset="0"/>
              </a:rPr>
              <a:t>इसलिए यह पता </a:t>
            </a:r>
            <a:r>
              <a:rPr lang="x-none" sz="2000" smtClean="0">
                <a:cs typeface="Arial" charset="0"/>
              </a:rPr>
              <a:t>नहीं </a:t>
            </a:r>
            <a:r>
              <a:rPr lang="hi-IN" sz="2000" dirty="0" smtClean="0">
                <a:cs typeface="Arial" charset="0"/>
              </a:rPr>
              <a:t>चल</a:t>
            </a:r>
            <a:r>
              <a:rPr lang="x-none" sz="2000" smtClean="0">
                <a:cs typeface="Arial" charset="0"/>
              </a:rPr>
              <a:t>ता </a:t>
            </a:r>
            <a:r>
              <a:rPr lang="x-none" sz="2000" dirty="0" smtClean="0">
                <a:cs typeface="Arial" charset="0"/>
              </a:rPr>
              <a:t>कि कितना उत्पादन </a:t>
            </a:r>
            <a:r>
              <a:rPr lang="x-none" sz="2000" smtClean="0">
                <a:cs typeface="Arial" charset="0"/>
              </a:rPr>
              <a:t>किया जाए</a:t>
            </a:r>
            <a:endParaRPr lang="hi-IN" sz="2000" dirty="0" smtClean="0">
              <a:cs typeface="Arial" charset="0"/>
            </a:endParaRPr>
          </a:p>
          <a:p>
            <a:pPr marL="457200" indent="-457200">
              <a:buFont typeface="+mj-lt"/>
              <a:buAutoNum type="arabicPeriod"/>
              <a:defRPr/>
            </a:pPr>
            <a:r>
              <a:rPr lang="x-none" sz="2000" smtClean="0">
                <a:cs typeface="Arial" charset="0"/>
              </a:rPr>
              <a:t>जिस </a:t>
            </a:r>
            <a:r>
              <a:rPr lang="x-none" sz="2000" dirty="0" smtClean="0">
                <a:cs typeface="Arial" charset="0"/>
              </a:rPr>
              <a:t>शहर में प्रदर्शनी है वहां भंडार की जगह किराए पर लेने की जरूरत होती है और उस स्टॉक का परिवहन भी करना पड़ता है जो </a:t>
            </a:r>
            <a:r>
              <a:rPr lang="x-none" sz="2000" smtClean="0">
                <a:cs typeface="Arial" charset="0"/>
              </a:rPr>
              <a:t>बिका नहीं</a:t>
            </a:r>
            <a:endParaRPr lang="hi-IN" sz="2000" dirty="0" smtClean="0">
              <a:cs typeface="Arial" charset="0"/>
            </a:endParaRPr>
          </a:p>
          <a:p>
            <a:pPr marL="457200" indent="-457200">
              <a:buFont typeface="+mj-lt"/>
              <a:buAutoNum type="arabicPeriod"/>
              <a:defRPr/>
            </a:pPr>
            <a:r>
              <a:rPr lang="x-none" sz="2000" smtClean="0">
                <a:cs typeface="Arial" charset="0"/>
              </a:rPr>
              <a:t>चूंकि, </a:t>
            </a:r>
            <a:r>
              <a:rPr lang="hi-IN" sz="2000" dirty="0" smtClean="0">
                <a:cs typeface="Arial" charset="0"/>
              </a:rPr>
              <a:t>भंड़ार </a:t>
            </a:r>
            <a:r>
              <a:rPr lang="x-none" sz="2000" smtClean="0">
                <a:cs typeface="Arial" charset="0"/>
              </a:rPr>
              <a:t>करने</a:t>
            </a:r>
            <a:r>
              <a:rPr lang="x-none" sz="2000" dirty="0" smtClean="0">
                <a:cs typeface="Arial" charset="0"/>
              </a:rPr>
              <a:t>, परिवहन और प्रचार का खर्च काफी ज्यादा होता है, </a:t>
            </a:r>
            <a:r>
              <a:rPr lang="x-none" sz="2000" smtClean="0">
                <a:cs typeface="Arial" charset="0"/>
              </a:rPr>
              <a:t>तो </a:t>
            </a:r>
            <a:r>
              <a:rPr lang="x-none" sz="2000">
                <a:cs typeface="Arial" charset="0"/>
              </a:rPr>
              <a:t>प्रदर्शनी </a:t>
            </a:r>
            <a:r>
              <a:rPr lang="hi-IN" sz="2000" dirty="0" smtClean="0">
                <a:cs typeface="Arial" charset="0"/>
              </a:rPr>
              <a:t>में स्टॉल पर होने वाले बिक्री से लाभ कमाना कठिन </a:t>
            </a:r>
            <a:r>
              <a:rPr lang="x-none" sz="2000" smtClean="0">
                <a:cs typeface="Arial" charset="0"/>
              </a:rPr>
              <a:t>हो सकता है</a:t>
            </a:r>
            <a:endParaRPr lang="hi-IN" sz="2000" dirty="0" smtClean="0">
              <a:cs typeface="Arial" charset="0"/>
            </a:endParaRPr>
          </a:p>
          <a:p>
            <a:pPr marL="457200" indent="-457200">
              <a:buFont typeface="+mj-lt"/>
              <a:buAutoNum type="arabicPeriod"/>
              <a:defRPr/>
            </a:pPr>
            <a:r>
              <a:rPr lang="x-none" sz="2000" smtClean="0">
                <a:cs typeface="Arial" charset="0"/>
              </a:rPr>
              <a:t>इनमें </a:t>
            </a:r>
            <a:r>
              <a:rPr lang="x-none" sz="2000" dirty="0" smtClean="0">
                <a:cs typeface="Arial" charset="0"/>
              </a:rPr>
              <a:t>से कुछ प्रदर्शनियों में भाग लेना भले ही मुफ्त हो, पर कुछ में भाग लेने का शुल्क लग सकता है</a:t>
            </a:r>
            <a:endParaRPr lang="en-US" sz="2000" dirty="0">
              <a:cs typeface="Arial" charset="0"/>
            </a:endParaRP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6. Selling through exhibitions, continued</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5943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a:buFont typeface="Arial" pitchFamily="34" charset="0"/>
              <a:buNone/>
              <a:defRPr/>
            </a:pPr>
            <a:r>
              <a:rPr lang="en-US" sz="2000" b="1" dirty="0">
                <a:cs typeface="Arial" charset="0"/>
              </a:rPr>
              <a:t>Disadvantage </a:t>
            </a:r>
            <a:endParaRPr lang="en-US" sz="2000" b="1" dirty="0" smtClean="0">
              <a:cs typeface="Arial" charset="0"/>
            </a:endParaRPr>
          </a:p>
          <a:p>
            <a:pPr marL="457200" indent="-457200">
              <a:buFont typeface="+mj-lt"/>
              <a:buAutoNum type="arabicPeriod"/>
              <a:defRPr/>
            </a:pPr>
            <a:r>
              <a:rPr lang="en-US" sz="2000" dirty="0" smtClean="0">
                <a:cs typeface="Arial" charset="0"/>
              </a:rPr>
              <a:t>The </a:t>
            </a:r>
            <a:r>
              <a:rPr lang="en-US" sz="2000" dirty="0">
                <a:cs typeface="Arial" charset="0"/>
              </a:rPr>
              <a:t>sales volume is often </a:t>
            </a:r>
            <a:r>
              <a:rPr lang="en-US" sz="2000" dirty="0" smtClean="0">
                <a:cs typeface="Arial" charset="0"/>
              </a:rPr>
              <a:t>unpredictable. So the business may not </a:t>
            </a:r>
            <a:r>
              <a:rPr lang="en-US" sz="2000" dirty="0">
                <a:cs typeface="Arial" charset="0"/>
              </a:rPr>
              <a:t>know how much to produce</a:t>
            </a:r>
          </a:p>
          <a:p>
            <a:pPr marL="457200" indent="-457200">
              <a:buFont typeface="+mj-lt"/>
              <a:buAutoNum type="arabicPeriod"/>
              <a:defRPr/>
            </a:pPr>
            <a:r>
              <a:rPr lang="en-US" sz="2000" dirty="0" smtClean="0">
                <a:cs typeface="Arial" charset="0"/>
              </a:rPr>
              <a:t>Business may </a:t>
            </a:r>
            <a:r>
              <a:rPr lang="en-US" sz="2000" dirty="0">
                <a:cs typeface="Arial" charset="0"/>
              </a:rPr>
              <a:t>need to </a:t>
            </a:r>
            <a:r>
              <a:rPr lang="en-US" sz="2000" dirty="0" smtClean="0">
                <a:cs typeface="Arial" charset="0"/>
              </a:rPr>
              <a:t>spend money on </a:t>
            </a:r>
            <a:r>
              <a:rPr lang="en-US" sz="2000" dirty="0">
                <a:cs typeface="Arial" charset="0"/>
              </a:rPr>
              <a:t>storage space in city of exhibition and transportation for stock which may not get sold </a:t>
            </a:r>
          </a:p>
          <a:p>
            <a:pPr marL="457200" indent="-457200">
              <a:buFont typeface="+mj-lt"/>
              <a:buAutoNum type="arabicPeriod"/>
              <a:defRPr/>
            </a:pPr>
            <a:r>
              <a:rPr lang="en-US" sz="2000" dirty="0">
                <a:cs typeface="Arial" charset="0"/>
              </a:rPr>
              <a:t>Since storage, transport and promotions costs are high, </a:t>
            </a:r>
            <a:r>
              <a:rPr lang="en-US" sz="2000" dirty="0" smtClean="0">
                <a:cs typeface="Arial" charset="0"/>
              </a:rPr>
              <a:t>the business may not be able to make profits from the stalls at exhibitions.</a:t>
            </a:r>
            <a:endParaRPr lang="en-US" sz="2000" dirty="0">
              <a:cs typeface="Arial" charset="0"/>
            </a:endParaRPr>
          </a:p>
          <a:p>
            <a:pPr marL="457200" indent="-457200">
              <a:buFont typeface="+mj-lt"/>
              <a:buAutoNum type="arabicPeriod"/>
              <a:defRPr/>
            </a:pPr>
            <a:r>
              <a:rPr lang="en-US" sz="2000" dirty="0">
                <a:cs typeface="Arial" charset="0"/>
              </a:rPr>
              <a:t>Participation in some of these exhibitions may be free, but some may charge a fee for participation </a:t>
            </a:r>
          </a:p>
          <a:p>
            <a:pPr marL="457200" indent="-457200">
              <a:buFont typeface="+mj-lt"/>
              <a:buAutoNum type="arabicPeriod"/>
              <a:defRPr/>
            </a:pPr>
            <a:endParaRPr lang="en-US" sz="2000" dirty="0">
              <a:cs typeface="Arial" charset="0"/>
            </a:endParaRPr>
          </a:p>
          <a:p>
            <a:pPr>
              <a:defRPr/>
            </a:pPr>
            <a:endParaRPr lang="en-US" sz="2000" dirty="0">
              <a:cs typeface="Arial" charset="0"/>
            </a:endParaRPr>
          </a:p>
          <a:p>
            <a:pPr>
              <a:defRPr/>
            </a:pPr>
            <a:endParaRPr lang="en-US" sz="2000" dirty="0">
              <a:cs typeface="Arial" charset="0"/>
            </a:endParaRPr>
          </a:p>
        </p:txBody>
      </p:sp>
    </p:spTree>
    <p:extLst>
      <p:ext uri="{BB962C8B-B14F-4D97-AF65-F5344CB8AC3E}">
        <p14:creationId xmlns:p14="http://schemas.microsoft.com/office/powerpoint/2010/main" val="231442536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12"/>
          </p:nvPr>
        </p:nvSpPr>
        <p:spPr bwMode="auto">
          <a:xfrm>
            <a:off x="3124200" y="6356350"/>
            <a:ext cx="2895600" cy="3651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22</a:t>
            </a:fld>
            <a:endParaRPr lang="en-US" sz="1600" b="1" smtClean="0"/>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52373" y="2667000"/>
            <a:ext cx="414338" cy="3317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24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IN" sz="2000" dirty="0"/>
              <a:t>Marketing and sales in a business</a:t>
            </a:r>
            <a:endParaRPr lang="en-US" sz="2000" dirty="0"/>
          </a:p>
          <a:p>
            <a:pPr marL="457200" indent="-457200">
              <a:buFont typeface="+mj-lt"/>
              <a:buAutoNum type="arabicPeriod"/>
            </a:pPr>
            <a:r>
              <a:rPr lang="en-IN" sz="2000" dirty="0"/>
              <a:t>Main tasks of sales person</a:t>
            </a:r>
            <a:endParaRPr lang="en-US" sz="2000" dirty="0"/>
          </a:p>
          <a:p>
            <a:pPr marL="457200" indent="-457200">
              <a:buFont typeface="+mj-lt"/>
              <a:buAutoNum type="arabicPeriod"/>
            </a:pPr>
            <a:r>
              <a:rPr lang="en-IN" sz="2000" dirty="0"/>
              <a:t>Typical sales methods used by businesses</a:t>
            </a:r>
            <a:endParaRPr lang="en-US" sz="2000" dirty="0"/>
          </a:p>
          <a:p>
            <a:pPr marL="457200" indent="-457200">
              <a:buFont typeface="+mj-lt"/>
              <a:buAutoNum type="arabicPeriod"/>
            </a:pPr>
            <a:r>
              <a:rPr lang="en-IN" sz="2000" dirty="0"/>
              <a:t>Summary</a:t>
            </a:r>
            <a:endParaRPr lang="en-US" sz="2000" dirty="0"/>
          </a:p>
          <a:p>
            <a:pPr marL="457200" indent="-457200">
              <a:buFont typeface="+mj-lt"/>
              <a:buAutoNum type="arabicPeriod"/>
            </a:pPr>
            <a:r>
              <a:rPr lang="en-IN" sz="2000" dirty="0"/>
              <a:t>Selling effectively</a:t>
            </a:r>
            <a:endParaRPr lang="en-US" sz="2000" dirty="0"/>
          </a:p>
          <a:p>
            <a:pPr marL="457200" indent="-457200">
              <a:buFont typeface="+mj-lt"/>
              <a:buAutoNum type="arabicPeriod"/>
            </a:pPr>
            <a:r>
              <a:rPr lang="en-IN" sz="2000" dirty="0"/>
              <a:t>Giving credit in the business</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smtClean="0"/>
              <a:t>लक्ष्य</a:t>
            </a:r>
            <a:endParaRPr lang="en-GB" sz="2400" dirty="0"/>
          </a:p>
        </p:txBody>
      </p:sp>
      <p:sp>
        <p:nvSpPr>
          <p:cNvPr id="15" name="Text Box 17"/>
          <p:cNvSpPr txBox="1">
            <a:spLocks noChangeArrowheads="1"/>
          </p:cNvSpPr>
          <p:nvPr/>
        </p:nvSpPr>
        <p:spPr bwMode="auto">
          <a:xfrm>
            <a:off x="-76200" y="17557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76200" y="20605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7"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dirty="0" smtClean="0"/>
              <a:t>व्यापार में मार्केटिंग और सेल्स </a:t>
            </a:r>
            <a:endParaRPr lang="en-US" sz="2000" dirty="0"/>
          </a:p>
          <a:p>
            <a:pPr marL="457200" indent="-457200">
              <a:buFont typeface="+mj-lt"/>
              <a:buAutoNum type="arabicPeriod"/>
            </a:pPr>
            <a:r>
              <a:rPr lang="hi-IN" sz="2000" dirty="0" smtClean="0"/>
              <a:t>सेल्स कर्मचारी के मुख्य कार्य </a:t>
            </a:r>
            <a:endParaRPr lang="en-US" sz="2000" dirty="0"/>
          </a:p>
          <a:p>
            <a:pPr marL="457200" indent="-457200">
              <a:buFont typeface="+mj-lt"/>
              <a:buAutoNum type="arabicPeriod"/>
            </a:pPr>
            <a:r>
              <a:rPr lang="hi-IN" sz="2000" dirty="0" smtClean="0"/>
              <a:t>व्यापार द्वारा इस्तेमाल किए जाने वाले </a:t>
            </a:r>
            <a:r>
              <a:rPr lang="hi-IN" sz="2000" dirty="0"/>
              <a:t>सेल्स </a:t>
            </a:r>
            <a:r>
              <a:rPr lang="hi-IN" sz="2000" dirty="0" smtClean="0"/>
              <a:t>के सामान्य </a:t>
            </a:r>
            <a:r>
              <a:rPr lang="hi-IN" sz="2000" dirty="0"/>
              <a:t>तरीके </a:t>
            </a:r>
            <a:endParaRPr lang="en-US" sz="2000" dirty="0"/>
          </a:p>
          <a:p>
            <a:pPr marL="457200" indent="-457200">
              <a:buFont typeface="+mj-lt"/>
              <a:buAutoNum type="arabicPeriod"/>
            </a:pPr>
            <a:r>
              <a:rPr lang="hi-IN" sz="2000" dirty="0" smtClean="0"/>
              <a:t>सारांश </a:t>
            </a:r>
            <a:endParaRPr lang="en-US" sz="2000" dirty="0"/>
          </a:p>
          <a:p>
            <a:pPr marL="457200" indent="-457200">
              <a:buFont typeface="+mj-lt"/>
              <a:buAutoNum type="arabicPeriod"/>
            </a:pPr>
            <a:r>
              <a:rPr lang="hi-IN" sz="2000" dirty="0" smtClean="0"/>
              <a:t>प्रभावशाली तरीके से बिक्री करना </a:t>
            </a:r>
            <a:endParaRPr lang="en-US" sz="2000" dirty="0"/>
          </a:p>
          <a:p>
            <a:pPr marL="457200" indent="-457200">
              <a:buFont typeface="+mj-lt"/>
              <a:buAutoNum type="arabicPeriod"/>
            </a:pPr>
            <a:r>
              <a:rPr lang="hi-IN" sz="2000" dirty="0" smtClean="0"/>
              <a:t>व्यापार में उधार देना </a:t>
            </a:r>
            <a:endParaRPr lang="en-US" sz="2000" dirty="0"/>
          </a:p>
        </p:txBody>
      </p:sp>
    </p:spTree>
    <p:extLst>
      <p:ext uri="{BB962C8B-B14F-4D97-AF65-F5344CB8AC3E}">
        <p14:creationId xmlns:p14="http://schemas.microsoft.com/office/powerpoint/2010/main" val="89884861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7">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7">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7">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7">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7">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7">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6371" name="TextBox 5"/>
          <p:cNvSpPr txBox="1">
            <a:spLocks noChangeArrowheads="1"/>
          </p:cNvSpPr>
          <p:nvPr/>
        </p:nvSpPr>
        <p:spPr bwMode="auto">
          <a:xfrm>
            <a:off x="304800" y="282575"/>
            <a:ext cx="4114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en-US" sz="4000">
                <a:latin typeface="Bradley Hand ITC" pitchFamily="66" charset="0"/>
              </a:rPr>
              <a:t>Key Points - 1</a:t>
            </a:r>
          </a:p>
        </p:txBody>
      </p:sp>
      <p:sp>
        <p:nvSpPr>
          <p:cNvPr id="9" name="TextBox 8"/>
          <p:cNvSpPr txBox="1"/>
          <p:nvPr/>
        </p:nvSpPr>
        <p:spPr>
          <a:xfrm>
            <a:off x="304800" y="1483056"/>
            <a:ext cx="4114800" cy="4953000"/>
          </a:xfrm>
          <a:prstGeom prst="rect">
            <a:avLst/>
          </a:prstGeom>
          <a:noFill/>
        </p:spPr>
        <p:txBody>
          <a:bodyPr lIns="137160" anchor="ctr"/>
          <a:lstStyle/>
          <a:p>
            <a:pPr marL="514350" indent="-514350" fontAlgn="auto">
              <a:spcBef>
                <a:spcPts val="0"/>
              </a:spcBef>
              <a:spcAft>
                <a:spcPts val="200"/>
              </a:spcAft>
              <a:defRPr/>
            </a:pPr>
            <a:endParaRPr lang="en-US" sz="2000" dirty="0">
              <a:latin typeface="+mj-lt"/>
            </a:endParaRPr>
          </a:p>
          <a:p>
            <a:pPr marL="514350" indent="-514350" fontAlgn="auto">
              <a:spcBef>
                <a:spcPts val="0"/>
              </a:spcBef>
              <a:spcAft>
                <a:spcPts val="200"/>
              </a:spcAft>
              <a:defRPr/>
            </a:pPr>
            <a:endParaRPr lang="en-US" sz="2000" dirty="0">
              <a:latin typeface="+mj-lt"/>
            </a:endParaRPr>
          </a:p>
          <a:p>
            <a:pPr marL="342900" indent="-342900" fontAlgn="auto">
              <a:spcBef>
                <a:spcPts val="0"/>
              </a:spcBef>
              <a:spcAft>
                <a:spcPts val="200"/>
              </a:spcAft>
              <a:defRPr/>
            </a:pPr>
            <a:r>
              <a:rPr lang="en-US" sz="2000" dirty="0" smtClean="0">
                <a:latin typeface="+mj-lt"/>
              </a:rPr>
              <a:t>Tasks of </a:t>
            </a:r>
            <a:r>
              <a:rPr lang="en-US" sz="2000" dirty="0">
                <a:latin typeface="+mj-lt"/>
              </a:rPr>
              <a:t>a sales person</a:t>
            </a:r>
          </a:p>
          <a:p>
            <a:pPr marL="806450" lvl="1" indent="-349250" fontAlgn="auto">
              <a:spcBef>
                <a:spcPts val="0"/>
              </a:spcBef>
              <a:spcAft>
                <a:spcPts val="200"/>
              </a:spcAft>
              <a:buFont typeface="+mj-lt"/>
              <a:buAutoNum type="arabicPeriod"/>
              <a:defRPr/>
            </a:pPr>
            <a:r>
              <a:rPr lang="en-IN" sz="2000" dirty="0">
                <a:latin typeface="+mj-lt"/>
              </a:rPr>
              <a:t>Contact and/or visit potential customers and convince them to buy</a:t>
            </a:r>
          </a:p>
          <a:p>
            <a:pPr marL="806450" lvl="1" indent="-349250" fontAlgn="auto">
              <a:spcBef>
                <a:spcPts val="0"/>
              </a:spcBef>
              <a:spcAft>
                <a:spcPts val="200"/>
              </a:spcAft>
              <a:buFont typeface="+mj-lt"/>
              <a:buAutoNum type="arabicPeriod"/>
              <a:defRPr/>
            </a:pPr>
            <a:r>
              <a:rPr lang="en-IN" sz="2000" dirty="0">
                <a:latin typeface="+mj-lt"/>
              </a:rPr>
              <a:t>Collect payments and follow up on overdue payments</a:t>
            </a:r>
          </a:p>
          <a:p>
            <a:pPr marL="806450" lvl="1" indent="-349250" fontAlgn="auto">
              <a:spcBef>
                <a:spcPts val="0"/>
              </a:spcBef>
              <a:spcAft>
                <a:spcPts val="200"/>
              </a:spcAft>
              <a:buFont typeface="+mj-lt"/>
              <a:buAutoNum type="arabicPeriod"/>
              <a:defRPr/>
            </a:pPr>
            <a:r>
              <a:rPr lang="en-IN" sz="2000" dirty="0">
                <a:latin typeface="+mj-lt"/>
              </a:rPr>
              <a:t>Get feedback from customers on products/services</a:t>
            </a:r>
          </a:p>
          <a:p>
            <a:pPr marL="806450" lvl="1" indent="-349250" fontAlgn="auto">
              <a:spcBef>
                <a:spcPts val="0"/>
              </a:spcBef>
              <a:spcAft>
                <a:spcPts val="200"/>
              </a:spcAft>
              <a:buFont typeface="+mj-lt"/>
              <a:buAutoNum type="arabicPeriod"/>
              <a:defRPr/>
            </a:pPr>
            <a:r>
              <a:rPr lang="en-IN" sz="2000" dirty="0">
                <a:latin typeface="+mj-lt"/>
              </a:rPr>
              <a:t>Get information about competitor activities</a:t>
            </a:r>
          </a:p>
          <a:p>
            <a:pPr marL="806450" lvl="1" indent="-349250" fontAlgn="auto">
              <a:spcBef>
                <a:spcPts val="0"/>
              </a:spcBef>
              <a:spcAft>
                <a:spcPts val="200"/>
              </a:spcAft>
              <a:buFont typeface="+mj-lt"/>
              <a:buAutoNum type="arabicPeriod"/>
              <a:defRPr/>
            </a:pPr>
            <a:r>
              <a:rPr lang="en-IN" sz="2000" dirty="0">
                <a:latin typeface="+mj-lt"/>
              </a:rPr>
              <a:t>Build a long-term relationship with customers</a:t>
            </a:r>
          </a:p>
          <a:p>
            <a:pPr marL="806450" lvl="1" indent="-349250" fontAlgn="auto">
              <a:spcBef>
                <a:spcPts val="0"/>
              </a:spcBef>
              <a:spcAft>
                <a:spcPts val="200"/>
              </a:spcAft>
              <a:buFont typeface="+mj-lt"/>
              <a:buAutoNum type="arabicPeriod"/>
              <a:defRPr/>
            </a:pPr>
            <a:r>
              <a:rPr lang="en-IN" sz="2000" dirty="0">
                <a:latin typeface="+mj-lt"/>
              </a:rPr>
              <a:t>Keep records of how much was sold, when, and to whom</a:t>
            </a:r>
            <a:endParaRPr lang="en-US" sz="2000" dirty="0">
              <a:latin typeface="+mj-lt"/>
            </a:endParaRPr>
          </a:p>
        </p:txBody>
      </p:sp>
      <p:sp>
        <p:nvSpPr>
          <p:cNvPr id="10" name="TextBox 9"/>
          <p:cNvSpPr txBox="1"/>
          <p:nvPr/>
        </p:nvSpPr>
        <p:spPr>
          <a:xfrm>
            <a:off x="4724400" y="1483056"/>
            <a:ext cx="4114800" cy="4953000"/>
          </a:xfrm>
          <a:prstGeom prst="rect">
            <a:avLst/>
          </a:prstGeom>
          <a:noFill/>
        </p:spPr>
        <p:txBody>
          <a:bodyPr lIns="137160" anchor="t" anchorCtr="0"/>
          <a:lstStyle/>
          <a:p>
            <a:pPr eaLnBrk="1" hangingPunct="1">
              <a:buFont typeface="+mj-lt"/>
              <a:buAutoNum type="arabicPeriod"/>
            </a:pPr>
            <a:endParaRPr lang="en-IN" dirty="0" smtClean="0">
              <a:latin typeface="AnjaliNewLipi" pitchFamily="2" charset="0"/>
              <a:cs typeface="AnjaliNewLipi" pitchFamily="2" charset="0"/>
            </a:endParaRPr>
          </a:p>
        </p:txBody>
      </p:sp>
      <p:sp>
        <p:nvSpPr>
          <p:cNvPr id="7" name="TextBox 5"/>
          <p:cNvSpPr txBox="1">
            <a:spLocks noChangeArrowheads="1"/>
          </p:cNvSpPr>
          <p:nvPr/>
        </p:nvSpPr>
        <p:spPr bwMode="auto">
          <a:xfrm>
            <a:off x="4648200" y="304800"/>
            <a:ext cx="4114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x-none" sz="4000" dirty="0" smtClean="0">
                <a:latin typeface="Bradley Hand ITC" pitchFamily="66" charset="0"/>
              </a:rPr>
              <a:t>मुख्य बिंदु</a:t>
            </a:r>
            <a:r>
              <a:rPr lang="en-US" sz="4000" dirty="0" smtClean="0">
                <a:latin typeface="Bradley Hand ITC" pitchFamily="66" charset="0"/>
              </a:rPr>
              <a:t>- </a:t>
            </a:r>
            <a:r>
              <a:rPr lang="x-none" sz="4000" dirty="0" smtClean="0">
                <a:latin typeface="Bradley Hand ITC" pitchFamily="66" charset="0"/>
              </a:rPr>
              <a:t>1</a:t>
            </a:r>
            <a:endParaRPr lang="en-US" sz="4000" dirty="0">
              <a:latin typeface="Bradley Hand ITC" pitchFamily="66" charset="0"/>
            </a:endParaRPr>
          </a:p>
        </p:txBody>
      </p:sp>
      <p:sp>
        <p:nvSpPr>
          <p:cNvPr id="11" name="Slide Number Placeholder 3"/>
          <p:cNvSpPr>
            <a:spLocks noGrp="1"/>
          </p:cNvSpPr>
          <p:nvPr>
            <p:ph type="sldNum" sz="quarter" idx="12"/>
          </p:nvPr>
        </p:nvSpPr>
        <p:spPr>
          <a:xfrm>
            <a:off x="34290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8AC77A87-4996-EF4C-AF2A-6133E306467E}" type="slidenum">
              <a:rPr lang="en-US" sz="1600" b="1" smtClean="0">
                <a:solidFill>
                  <a:prstClr val="black"/>
                </a:solidFill>
              </a:rPr>
              <a:t>23</a:t>
            </a:fld>
            <a:endParaRPr lang="en-US" sz="1600" b="1" dirty="0">
              <a:solidFill>
                <a:prstClr val="black"/>
              </a:solidFill>
            </a:endParaRPr>
          </a:p>
        </p:txBody>
      </p:sp>
      <p:sp>
        <p:nvSpPr>
          <p:cNvPr id="12" name="TextBox 11"/>
          <p:cNvSpPr txBox="1"/>
          <p:nvPr/>
        </p:nvSpPr>
        <p:spPr>
          <a:xfrm>
            <a:off x="4747352" y="1483056"/>
            <a:ext cx="4114800" cy="4953000"/>
          </a:xfrm>
          <a:prstGeom prst="rect">
            <a:avLst/>
          </a:prstGeom>
          <a:noFill/>
        </p:spPr>
        <p:txBody>
          <a:bodyPr lIns="137160" anchor="ctr"/>
          <a:lstStyle/>
          <a:p>
            <a:pPr marL="514350" indent="-514350" fontAlgn="auto">
              <a:spcBef>
                <a:spcPts val="0"/>
              </a:spcBef>
              <a:spcAft>
                <a:spcPts val="200"/>
              </a:spcAft>
              <a:defRPr/>
            </a:pPr>
            <a:endParaRPr lang="en-US" sz="2000" dirty="0">
              <a:latin typeface="+mj-lt"/>
            </a:endParaRPr>
          </a:p>
          <a:p>
            <a:pPr marL="514350" indent="-514350" fontAlgn="auto">
              <a:spcBef>
                <a:spcPts val="0"/>
              </a:spcBef>
              <a:spcAft>
                <a:spcPts val="200"/>
              </a:spcAft>
              <a:defRPr/>
            </a:pPr>
            <a:endParaRPr lang="en-US" sz="2000" dirty="0">
              <a:latin typeface="+mj-lt"/>
            </a:endParaRPr>
          </a:p>
          <a:p>
            <a:pPr marL="342900" indent="-342900" fontAlgn="auto">
              <a:spcBef>
                <a:spcPts val="0"/>
              </a:spcBef>
              <a:spcAft>
                <a:spcPts val="200"/>
              </a:spcAft>
              <a:defRPr/>
            </a:pPr>
            <a:r>
              <a:rPr lang="hi-IN" sz="2000" dirty="0" smtClean="0">
                <a:latin typeface="+mj-lt"/>
              </a:rPr>
              <a:t>सेल्स कर्मचारी के कार्य </a:t>
            </a:r>
            <a:endParaRPr lang="en-US" sz="2000" dirty="0">
              <a:latin typeface="+mj-lt"/>
            </a:endParaRPr>
          </a:p>
          <a:p>
            <a:pPr marL="806450" lvl="1" indent="-349250" fontAlgn="auto">
              <a:spcBef>
                <a:spcPts val="0"/>
              </a:spcBef>
              <a:spcAft>
                <a:spcPts val="200"/>
              </a:spcAft>
              <a:buFont typeface="+mj-lt"/>
              <a:buAutoNum type="arabicPeriod"/>
              <a:defRPr/>
            </a:pPr>
            <a:r>
              <a:rPr lang="hi-IN" sz="2000" dirty="0" smtClean="0">
                <a:latin typeface="+mj-lt"/>
              </a:rPr>
              <a:t>संभावित ग्राहकों से सम्पर्क करना/ उनसे मिलने जाना और उन्हें खरीदारी के लिए राजी करना</a:t>
            </a:r>
            <a:endParaRPr lang="en-IN" sz="2000" dirty="0" smtClean="0">
              <a:latin typeface="+mj-lt"/>
            </a:endParaRPr>
          </a:p>
          <a:p>
            <a:pPr marL="806450" lvl="1" indent="-349250" fontAlgn="auto">
              <a:spcBef>
                <a:spcPts val="0"/>
              </a:spcBef>
              <a:spcAft>
                <a:spcPts val="200"/>
              </a:spcAft>
              <a:buFont typeface="+mj-lt"/>
              <a:buAutoNum type="arabicPeriod"/>
              <a:defRPr/>
            </a:pPr>
            <a:r>
              <a:rPr lang="hi-IN" sz="2000" dirty="0" smtClean="0">
                <a:latin typeface="+mj-lt"/>
              </a:rPr>
              <a:t>भुगतान लेना और बकाए भुगतान की जानकारी लेना</a:t>
            </a:r>
          </a:p>
          <a:p>
            <a:pPr marL="806450" lvl="1" indent="-349250" fontAlgn="auto">
              <a:spcBef>
                <a:spcPts val="0"/>
              </a:spcBef>
              <a:spcAft>
                <a:spcPts val="200"/>
              </a:spcAft>
              <a:buFont typeface="+mj-lt"/>
              <a:buAutoNum type="arabicPeriod"/>
              <a:defRPr/>
            </a:pPr>
            <a:r>
              <a:rPr lang="hi-IN" sz="2000" dirty="0" smtClean="0">
                <a:cs typeface="Arial" charset="0"/>
              </a:rPr>
              <a:t>उत्पादों </a:t>
            </a:r>
            <a:r>
              <a:rPr lang="hi-IN" sz="2000" dirty="0">
                <a:cs typeface="Arial" charset="0"/>
              </a:rPr>
              <a:t>/ सेवाओं के बारे में ग्राहकों से राय लेना </a:t>
            </a:r>
            <a:endParaRPr lang="en-IN" sz="2000" dirty="0">
              <a:latin typeface="+mj-lt"/>
            </a:endParaRPr>
          </a:p>
          <a:p>
            <a:pPr marL="806450" lvl="1" indent="-349250" fontAlgn="auto">
              <a:spcBef>
                <a:spcPts val="0"/>
              </a:spcBef>
              <a:spcAft>
                <a:spcPts val="200"/>
              </a:spcAft>
              <a:buFont typeface="+mj-lt"/>
              <a:buAutoNum type="arabicPeriod"/>
              <a:defRPr/>
            </a:pPr>
            <a:r>
              <a:rPr lang="hi-IN" sz="2000" dirty="0">
                <a:cs typeface="Arial" charset="0"/>
              </a:rPr>
              <a:t>प्रतिद्वंदी की गतिविधियों के बारे में जानकारी लेना </a:t>
            </a:r>
            <a:endParaRPr lang="en-US" sz="2000" dirty="0">
              <a:cs typeface="Arial" charset="0"/>
            </a:endParaRPr>
          </a:p>
          <a:p>
            <a:pPr marL="806450" lvl="1" indent="-349250" fontAlgn="auto">
              <a:spcBef>
                <a:spcPts val="0"/>
              </a:spcBef>
              <a:spcAft>
                <a:spcPts val="200"/>
              </a:spcAft>
              <a:buFont typeface="+mj-lt"/>
              <a:buAutoNum type="arabicPeriod"/>
              <a:defRPr/>
            </a:pPr>
            <a:r>
              <a:rPr lang="hi-IN" sz="2000" dirty="0">
                <a:cs typeface="Arial" charset="0"/>
              </a:rPr>
              <a:t>ग्राहकों के साथ लंबे-समय तक चलने वाला रिश्ता कायम </a:t>
            </a:r>
            <a:r>
              <a:rPr lang="hi-IN" sz="2000" dirty="0" smtClean="0">
                <a:cs typeface="Arial" charset="0"/>
              </a:rPr>
              <a:t>करना </a:t>
            </a:r>
          </a:p>
          <a:p>
            <a:pPr marL="806450" lvl="1" indent="-349250" fontAlgn="auto">
              <a:spcBef>
                <a:spcPts val="0"/>
              </a:spcBef>
              <a:spcAft>
                <a:spcPts val="200"/>
              </a:spcAft>
              <a:buFont typeface="+mj-lt"/>
              <a:buAutoNum type="arabicPeriod"/>
              <a:defRPr/>
            </a:pPr>
            <a:r>
              <a:rPr lang="hi-IN" sz="2000" dirty="0">
                <a:cs typeface="Arial" charset="0"/>
              </a:rPr>
              <a:t>इस बात का रिकॉर्ड रखना कि कितना बिका था और किसे बेचा गया था</a:t>
            </a:r>
            <a:endParaRPr lang="en-US" sz="2000" dirty="0">
              <a:latin typeface="+mj-lt"/>
            </a:endParaRPr>
          </a:p>
        </p:txBody>
      </p:sp>
    </p:spTree>
    <p:extLst>
      <p:ext uri="{BB962C8B-B14F-4D97-AF65-F5344CB8AC3E}">
        <p14:creationId xmlns:p14="http://schemas.microsoft.com/office/powerpoint/2010/main" val="136697895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81000" y="1219200"/>
            <a:ext cx="4114800" cy="4953000"/>
          </a:xfrm>
          <a:prstGeom prst="rect">
            <a:avLst/>
          </a:prstGeom>
          <a:noFill/>
        </p:spPr>
        <p:txBody>
          <a:bodyPr lIns="137160" anchor="ctr"/>
          <a:lstStyle/>
          <a:p>
            <a:pPr lvl="1" fontAlgn="auto">
              <a:spcBef>
                <a:spcPts val="0"/>
              </a:spcBef>
              <a:spcAft>
                <a:spcPts val="200"/>
              </a:spcAft>
              <a:defRPr/>
            </a:pPr>
            <a:r>
              <a:rPr lang="en-US" dirty="0" smtClean="0">
                <a:latin typeface="+mj-lt"/>
              </a:rPr>
              <a:t>There </a:t>
            </a:r>
            <a:r>
              <a:rPr lang="en-US" dirty="0">
                <a:latin typeface="+mj-lt"/>
              </a:rPr>
              <a:t>are </a:t>
            </a:r>
            <a:r>
              <a:rPr lang="en-US" dirty="0" smtClean="0">
                <a:latin typeface="+mj-lt"/>
              </a:rPr>
              <a:t>six </a:t>
            </a:r>
            <a:r>
              <a:rPr lang="en-US" dirty="0">
                <a:latin typeface="+mj-lt"/>
              </a:rPr>
              <a:t>methods of selling, each with its own advantages and disadvantages:</a:t>
            </a:r>
          </a:p>
          <a:p>
            <a:pPr marL="806450" lvl="1" indent="-349250" fontAlgn="auto">
              <a:spcBef>
                <a:spcPts val="0"/>
              </a:spcBef>
              <a:spcAft>
                <a:spcPts val="200"/>
              </a:spcAft>
              <a:buFont typeface="+mj-lt"/>
              <a:buAutoNum type="arabicPeriod"/>
              <a:defRPr/>
            </a:pPr>
            <a:endParaRPr lang="en-US" dirty="0">
              <a:latin typeface="+mj-lt"/>
            </a:endParaRPr>
          </a:p>
          <a:p>
            <a:pPr marL="806450" lvl="1" indent="-349250" fontAlgn="auto">
              <a:spcBef>
                <a:spcPts val="0"/>
              </a:spcBef>
              <a:spcAft>
                <a:spcPts val="200"/>
              </a:spcAft>
              <a:buFont typeface="+mj-lt"/>
              <a:buAutoNum type="arabicPeriod"/>
              <a:defRPr/>
            </a:pPr>
            <a:r>
              <a:rPr lang="en-US" dirty="0">
                <a:latin typeface="+mj-lt"/>
              </a:rPr>
              <a:t>Directly to </a:t>
            </a:r>
            <a:r>
              <a:rPr lang="en-US" dirty="0" smtClean="0">
                <a:latin typeface="+mj-lt"/>
              </a:rPr>
              <a:t>customers – </a:t>
            </a:r>
            <a:r>
              <a:rPr lang="en-US" dirty="0">
                <a:latin typeface="+mj-lt"/>
              </a:rPr>
              <a:t>home visits (door to door sales)</a:t>
            </a:r>
          </a:p>
          <a:p>
            <a:pPr marL="806450" lvl="1" indent="-349250" fontAlgn="auto">
              <a:spcBef>
                <a:spcPts val="0"/>
              </a:spcBef>
              <a:spcAft>
                <a:spcPts val="200"/>
              </a:spcAft>
              <a:buFont typeface="+mj-lt"/>
              <a:buAutoNum type="arabicPeriod"/>
              <a:defRPr/>
            </a:pPr>
            <a:r>
              <a:rPr lang="en-US" dirty="0">
                <a:latin typeface="+mj-lt"/>
              </a:rPr>
              <a:t>Directly to </a:t>
            </a:r>
            <a:r>
              <a:rPr lang="en-US" dirty="0" smtClean="0">
                <a:latin typeface="+mj-lt"/>
              </a:rPr>
              <a:t>customers – </a:t>
            </a:r>
            <a:r>
              <a:rPr lang="en-US" dirty="0">
                <a:latin typeface="+mj-lt"/>
              </a:rPr>
              <a:t>own outlet </a:t>
            </a:r>
          </a:p>
          <a:p>
            <a:pPr marL="806450" lvl="1" indent="-349250" fontAlgn="auto">
              <a:spcBef>
                <a:spcPts val="0"/>
              </a:spcBef>
              <a:spcAft>
                <a:spcPts val="200"/>
              </a:spcAft>
              <a:buFont typeface="+mj-lt"/>
              <a:buAutoNum type="arabicPeriod"/>
              <a:defRPr/>
            </a:pPr>
            <a:r>
              <a:rPr lang="en-US" dirty="0">
                <a:latin typeface="+mj-lt"/>
              </a:rPr>
              <a:t>Selling to retailers or shops</a:t>
            </a:r>
          </a:p>
          <a:p>
            <a:pPr marL="806450" lvl="1" indent="-349250" fontAlgn="auto">
              <a:spcBef>
                <a:spcPts val="0"/>
              </a:spcBef>
              <a:spcAft>
                <a:spcPts val="200"/>
              </a:spcAft>
              <a:buFont typeface="+mj-lt"/>
              <a:buAutoNum type="arabicPeriod"/>
              <a:defRPr/>
            </a:pPr>
            <a:r>
              <a:rPr lang="en-US" dirty="0">
                <a:latin typeface="+mj-lt"/>
              </a:rPr>
              <a:t>Selling directly to institutions or business users</a:t>
            </a:r>
          </a:p>
          <a:p>
            <a:pPr marL="806450" lvl="1" indent="-349250" fontAlgn="auto">
              <a:spcBef>
                <a:spcPts val="0"/>
              </a:spcBef>
              <a:spcAft>
                <a:spcPts val="200"/>
              </a:spcAft>
              <a:buFont typeface="+mj-lt"/>
              <a:buAutoNum type="arabicPeriod"/>
              <a:defRPr/>
            </a:pPr>
            <a:r>
              <a:rPr lang="en-US" dirty="0">
                <a:latin typeface="+mj-lt"/>
              </a:rPr>
              <a:t>Selling to wholesalers</a:t>
            </a:r>
          </a:p>
          <a:p>
            <a:pPr marL="806450" lvl="1" indent="-349250" fontAlgn="auto">
              <a:spcBef>
                <a:spcPts val="0"/>
              </a:spcBef>
              <a:spcAft>
                <a:spcPts val="200"/>
              </a:spcAft>
              <a:buFont typeface="+mj-lt"/>
              <a:buAutoNum type="arabicPeriod"/>
              <a:defRPr/>
            </a:pPr>
            <a:r>
              <a:rPr lang="en-US" dirty="0" smtClean="0">
                <a:latin typeface="+mj-lt"/>
              </a:rPr>
              <a:t>Selling </a:t>
            </a:r>
            <a:r>
              <a:rPr lang="en-US" dirty="0">
                <a:latin typeface="+mj-lt"/>
              </a:rPr>
              <a:t>through exhibitions / </a:t>
            </a:r>
            <a:r>
              <a:rPr lang="en-US" dirty="0" smtClean="0">
                <a:latin typeface="+mj-lt"/>
              </a:rPr>
              <a:t>fairs</a:t>
            </a:r>
            <a:endParaRPr lang="en-US" sz="2000" dirty="0">
              <a:latin typeface="+mj-lt"/>
            </a:endParaRPr>
          </a:p>
        </p:txBody>
      </p:sp>
      <p:sp>
        <p:nvSpPr>
          <p:cNvPr id="187398" name="TextBox 5"/>
          <p:cNvSpPr txBox="1">
            <a:spLocks noChangeArrowheads="1"/>
          </p:cNvSpPr>
          <p:nvPr/>
        </p:nvSpPr>
        <p:spPr bwMode="auto">
          <a:xfrm>
            <a:off x="381000" y="228600"/>
            <a:ext cx="4114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en-US" sz="4000" dirty="0">
                <a:latin typeface="Bradley Hand ITC" pitchFamily="66" charset="0"/>
              </a:rPr>
              <a:t>Key points - 2</a:t>
            </a:r>
          </a:p>
        </p:txBody>
      </p:sp>
      <p:sp>
        <p:nvSpPr>
          <p:cNvPr id="6" name="Slide Number Placeholder 5"/>
          <p:cNvSpPr>
            <a:spLocks noGrp="1"/>
          </p:cNvSpPr>
          <p:nvPr>
            <p:ph type="sldNum" sz="quarter" idx="12"/>
          </p:nvPr>
        </p:nvSpPr>
        <p:spPr>
          <a:xfrm>
            <a:off x="3657600" y="6397565"/>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4FC8E2FD-99FA-4BA8-B315-80D9D0375C02}" type="slidenum">
              <a:rPr lang="en-US" sz="1600" b="1">
                <a:solidFill>
                  <a:prstClr val="black"/>
                </a:solidFill>
              </a:rPr>
              <a:pPr algn="ctr"/>
              <a:t>24</a:t>
            </a:fld>
            <a:endParaRPr lang="en-US" sz="1600" b="1">
              <a:solidFill>
                <a:prstClr val="black"/>
              </a:solidFill>
            </a:endParaRPr>
          </a:p>
        </p:txBody>
      </p:sp>
      <p:sp>
        <p:nvSpPr>
          <p:cNvPr id="7" name="TextBox 6"/>
          <p:cNvSpPr txBox="1"/>
          <p:nvPr/>
        </p:nvSpPr>
        <p:spPr>
          <a:xfrm>
            <a:off x="4724400" y="1219200"/>
            <a:ext cx="4114800" cy="4953000"/>
          </a:xfrm>
          <a:prstGeom prst="rect">
            <a:avLst/>
          </a:prstGeom>
          <a:noFill/>
        </p:spPr>
        <p:txBody>
          <a:bodyPr lIns="137160" anchor="t" anchorCtr="0"/>
          <a:lstStyle/>
          <a:p>
            <a:pPr marL="457200" indent="-457200">
              <a:spcAft>
                <a:spcPts val="200"/>
              </a:spcAft>
              <a:defRPr/>
            </a:pPr>
            <a:endParaRPr lang="en-IN" sz="2000" dirty="0" smtClean="0">
              <a:latin typeface="AnjaliNewLipi" pitchFamily="2" charset="0"/>
              <a:cs typeface="AnjaliNewLipi" pitchFamily="2" charset="0"/>
            </a:endParaRPr>
          </a:p>
          <a:p>
            <a:pPr marL="457200" indent="-457200">
              <a:spcAft>
                <a:spcPts val="200"/>
              </a:spcAft>
              <a:defRPr/>
            </a:pPr>
            <a:endParaRPr lang="en-IN" sz="2000" dirty="0" smtClean="0">
              <a:latin typeface="AnjaliNewLipi" pitchFamily="2" charset="0"/>
              <a:cs typeface="AnjaliNewLipi" pitchFamily="2" charset="0"/>
            </a:endParaRPr>
          </a:p>
          <a:p>
            <a:pPr marL="457200" indent="-457200">
              <a:spcAft>
                <a:spcPts val="200"/>
              </a:spcAft>
              <a:defRPr/>
            </a:pPr>
            <a:endParaRPr lang="en-US" sz="2000" dirty="0">
              <a:latin typeface="AnjaliNewLipi" pitchFamily="2" charset="0"/>
              <a:cs typeface="AnjaliNewLipi" pitchFamily="2" charset="0"/>
            </a:endParaRPr>
          </a:p>
        </p:txBody>
      </p:sp>
      <p:sp>
        <p:nvSpPr>
          <p:cNvPr id="187403" name="TextBox 5"/>
          <p:cNvSpPr txBox="1">
            <a:spLocks noChangeArrowheads="1"/>
          </p:cNvSpPr>
          <p:nvPr/>
        </p:nvSpPr>
        <p:spPr bwMode="auto">
          <a:xfrm>
            <a:off x="4724400" y="228600"/>
            <a:ext cx="4114800" cy="400110"/>
          </a:xfrm>
          <a:prstGeom prst="rect">
            <a:avLst/>
          </a:prstGeom>
          <a:noFill/>
          <a:ln w="9525">
            <a:solidFill>
              <a:schemeClr val="bg1"/>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endParaRPr lang="en-US" sz="2000" dirty="0">
              <a:latin typeface="AnjaliNewLipi" pitchFamily="2" charset="0"/>
              <a:cs typeface="AnjaliNewLipi" pitchFamily="2" charset="0"/>
            </a:endParaRPr>
          </a:p>
        </p:txBody>
      </p:sp>
      <p:sp>
        <p:nvSpPr>
          <p:cNvPr id="10" name="TextBox 9"/>
          <p:cNvSpPr txBox="1"/>
          <p:nvPr/>
        </p:nvSpPr>
        <p:spPr>
          <a:xfrm>
            <a:off x="4572000" y="1219200"/>
            <a:ext cx="4114800" cy="4953000"/>
          </a:xfrm>
          <a:prstGeom prst="rect">
            <a:avLst/>
          </a:prstGeom>
          <a:noFill/>
        </p:spPr>
        <p:txBody>
          <a:bodyPr lIns="137160" anchor="ctr"/>
          <a:lstStyle/>
          <a:p>
            <a:pPr lvl="1" fontAlgn="auto">
              <a:spcBef>
                <a:spcPts val="0"/>
              </a:spcBef>
              <a:spcAft>
                <a:spcPts val="200"/>
              </a:spcAft>
              <a:defRPr/>
            </a:pPr>
            <a:r>
              <a:rPr lang="x-none" dirty="0" smtClean="0">
                <a:latin typeface="+mj-lt"/>
              </a:rPr>
              <a:t>ये ​बिक्री करने के 6 तरीके हैं, जिनमें से प्रत्येक के अपने लाभ और हानियां हो सकते हैं:</a:t>
            </a:r>
            <a:endParaRPr lang="en-US" dirty="0">
              <a:latin typeface="+mj-lt"/>
            </a:endParaRPr>
          </a:p>
          <a:p>
            <a:pPr marL="806450" lvl="1" indent="-349250" fontAlgn="auto">
              <a:spcBef>
                <a:spcPts val="0"/>
              </a:spcBef>
              <a:spcAft>
                <a:spcPts val="200"/>
              </a:spcAft>
              <a:buFont typeface="+mj-lt"/>
              <a:buAutoNum type="arabicPeriod"/>
              <a:defRPr/>
            </a:pPr>
            <a:endParaRPr lang="en-US" dirty="0">
              <a:latin typeface="+mj-lt"/>
            </a:endParaRPr>
          </a:p>
          <a:p>
            <a:pPr marL="806450" lvl="1" indent="-349250" fontAlgn="auto">
              <a:spcBef>
                <a:spcPts val="0"/>
              </a:spcBef>
              <a:spcAft>
                <a:spcPts val="200"/>
              </a:spcAft>
              <a:buFont typeface="+mj-lt"/>
              <a:buAutoNum type="arabicPeriod"/>
              <a:defRPr/>
            </a:pPr>
            <a:r>
              <a:rPr lang="x-none" dirty="0" smtClean="0">
                <a:latin typeface="+mj-lt"/>
              </a:rPr>
              <a:t>सीधे ग्राहक को बेचना — उसके घर जाना (डोर टू डोर सेल्स/ घर—घर जाकर बेचना)</a:t>
            </a:r>
          </a:p>
          <a:p>
            <a:pPr marL="806450" lvl="1" indent="-349250" fontAlgn="auto">
              <a:spcBef>
                <a:spcPts val="0"/>
              </a:spcBef>
              <a:spcAft>
                <a:spcPts val="200"/>
              </a:spcAft>
              <a:buFont typeface="+mj-lt"/>
              <a:buAutoNum type="arabicPeriod"/>
              <a:defRPr/>
            </a:pPr>
            <a:r>
              <a:rPr lang="x-none" dirty="0" smtClean="0">
                <a:latin typeface="+mj-lt"/>
              </a:rPr>
              <a:t>सीधे </a:t>
            </a:r>
            <a:r>
              <a:rPr lang="x-none" dirty="0"/>
              <a:t>ग्राहक </a:t>
            </a:r>
            <a:r>
              <a:rPr lang="x-none" dirty="0" smtClean="0">
                <a:latin typeface="+mj-lt"/>
              </a:rPr>
              <a:t>को — अपनी दुकान से </a:t>
            </a:r>
          </a:p>
          <a:p>
            <a:pPr marL="806450" lvl="1" indent="-349250" fontAlgn="auto">
              <a:spcBef>
                <a:spcPts val="0"/>
              </a:spcBef>
              <a:spcAft>
                <a:spcPts val="200"/>
              </a:spcAft>
              <a:buFont typeface="+mj-lt"/>
              <a:buAutoNum type="arabicPeriod"/>
              <a:defRPr/>
            </a:pPr>
            <a:r>
              <a:rPr lang="x-none" dirty="0" smtClean="0">
                <a:latin typeface="+mj-lt"/>
              </a:rPr>
              <a:t>फुटकर विक्रेताओं या दुकानों </a:t>
            </a:r>
            <a:r>
              <a:rPr lang="x-none" smtClean="0">
                <a:latin typeface="+mj-lt"/>
              </a:rPr>
              <a:t>को बेचना</a:t>
            </a:r>
            <a:endParaRPr lang="hi-IN" dirty="0" smtClean="0">
              <a:latin typeface="+mj-lt"/>
            </a:endParaRPr>
          </a:p>
          <a:p>
            <a:pPr marL="806450" lvl="1" indent="-349250" fontAlgn="auto">
              <a:spcBef>
                <a:spcPts val="0"/>
              </a:spcBef>
              <a:spcAft>
                <a:spcPts val="200"/>
              </a:spcAft>
              <a:buFont typeface="+mj-lt"/>
              <a:buAutoNum type="arabicPeriod"/>
              <a:defRPr/>
            </a:pPr>
            <a:r>
              <a:rPr lang="x-none"/>
              <a:t>सीधे संस्थानों या अन्य व्यापारों को बेचना</a:t>
            </a:r>
          </a:p>
          <a:p>
            <a:pPr marL="806450" lvl="1" indent="-349250" fontAlgn="auto">
              <a:spcBef>
                <a:spcPts val="0"/>
              </a:spcBef>
              <a:spcAft>
                <a:spcPts val="200"/>
              </a:spcAft>
              <a:buFont typeface="+mj-lt"/>
              <a:buAutoNum type="arabicPeriod"/>
              <a:defRPr/>
            </a:pPr>
            <a:r>
              <a:rPr lang="x-none" smtClean="0">
                <a:latin typeface="+mj-lt"/>
              </a:rPr>
              <a:t>थोक </a:t>
            </a:r>
            <a:r>
              <a:rPr lang="x-none" dirty="0" smtClean="0">
                <a:latin typeface="+mj-lt"/>
              </a:rPr>
              <a:t>विक्रेताओं को बेचना</a:t>
            </a:r>
          </a:p>
          <a:p>
            <a:pPr marL="806450" lvl="1" indent="-349250" fontAlgn="auto">
              <a:spcBef>
                <a:spcPts val="0"/>
              </a:spcBef>
              <a:spcAft>
                <a:spcPts val="200"/>
              </a:spcAft>
              <a:buFont typeface="+mj-lt"/>
              <a:buAutoNum type="arabicPeriod"/>
              <a:defRPr/>
            </a:pPr>
            <a:r>
              <a:rPr lang="x-none" smtClean="0">
                <a:latin typeface="+mj-lt"/>
              </a:rPr>
              <a:t>प्रदर्शनी/मेले </a:t>
            </a:r>
            <a:r>
              <a:rPr lang="x-none" dirty="0" smtClean="0">
                <a:latin typeface="+mj-lt"/>
              </a:rPr>
              <a:t>के माध्यम से बेचना</a:t>
            </a:r>
          </a:p>
          <a:p>
            <a:pPr fontAlgn="auto">
              <a:spcBef>
                <a:spcPts val="0"/>
              </a:spcBef>
              <a:spcAft>
                <a:spcPts val="200"/>
              </a:spcAft>
              <a:defRPr/>
            </a:pPr>
            <a:endParaRPr lang="en-US" sz="2000" dirty="0">
              <a:latin typeface="+mj-lt"/>
            </a:endParaRPr>
          </a:p>
        </p:txBody>
      </p:sp>
      <p:sp>
        <p:nvSpPr>
          <p:cNvPr id="11" name="TextBox 5"/>
          <p:cNvSpPr txBox="1">
            <a:spLocks noChangeArrowheads="1"/>
          </p:cNvSpPr>
          <p:nvPr/>
        </p:nvSpPr>
        <p:spPr bwMode="auto">
          <a:xfrm>
            <a:off x="4572000" y="228600"/>
            <a:ext cx="4114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x-none" sz="4000" dirty="0" smtClean="0">
                <a:latin typeface="Bradley Hand ITC" pitchFamily="66" charset="0"/>
              </a:rPr>
              <a:t>मुख्य बिंदु</a:t>
            </a:r>
            <a:r>
              <a:rPr lang="en-US" sz="4000" dirty="0" smtClean="0">
                <a:latin typeface="Bradley Hand ITC" pitchFamily="66" charset="0"/>
              </a:rPr>
              <a:t>- 2</a:t>
            </a:r>
            <a:endParaRPr lang="en-US" sz="4000" dirty="0">
              <a:latin typeface="Bradley Hand ITC" pitchFamily="66" charset="0"/>
            </a:endParaRPr>
          </a:p>
        </p:txBody>
      </p:sp>
    </p:spTree>
    <p:extLst>
      <p:ext uri="{BB962C8B-B14F-4D97-AF65-F5344CB8AC3E}">
        <p14:creationId xmlns:p14="http://schemas.microsoft.com/office/powerpoint/2010/main" val="18143348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8">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
                                            <p:txEl>
                                              <p:pRg st="3" end="3"/>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8">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0">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8">
                                            <p:txEl>
                                              <p:pRg st="5" end="5"/>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10">
                                            <p:txEl>
                                              <p:pRg st="6" end="6"/>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
                                            <p:txEl>
                                              <p:pRg st="7" end="7"/>
                                            </p:txEl>
                                          </p:spTgt>
                                        </p:tgtEl>
                                        <p:attrNameLst>
                                          <p:attrName>style.visibility</p:attrName>
                                        </p:attrNameLst>
                                      </p:cBhvr>
                                      <p:to>
                                        <p:strVal val="visible"/>
                                      </p:to>
                                    </p:set>
                                  </p:childTnLst>
                                </p:cTn>
                              </p:par>
                              <p:par>
                                <p:cTn id="43" presetID="1" presetClass="entr" presetSubtype="0" fill="hold" nodeType="withEffect">
                                  <p:stCondLst>
                                    <p:cond delay="0"/>
                                  </p:stCondLst>
                                  <p:childTnLst>
                                    <p:set>
                                      <p:cBhvr>
                                        <p:cTn id="44" dur="1" fill="hold">
                                          <p:stCondLst>
                                            <p:cond delay="0"/>
                                          </p:stCondLst>
                                        </p:cTn>
                                        <p:tgtEl>
                                          <p:spTgt spid="10">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81000" y="1295400"/>
            <a:ext cx="4114800" cy="4953000"/>
          </a:xfrm>
          <a:prstGeom prst="rect">
            <a:avLst/>
          </a:prstGeom>
          <a:noFill/>
        </p:spPr>
        <p:txBody>
          <a:bodyPr lIns="137160" anchor="ctr"/>
          <a:lstStyle/>
          <a:p>
            <a:pPr fontAlgn="auto">
              <a:spcBef>
                <a:spcPts val="0"/>
              </a:spcBef>
              <a:spcAft>
                <a:spcPts val="200"/>
              </a:spcAft>
              <a:defRPr/>
            </a:pPr>
            <a:r>
              <a:rPr lang="en-US" sz="2400" dirty="0" smtClean="0">
                <a:latin typeface="+mj-lt"/>
              </a:rPr>
              <a:t>A </a:t>
            </a:r>
            <a:r>
              <a:rPr lang="en-US" sz="2400" dirty="0">
                <a:latin typeface="+mj-lt"/>
              </a:rPr>
              <a:t>business must choose the best method based on </a:t>
            </a:r>
            <a:endParaRPr lang="en-US" sz="2400" dirty="0" smtClean="0">
              <a:latin typeface="+mj-lt"/>
            </a:endParaRPr>
          </a:p>
          <a:p>
            <a:pPr fontAlgn="auto">
              <a:spcBef>
                <a:spcPts val="0"/>
              </a:spcBef>
              <a:spcAft>
                <a:spcPts val="200"/>
              </a:spcAft>
              <a:defRPr/>
            </a:pPr>
            <a:endParaRPr lang="en-US" sz="2400" dirty="0">
              <a:latin typeface="+mj-lt"/>
            </a:endParaRPr>
          </a:p>
          <a:p>
            <a:pPr marL="457200" indent="-457200" fontAlgn="auto">
              <a:spcBef>
                <a:spcPts val="0"/>
              </a:spcBef>
              <a:spcAft>
                <a:spcPts val="200"/>
              </a:spcAft>
              <a:buFontTx/>
              <a:buAutoNum type="arabicPeriod"/>
              <a:defRPr/>
            </a:pPr>
            <a:r>
              <a:rPr lang="en-US" sz="2400" dirty="0">
                <a:latin typeface="+mj-lt"/>
              </a:rPr>
              <a:t>The nature of its </a:t>
            </a:r>
            <a:r>
              <a:rPr lang="en-US" sz="2400" dirty="0" smtClean="0">
                <a:latin typeface="+mj-lt"/>
              </a:rPr>
              <a:t>products/services, </a:t>
            </a:r>
            <a:endParaRPr lang="en-US" sz="2400" dirty="0">
              <a:latin typeface="+mj-lt"/>
            </a:endParaRPr>
          </a:p>
          <a:p>
            <a:pPr marL="457200" indent="-457200" fontAlgn="auto">
              <a:spcBef>
                <a:spcPts val="0"/>
              </a:spcBef>
              <a:spcAft>
                <a:spcPts val="200"/>
              </a:spcAft>
              <a:buFontTx/>
              <a:buAutoNum type="arabicPeriod"/>
              <a:defRPr/>
            </a:pPr>
            <a:r>
              <a:rPr lang="en-US" sz="2400" dirty="0">
                <a:latin typeface="+mj-lt"/>
              </a:rPr>
              <a:t>Where the target customer segment prefers to buy </a:t>
            </a:r>
            <a:r>
              <a:rPr lang="en-US" sz="2400" dirty="0" smtClean="0">
                <a:latin typeface="+mj-lt"/>
              </a:rPr>
              <a:t>from, </a:t>
            </a:r>
            <a:endParaRPr lang="en-US" sz="2400" dirty="0">
              <a:latin typeface="+mj-lt"/>
            </a:endParaRPr>
          </a:p>
          <a:p>
            <a:pPr marL="457200" indent="-457200" fontAlgn="auto">
              <a:spcBef>
                <a:spcPts val="0"/>
              </a:spcBef>
              <a:spcAft>
                <a:spcPts val="200"/>
              </a:spcAft>
              <a:buFontTx/>
              <a:buAutoNum type="arabicPeriod"/>
              <a:defRPr/>
            </a:pPr>
            <a:r>
              <a:rPr lang="en-US" sz="2400" dirty="0" smtClean="0">
                <a:latin typeface="+mj-lt"/>
              </a:rPr>
              <a:t>The minimal impact on the cost of selling, storage, transportation, and</a:t>
            </a:r>
            <a:endParaRPr lang="en-US" sz="2400" dirty="0">
              <a:latin typeface="+mj-lt"/>
            </a:endParaRPr>
          </a:p>
          <a:p>
            <a:pPr marL="457200" indent="-457200" fontAlgn="auto">
              <a:spcBef>
                <a:spcPts val="0"/>
              </a:spcBef>
              <a:spcAft>
                <a:spcPts val="200"/>
              </a:spcAft>
              <a:buFontTx/>
              <a:buAutoNum type="arabicPeriod"/>
              <a:defRPr/>
            </a:pPr>
            <a:r>
              <a:rPr lang="en-US" sz="2400" dirty="0" smtClean="0">
                <a:latin typeface="+mj-lt"/>
              </a:rPr>
              <a:t>Maximize revenues, profits, and profitability</a:t>
            </a:r>
            <a:endParaRPr lang="en-US" sz="2400" dirty="0">
              <a:latin typeface="+mj-lt"/>
            </a:endParaRPr>
          </a:p>
        </p:txBody>
      </p:sp>
      <p:sp>
        <p:nvSpPr>
          <p:cNvPr id="6" name="Slide Number Placeholder 5"/>
          <p:cNvSpPr>
            <a:spLocks noGrp="1"/>
          </p:cNvSpPr>
          <p:nvPr>
            <p:ph type="sldNum" sz="quarter" idx="12"/>
          </p:nvPr>
        </p:nvSpPr>
        <p:spPr>
          <a:xfrm>
            <a:off x="3048000" y="6348412"/>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73B46190-FF6E-4913-95AE-14970D3AE194}" type="slidenum">
              <a:rPr lang="en-US" sz="1600" b="1">
                <a:solidFill>
                  <a:prstClr val="black"/>
                </a:solidFill>
              </a:rPr>
              <a:pPr algn="ctr"/>
              <a:t>25</a:t>
            </a:fld>
            <a:endParaRPr lang="en-US" sz="1600" b="1">
              <a:solidFill>
                <a:prstClr val="black"/>
              </a:solidFill>
            </a:endParaRPr>
          </a:p>
        </p:txBody>
      </p:sp>
      <p:sp>
        <p:nvSpPr>
          <p:cNvPr id="7" name="TextBox 6"/>
          <p:cNvSpPr txBox="1"/>
          <p:nvPr/>
        </p:nvSpPr>
        <p:spPr>
          <a:xfrm>
            <a:off x="4724400" y="1295400"/>
            <a:ext cx="4114800" cy="4953000"/>
          </a:xfrm>
          <a:prstGeom prst="rect">
            <a:avLst/>
          </a:prstGeom>
          <a:noFill/>
        </p:spPr>
        <p:txBody>
          <a:bodyPr lIns="137160" anchor="ctr"/>
          <a:lstStyle/>
          <a:p>
            <a:pPr>
              <a:spcAft>
                <a:spcPts val="200"/>
              </a:spcAft>
              <a:defRPr/>
            </a:pPr>
            <a:endParaRPr lang="gu-IN" sz="2000" dirty="0" smtClean="0">
              <a:latin typeface="AnjaliNewLipi" pitchFamily="2" charset="0"/>
              <a:cs typeface="AnjaliNewLipi" pitchFamily="2" charset="0"/>
            </a:endParaRPr>
          </a:p>
          <a:p>
            <a:pPr>
              <a:spcAft>
                <a:spcPts val="200"/>
              </a:spcAft>
              <a:defRPr/>
            </a:pPr>
            <a:endParaRPr lang="gu-IN" sz="2000" dirty="0">
              <a:latin typeface="AnjaliNewLipi" pitchFamily="2" charset="0"/>
              <a:cs typeface="AnjaliNewLipi" pitchFamily="2" charset="0"/>
            </a:endParaRPr>
          </a:p>
        </p:txBody>
      </p:sp>
      <p:sp>
        <p:nvSpPr>
          <p:cNvPr id="188426" name="TextBox 5"/>
          <p:cNvSpPr txBox="1">
            <a:spLocks noChangeArrowheads="1"/>
          </p:cNvSpPr>
          <p:nvPr/>
        </p:nvSpPr>
        <p:spPr bwMode="auto">
          <a:xfrm>
            <a:off x="381000" y="304800"/>
            <a:ext cx="4114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en-US" sz="4000">
                <a:latin typeface="Bradley Hand ITC" pitchFamily="66" charset="0"/>
              </a:rPr>
              <a:t>Key points - 3</a:t>
            </a:r>
          </a:p>
        </p:txBody>
      </p:sp>
      <p:sp>
        <p:nvSpPr>
          <p:cNvPr id="10" name="TextBox 9"/>
          <p:cNvSpPr txBox="1"/>
          <p:nvPr/>
        </p:nvSpPr>
        <p:spPr>
          <a:xfrm>
            <a:off x="4419600" y="1295400"/>
            <a:ext cx="4114800" cy="4953000"/>
          </a:xfrm>
          <a:prstGeom prst="rect">
            <a:avLst/>
          </a:prstGeom>
          <a:noFill/>
        </p:spPr>
        <p:txBody>
          <a:bodyPr lIns="137160" anchor="ctr"/>
          <a:lstStyle/>
          <a:p>
            <a:pPr fontAlgn="auto">
              <a:spcBef>
                <a:spcPts val="0"/>
              </a:spcBef>
              <a:spcAft>
                <a:spcPts val="200"/>
              </a:spcAft>
              <a:defRPr/>
            </a:pPr>
            <a:endParaRPr lang="en-US" sz="2400" dirty="0">
              <a:latin typeface="+mj-lt"/>
            </a:endParaRPr>
          </a:p>
        </p:txBody>
      </p:sp>
      <p:sp>
        <p:nvSpPr>
          <p:cNvPr id="11" name="TextBox 5"/>
          <p:cNvSpPr txBox="1">
            <a:spLocks noChangeArrowheads="1"/>
          </p:cNvSpPr>
          <p:nvPr/>
        </p:nvSpPr>
        <p:spPr bwMode="auto">
          <a:xfrm>
            <a:off x="4419600" y="304800"/>
            <a:ext cx="4114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x-none" sz="4000">
                <a:latin typeface="Bradley Hand ITC" pitchFamily="66" charset="0"/>
              </a:rPr>
              <a:t>मुख्य बिंदु </a:t>
            </a:r>
            <a:r>
              <a:rPr lang="en-US" sz="4000" dirty="0" smtClean="0">
                <a:latin typeface="Bradley Hand ITC" pitchFamily="66" charset="0"/>
              </a:rPr>
              <a:t>- </a:t>
            </a:r>
            <a:r>
              <a:rPr lang="en-US" sz="4000" dirty="0">
                <a:latin typeface="Bradley Hand ITC" pitchFamily="66" charset="0"/>
              </a:rPr>
              <a:t>3</a:t>
            </a:r>
          </a:p>
        </p:txBody>
      </p:sp>
      <p:sp>
        <p:nvSpPr>
          <p:cNvPr id="9" name="TextBox 8"/>
          <p:cNvSpPr txBox="1"/>
          <p:nvPr/>
        </p:nvSpPr>
        <p:spPr>
          <a:xfrm>
            <a:off x="4800600" y="1295400"/>
            <a:ext cx="4114800" cy="4953000"/>
          </a:xfrm>
          <a:prstGeom prst="rect">
            <a:avLst/>
          </a:prstGeom>
          <a:noFill/>
        </p:spPr>
        <p:txBody>
          <a:bodyPr lIns="137160" anchor="ctr"/>
          <a:lstStyle/>
          <a:p>
            <a:pPr fontAlgn="auto">
              <a:spcBef>
                <a:spcPts val="0"/>
              </a:spcBef>
              <a:spcAft>
                <a:spcPts val="200"/>
              </a:spcAft>
              <a:defRPr/>
            </a:pPr>
            <a:r>
              <a:rPr lang="hi-IN" sz="2400" dirty="0" smtClean="0">
                <a:latin typeface="+mj-lt"/>
              </a:rPr>
              <a:t>एक व्यापार को निम्न के आधार पर सबसे सही तरीके का चुनाव करना चाहिए  </a:t>
            </a:r>
            <a:endParaRPr lang="en-US" sz="2400" dirty="0" smtClean="0">
              <a:latin typeface="+mj-lt"/>
            </a:endParaRPr>
          </a:p>
          <a:p>
            <a:pPr fontAlgn="auto">
              <a:spcBef>
                <a:spcPts val="0"/>
              </a:spcBef>
              <a:spcAft>
                <a:spcPts val="200"/>
              </a:spcAft>
              <a:defRPr/>
            </a:pPr>
            <a:endParaRPr lang="en-US" sz="2400" dirty="0">
              <a:latin typeface="+mj-lt"/>
            </a:endParaRPr>
          </a:p>
          <a:p>
            <a:pPr marL="457200" indent="-457200" fontAlgn="auto">
              <a:spcBef>
                <a:spcPts val="0"/>
              </a:spcBef>
              <a:spcAft>
                <a:spcPts val="200"/>
              </a:spcAft>
              <a:buFontTx/>
              <a:buAutoNum type="arabicPeriod"/>
              <a:defRPr/>
            </a:pPr>
            <a:r>
              <a:rPr lang="hi-IN" sz="2400" dirty="0" smtClean="0">
                <a:latin typeface="+mj-lt"/>
              </a:rPr>
              <a:t>इसके उत्पाद / सेवा किस प्रकार के हैं  </a:t>
            </a:r>
            <a:endParaRPr lang="en-US" sz="2400" dirty="0">
              <a:latin typeface="+mj-lt"/>
            </a:endParaRPr>
          </a:p>
          <a:p>
            <a:pPr marL="457200" indent="-457200" fontAlgn="auto">
              <a:spcBef>
                <a:spcPts val="0"/>
              </a:spcBef>
              <a:spcAft>
                <a:spcPts val="200"/>
              </a:spcAft>
              <a:buFontTx/>
              <a:buAutoNum type="arabicPeriod"/>
              <a:defRPr/>
            </a:pPr>
            <a:r>
              <a:rPr lang="hi-IN" sz="2400" dirty="0" smtClean="0">
                <a:latin typeface="+mj-lt"/>
              </a:rPr>
              <a:t>लक्षित श्रेणी के ग्राहक कहां से खरीदारी करना पसंद करते हैं </a:t>
            </a:r>
            <a:endParaRPr lang="en-US" sz="2400" dirty="0">
              <a:latin typeface="+mj-lt"/>
            </a:endParaRPr>
          </a:p>
          <a:p>
            <a:pPr marL="457200" indent="-457200" fontAlgn="auto">
              <a:spcBef>
                <a:spcPts val="0"/>
              </a:spcBef>
              <a:spcAft>
                <a:spcPts val="200"/>
              </a:spcAft>
              <a:buFontTx/>
              <a:buAutoNum type="arabicPeriod"/>
              <a:defRPr/>
            </a:pPr>
            <a:r>
              <a:rPr lang="hi-IN" sz="2400" dirty="0" smtClean="0">
                <a:latin typeface="+mj-lt"/>
              </a:rPr>
              <a:t>बिक्री करने, भंडार करने, परिवहन आदि की लागत के उपर कम से कम प्रभाव पड़े </a:t>
            </a:r>
            <a:endParaRPr lang="en-US" sz="2400" dirty="0">
              <a:latin typeface="+mj-lt"/>
            </a:endParaRPr>
          </a:p>
          <a:p>
            <a:pPr marL="457200" indent="-457200" fontAlgn="auto">
              <a:spcBef>
                <a:spcPts val="0"/>
              </a:spcBef>
              <a:spcAft>
                <a:spcPts val="200"/>
              </a:spcAft>
              <a:buFontTx/>
              <a:buAutoNum type="arabicPeriod"/>
              <a:defRPr/>
            </a:pPr>
            <a:r>
              <a:rPr lang="hi-IN" sz="2400" dirty="0" smtClean="0">
                <a:latin typeface="+mj-lt"/>
              </a:rPr>
              <a:t>आय, लाभ और लाभप्रदता को अधिक से अधिक बढ़ाए  </a:t>
            </a:r>
            <a:endParaRPr lang="en-US" sz="2400" dirty="0">
              <a:latin typeface="+mj-lt"/>
            </a:endParaRPr>
          </a:p>
        </p:txBody>
      </p:sp>
    </p:spTree>
    <p:extLst>
      <p:ext uri="{BB962C8B-B14F-4D97-AF65-F5344CB8AC3E}">
        <p14:creationId xmlns:p14="http://schemas.microsoft.com/office/powerpoint/2010/main" val="149647386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childTnLst>
                                </p:cTn>
                              </p:par>
                              <p:par>
                                <p:cTn id="7" presetID="1" presetClass="entr" presetSubtype="0" fill="hold" nodeType="withEffect" nodePh="1">
                                  <p:stCondLst>
                                    <p:cond delay="0"/>
                                  </p:stCondLst>
                                  <p:endCondLst>
                                    <p:cond evt="begin" delay="0">
                                      <p:tn val="7"/>
                                    </p:cond>
                                  </p:endCondLst>
                                  <p:childTnLst>
                                    <p:set>
                                      <p:cBhvr>
                                        <p:cTn id="8" dur="1" fill="hold">
                                          <p:stCondLst>
                                            <p:cond delay="0"/>
                                          </p:stCondLst>
                                        </p:cTn>
                                        <p:tgtEl>
                                          <p:spTgt spid="10">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9">
                                            <p:txEl>
                                              <p:pRg st="0" end="0"/>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9">
                                            <p:txEl>
                                              <p:pRg st="3" end="3"/>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9">
                                            <p:txEl>
                                              <p:pRg st="4" end="4"/>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9">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12"/>
          </p:nvPr>
        </p:nvSpPr>
        <p:spPr bwMode="auto">
          <a:xfrm>
            <a:off x="3124200" y="6356350"/>
            <a:ext cx="2895600" cy="3651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26</a:t>
            </a:fld>
            <a:endParaRPr lang="en-US" sz="1600" b="1" smtClean="0"/>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52373" y="2971800"/>
            <a:ext cx="414338" cy="3317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24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IN" sz="2000" dirty="0"/>
              <a:t>Marketing and sales in a business</a:t>
            </a:r>
            <a:endParaRPr lang="en-US" sz="2000" dirty="0"/>
          </a:p>
          <a:p>
            <a:pPr marL="457200" indent="-457200">
              <a:buFont typeface="+mj-lt"/>
              <a:buAutoNum type="arabicPeriod"/>
            </a:pPr>
            <a:r>
              <a:rPr lang="en-IN" sz="2000" dirty="0"/>
              <a:t>Main tasks of sales person</a:t>
            </a:r>
            <a:endParaRPr lang="en-US" sz="2000" dirty="0"/>
          </a:p>
          <a:p>
            <a:pPr marL="457200" indent="-457200">
              <a:buFont typeface="+mj-lt"/>
              <a:buAutoNum type="arabicPeriod"/>
            </a:pPr>
            <a:r>
              <a:rPr lang="en-IN" sz="2000" dirty="0"/>
              <a:t>Typical sales methods used by businesses</a:t>
            </a:r>
            <a:endParaRPr lang="en-US" sz="2000" dirty="0"/>
          </a:p>
          <a:p>
            <a:pPr marL="457200" indent="-457200">
              <a:buFont typeface="+mj-lt"/>
              <a:buAutoNum type="arabicPeriod"/>
            </a:pPr>
            <a:r>
              <a:rPr lang="en-IN" sz="2000" dirty="0"/>
              <a:t>Summary</a:t>
            </a:r>
            <a:endParaRPr lang="en-US" sz="2000" dirty="0"/>
          </a:p>
          <a:p>
            <a:pPr marL="457200" indent="-457200">
              <a:buFont typeface="+mj-lt"/>
              <a:buAutoNum type="arabicPeriod"/>
            </a:pPr>
            <a:r>
              <a:rPr lang="en-IN" sz="2000" dirty="0"/>
              <a:t>Selling effectively</a:t>
            </a:r>
            <a:endParaRPr lang="en-US" sz="2000" dirty="0"/>
          </a:p>
          <a:p>
            <a:pPr marL="457200" indent="-457200">
              <a:buFont typeface="+mj-lt"/>
              <a:buAutoNum type="arabicPeriod"/>
            </a:pPr>
            <a:r>
              <a:rPr lang="en-IN" sz="2000" dirty="0"/>
              <a:t>Giving credit in the business</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smtClean="0"/>
              <a:t>लक्ष्य</a:t>
            </a:r>
            <a:endParaRPr lang="en-GB" sz="2400" dirty="0"/>
          </a:p>
        </p:txBody>
      </p:sp>
      <p:sp>
        <p:nvSpPr>
          <p:cNvPr id="15" name="Text Box 17"/>
          <p:cNvSpPr txBox="1">
            <a:spLocks noChangeArrowheads="1"/>
          </p:cNvSpPr>
          <p:nvPr/>
        </p:nvSpPr>
        <p:spPr bwMode="auto">
          <a:xfrm>
            <a:off x="-76200" y="17557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76200" y="20605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7" name="Text Box 17"/>
          <p:cNvSpPr txBox="1">
            <a:spLocks noChangeArrowheads="1"/>
          </p:cNvSpPr>
          <p:nvPr/>
        </p:nvSpPr>
        <p:spPr bwMode="auto">
          <a:xfrm>
            <a:off x="-76200" y="26701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8"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dirty="0" smtClean="0"/>
              <a:t>व्यापार में मार्केटिंग और सेल्स </a:t>
            </a:r>
            <a:endParaRPr lang="en-US" sz="2000" dirty="0"/>
          </a:p>
          <a:p>
            <a:pPr marL="457200" indent="-457200">
              <a:buFont typeface="+mj-lt"/>
              <a:buAutoNum type="arabicPeriod"/>
            </a:pPr>
            <a:r>
              <a:rPr lang="hi-IN" sz="2000" dirty="0" smtClean="0"/>
              <a:t>सेल्स कर्मचारी के मुख्य कार्य </a:t>
            </a:r>
            <a:endParaRPr lang="en-US" sz="2000" dirty="0"/>
          </a:p>
          <a:p>
            <a:pPr marL="457200" indent="-457200">
              <a:buFont typeface="+mj-lt"/>
              <a:buAutoNum type="arabicPeriod"/>
            </a:pPr>
            <a:r>
              <a:rPr lang="hi-IN" sz="2000" dirty="0" smtClean="0"/>
              <a:t>व्यापार द्वारा इस्तेमाल किए जाने वाले </a:t>
            </a:r>
            <a:r>
              <a:rPr lang="hi-IN" sz="2000" dirty="0"/>
              <a:t>सेल्स </a:t>
            </a:r>
            <a:r>
              <a:rPr lang="hi-IN" sz="2000" dirty="0" smtClean="0"/>
              <a:t>के सामान्य </a:t>
            </a:r>
            <a:r>
              <a:rPr lang="hi-IN" sz="2000" dirty="0"/>
              <a:t>तरीके </a:t>
            </a:r>
            <a:endParaRPr lang="en-US" sz="2000" dirty="0"/>
          </a:p>
          <a:p>
            <a:pPr marL="457200" indent="-457200">
              <a:buFont typeface="+mj-lt"/>
              <a:buAutoNum type="arabicPeriod"/>
            </a:pPr>
            <a:r>
              <a:rPr lang="hi-IN" sz="2000" dirty="0" smtClean="0"/>
              <a:t>सारांश </a:t>
            </a:r>
            <a:endParaRPr lang="en-US" sz="2000" dirty="0"/>
          </a:p>
          <a:p>
            <a:pPr marL="457200" indent="-457200">
              <a:buFont typeface="+mj-lt"/>
              <a:buAutoNum type="arabicPeriod"/>
            </a:pPr>
            <a:r>
              <a:rPr lang="hi-IN" sz="2000" dirty="0" smtClean="0"/>
              <a:t>प्रभावशाली तरीके से बिक्री करना </a:t>
            </a:r>
            <a:endParaRPr lang="en-US" sz="2000" dirty="0"/>
          </a:p>
          <a:p>
            <a:pPr marL="457200" indent="-457200">
              <a:buFont typeface="+mj-lt"/>
              <a:buAutoNum type="arabicPeriod"/>
            </a:pPr>
            <a:r>
              <a:rPr lang="hi-IN" sz="2000" dirty="0" smtClean="0"/>
              <a:t>व्यापार में उधार देना </a:t>
            </a:r>
            <a:endParaRPr lang="en-US" sz="2000" dirty="0"/>
          </a:p>
        </p:txBody>
      </p:sp>
    </p:spTree>
    <p:extLst>
      <p:ext uri="{BB962C8B-B14F-4D97-AF65-F5344CB8AC3E}">
        <p14:creationId xmlns:p14="http://schemas.microsoft.com/office/powerpoint/2010/main" val="310865973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8">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8">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8">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8">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8">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81400" y="6403841"/>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F24D88C5-273E-4DC9-AFE3-338AEC473982}" type="slidenum">
              <a:rPr lang="en-US" sz="1600" b="1">
                <a:solidFill>
                  <a:prstClr val="black"/>
                </a:solidFill>
              </a:rPr>
              <a:pPr algn="ctr"/>
              <a:t>27</a:t>
            </a:fld>
            <a:endParaRPr lang="en-US" sz="1600" b="1">
              <a:solidFill>
                <a:prstClr val="black"/>
              </a:solidFill>
            </a:endParaRPr>
          </a:p>
        </p:txBody>
      </p:sp>
      <p:sp>
        <p:nvSpPr>
          <p:cNvPr id="9"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400" smtClean="0"/>
              <a:t>बिक्री </a:t>
            </a:r>
            <a:r>
              <a:rPr lang="hi-IN" sz="2400" dirty="0" smtClean="0"/>
              <a:t>करने </a:t>
            </a:r>
            <a:r>
              <a:rPr lang="x-none" sz="2400" smtClean="0"/>
              <a:t>की </a:t>
            </a:r>
            <a:r>
              <a:rPr lang="x-none" sz="2400" dirty="0" smtClean="0"/>
              <a:t>योजना क्या है</a:t>
            </a:r>
            <a:r>
              <a:rPr lang="en-US" sz="2400" dirty="0" smtClean="0"/>
              <a:t>? </a:t>
            </a:r>
            <a:endParaRPr lang="mr-IN" sz="2400" dirty="0">
              <a:solidFill>
                <a:srgbClr val="000000"/>
              </a:solidFill>
              <a:cs typeface="Arial" pitchFamily="34" charset="0"/>
            </a:endParaRPr>
          </a:p>
        </p:txBody>
      </p:sp>
      <p:sp>
        <p:nvSpPr>
          <p:cNvPr id="13"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What is a sales plan? </a:t>
            </a:r>
            <a:endParaRPr lang="mr-IN" sz="2400" dirty="0">
              <a:solidFill>
                <a:srgbClr val="000000"/>
              </a:solidFill>
              <a:cs typeface="Arial" pitchFamily="34" charset="0"/>
            </a:endParaRPr>
          </a:p>
        </p:txBody>
      </p:sp>
      <p:sp>
        <p:nvSpPr>
          <p:cNvPr id="14" name="Text Box 2"/>
          <p:cNvSpPr txBox="1">
            <a:spLocks noChangeArrowheads="1"/>
          </p:cNvSpPr>
          <p:nvPr/>
        </p:nvSpPr>
        <p:spPr bwMode="auto">
          <a:xfrm>
            <a:off x="228600" y="103505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sz="2000" dirty="0" smtClean="0"/>
              <a:t>Every business must have a sales plan. It must specify:</a:t>
            </a:r>
            <a:endParaRPr lang="en-US" sz="2000" dirty="0"/>
          </a:p>
          <a:p>
            <a:pPr marL="800100" lvl="1" indent="-342900">
              <a:buFont typeface="+mj-lt"/>
              <a:buAutoNum type="arabicPeriod"/>
              <a:defRPr/>
            </a:pPr>
            <a:r>
              <a:rPr lang="en-US" dirty="0"/>
              <a:t>How much of which </a:t>
            </a:r>
            <a:r>
              <a:rPr lang="en-US" dirty="0" smtClean="0"/>
              <a:t>product/ service </a:t>
            </a:r>
            <a:r>
              <a:rPr lang="en-US" dirty="0"/>
              <a:t>should be </a:t>
            </a:r>
            <a:r>
              <a:rPr lang="en-US" dirty="0" smtClean="0"/>
              <a:t>sold, and</a:t>
            </a:r>
            <a:endParaRPr lang="en-US" dirty="0"/>
          </a:p>
          <a:p>
            <a:pPr marL="800100" lvl="1" indent="-342900">
              <a:buFont typeface="+mj-lt"/>
              <a:buAutoNum type="arabicPeriod"/>
              <a:defRPr/>
            </a:pPr>
            <a:r>
              <a:rPr lang="en-US" dirty="0"/>
              <a:t>To </a:t>
            </a:r>
            <a:r>
              <a:rPr lang="en-US" dirty="0" smtClean="0"/>
              <a:t>which types of customers as well as which specific customers, and</a:t>
            </a:r>
            <a:endParaRPr lang="en-US" dirty="0"/>
          </a:p>
          <a:p>
            <a:pPr marL="800100" lvl="1" indent="-342900">
              <a:buFont typeface="+mj-lt"/>
              <a:buAutoNum type="arabicPeriod"/>
              <a:defRPr/>
            </a:pPr>
            <a:r>
              <a:rPr lang="en-US" dirty="0" smtClean="0"/>
              <a:t>The timetable of doing so</a:t>
            </a:r>
          </a:p>
          <a:p>
            <a:pPr marL="800100" lvl="1" indent="-342900">
              <a:buFont typeface="+mj-lt"/>
              <a:buAutoNum type="arabicPeriod"/>
              <a:defRPr/>
            </a:pPr>
            <a:endParaRPr lang="en-US" dirty="0"/>
          </a:p>
          <a:p>
            <a:pPr marL="800100" lvl="1" indent="-342900">
              <a:buFont typeface="+mj-lt"/>
              <a:buAutoNum type="arabicPeriod"/>
              <a:defRPr/>
            </a:pPr>
            <a:endParaRPr lang="en-US" dirty="0"/>
          </a:p>
          <a:p>
            <a:pPr>
              <a:buFont typeface="Arial" panose="020B0604020202020204" pitchFamily="34" charset="0"/>
              <a:buChar char="•"/>
              <a:defRPr/>
            </a:pPr>
            <a:r>
              <a:rPr lang="en-US" sz="2000" dirty="0"/>
              <a:t>A sales plan </a:t>
            </a:r>
            <a:r>
              <a:rPr lang="en-US" sz="2000" dirty="0" smtClean="0"/>
              <a:t>must consider: </a:t>
            </a:r>
          </a:p>
          <a:p>
            <a:pPr marL="817200" lvl="3" indent="-360000">
              <a:buFont typeface="+mj-lt"/>
              <a:buAutoNum type="arabicPeriod"/>
              <a:defRPr/>
            </a:pPr>
            <a:r>
              <a:rPr lang="en-US" dirty="0" smtClean="0"/>
              <a:t>Production capacity (“How many </a:t>
            </a:r>
            <a:r>
              <a:rPr lang="en-US" dirty="0" err="1" smtClean="0"/>
              <a:t>kgs</a:t>
            </a:r>
            <a:r>
              <a:rPr lang="en-US" dirty="0" smtClean="0"/>
              <a:t> of mango pickle can Leena make in a month?”) or </a:t>
            </a:r>
          </a:p>
          <a:p>
            <a:pPr marL="817200" lvl="3" indent="-360000">
              <a:buFont typeface="+mj-lt"/>
              <a:buAutoNum type="arabicPeriod"/>
              <a:defRPr/>
            </a:pPr>
            <a:r>
              <a:rPr lang="en-US" dirty="0" smtClean="0"/>
              <a:t>Service delivery capacity (“How many customers can Namita service in her beauty parlour?”</a:t>
            </a:r>
            <a:endParaRPr lang="en-US" dirty="0"/>
          </a:p>
        </p:txBody>
      </p:sp>
      <p:sp>
        <p:nvSpPr>
          <p:cNvPr id="7" name="Text Box 2"/>
          <p:cNvSpPr txBox="1">
            <a:spLocks noChangeArrowheads="1"/>
          </p:cNvSpPr>
          <p:nvPr/>
        </p:nvSpPr>
        <p:spPr bwMode="auto">
          <a:xfrm>
            <a:off x="4660135" y="107950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hi-IN" sz="2000" dirty="0" smtClean="0"/>
              <a:t>प्रत्येक व्यापार के पास बिक्री करने की एक योजना होनी चाहिए। यह बताती हो कि: </a:t>
            </a:r>
            <a:endParaRPr lang="en-US" sz="2000" dirty="0"/>
          </a:p>
          <a:p>
            <a:pPr marL="800100" lvl="1" indent="-342900">
              <a:buFont typeface="+mj-lt"/>
              <a:buAutoNum type="arabicPeriod"/>
              <a:defRPr/>
            </a:pPr>
            <a:r>
              <a:rPr lang="hi-IN" dirty="0" smtClean="0"/>
              <a:t>कौन सा उत्पाद/ सेवा कितनी मात्रा में बेची जाए और </a:t>
            </a:r>
            <a:endParaRPr lang="en-US" dirty="0"/>
          </a:p>
          <a:p>
            <a:pPr marL="800100" lvl="1" indent="-342900">
              <a:buFont typeface="+mj-lt"/>
              <a:buAutoNum type="arabicPeriod"/>
              <a:defRPr/>
            </a:pPr>
            <a:r>
              <a:rPr lang="hi-IN" dirty="0" smtClean="0"/>
              <a:t>किस प्रकार के ग्राहक और कौन से खास ग्राहक, एवं </a:t>
            </a:r>
            <a:endParaRPr lang="en-US" dirty="0"/>
          </a:p>
          <a:p>
            <a:pPr marL="800100" lvl="1" indent="-342900">
              <a:buFont typeface="+mj-lt"/>
              <a:buAutoNum type="arabicPeriod"/>
              <a:defRPr/>
            </a:pPr>
            <a:r>
              <a:rPr lang="hi-IN" dirty="0" smtClean="0"/>
              <a:t>ऐसा करने की समय सारणी </a:t>
            </a:r>
            <a:endParaRPr lang="en-US" dirty="0" smtClean="0"/>
          </a:p>
          <a:p>
            <a:pPr marL="800100" lvl="1" indent="-342900">
              <a:buFont typeface="+mj-lt"/>
              <a:buAutoNum type="arabicPeriod"/>
              <a:defRPr/>
            </a:pPr>
            <a:endParaRPr lang="en-US" dirty="0"/>
          </a:p>
          <a:p>
            <a:pPr marL="800100" lvl="1" indent="-342900">
              <a:buFont typeface="+mj-lt"/>
              <a:buAutoNum type="arabicPeriod"/>
              <a:defRPr/>
            </a:pPr>
            <a:endParaRPr lang="en-US" dirty="0"/>
          </a:p>
          <a:p>
            <a:pPr>
              <a:buFont typeface="Arial" panose="020B0604020202020204" pitchFamily="34" charset="0"/>
              <a:buChar char="•"/>
              <a:defRPr/>
            </a:pPr>
            <a:r>
              <a:rPr lang="hi-IN" sz="2000" dirty="0" smtClean="0"/>
              <a:t>बिक्री की योजना में निम्न बातों पर विचार किया जाना चाहिए:</a:t>
            </a:r>
            <a:endParaRPr lang="en-US" sz="2000" dirty="0" smtClean="0"/>
          </a:p>
          <a:p>
            <a:pPr marL="817200" lvl="3" indent="-360000">
              <a:buFont typeface="+mj-lt"/>
              <a:buAutoNum type="arabicPeriod"/>
              <a:defRPr/>
            </a:pPr>
            <a:r>
              <a:rPr lang="hi-IN" dirty="0" smtClean="0"/>
              <a:t>उत्पादन क्षमता </a:t>
            </a:r>
            <a:r>
              <a:rPr lang="en-US" dirty="0" smtClean="0"/>
              <a:t>(“</a:t>
            </a:r>
            <a:r>
              <a:rPr lang="hi-IN" dirty="0" smtClean="0"/>
              <a:t>लीना एक महीने में कितने किलो आम का अचार बना सकती है</a:t>
            </a:r>
            <a:r>
              <a:rPr lang="en-US" dirty="0" smtClean="0"/>
              <a:t>?”) </a:t>
            </a:r>
            <a:r>
              <a:rPr lang="hi-IN" dirty="0" smtClean="0"/>
              <a:t>अथवा </a:t>
            </a:r>
            <a:r>
              <a:rPr lang="en-US" dirty="0" smtClean="0"/>
              <a:t> </a:t>
            </a:r>
          </a:p>
          <a:p>
            <a:pPr marL="817200" lvl="3" indent="-360000">
              <a:buFont typeface="+mj-lt"/>
              <a:buAutoNum type="arabicPeriod"/>
              <a:defRPr/>
            </a:pPr>
            <a:r>
              <a:rPr lang="hi-IN" dirty="0" smtClean="0"/>
              <a:t>सेवा दे पाने की क्षमता </a:t>
            </a:r>
            <a:r>
              <a:rPr lang="en-US" dirty="0" smtClean="0"/>
              <a:t>(“</a:t>
            </a:r>
            <a:r>
              <a:rPr lang="hi-IN" dirty="0" smtClean="0"/>
              <a:t>नमिता अपने ब्युटी पार्लर में कितने ग्राहकों को सेवाएं दे सकती है</a:t>
            </a:r>
            <a:r>
              <a:rPr lang="en-US" dirty="0" smtClean="0"/>
              <a:t>?”</a:t>
            </a:r>
            <a:endParaRPr lang="en-US" dirty="0"/>
          </a:p>
        </p:txBody>
      </p:sp>
    </p:spTree>
    <p:extLst>
      <p:ext uri="{BB962C8B-B14F-4D97-AF65-F5344CB8AC3E}">
        <p14:creationId xmlns:p14="http://schemas.microsoft.com/office/powerpoint/2010/main" val="19776176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4">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4">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4">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3" end="3"/>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4">
                                            <p:txEl>
                                              <p:pRg st="6" end="6"/>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14">
                                            <p:txEl>
                                              <p:pRg st="7" end="7"/>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4">
                                            <p:txEl>
                                              <p:pRg st="8" end="8"/>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7">
                                            <p:txEl>
                                              <p:pRg st="0" end="0"/>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7">
                                            <p:txEl>
                                              <p:pRg st="1" end="1"/>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7">
                                            <p:txEl>
                                              <p:pRg st="2" end="2"/>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7">
                                            <p:txEl>
                                              <p:pRg st="6" end="6"/>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7">
                                            <p:txEl>
                                              <p:pRg st="7" end="7"/>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7">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Slide Number Placeholder 5"/>
          <p:cNvSpPr>
            <a:spLocks noGrp="1"/>
          </p:cNvSpPr>
          <p:nvPr>
            <p:ph type="sldNum" sz="quarter" idx="12"/>
          </p:nvPr>
        </p:nvSpPr>
        <p:spPr>
          <a:xfrm>
            <a:off x="3429000" y="6400800"/>
            <a:ext cx="2133600" cy="365125"/>
          </a:xfrm>
        </p:spPr>
        <p:txBody>
          <a:bodyPr bIns="0" anchor="b" anchorCtr="0"/>
          <a:lstStyle/>
          <a:p>
            <a:pPr algn="ctr">
              <a:defRPr/>
            </a:pPr>
            <a:fld id="{0A9E69CB-C52B-4A83-8C25-330C31E0E7D5}" type="slidenum">
              <a:rPr lang="en-US" sz="1600" b="1" smtClean="0">
                <a:solidFill>
                  <a:prstClr val="black"/>
                </a:solidFill>
              </a:rPr>
              <a:pPr algn="ctr">
                <a:defRPr/>
              </a:pPr>
              <a:t>28</a:t>
            </a:fld>
            <a:endParaRPr lang="en-US" sz="1600" b="1" smtClean="0">
              <a:solidFill>
                <a:prstClr val="black"/>
              </a:solidFill>
            </a:endParaRPr>
          </a:p>
        </p:txBody>
      </p:sp>
      <p:sp>
        <p:nvSpPr>
          <p:cNvPr id="13"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dirty="0" smtClean="0"/>
              <a:t>एक ग्राहक से प्रभावी रूप से बिक्री हेतु कैसे मिला जाए — </a:t>
            </a:r>
            <a:r>
              <a:rPr lang="x-none" sz="2000" smtClean="0"/>
              <a:t>क्या किया </a:t>
            </a:r>
            <a:r>
              <a:rPr lang="x-none" sz="2000" dirty="0" smtClean="0"/>
              <a:t>जाए</a:t>
            </a:r>
            <a:endParaRPr lang="mr-IN" sz="2000" dirty="0">
              <a:solidFill>
                <a:srgbClr val="000000"/>
              </a:solidFill>
              <a:cs typeface="Arial" pitchFamily="34" charset="0"/>
            </a:endParaRPr>
          </a:p>
        </p:txBody>
      </p:sp>
      <p:sp>
        <p:nvSpPr>
          <p:cNvPr id="14" name="Text Box 2"/>
          <p:cNvSpPr txBox="1">
            <a:spLocks noChangeArrowheads="1"/>
          </p:cNvSpPr>
          <p:nvPr/>
        </p:nvSpPr>
        <p:spPr bwMode="auto">
          <a:xfrm>
            <a:off x="4648200" y="103505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457200" indent="-457200">
              <a:spcBef>
                <a:spcPct val="20000"/>
              </a:spcBef>
              <a:buFont typeface="+mj-lt"/>
              <a:buAutoNum type="arabicPeriod"/>
              <a:defRPr/>
            </a:pPr>
            <a:r>
              <a:rPr lang="x-none" sz="2000" dirty="0" smtClean="0">
                <a:solidFill>
                  <a:prstClr val="black"/>
                </a:solidFill>
                <a:latin typeface="Calibri"/>
              </a:rPr>
              <a:t>हमेशा विनम्र और दोस्ताना रहें</a:t>
            </a:r>
          </a:p>
          <a:p>
            <a:pPr marL="457200" indent="-457200">
              <a:spcBef>
                <a:spcPct val="20000"/>
              </a:spcBef>
              <a:buFont typeface="+mj-lt"/>
              <a:buAutoNum type="arabicPeriod"/>
              <a:defRPr/>
            </a:pPr>
            <a:r>
              <a:rPr lang="x-none" sz="2000" dirty="0" smtClean="0">
                <a:solidFill>
                  <a:prstClr val="black"/>
                </a:solidFill>
                <a:latin typeface="Calibri"/>
              </a:rPr>
              <a:t>व्यक्तिगत </a:t>
            </a:r>
            <a:r>
              <a:rPr lang="x-none" sz="2000" smtClean="0">
                <a:solidFill>
                  <a:prstClr val="black"/>
                </a:solidFill>
                <a:latin typeface="Calibri"/>
              </a:rPr>
              <a:t>संबंध </a:t>
            </a:r>
            <a:r>
              <a:rPr lang="hi-IN" sz="2000" dirty="0" smtClean="0">
                <a:solidFill>
                  <a:prstClr val="black"/>
                </a:solidFill>
                <a:latin typeface="Calibri"/>
              </a:rPr>
              <a:t>कायम करें </a:t>
            </a:r>
            <a:endParaRPr lang="x-none" sz="2000" dirty="0" smtClean="0">
              <a:solidFill>
                <a:prstClr val="black"/>
              </a:solidFill>
              <a:latin typeface="Calibri"/>
            </a:endParaRPr>
          </a:p>
          <a:p>
            <a:pPr marL="457200" indent="-457200">
              <a:spcBef>
                <a:spcPct val="20000"/>
              </a:spcBef>
              <a:buFont typeface="+mj-lt"/>
              <a:buAutoNum type="arabicPeriod"/>
              <a:defRPr/>
            </a:pPr>
            <a:r>
              <a:rPr lang="hi-IN" sz="2000" dirty="0" smtClean="0">
                <a:solidFill>
                  <a:prstClr val="black"/>
                </a:solidFill>
                <a:latin typeface="Calibri"/>
              </a:rPr>
              <a:t>बताएं</a:t>
            </a:r>
            <a:r>
              <a:rPr lang="x-none" sz="2000" smtClean="0">
                <a:solidFill>
                  <a:prstClr val="black"/>
                </a:solidFill>
                <a:latin typeface="Calibri"/>
              </a:rPr>
              <a:t> </a:t>
            </a:r>
            <a:r>
              <a:rPr lang="x-none" sz="2000" dirty="0" smtClean="0">
                <a:solidFill>
                  <a:prstClr val="black"/>
                </a:solidFill>
                <a:latin typeface="Calibri"/>
              </a:rPr>
              <a:t>कि ग्राहक आपसे  किस प्रकार का उत्पाद चाहते हैं, क्या पसंद करते हैं और क्यों</a:t>
            </a:r>
          </a:p>
          <a:p>
            <a:pPr marL="457200" indent="-457200">
              <a:spcBef>
                <a:spcPct val="20000"/>
              </a:spcBef>
              <a:buFont typeface="+mj-lt"/>
              <a:buAutoNum type="arabicPeriod"/>
              <a:defRPr/>
            </a:pPr>
            <a:r>
              <a:rPr lang="x-none" sz="2000" dirty="0" smtClean="0">
                <a:solidFill>
                  <a:prstClr val="black"/>
                </a:solidFill>
                <a:latin typeface="Calibri"/>
              </a:rPr>
              <a:t>बताएं कि आपका उत्पाद प्रतिद्वंद्वियों से कैसे बेहतर है</a:t>
            </a:r>
          </a:p>
          <a:p>
            <a:pPr marL="457200" indent="-457200">
              <a:spcBef>
                <a:spcPct val="20000"/>
              </a:spcBef>
              <a:buFont typeface="+mj-lt"/>
              <a:buAutoNum type="arabicPeriod"/>
              <a:defRPr/>
            </a:pPr>
            <a:r>
              <a:rPr lang="x-none" sz="2000" dirty="0" smtClean="0">
                <a:solidFill>
                  <a:prstClr val="black"/>
                </a:solidFill>
                <a:latin typeface="Calibri"/>
              </a:rPr>
              <a:t>यदि ग्राहक कोई ऑर्डर नहीं देता है, तो समझे कि क्यों</a:t>
            </a:r>
          </a:p>
          <a:p>
            <a:pPr marL="457200" indent="-457200">
              <a:spcBef>
                <a:spcPct val="20000"/>
              </a:spcBef>
              <a:buFont typeface="+mj-lt"/>
              <a:buAutoNum type="arabicPeriod"/>
              <a:defRPr/>
            </a:pPr>
            <a:r>
              <a:rPr lang="hi-IN" sz="2000" dirty="0" smtClean="0">
                <a:solidFill>
                  <a:prstClr val="black"/>
                </a:solidFill>
                <a:latin typeface="Calibri"/>
              </a:rPr>
              <a:t>सौदा पूरा करना</a:t>
            </a:r>
            <a:r>
              <a:rPr lang="x-none" sz="2000" smtClean="0">
                <a:solidFill>
                  <a:prstClr val="black"/>
                </a:solidFill>
                <a:latin typeface="Calibri"/>
              </a:rPr>
              <a:t> </a:t>
            </a:r>
            <a:r>
              <a:rPr lang="x-none" sz="2000" dirty="0" smtClean="0">
                <a:solidFill>
                  <a:prstClr val="black"/>
                </a:solidFill>
                <a:latin typeface="Calibri"/>
              </a:rPr>
              <a:t>— यदि बिक्री हो गई है, तो गुणवत्ता,मूल्य आदि </a:t>
            </a:r>
            <a:r>
              <a:rPr lang="x-none" sz="2000" smtClean="0">
                <a:solidFill>
                  <a:prstClr val="black"/>
                </a:solidFill>
                <a:latin typeface="Calibri"/>
              </a:rPr>
              <a:t>को </a:t>
            </a:r>
            <a:r>
              <a:rPr lang="hi-IN" sz="2000" dirty="0" smtClean="0">
                <a:solidFill>
                  <a:prstClr val="black"/>
                </a:solidFill>
                <a:latin typeface="Calibri"/>
              </a:rPr>
              <a:t>तय </a:t>
            </a:r>
            <a:r>
              <a:rPr lang="x-none" sz="2000" smtClean="0">
                <a:solidFill>
                  <a:prstClr val="black"/>
                </a:solidFill>
                <a:latin typeface="Calibri"/>
              </a:rPr>
              <a:t>करें</a:t>
            </a:r>
            <a:r>
              <a:rPr lang="x-none" sz="2000" dirty="0" smtClean="0">
                <a:solidFill>
                  <a:prstClr val="black"/>
                </a:solidFill>
                <a:latin typeface="Calibri"/>
              </a:rPr>
              <a:t>। यदि नहीं तो, भविष्य में पुन: चर्चा करने का विकल्प रखें </a:t>
            </a:r>
          </a:p>
          <a:p>
            <a:pPr marL="457200" indent="-457200">
              <a:spcBef>
                <a:spcPct val="20000"/>
              </a:spcBef>
              <a:buFont typeface="+mj-lt"/>
              <a:buAutoNum type="arabicPeriod"/>
              <a:defRPr/>
            </a:pPr>
            <a:r>
              <a:rPr lang="x-none" sz="2000" dirty="0" smtClean="0">
                <a:solidFill>
                  <a:prstClr val="black"/>
                </a:solidFill>
                <a:latin typeface="Calibri"/>
              </a:rPr>
              <a:t>प्रत्येक ग्राहक को दिया गया उधार हमेशा लिख लें</a:t>
            </a:r>
            <a:endParaRPr lang="en-US" sz="2000" dirty="0">
              <a:solidFill>
                <a:prstClr val="black"/>
              </a:solidFill>
              <a:latin typeface="Calibri"/>
            </a:endParaRPr>
          </a:p>
        </p:txBody>
      </p:sp>
      <p:sp>
        <p:nvSpPr>
          <p:cNvPr id="15"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t>How to conduct an effective sales visit with a </a:t>
            </a:r>
            <a:r>
              <a:rPr lang="en-US" sz="2000" dirty="0" smtClean="0"/>
              <a:t>customer – Things to Do</a:t>
            </a:r>
            <a:endParaRPr lang="mr-IN" sz="2000" dirty="0">
              <a:solidFill>
                <a:srgbClr val="000000"/>
              </a:solidFill>
              <a:cs typeface="Arial" pitchFamily="34" charset="0"/>
            </a:endParaRPr>
          </a:p>
        </p:txBody>
      </p:sp>
      <p:sp>
        <p:nvSpPr>
          <p:cNvPr id="16" name="Text Box 2"/>
          <p:cNvSpPr txBox="1">
            <a:spLocks noChangeArrowheads="1"/>
          </p:cNvSpPr>
          <p:nvPr/>
        </p:nvSpPr>
        <p:spPr bwMode="auto">
          <a:xfrm>
            <a:off x="228600" y="1035050"/>
            <a:ext cx="4267200" cy="53213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457200" indent="-457200">
              <a:spcBef>
                <a:spcPct val="20000"/>
              </a:spcBef>
              <a:buFont typeface="+mj-lt"/>
              <a:buAutoNum type="arabicPeriod"/>
              <a:defRPr/>
            </a:pPr>
            <a:r>
              <a:rPr lang="en-US" sz="2000" dirty="0">
                <a:solidFill>
                  <a:prstClr val="black"/>
                </a:solidFill>
                <a:latin typeface="Calibri"/>
              </a:rPr>
              <a:t>Always be polite and friendly</a:t>
            </a:r>
          </a:p>
          <a:p>
            <a:pPr marL="457200" indent="-457200">
              <a:spcBef>
                <a:spcPct val="20000"/>
              </a:spcBef>
              <a:buFont typeface="+mj-lt"/>
              <a:buAutoNum type="arabicPeriod"/>
              <a:defRPr/>
            </a:pPr>
            <a:r>
              <a:rPr lang="en-US" sz="2000" dirty="0">
                <a:solidFill>
                  <a:prstClr val="black"/>
                </a:solidFill>
                <a:latin typeface="Calibri"/>
              </a:rPr>
              <a:t>Build a personal bond</a:t>
            </a:r>
          </a:p>
          <a:p>
            <a:pPr marL="457200" indent="-457200">
              <a:spcBef>
                <a:spcPct val="20000"/>
              </a:spcBef>
              <a:buFont typeface="+mj-lt"/>
              <a:buAutoNum type="arabicPeriod"/>
              <a:defRPr/>
            </a:pPr>
            <a:r>
              <a:rPr lang="en-US" sz="2000" dirty="0">
                <a:solidFill>
                  <a:prstClr val="black"/>
                </a:solidFill>
                <a:latin typeface="Calibri"/>
              </a:rPr>
              <a:t>Mention how customers want your product, like it and why</a:t>
            </a:r>
          </a:p>
          <a:p>
            <a:pPr marL="457200" indent="-457200">
              <a:spcBef>
                <a:spcPct val="20000"/>
              </a:spcBef>
              <a:buFont typeface="+mj-lt"/>
              <a:buAutoNum type="arabicPeriod"/>
              <a:defRPr/>
            </a:pPr>
            <a:r>
              <a:rPr lang="en-US" sz="2000" dirty="0">
                <a:solidFill>
                  <a:prstClr val="black"/>
                </a:solidFill>
                <a:latin typeface="Calibri"/>
              </a:rPr>
              <a:t>Explain how your product is better than competition</a:t>
            </a:r>
          </a:p>
          <a:p>
            <a:pPr marL="457200" indent="-457200">
              <a:spcBef>
                <a:spcPct val="20000"/>
              </a:spcBef>
              <a:buFont typeface="+mj-lt"/>
              <a:buAutoNum type="arabicPeriod"/>
              <a:defRPr/>
            </a:pPr>
            <a:r>
              <a:rPr lang="en-US" sz="2000" dirty="0">
                <a:solidFill>
                  <a:prstClr val="black"/>
                </a:solidFill>
                <a:latin typeface="Calibri"/>
              </a:rPr>
              <a:t>If customer doesn’t give any orders, understand why</a:t>
            </a:r>
          </a:p>
          <a:p>
            <a:pPr marL="457200" indent="-457200">
              <a:spcBef>
                <a:spcPct val="20000"/>
              </a:spcBef>
              <a:buFont typeface="+mj-lt"/>
              <a:buAutoNum type="arabicPeriod"/>
              <a:defRPr/>
            </a:pPr>
            <a:r>
              <a:rPr lang="en-US" sz="2000" dirty="0">
                <a:solidFill>
                  <a:prstClr val="black"/>
                </a:solidFill>
                <a:latin typeface="Calibri"/>
              </a:rPr>
              <a:t>Closing – if sale is done, </a:t>
            </a:r>
            <a:r>
              <a:rPr lang="en-US" sz="2000" dirty="0" err="1">
                <a:solidFill>
                  <a:prstClr val="black"/>
                </a:solidFill>
                <a:latin typeface="Calibri"/>
              </a:rPr>
              <a:t>finalise</a:t>
            </a:r>
            <a:r>
              <a:rPr lang="en-US" sz="2000" dirty="0">
                <a:solidFill>
                  <a:prstClr val="black"/>
                </a:solidFill>
                <a:latin typeface="Calibri"/>
              </a:rPr>
              <a:t> quantity, price etc. If not, leave a hook for future follow-up</a:t>
            </a:r>
          </a:p>
          <a:p>
            <a:pPr marL="457200" indent="-457200">
              <a:spcBef>
                <a:spcPct val="20000"/>
              </a:spcBef>
              <a:buFont typeface="+mj-lt"/>
              <a:buAutoNum type="arabicPeriod"/>
              <a:defRPr/>
            </a:pPr>
            <a:r>
              <a:rPr lang="en-US" sz="2000" dirty="0">
                <a:solidFill>
                  <a:prstClr val="black"/>
                </a:solidFill>
                <a:latin typeface="Calibri"/>
              </a:rPr>
              <a:t>Always write down credit given to each </a:t>
            </a:r>
            <a:r>
              <a:rPr lang="en-US" sz="2000" dirty="0" smtClean="0">
                <a:solidFill>
                  <a:prstClr val="black"/>
                </a:solidFill>
                <a:latin typeface="Calibri"/>
              </a:rPr>
              <a:t>customer</a:t>
            </a:r>
            <a:endParaRPr lang="en-US" sz="2000" dirty="0">
              <a:solidFill>
                <a:prstClr val="black"/>
              </a:solidFill>
              <a:latin typeface="Calibri"/>
            </a:endParaRPr>
          </a:p>
        </p:txBody>
      </p:sp>
    </p:spTree>
    <p:extLst>
      <p:ext uri="{BB962C8B-B14F-4D97-AF65-F5344CB8AC3E}">
        <p14:creationId xmlns:p14="http://schemas.microsoft.com/office/powerpoint/2010/main" val="400848916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6">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4">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6">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6">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6">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6">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4">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6">
                                            <p:txEl>
                                              <p:pRg st="5" end="5"/>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14">
                                            <p:txEl>
                                              <p:pRg st="5" end="5"/>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6">
                                            <p:txEl>
                                              <p:pRg st="6" end="6"/>
                                            </p:txEl>
                                          </p:spTgt>
                                        </p:tgtEl>
                                        <p:attrNameLst>
                                          <p:attrName>style.visibility</p:attrName>
                                        </p:attrNameLst>
                                      </p:cBhvr>
                                      <p:to>
                                        <p:strVal val="visible"/>
                                      </p:to>
                                    </p:set>
                                  </p:childTnLst>
                                </p:cTn>
                              </p:par>
                              <p:par>
                                <p:cTn id="43" presetID="1" presetClass="entr" presetSubtype="0" fill="hold" nodeType="withEffect">
                                  <p:stCondLst>
                                    <p:cond delay="0"/>
                                  </p:stCondLst>
                                  <p:childTnLst>
                                    <p:set>
                                      <p:cBhvr>
                                        <p:cTn id="44" dur="1" fill="hold">
                                          <p:stCondLst>
                                            <p:cond delay="0"/>
                                          </p:stCondLst>
                                        </p:cTn>
                                        <p:tgtEl>
                                          <p:spTgt spid="14">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81954" name="Rectangle 5" hidden="1"/>
          <p:cNvGraphicFramePr>
            <a:graphicFrameLocks/>
          </p:cNvGraphicFramePr>
          <p:nvPr>
            <p:custDataLst>
              <p:tags r:id="rId2"/>
            </p:custDataLst>
          </p:nvPr>
        </p:nvGraphicFramePr>
        <p:xfrm>
          <a:off x="0" y="0"/>
          <a:ext cx="158750" cy="158750"/>
        </p:xfrm>
        <a:graphic>
          <a:graphicData uri="http://schemas.openxmlformats.org/presentationml/2006/ole">
            <mc:AlternateContent xmlns:mc="http://schemas.openxmlformats.org/markup-compatibility/2006">
              <mc:Choice xmlns:v="urn:schemas-microsoft-com:vml" Requires="v">
                <p:oleObj spid="_x0000_s563329" name="think-cell Slide" r:id="rId7" imgW="0" imgH="0" progId="">
                  <p:embed/>
                </p:oleObj>
              </mc:Choice>
              <mc:Fallback>
                <p:oleObj name="think-cell Slide" r:id="rId7" imgW="0" imgH="0" progId="">
                  <p:embed/>
                  <p:pic>
                    <p:nvPicPr>
                      <p:cNvPr id="0" name="AutoShape 22"/>
                      <p:cNvPicPr>
                        <a:picLocks noChangeArrowheads="1"/>
                      </p:cNvPicPr>
                      <p:nvPr/>
                    </p:nvPicPr>
                    <p:blipFill>
                      <a:blip>
                        <a:extLst>
                          <a:ext uri="{28A0092B-C50C-407E-A947-70E740481C1C}">
                            <a14:useLocalDpi xmlns:a14="http://schemas.microsoft.com/office/drawing/2010/main" val="0"/>
                          </a:ext>
                        </a:extLst>
                      </a:blip>
                      <a:srcRect/>
                      <a:stretch>
                        <a:fillRect/>
                      </a:stretch>
                    </p:blipFill>
                    <p:spPr bwMode="auto">
                      <a:xfrm>
                        <a:off x="0" y="0"/>
                        <a:ext cx="158750" cy="158750"/>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
        <p:nvSpPr>
          <p:cNvPr id="10" name="Slide Number Placeholder 5"/>
          <p:cNvSpPr>
            <a:spLocks noGrp="1"/>
          </p:cNvSpPr>
          <p:nvPr>
            <p:ph type="sldNum" sz="quarter" idx="12"/>
          </p:nvPr>
        </p:nvSpPr>
        <p:spPr>
          <a:xfrm>
            <a:off x="3429000" y="6492875"/>
            <a:ext cx="2133600" cy="365125"/>
          </a:xfrm>
        </p:spPr>
        <p:txBody>
          <a:bodyPr bIns="0" anchor="b" anchorCtr="0"/>
          <a:lstStyle/>
          <a:p>
            <a:pPr algn="ctr">
              <a:defRPr/>
            </a:pPr>
            <a:fld id="{75483718-A72F-41D6-BBED-8BCA41D1CCEB}" type="slidenum">
              <a:rPr lang="en-US" sz="1600" b="1" smtClean="0">
                <a:solidFill>
                  <a:prstClr val="black"/>
                </a:solidFill>
              </a:rPr>
              <a:pPr algn="ctr">
                <a:defRPr/>
              </a:pPr>
              <a:t>29</a:t>
            </a:fld>
            <a:endParaRPr lang="en-US" sz="1600" b="1" smtClean="0">
              <a:solidFill>
                <a:prstClr val="black"/>
              </a:solidFill>
            </a:endParaRPr>
          </a:p>
        </p:txBody>
      </p:sp>
      <p:sp>
        <p:nvSpPr>
          <p:cNvPr id="12" name="Rectangle 11"/>
          <p:cNvSpPr>
            <a:spLocks noChangeArrowheads="1"/>
          </p:cNvSpPr>
          <p:nvPr>
            <p:custDataLst>
              <p:tags r:id="rId3"/>
            </p:custDataLst>
          </p:nvPr>
        </p:nvSpPr>
        <p:spPr bwMode="auto">
          <a:xfrm>
            <a:off x="4630554" y="4734493"/>
            <a:ext cx="4284846" cy="1600200"/>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r>
              <a:rPr lang="x-none" b="1" dirty="0" smtClean="0">
                <a:solidFill>
                  <a:srgbClr val="000000"/>
                </a:solidFill>
                <a:latin typeface="Garamond" pitchFamily="18" charset="0"/>
              </a:rPr>
              <a:t>मुख्य बिंदु: </a:t>
            </a:r>
            <a:r>
              <a:rPr lang="x-none" dirty="0" smtClean="0">
                <a:solidFill>
                  <a:srgbClr val="000000"/>
                </a:solidFill>
                <a:latin typeface="Garamond" pitchFamily="18" charset="0"/>
              </a:rPr>
              <a:t>ग्राहकों के साथ दीर्घकालिक संबंध बनाना सेल्सपर्सन के लिए एक मुख्य कार्य है। यह उनका विश्वास जीतकर और उन्हें महत्वपूर्ण महसूस कराकर किया जा सकता है।</a:t>
            </a:r>
            <a:endParaRPr lang="en-US" dirty="0">
              <a:solidFill>
                <a:srgbClr val="000000"/>
              </a:solidFill>
              <a:latin typeface="Garamond" pitchFamily="18" charset="0"/>
            </a:endParaRPr>
          </a:p>
        </p:txBody>
      </p:sp>
      <p:sp>
        <p:nvSpPr>
          <p:cNvPr id="11"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dirty="0" smtClean="0"/>
              <a:t>ग्राहक के साथ दीर्घकालिक संबंध स्थापित करना</a:t>
            </a:r>
            <a:endParaRPr lang="mr-IN" sz="2000" dirty="0">
              <a:solidFill>
                <a:srgbClr val="000000"/>
              </a:solidFill>
              <a:cs typeface="Arial" pitchFamily="34" charset="0"/>
            </a:endParaRPr>
          </a:p>
        </p:txBody>
      </p:sp>
      <p:sp>
        <p:nvSpPr>
          <p:cNvPr id="13" name="Text Box 2"/>
          <p:cNvSpPr txBox="1">
            <a:spLocks noChangeArrowheads="1"/>
          </p:cNvSpPr>
          <p:nvPr/>
        </p:nvSpPr>
        <p:spPr bwMode="auto">
          <a:xfrm>
            <a:off x="4648200" y="1035050"/>
            <a:ext cx="4267200" cy="3613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eaLnBrk="1" hangingPunct="1">
              <a:spcBef>
                <a:spcPts val="0"/>
              </a:spcBef>
              <a:buFont typeface="Arial" pitchFamily="34" charset="0"/>
              <a:buNone/>
              <a:defRPr/>
            </a:pPr>
            <a:r>
              <a:rPr lang="x-none" sz="2000" dirty="0" smtClean="0">
                <a:cs typeface="Arial" charset="0"/>
              </a:rPr>
              <a:t>ग्राहकों के साथ दीर्घकालिक संबंध बनाना एक महत्वपूर्ण कार्य है</a:t>
            </a:r>
          </a:p>
          <a:p>
            <a:pPr marL="457200" indent="-457200" eaLnBrk="1" hangingPunct="1">
              <a:spcBef>
                <a:spcPts val="0"/>
              </a:spcBef>
              <a:buFont typeface="+mj-lt"/>
              <a:buAutoNum type="arabicPeriod"/>
              <a:defRPr/>
            </a:pPr>
            <a:r>
              <a:rPr lang="x-none" sz="2000" dirty="0" smtClean="0">
                <a:cs typeface="Arial" charset="0"/>
              </a:rPr>
              <a:t>यदि वे आरंभ में कुछ नहीं भी खरीदते हैं तो नियमित रूप से उनसे मिलते रहिए</a:t>
            </a:r>
          </a:p>
          <a:p>
            <a:pPr marL="457200" indent="-457200" eaLnBrk="1" hangingPunct="1">
              <a:spcBef>
                <a:spcPts val="0"/>
              </a:spcBef>
              <a:buFont typeface="+mj-lt"/>
              <a:buAutoNum type="arabicPeriod"/>
              <a:defRPr/>
            </a:pPr>
            <a:r>
              <a:rPr lang="x-none" sz="2000" dirty="0" smtClean="0">
                <a:cs typeface="Arial" charset="0"/>
              </a:rPr>
              <a:t>भरोसा कायम करें </a:t>
            </a:r>
          </a:p>
          <a:p>
            <a:pPr marL="571500" indent="-228600" eaLnBrk="1" hangingPunct="1">
              <a:spcBef>
                <a:spcPts val="0"/>
              </a:spcBef>
              <a:buFont typeface="Arial" pitchFamily="34" charset="0"/>
              <a:buChar char="•"/>
              <a:defRPr/>
            </a:pPr>
            <a:r>
              <a:rPr lang="x-none" sz="1600" dirty="0" smtClean="0">
                <a:cs typeface="Arial" charset="0"/>
              </a:rPr>
              <a:t>आपूर्ति/डिलिवरी के समय और गुणवत्ता को लेकर विश्वसनीयता</a:t>
            </a:r>
          </a:p>
          <a:p>
            <a:pPr marL="571500" indent="-228600" eaLnBrk="1" hangingPunct="1">
              <a:spcBef>
                <a:spcPts val="0"/>
              </a:spcBef>
              <a:buFont typeface="Arial" pitchFamily="34" charset="0"/>
              <a:buChar char="•"/>
              <a:defRPr/>
            </a:pPr>
            <a:r>
              <a:rPr lang="x-none" sz="1600" dirty="0" smtClean="0">
                <a:cs typeface="Arial" charset="0"/>
              </a:rPr>
              <a:t>उन्हें डिलिवरी के समय, मूल्य आदि की </a:t>
            </a:r>
            <a:r>
              <a:rPr lang="x-none" sz="1600" smtClean="0">
                <a:cs typeface="Arial" charset="0"/>
              </a:rPr>
              <a:t>बिल्कुल </a:t>
            </a:r>
            <a:r>
              <a:rPr lang="hi-IN" sz="1600" dirty="0" smtClean="0">
                <a:cs typeface="Arial" charset="0"/>
              </a:rPr>
              <a:t>सटीक </a:t>
            </a:r>
            <a:r>
              <a:rPr lang="x-none" sz="1600" smtClean="0">
                <a:cs typeface="Arial" charset="0"/>
              </a:rPr>
              <a:t>जानकारी </a:t>
            </a:r>
            <a:r>
              <a:rPr lang="x-none" sz="1600" dirty="0" smtClean="0">
                <a:cs typeface="Arial" charset="0"/>
              </a:rPr>
              <a:t>दीजिए</a:t>
            </a:r>
          </a:p>
          <a:p>
            <a:pPr marL="571500" indent="-228600" eaLnBrk="1" hangingPunct="1">
              <a:spcBef>
                <a:spcPts val="0"/>
              </a:spcBef>
              <a:buFont typeface="Arial" pitchFamily="34" charset="0"/>
              <a:buChar char="•"/>
              <a:defRPr/>
            </a:pPr>
            <a:r>
              <a:rPr lang="x-none" sz="1600" dirty="0" smtClean="0">
                <a:cs typeface="Arial" charset="0"/>
              </a:rPr>
              <a:t>किसी ऐसी समयसीमा के बारे में पहले से चेतावनी दीजिए जो कि </a:t>
            </a:r>
            <a:r>
              <a:rPr lang="x-none" sz="1600" smtClean="0">
                <a:cs typeface="Arial" charset="0"/>
              </a:rPr>
              <a:t>छूट </a:t>
            </a:r>
            <a:r>
              <a:rPr lang="hi-IN" sz="1600" dirty="0" smtClean="0">
                <a:cs typeface="Arial" charset="0"/>
              </a:rPr>
              <a:t>सकती हो </a:t>
            </a:r>
            <a:r>
              <a:rPr lang="x-none" sz="1600" smtClean="0">
                <a:cs typeface="Arial" charset="0"/>
              </a:rPr>
              <a:t>आदि</a:t>
            </a:r>
            <a:r>
              <a:rPr lang="x-none" sz="1600" dirty="0" smtClean="0">
                <a:cs typeface="Arial" charset="0"/>
              </a:rPr>
              <a:t>।</a:t>
            </a:r>
            <a:endParaRPr lang="en-US" sz="1600" dirty="0">
              <a:cs typeface="Arial" charset="0"/>
            </a:endParaRPr>
          </a:p>
        </p:txBody>
      </p:sp>
      <p:sp>
        <p:nvSpPr>
          <p:cNvPr id="14" name="Rectangle 13"/>
          <p:cNvSpPr>
            <a:spLocks noChangeArrowheads="1"/>
          </p:cNvSpPr>
          <p:nvPr>
            <p:custDataLst>
              <p:tags r:id="rId4"/>
            </p:custDataLst>
          </p:nvPr>
        </p:nvSpPr>
        <p:spPr bwMode="auto">
          <a:xfrm>
            <a:off x="210954" y="4734493"/>
            <a:ext cx="4284846" cy="1600200"/>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r>
              <a:rPr lang="en-US" b="1" dirty="0">
                <a:solidFill>
                  <a:srgbClr val="000000"/>
                </a:solidFill>
                <a:latin typeface="Garamond" pitchFamily="18" charset="0"/>
              </a:rPr>
              <a:t>Key Point :</a:t>
            </a:r>
            <a:r>
              <a:rPr lang="en-US" dirty="0">
                <a:solidFill>
                  <a:srgbClr val="000000"/>
                </a:solidFill>
                <a:latin typeface="Garamond" pitchFamily="18" charset="0"/>
              </a:rPr>
              <a:t> Building a long-term relationship with customers is </a:t>
            </a:r>
            <a:r>
              <a:rPr lang="en-US" dirty="0" smtClean="0">
                <a:solidFill>
                  <a:srgbClr val="000000"/>
                </a:solidFill>
                <a:latin typeface="Garamond" pitchFamily="18" charset="0"/>
              </a:rPr>
              <a:t>very important </a:t>
            </a:r>
            <a:r>
              <a:rPr lang="en-US" dirty="0">
                <a:solidFill>
                  <a:srgbClr val="000000"/>
                </a:solidFill>
                <a:latin typeface="Garamond" pitchFamily="18" charset="0"/>
              </a:rPr>
              <a:t>for a salesperson . This can be done by gaining their trust and making them feel important.</a:t>
            </a:r>
          </a:p>
        </p:txBody>
      </p:sp>
      <p:sp>
        <p:nvSpPr>
          <p:cNvPr id="15"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t>Building a Long-Term Relationship with customer</a:t>
            </a:r>
            <a:endParaRPr lang="mr-IN" sz="2000" dirty="0">
              <a:solidFill>
                <a:srgbClr val="000000"/>
              </a:solidFill>
              <a:cs typeface="Arial" pitchFamily="34" charset="0"/>
            </a:endParaRPr>
          </a:p>
        </p:txBody>
      </p:sp>
      <p:sp>
        <p:nvSpPr>
          <p:cNvPr id="16" name="Text Box 2"/>
          <p:cNvSpPr txBox="1">
            <a:spLocks noChangeArrowheads="1"/>
          </p:cNvSpPr>
          <p:nvPr/>
        </p:nvSpPr>
        <p:spPr bwMode="auto">
          <a:xfrm>
            <a:off x="228600" y="1035050"/>
            <a:ext cx="4267200" cy="3613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eaLnBrk="1" hangingPunct="1">
              <a:spcBef>
                <a:spcPts val="0"/>
              </a:spcBef>
              <a:buFont typeface="Arial" pitchFamily="34" charset="0"/>
              <a:buNone/>
              <a:defRPr/>
            </a:pPr>
            <a:r>
              <a:rPr lang="en-US" sz="2000" dirty="0">
                <a:cs typeface="Arial" charset="0"/>
              </a:rPr>
              <a:t>Building a long-term relationship with customers is </a:t>
            </a:r>
            <a:r>
              <a:rPr lang="en-US" sz="2000" dirty="0" smtClean="0">
                <a:cs typeface="Arial" charset="0"/>
              </a:rPr>
              <a:t>important</a:t>
            </a:r>
            <a:endParaRPr lang="en-US" sz="2000" dirty="0">
              <a:cs typeface="Arial" charset="0"/>
            </a:endParaRPr>
          </a:p>
          <a:p>
            <a:pPr marL="282575" eaLnBrk="1" hangingPunct="1">
              <a:spcBef>
                <a:spcPts val="0"/>
              </a:spcBef>
              <a:buFont typeface="+mj-lt"/>
              <a:buAutoNum type="arabicPeriod"/>
              <a:defRPr/>
            </a:pPr>
            <a:r>
              <a:rPr lang="en-US" dirty="0">
                <a:cs typeface="Arial" charset="0"/>
              </a:rPr>
              <a:t>Visit regularly, even if they don’t buy anything initially</a:t>
            </a:r>
          </a:p>
          <a:p>
            <a:pPr marL="282575" eaLnBrk="1" hangingPunct="1">
              <a:spcBef>
                <a:spcPts val="0"/>
              </a:spcBef>
              <a:buFont typeface="+mj-lt"/>
              <a:buAutoNum type="arabicPeriod"/>
              <a:defRPr/>
            </a:pPr>
            <a:r>
              <a:rPr lang="en-US" dirty="0">
                <a:cs typeface="Arial" charset="0"/>
              </a:rPr>
              <a:t>Build trust </a:t>
            </a:r>
          </a:p>
          <a:p>
            <a:pPr marL="800100" lvl="1" indent="-342900" eaLnBrk="1" hangingPunct="1">
              <a:spcBef>
                <a:spcPts val="0"/>
              </a:spcBef>
              <a:buFont typeface="Arial" panose="020B0604020202020204" pitchFamily="34" charset="0"/>
              <a:buChar char="•"/>
              <a:defRPr/>
            </a:pPr>
            <a:r>
              <a:rPr lang="en-US" sz="1600" dirty="0">
                <a:cs typeface="Arial" charset="0"/>
              </a:rPr>
              <a:t>Reliability on delivery times and quantities</a:t>
            </a:r>
          </a:p>
          <a:p>
            <a:pPr marL="800100" lvl="1" indent="-342900" eaLnBrk="1" hangingPunct="1">
              <a:spcBef>
                <a:spcPts val="0"/>
              </a:spcBef>
              <a:buFont typeface="Arial" panose="020B0604020202020204" pitchFamily="34" charset="0"/>
              <a:buChar char="•"/>
              <a:defRPr/>
            </a:pPr>
            <a:r>
              <a:rPr lang="en-US" sz="1600" dirty="0">
                <a:cs typeface="Arial" charset="0"/>
              </a:rPr>
              <a:t>Give them accurate information about delivery times, pricing, etc.</a:t>
            </a:r>
          </a:p>
          <a:p>
            <a:pPr marL="800100" lvl="1" indent="-342900" eaLnBrk="1" hangingPunct="1">
              <a:spcBef>
                <a:spcPts val="0"/>
              </a:spcBef>
              <a:buFont typeface="Arial" panose="020B0604020202020204" pitchFamily="34" charset="0"/>
              <a:buChar char="•"/>
              <a:defRPr/>
            </a:pPr>
            <a:r>
              <a:rPr lang="en-US" sz="1600" dirty="0">
                <a:cs typeface="Arial" charset="0"/>
              </a:rPr>
              <a:t>Give early warnings about deadlines that will be missed etc. </a:t>
            </a:r>
          </a:p>
        </p:txBody>
      </p:sp>
    </p:spTree>
    <p:extLst>
      <p:ext uri="{BB962C8B-B14F-4D97-AF65-F5344CB8AC3E}">
        <p14:creationId xmlns:p14="http://schemas.microsoft.com/office/powerpoint/2010/main" val="2947781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6">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6">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6">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6">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6">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3">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6">
                                            <p:txEl>
                                              <p:pRg st="5" end="5"/>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13">
                                            <p:txEl>
                                              <p:pRg st="5" end="5"/>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14"/>
                                        </p:tgtEl>
                                        <p:attrNameLst>
                                          <p:attrName>style.visibility</p:attrName>
                                        </p:attrNameLst>
                                      </p:cBhvr>
                                      <p:to>
                                        <p:strVal val="visible"/>
                                      </p:to>
                                    </p:set>
                                  </p:childTnLst>
                                </p:cTn>
                              </p:par>
                              <p:par>
                                <p:cTn id="43" presetID="1" presetClass="entr" presetSubtype="0" fill="hold" grpId="0" nodeType="withEffect">
                                  <p:stCondLst>
                                    <p:cond delay="0"/>
                                  </p:stCondLst>
                                  <p:childTnLst>
                                    <p:set>
                                      <p:cBhvr>
                                        <p:cTn id="44"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animBg="1"/>
      <p:bldP spid="14"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814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DE295016-1898-4417-B181-1220990F91C9}" type="slidenum">
              <a:rPr lang="en-US" sz="1600" b="1">
                <a:solidFill>
                  <a:prstClr val="black"/>
                </a:solidFill>
              </a:rPr>
              <a:pPr algn="ctr"/>
              <a:t>3</a:t>
            </a:fld>
            <a:endParaRPr lang="en-US" sz="1600" b="1">
              <a:solidFill>
                <a:prstClr val="black"/>
              </a:solidFill>
            </a:endParaRP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smtClean="0"/>
              <a:t>Marketing and Sales in a business</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518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sz="2000" dirty="0" smtClean="0"/>
              <a:t>In every business marketing and sales are important functions</a:t>
            </a:r>
          </a:p>
          <a:p>
            <a:pPr>
              <a:buFont typeface="Arial" panose="020B0604020202020204" pitchFamily="34" charset="0"/>
              <a:buChar char="•"/>
              <a:defRPr/>
            </a:pPr>
            <a:r>
              <a:rPr lang="en-IN" sz="2000" dirty="0"/>
              <a:t>Marketing is about thinking of a right product or service based on customer needs and then generating interest about it. </a:t>
            </a:r>
          </a:p>
          <a:p>
            <a:pPr>
              <a:buFont typeface="Arial" panose="020B0604020202020204" pitchFamily="34" charset="0"/>
              <a:buChar char="•"/>
              <a:defRPr/>
            </a:pPr>
            <a:r>
              <a:rPr lang="en-IN" sz="2000" dirty="0"/>
              <a:t>Sales is about contacting potential customers, convincing them to buy the product or service, and then collecting money once they have bought it</a:t>
            </a:r>
            <a:r>
              <a:rPr lang="en-IN" sz="2000" dirty="0" smtClean="0"/>
              <a:t>.</a:t>
            </a:r>
          </a:p>
          <a:p>
            <a:pPr>
              <a:buFont typeface="Arial" panose="020B0604020202020204" pitchFamily="34" charset="0"/>
              <a:buChar char="•"/>
              <a:defRPr/>
            </a:pPr>
            <a:r>
              <a:rPr lang="en-IN" sz="2000" dirty="0" smtClean="0"/>
              <a:t>Earlier we looked at marketing related concepts such as understanding customers, customer communication etc. Now we will look some concepts related to Sales</a:t>
            </a:r>
            <a:endParaRPr lang="en-US" sz="2000" dirty="0"/>
          </a:p>
        </p:txBody>
      </p:sp>
      <p:sp>
        <p:nvSpPr>
          <p:cNvPr id="11"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r>
              <a:rPr lang="hi-IN" sz="2400" dirty="0"/>
              <a:t>व्यापार में मार्केटिंग और सेल्स </a:t>
            </a:r>
            <a:endParaRPr lang="en-US" sz="2400" dirty="0"/>
          </a:p>
        </p:txBody>
      </p:sp>
      <p:sp>
        <p:nvSpPr>
          <p:cNvPr id="12" name="Text Box 2"/>
          <p:cNvSpPr txBox="1">
            <a:spLocks noChangeArrowheads="1"/>
          </p:cNvSpPr>
          <p:nvPr/>
        </p:nvSpPr>
        <p:spPr bwMode="auto">
          <a:xfrm>
            <a:off x="4648200" y="1035050"/>
            <a:ext cx="4267200" cy="5518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hi-IN" sz="2000" dirty="0" smtClean="0"/>
              <a:t>हरेक व्यापार </a:t>
            </a:r>
            <a:r>
              <a:rPr lang="hi-IN" sz="2000" dirty="0"/>
              <a:t>में मार्केटिंग और </a:t>
            </a:r>
            <a:r>
              <a:rPr lang="hi-IN" sz="2000" dirty="0" smtClean="0"/>
              <a:t>सेल्स महत्वपूर्ण </a:t>
            </a:r>
            <a:r>
              <a:rPr lang="en-US" sz="2000" dirty="0" err="1" smtClean="0"/>
              <a:t>कार्य</a:t>
            </a:r>
            <a:r>
              <a:rPr lang="en-US" sz="2000" dirty="0" smtClean="0"/>
              <a:t> </a:t>
            </a:r>
            <a:r>
              <a:rPr lang="en-US" sz="2000" dirty="0" err="1" smtClean="0"/>
              <a:t>हैं</a:t>
            </a:r>
            <a:r>
              <a:rPr lang="en-US" sz="2000" dirty="0"/>
              <a:t> </a:t>
            </a:r>
            <a:r>
              <a:rPr lang="hi-IN" sz="2000" dirty="0" smtClean="0"/>
              <a:t> </a:t>
            </a:r>
            <a:endParaRPr lang="en-US" sz="2000" dirty="0" smtClean="0"/>
          </a:p>
          <a:p>
            <a:pPr>
              <a:buFont typeface="Arial" panose="020B0604020202020204" pitchFamily="34" charset="0"/>
              <a:buChar char="•"/>
              <a:defRPr/>
            </a:pPr>
            <a:r>
              <a:rPr lang="en-IN" sz="2000" dirty="0" err="1" smtClean="0"/>
              <a:t>मार्केटिंग</a:t>
            </a:r>
            <a:r>
              <a:rPr lang="en-IN" sz="2000" dirty="0" smtClean="0"/>
              <a:t> </a:t>
            </a:r>
            <a:r>
              <a:rPr lang="en-IN" sz="2000" dirty="0" err="1" smtClean="0"/>
              <a:t>का</a:t>
            </a:r>
            <a:r>
              <a:rPr lang="en-IN" sz="2000" dirty="0" smtClean="0"/>
              <a:t> </a:t>
            </a:r>
            <a:r>
              <a:rPr lang="en-IN" sz="2000" dirty="0" err="1" smtClean="0"/>
              <a:t>अर्थ</a:t>
            </a:r>
            <a:r>
              <a:rPr lang="en-IN" sz="2000" dirty="0" smtClean="0"/>
              <a:t> </a:t>
            </a:r>
            <a:r>
              <a:rPr lang="en-IN" sz="2000" dirty="0" err="1" smtClean="0"/>
              <a:t>है</a:t>
            </a:r>
            <a:r>
              <a:rPr lang="en-IN" sz="2000" dirty="0" smtClean="0"/>
              <a:t> </a:t>
            </a:r>
            <a:r>
              <a:rPr lang="en-IN" sz="2000" dirty="0" err="1" smtClean="0"/>
              <a:t>ग्राहक</a:t>
            </a:r>
            <a:r>
              <a:rPr lang="en-IN" sz="2000" dirty="0" smtClean="0"/>
              <a:t> </a:t>
            </a:r>
            <a:r>
              <a:rPr lang="en-IN" sz="2000" dirty="0" err="1" smtClean="0"/>
              <a:t>की</a:t>
            </a:r>
            <a:r>
              <a:rPr lang="en-IN" sz="2000" dirty="0" smtClean="0"/>
              <a:t> </a:t>
            </a:r>
            <a:r>
              <a:rPr lang="en-IN" sz="2000" dirty="0" err="1" smtClean="0"/>
              <a:t>जरुरतों</a:t>
            </a:r>
            <a:r>
              <a:rPr lang="en-IN" sz="2000" dirty="0" smtClean="0"/>
              <a:t> </a:t>
            </a:r>
            <a:r>
              <a:rPr lang="en-IN" sz="2000" dirty="0" err="1" smtClean="0"/>
              <a:t>के</a:t>
            </a:r>
            <a:r>
              <a:rPr lang="en-IN" sz="2000" dirty="0" smtClean="0"/>
              <a:t> </a:t>
            </a:r>
            <a:r>
              <a:rPr lang="en-IN" sz="2000" dirty="0" err="1" smtClean="0"/>
              <a:t>आधार</a:t>
            </a:r>
            <a:r>
              <a:rPr lang="en-IN" sz="2000" dirty="0" smtClean="0"/>
              <a:t> </a:t>
            </a:r>
            <a:r>
              <a:rPr lang="en-IN" sz="2000" dirty="0" err="1" smtClean="0"/>
              <a:t>पर</a:t>
            </a:r>
            <a:r>
              <a:rPr lang="en-IN" sz="2000" dirty="0" smtClean="0"/>
              <a:t> </a:t>
            </a:r>
            <a:r>
              <a:rPr lang="en-IN" sz="2000" dirty="0" err="1" smtClean="0"/>
              <a:t>एक</a:t>
            </a:r>
            <a:r>
              <a:rPr lang="en-IN" sz="2000" dirty="0" smtClean="0"/>
              <a:t> </a:t>
            </a:r>
            <a:r>
              <a:rPr lang="en-IN" sz="2000" dirty="0" err="1" smtClean="0"/>
              <a:t>सही</a:t>
            </a:r>
            <a:r>
              <a:rPr lang="en-IN" sz="2000" dirty="0" smtClean="0"/>
              <a:t> </a:t>
            </a:r>
            <a:r>
              <a:rPr lang="en-IN" sz="2000" dirty="0" err="1" smtClean="0"/>
              <a:t>उत्पाद</a:t>
            </a:r>
            <a:r>
              <a:rPr lang="en-IN" sz="2000" dirty="0" smtClean="0"/>
              <a:t> </a:t>
            </a:r>
            <a:r>
              <a:rPr lang="en-IN" sz="2000" dirty="0" err="1" smtClean="0"/>
              <a:t>या</a:t>
            </a:r>
            <a:r>
              <a:rPr lang="en-IN" sz="2000" dirty="0" smtClean="0"/>
              <a:t> </a:t>
            </a:r>
            <a:r>
              <a:rPr lang="en-IN" sz="2000" dirty="0" err="1" smtClean="0"/>
              <a:t>सेवा</a:t>
            </a:r>
            <a:r>
              <a:rPr lang="en-IN" sz="2000" dirty="0" smtClean="0"/>
              <a:t> </a:t>
            </a:r>
            <a:r>
              <a:rPr lang="en-IN" sz="2000" dirty="0" err="1" smtClean="0"/>
              <a:t>के</a:t>
            </a:r>
            <a:r>
              <a:rPr lang="en-IN" sz="2000" dirty="0" smtClean="0"/>
              <a:t> </a:t>
            </a:r>
            <a:r>
              <a:rPr lang="en-IN" sz="2000" dirty="0" err="1" smtClean="0"/>
              <a:t>बारे</a:t>
            </a:r>
            <a:r>
              <a:rPr lang="en-IN" sz="2000" dirty="0" smtClean="0"/>
              <a:t> </a:t>
            </a:r>
            <a:r>
              <a:rPr lang="en-IN" sz="2000" dirty="0" err="1" smtClean="0"/>
              <a:t>में</a:t>
            </a:r>
            <a:r>
              <a:rPr lang="en-IN" sz="2000" dirty="0" smtClean="0"/>
              <a:t> </a:t>
            </a:r>
            <a:r>
              <a:rPr lang="en-IN" sz="2000" dirty="0" err="1" smtClean="0"/>
              <a:t>सोचना</a:t>
            </a:r>
            <a:r>
              <a:rPr lang="en-IN" sz="2000" dirty="0" smtClean="0"/>
              <a:t> </a:t>
            </a:r>
            <a:r>
              <a:rPr lang="en-IN" sz="2000" dirty="0" err="1" smtClean="0"/>
              <a:t>और</a:t>
            </a:r>
            <a:r>
              <a:rPr lang="en-IN" sz="2000" dirty="0" smtClean="0"/>
              <a:t> </a:t>
            </a:r>
            <a:r>
              <a:rPr lang="en-IN" sz="2000" dirty="0" err="1" smtClean="0"/>
              <a:t>फिर</a:t>
            </a:r>
            <a:r>
              <a:rPr lang="en-IN" sz="2000" dirty="0" smtClean="0"/>
              <a:t> </a:t>
            </a:r>
            <a:r>
              <a:rPr lang="en-IN" sz="2000" dirty="0" err="1" smtClean="0"/>
              <a:t>उसमें</a:t>
            </a:r>
            <a:r>
              <a:rPr lang="en-IN" sz="2000" dirty="0" smtClean="0"/>
              <a:t> </a:t>
            </a:r>
            <a:r>
              <a:rPr lang="en-IN" sz="2000" dirty="0" err="1" smtClean="0"/>
              <a:t>लोगों</a:t>
            </a:r>
            <a:r>
              <a:rPr lang="en-IN" sz="2000" dirty="0" smtClean="0"/>
              <a:t> </a:t>
            </a:r>
            <a:r>
              <a:rPr lang="en-IN" sz="2000" dirty="0" err="1" smtClean="0"/>
              <a:t>की</a:t>
            </a:r>
            <a:r>
              <a:rPr lang="en-IN" sz="2000" dirty="0" smtClean="0"/>
              <a:t> </a:t>
            </a:r>
            <a:r>
              <a:rPr lang="en-IN" sz="2000" dirty="0" err="1" smtClean="0"/>
              <a:t>रुचि</a:t>
            </a:r>
            <a:r>
              <a:rPr lang="en-IN" sz="2000" dirty="0" smtClean="0"/>
              <a:t> </a:t>
            </a:r>
            <a:r>
              <a:rPr lang="en-IN" sz="2000" dirty="0" err="1" smtClean="0"/>
              <a:t>जगाना</a:t>
            </a:r>
            <a:r>
              <a:rPr lang="en-IN" sz="2000" dirty="0" smtClean="0"/>
              <a:t> </a:t>
            </a:r>
            <a:endParaRPr lang="en-IN" sz="2000" dirty="0"/>
          </a:p>
          <a:p>
            <a:pPr>
              <a:buFont typeface="Arial" panose="020B0604020202020204" pitchFamily="34" charset="0"/>
              <a:buChar char="•"/>
              <a:defRPr/>
            </a:pPr>
            <a:r>
              <a:rPr lang="en-IN" sz="2000" dirty="0" err="1" smtClean="0"/>
              <a:t>सेल्स</a:t>
            </a:r>
            <a:r>
              <a:rPr lang="en-IN" sz="2000" dirty="0" smtClean="0"/>
              <a:t> </a:t>
            </a:r>
            <a:r>
              <a:rPr lang="en-IN" sz="2000" dirty="0" err="1" smtClean="0"/>
              <a:t>का</a:t>
            </a:r>
            <a:r>
              <a:rPr lang="en-IN" sz="2000" dirty="0" smtClean="0"/>
              <a:t> </a:t>
            </a:r>
            <a:r>
              <a:rPr lang="en-IN" sz="2000" dirty="0" err="1" smtClean="0"/>
              <a:t>मतलब</a:t>
            </a:r>
            <a:r>
              <a:rPr lang="en-IN" sz="2000" dirty="0" smtClean="0"/>
              <a:t> </a:t>
            </a:r>
            <a:r>
              <a:rPr lang="en-IN" sz="2000" dirty="0" err="1" smtClean="0"/>
              <a:t>है</a:t>
            </a:r>
            <a:r>
              <a:rPr lang="en-IN" sz="2000" dirty="0" smtClean="0"/>
              <a:t> </a:t>
            </a:r>
            <a:r>
              <a:rPr lang="en-IN" sz="2000" dirty="0" err="1" smtClean="0"/>
              <a:t>संभावित</a:t>
            </a:r>
            <a:r>
              <a:rPr lang="en-IN" sz="2000" dirty="0" smtClean="0"/>
              <a:t> </a:t>
            </a:r>
            <a:r>
              <a:rPr lang="en-IN" sz="2000" dirty="0" err="1" smtClean="0"/>
              <a:t>ग्राहकों</a:t>
            </a:r>
            <a:r>
              <a:rPr lang="en-IN" sz="2000" dirty="0" smtClean="0"/>
              <a:t> </a:t>
            </a:r>
            <a:r>
              <a:rPr lang="en-IN" sz="2000" dirty="0" err="1" smtClean="0"/>
              <a:t>से</a:t>
            </a:r>
            <a:r>
              <a:rPr lang="en-IN" sz="2000" dirty="0" smtClean="0"/>
              <a:t> </a:t>
            </a:r>
            <a:r>
              <a:rPr lang="en-IN" sz="2000" dirty="0" err="1" smtClean="0"/>
              <a:t>सम्पर्क</a:t>
            </a:r>
            <a:r>
              <a:rPr lang="en-IN" sz="2000" dirty="0" smtClean="0"/>
              <a:t> </a:t>
            </a:r>
            <a:r>
              <a:rPr lang="en-IN" sz="2000" dirty="0" err="1" smtClean="0"/>
              <a:t>करना</a:t>
            </a:r>
            <a:r>
              <a:rPr lang="en-IN" sz="2000" dirty="0" smtClean="0"/>
              <a:t>, </a:t>
            </a:r>
            <a:r>
              <a:rPr lang="en-IN" sz="2000" dirty="0" err="1" smtClean="0"/>
              <a:t>उनसे</a:t>
            </a:r>
            <a:r>
              <a:rPr lang="en-IN" sz="2000" dirty="0" smtClean="0"/>
              <a:t> </a:t>
            </a:r>
            <a:r>
              <a:rPr lang="en-IN" sz="2000" dirty="0" err="1" smtClean="0"/>
              <a:t>उत्पाद</a:t>
            </a:r>
            <a:r>
              <a:rPr lang="en-IN" sz="2000" dirty="0" smtClean="0"/>
              <a:t> </a:t>
            </a:r>
            <a:r>
              <a:rPr lang="en-IN" sz="2000" dirty="0" err="1" smtClean="0"/>
              <a:t>या</a:t>
            </a:r>
            <a:r>
              <a:rPr lang="en-IN" sz="2000" dirty="0" smtClean="0"/>
              <a:t> </a:t>
            </a:r>
            <a:r>
              <a:rPr lang="en-IN" sz="2000" dirty="0" err="1" smtClean="0"/>
              <a:t>सेवा</a:t>
            </a:r>
            <a:r>
              <a:rPr lang="en-IN" sz="2000" dirty="0" smtClean="0"/>
              <a:t> </a:t>
            </a:r>
            <a:r>
              <a:rPr lang="en-IN" sz="2000" dirty="0" err="1" smtClean="0"/>
              <a:t>खरीदने</a:t>
            </a:r>
            <a:r>
              <a:rPr lang="en-IN" sz="2000" dirty="0" smtClean="0"/>
              <a:t> </a:t>
            </a:r>
            <a:r>
              <a:rPr lang="en-IN" sz="2000" dirty="0" err="1" smtClean="0"/>
              <a:t>के</a:t>
            </a:r>
            <a:r>
              <a:rPr lang="en-IN" sz="2000" dirty="0" smtClean="0"/>
              <a:t> </a:t>
            </a:r>
            <a:r>
              <a:rPr lang="en-IN" sz="2000" dirty="0" err="1" smtClean="0"/>
              <a:t>लिए</a:t>
            </a:r>
            <a:r>
              <a:rPr lang="en-IN" sz="2000" dirty="0" smtClean="0"/>
              <a:t> </a:t>
            </a:r>
            <a:r>
              <a:rPr lang="en-IN" sz="2000" dirty="0" err="1" smtClean="0"/>
              <a:t>राजी</a:t>
            </a:r>
            <a:r>
              <a:rPr lang="en-IN" sz="2000" dirty="0" smtClean="0"/>
              <a:t> </a:t>
            </a:r>
            <a:r>
              <a:rPr lang="en-IN" sz="2000" dirty="0" err="1" smtClean="0"/>
              <a:t>करना</a:t>
            </a:r>
            <a:r>
              <a:rPr lang="en-IN" sz="2000" dirty="0" smtClean="0"/>
              <a:t> </a:t>
            </a:r>
            <a:r>
              <a:rPr lang="en-IN" sz="2000" dirty="0" err="1" smtClean="0"/>
              <a:t>और</a:t>
            </a:r>
            <a:r>
              <a:rPr lang="en-IN" sz="2000" dirty="0" smtClean="0"/>
              <a:t> </a:t>
            </a:r>
            <a:r>
              <a:rPr lang="en-IN" sz="2000" dirty="0" err="1" smtClean="0"/>
              <a:t>जब</a:t>
            </a:r>
            <a:r>
              <a:rPr lang="en-IN" sz="2000" dirty="0" smtClean="0"/>
              <a:t> </a:t>
            </a:r>
            <a:r>
              <a:rPr lang="en-IN" sz="2000" dirty="0" err="1" smtClean="0"/>
              <a:t>वो</a:t>
            </a:r>
            <a:r>
              <a:rPr lang="en-IN" sz="2000" dirty="0" smtClean="0"/>
              <a:t> </a:t>
            </a:r>
            <a:r>
              <a:rPr lang="en-IN" sz="2000" dirty="0" err="1" smtClean="0"/>
              <a:t>खरीद</a:t>
            </a:r>
            <a:r>
              <a:rPr lang="en-IN" sz="2000" dirty="0" smtClean="0"/>
              <a:t> </a:t>
            </a:r>
            <a:r>
              <a:rPr lang="en-IN" sz="2000" dirty="0" err="1" smtClean="0"/>
              <a:t>लें</a:t>
            </a:r>
            <a:r>
              <a:rPr lang="en-IN" sz="2000" dirty="0" smtClean="0"/>
              <a:t>, </a:t>
            </a:r>
            <a:r>
              <a:rPr lang="en-IN" sz="2000" dirty="0" err="1" smtClean="0"/>
              <a:t>तो</a:t>
            </a:r>
            <a:r>
              <a:rPr lang="en-IN" sz="2000" dirty="0" smtClean="0"/>
              <a:t> </a:t>
            </a:r>
            <a:r>
              <a:rPr lang="en-IN" sz="2000" dirty="0" err="1" smtClean="0"/>
              <a:t>उनसे</a:t>
            </a:r>
            <a:r>
              <a:rPr lang="en-IN" sz="2000" dirty="0" smtClean="0"/>
              <a:t> </a:t>
            </a:r>
            <a:r>
              <a:rPr lang="en-IN" sz="2000" dirty="0" err="1" smtClean="0"/>
              <a:t>पैसे</a:t>
            </a:r>
            <a:r>
              <a:rPr lang="en-IN" sz="2000" dirty="0" smtClean="0"/>
              <a:t> </a:t>
            </a:r>
            <a:r>
              <a:rPr lang="hi-IN" sz="2000" dirty="0" smtClean="0"/>
              <a:t>एकत्रित करना। </a:t>
            </a:r>
            <a:endParaRPr lang="en-IN" sz="2000" dirty="0" smtClean="0"/>
          </a:p>
          <a:p>
            <a:pPr>
              <a:buFont typeface="Arial" panose="020B0604020202020204" pitchFamily="34" charset="0"/>
              <a:buChar char="•"/>
              <a:defRPr/>
            </a:pPr>
            <a:r>
              <a:rPr lang="hi-IN" sz="2000" dirty="0" smtClean="0"/>
              <a:t>पहले हमने मार्केटिंग से जुड़े कुछ कॉंसेप्ट देखे थे जैसे कि ग्राहक को समझना, ग्राहक से बातचीत करना आदि। अब हम सेल्स से जुड़े कुछ कॉंसेप्ट देखेंगे। </a:t>
            </a:r>
            <a:endParaRPr lang="en-US" sz="2000" dirty="0"/>
          </a:p>
        </p:txBody>
      </p:sp>
    </p:spTree>
    <p:extLst>
      <p:ext uri="{BB962C8B-B14F-4D97-AF65-F5344CB8AC3E}">
        <p14:creationId xmlns:p14="http://schemas.microsoft.com/office/powerpoint/2010/main" val="17276160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2">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2">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2">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82978" name="Rectangle 5" hidden="1"/>
          <p:cNvGraphicFramePr>
            <a:graphicFrameLocks/>
          </p:cNvGraphicFramePr>
          <p:nvPr>
            <p:custDataLst>
              <p:tags r:id="rId2"/>
            </p:custDataLst>
          </p:nvPr>
        </p:nvGraphicFramePr>
        <p:xfrm>
          <a:off x="0" y="0"/>
          <a:ext cx="158750" cy="158750"/>
        </p:xfrm>
        <a:graphic>
          <a:graphicData uri="http://schemas.openxmlformats.org/presentationml/2006/ole">
            <mc:AlternateContent xmlns:mc="http://schemas.openxmlformats.org/markup-compatibility/2006">
              <mc:Choice xmlns:v="urn:schemas-microsoft-com:vml" Requires="v">
                <p:oleObj spid="_x0000_s564353" name="think-cell Slide" r:id="rId5" imgW="0" imgH="0" progId="">
                  <p:embed/>
                </p:oleObj>
              </mc:Choice>
              <mc:Fallback>
                <p:oleObj name="think-cell Slide" r:id="rId5" imgW="0" imgH="0" progId="">
                  <p:embed/>
                  <p:pic>
                    <p:nvPicPr>
                      <p:cNvPr id="0" name="AutoShape 22"/>
                      <p:cNvPicPr>
                        <a:picLocks noChangeArrowheads="1"/>
                      </p:cNvPicPr>
                      <p:nvPr/>
                    </p:nvPicPr>
                    <p:blipFill>
                      <a:blip>
                        <a:extLst>
                          <a:ext uri="{28A0092B-C50C-407E-A947-70E740481C1C}">
                            <a14:useLocalDpi xmlns:a14="http://schemas.microsoft.com/office/drawing/2010/main" val="0"/>
                          </a:ext>
                        </a:extLst>
                      </a:blip>
                      <a:srcRect/>
                      <a:stretch>
                        <a:fillRect/>
                      </a:stretch>
                    </p:blipFill>
                    <p:spPr bwMode="auto">
                      <a:xfrm>
                        <a:off x="0" y="0"/>
                        <a:ext cx="158750" cy="158750"/>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
        <p:nvSpPr>
          <p:cNvPr id="9" name="Slide Number Placeholder 5"/>
          <p:cNvSpPr>
            <a:spLocks noGrp="1"/>
          </p:cNvSpPr>
          <p:nvPr>
            <p:ph type="sldNum" sz="quarter" idx="12"/>
          </p:nvPr>
        </p:nvSpPr>
        <p:spPr>
          <a:xfrm>
            <a:off x="3429000" y="6492875"/>
            <a:ext cx="2133600" cy="365125"/>
          </a:xfrm>
        </p:spPr>
        <p:txBody>
          <a:bodyPr bIns="0" anchor="b" anchorCtr="0"/>
          <a:lstStyle/>
          <a:p>
            <a:pPr algn="ctr">
              <a:defRPr/>
            </a:pPr>
            <a:fld id="{75483718-A72F-41D6-BBED-8BCA41D1CCEB}" type="slidenum">
              <a:rPr lang="en-US" sz="1600" b="1" smtClean="0">
                <a:solidFill>
                  <a:prstClr val="black"/>
                </a:solidFill>
              </a:rPr>
              <a:pPr algn="ctr">
                <a:defRPr/>
              </a:pPr>
              <a:t>30</a:t>
            </a:fld>
            <a:endParaRPr lang="en-US" sz="1600" b="1" smtClean="0">
              <a:solidFill>
                <a:prstClr val="black"/>
              </a:solidFill>
            </a:endParaRPr>
          </a:p>
        </p:txBody>
      </p:sp>
      <p:sp>
        <p:nvSpPr>
          <p:cNvPr id="8"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dirty="0" smtClean="0"/>
              <a:t>ग्राहक के साथ दीर्घकालिक संबंध स्थापित करना (जारी)</a:t>
            </a:r>
            <a:endParaRPr lang="mr-IN" sz="2000" dirty="0">
              <a:solidFill>
                <a:srgbClr val="000000"/>
              </a:solidFill>
              <a:cs typeface="Arial" pitchFamily="34" charset="0"/>
            </a:endParaRPr>
          </a:p>
        </p:txBody>
      </p:sp>
      <p:sp>
        <p:nvSpPr>
          <p:cNvPr id="10" name="Text Box 2"/>
          <p:cNvSpPr txBox="1">
            <a:spLocks noChangeArrowheads="1"/>
          </p:cNvSpPr>
          <p:nvPr/>
        </p:nvSpPr>
        <p:spPr bwMode="auto">
          <a:xfrm>
            <a:off x="4648200" y="1035050"/>
            <a:ext cx="4267200" cy="57467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eaLnBrk="1" hangingPunct="1">
              <a:lnSpc>
                <a:spcPct val="120000"/>
              </a:lnSpc>
              <a:spcBef>
                <a:spcPts val="0"/>
              </a:spcBef>
              <a:buFont typeface="Arial" pitchFamily="34" charset="0"/>
              <a:buNone/>
              <a:defRPr/>
            </a:pPr>
            <a:r>
              <a:rPr lang="en-US" sz="1400" dirty="0">
                <a:cs typeface="Arial" pitchFamily="34" charset="0"/>
              </a:rPr>
              <a:t>3. </a:t>
            </a:r>
            <a:r>
              <a:rPr lang="x-none" dirty="0" smtClean="0">
                <a:cs typeface="Arial" pitchFamily="34" charset="0"/>
              </a:rPr>
              <a:t>उन्हें महत्वपूर्ण महसूस कराना</a:t>
            </a:r>
          </a:p>
          <a:p>
            <a:pPr marL="685800" indent="-393700" eaLnBrk="1" hangingPunct="1">
              <a:lnSpc>
                <a:spcPct val="120000"/>
              </a:lnSpc>
              <a:spcBef>
                <a:spcPts val="0"/>
              </a:spcBef>
              <a:buFont typeface="Arial" pitchFamily="34" charset="0"/>
              <a:buNone/>
              <a:defRPr/>
            </a:pPr>
            <a:r>
              <a:rPr lang="x-none" dirty="0" smtClean="0">
                <a:cs typeface="Arial" pitchFamily="34" charset="0"/>
              </a:rPr>
              <a:t>कम महत्वपूर्ण ग्राहकों की तुलना में महत्वपूर्ण ग्राहकों को ज्यादा प्राथमिकता देना; अनुकूल शर्तें प्रदान करना</a:t>
            </a:r>
            <a:r>
              <a:rPr lang="x-none" smtClean="0">
                <a:cs typeface="Arial" pitchFamily="34" charset="0"/>
              </a:rPr>
              <a:t>; </a:t>
            </a:r>
            <a:r>
              <a:rPr lang="hi-IN" dirty="0" smtClean="0">
                <a:cs typeface="Arial" pitchFamily="34" charset="0"/>
              </a:rPr>
              <a:t>हमेशा कम </a:t>
            </a:r>
            <a:r>
              <a:rPr lang="x-none" smtClean="0">
                <a:cs typeface="Arial" pitchFamily="34" charset="0"/>
              </a:rPr>
              <a:t>मूल्य </a:t>
            </a:r>
            <a:r>
              <a:rPr lang="hi-IN" dirty="0" smtClean="0">
                <a:cs typeface="Arial" pitchFamily="34" charset="0"/>
              </a:rPr>
              <a:t>देने </a:t>
            </a:r>
            <a:r>
              <a:rPr lang="x-none" smtClean="0">
                <a:cs typeface="Arial" pitchFamily="34" charset="0"/>
              </a:rPr>
              <a:t>की </a:t>
            </a:r>
            <a:r>
              <a:rPr lang="x-none" dirty="0" smtClean="0">
                <a:cs typeface="Arial" pitchFamily="34" charset="0"/>
              </a:rPr>
              <a:t>जरूरत नहीं</a:t>
            </a:r>
            <a:r>
              <a:rPr lang="x-none" smtClean="0">
                <a:cs typeface="Arial" pitchFamily="34" charset="0"/>
              </a:rPr>
              <a:t>, </a:t>
            </a:r>
            <a:r>
              <a:rPr lang="hi-IN" dirty="0" smtClean="0">
                <a:cs typeface="Arial" pitchFamily="34" charset="0"/>
              </a:rPr>
              <a:t>मौजूद स्टॉक में पहली प्राथमिकता देना, </a:t>
            </a:r>
            <a:r>
              <a:rPr lang="x-none" smtClean="0">
                <a:cs typeface="Arial" pitchFamily="34" charset="0"/>
              </a:rPr>
              <a:t>तेज डिलिवरी </a:t>
            </a:r>
            <a:r>
              <a:rPr lang="hi-IN" dirty="0" smtClean="0">
                <a:cs typeface="Arial" pitchFamily="34" charset="0"/>
              </a:rPr>
              <a:t>करना </a:t>
            </a:r>
            <a:r>
              <a:rPr lang="x-none" smtClean="0">
                <a:cs typeface="Arial" pitchFamily="34" charset="0"/>
              </a:rPr>
              <a:t>आदि </a:t>
            </a:r>
            <a:endParaRPr lang="x-none" dirty="0" smtClean="0">
              <a:cs typeface="Arial" pitchFamily="34" charset="0"/>
            </a:endParaRPr>
          </a:p>
          <a:p>
            <a:pPr marL="800100" indent="-457200" eaLnBrk="1" hangingPunct="1">
              <a:lnSpc>
                <a:spcPct val="120000"/>
              </a:lnSpc>
              <a:spcBef>
                <a:spcPts val="0"/>
              </a:spcBef>
              <a:buFont typeface="Arial" pitchFamily="34" charset="0"/>
              <a:buNone/>
              <a:tabLst>
                <a:tab pos="200025" algn="l"/>
                <a:tab pos="749300"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x-none" dirty="0" smtClean="0">
                <a:cs typeface="Arial" pitchFamily="34" charset="0"/>
              </a:rPr>
              <a:t>सुनिश्चित कीजिए कि कोई वरिष्ठ अधिकारी कभी—कभार उनसे मिलने आता रहे</a:t>
            </a:r>
          </a:p>
          <a:p>
            <a:pPr marL="800100" indent="-457200" eaLnBrk="1" hangingPunct="1">
              <a:lnSpc>
                <a:spcPct val="120000"/>
              </a:lnSpc>
              <a:spcBef>
                <a:spcPts val="0"/>
              </a:spcBef>
              <a:buFont typeface="Arial" pitchFamily="34" charset="0"/>
              <a:buNone/>
              <a:tabLst>
                <a:tab pos="200025" algn="l"/>
                <a:tab pos="749300"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x-none" dirty="0" smtClean="0">
                <a:cs typeface="Arial" pitchFamily="34" charset="0"/>
              </a:rPr>
              <a:t>अगर आप कोई महत्वपूर्ण निणर्य लेने जा रहे हैं तो उनका मत भी पूछिए; लेकिन सावधान रहें, उन्हें यह आभास न हो कि </a:t>
            </a:r>
            <a:r>
              <a:rPr lang="x-none" dirty="0">
                <a:cs typeface="Arial" pitchFamily="34" charset="0"/>
              </a:rPr>
              <a:t>आप वह ही करेंगे </a:t>
            </a:r>
            <a:r>
              <a:rPr lang="x-none" dirty="0" smtClean="0">
                <a:cs typeface="Arial" pitchFamily="34" charset="0"/>
              </a:rPr>
              <a:t>जो वो कहेंगे</a:t>
            </a:r>
            <a:endParaRPr lang="en-US" dirty="0">
              <a:cs typeface="Arial" pitchFamily="34" charset="0"/>
            </a:endParaRPr>
          </a:p>
        </p:txBody>
      </p:sp>
      <p:sp>
        <p:nvSpPr>
          <p:cNvPr id="11"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t>Building a Long-Term Relationship with </a:t>
            </a:r>
            <a:r>
              <a:rPr lang="en-US" sz="2000" dirty="0" smtClean="0"/>
              <a:t>customer (Continued)</a:t>
            </a:r>
            <a:endParaRPr lang="mr-IN" sz="2000" dirty="0">
              <a:solidFill>
                <a:srgbClr val="000000"/>
              </a:solidFill>
              <a:cs typeface="Arial" pitchFamily="34" charset="0"/>
            </a:endParaRPr>
          </a:p>
        </p:txBody>
      </p:sp>
      <p:sp>
        <p:nvSpPr>
          <p:cNvPr id="12" name="Text Box 2"/>
          <p:cNvSpPr txBox="1">
            <a:spLocks noChangeArrowheads="1"/>
          </p:cNvSpPr>
          <p:nvPr/>
        </p:nvSpPr>
        <p:spPr bwMode="auto">
          <a:xfrm>
            <a:off x="228600" y="1035050"/>
            <a:ext cx="4267200" cy="57467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0" indent="0" eaLnBrk="1" hangingPunct="1">
              <a:lnSpc>
                <a:spcPct val="120000"/>
              </a:lnSpc>
              <a:spcBef>
                <a:spcPts val="0"/>
              </a:spcBef>
              <a:buFont typeface="Arial" pitchFamily="34" charset="0"/>
              <a:buNone/>
              <a:defRPr/>
            </a:pPr>
            <a:r>
              <a:rPr lang="en-US" sz="1400" dirty="0">
                <a:cs typeface="Arial" pitchFamily="34" charset="0"/>
              </a:rPr>
              <a:t>3.   </a:t>
            </a:r>
            <a:r>
              <a:rPr lang="en-US" sz="2000" dirty="0">
                <a:cs typeface="Arial" pitchFamily="34" charset="0"/>
              </a:rPr>
              <a:t>Make them feel important</a:t>
            </a:r>
          </a:p>
          <a:p>
            <a:pPr marL="800100" lvl="1" indent="-342900" eaLnBrk="1" hangingPunct="1">
              <a:lnSpc>
                <a:spcPct val="120000"/>
              </a:lnSpc>
              <a:spcBef>
                <a:spcPts val="0"/>
              </a:spcBef>
              <a:buFont typeface="+mj-lt"/>
              <a:buAutoNum type="alphaLcPeriod"/>
              <a:defRPr/>
            </a:pPr>
            <a:r>
              <a:rPr lang="en-US" dirty="0">
                <a:cs typeface="Arial" pitchFamily="34" charset="0"/>
              </a:rPr>
              <a:t>Give important customers </a:t>
            </a:r>
            <a:r>
              <a:rPr lang="en-US" dirty="0" smtClean="0">
                <a:cs typeface="Arial" pitchFamily="34" charset="0"/>
              </a:rPr>
              <a:t>more of the effort and time over </a:t>
            </a:r>
            <a:r>
              <a:rPr lang="en-US" dirty="0">
                <a:cs typeface="Arial" pitchFamily="34" charset="0"/>
              </a:rPr>
              <a:t>less important </a:t>
            </a:r>
            <a:r>
              <a:rPr lang="en-US" dirty="0" smtClean="0">
                <a:cs typeface="Arial" pitchFamily="34" charset="0"/>
              </a:rPr>
              <a:t>customers</a:t>
            </a:r>
          </a:p>
          <a:p>
            <a:pPr marL="800100" lvl="1" indent="-342900" eaLnBrk="1" hangingPunct="1">
              <a:lnSpc>
                <a:spcPct val="120000"/>
              </a:lnSpc>
              <a:spcBef>
                <a:spcPts val="0"/>
              </a:spcBef>
              <a:buFont typeface="+mj-lt"/>
              <a:buAutoNum type="alphaLcPeriod"/>
              <a:defRPr/>
            </a:pPr>
            <a:r>
              <a:rPr lang="en-US" dirty="0" smtClean="0">
                <a:cs typeface="Arial" pitchFamily="34" charset="0"/>
              </a:rPr>
              <a:t>Offer </a:t>
            </a:r>
            <a:r>
              <a:rPr lang="en-US" dirty="0" err="1">
                <a:cs typeface="Arial" pitchFamily="34" charset="0"/>
              </a:rPr>
              <a:t>favourable</a:t>
            </a:r>
            <a:r>
              <a:rPr lang="en-US" dirty="0">
                <a:cs typeface="Arial" pitchFamily="34" charset="0"/>
              </a:rPr>
              <a:t> </a:t>
            </a:r>
            <a:r>
              <a:rPr lang="en-US" dirty="0" smtClean="0">
                <a:cs typeface="Arial" pitchFamily="34" charset="0"/>
              </a:rPr>
              <a:t>terms. These need not </a:t>
            </a:r>
            <a:r>
              <a:rPr lang="en-US" dirty="0">
                <a:cs typeface="Arial" pitchFamily="34" charset="0"/>
              </a:rPr>
              <a:t>be  </a:t>
            </a:r>
            <a:r>
              <a:rPr lang="en-US" dirty="0" smtClean="0">
                <a:cs typeface="Arial" pitchFamily="34" charset="0"/>
              </a:rPr>
              <a:t>always lower price but can be first </a:t>
            </a:r>
            <a:r>
              <a:rPr lang="en-US" dirty="0">
                <a:cs typeface="Arial" pitchFamily="34" charset="0"/>
              </a:rPr>
              <a:t>preference for </a:t>
            </a:r>
            <a:r>
              <a:rPr lang="en-US" dirty="0" smtClean="0">
                <a:cs typeface="Arial" pitchFamily="34" charset="0"/>
              </a:rPr>
              <a:t>the available stock, </a:t>
            </a:r>
            <a:r>
              <a:rPr lang="en-US" dirty="0">
                <a:cs typeface="Arial" pitchFamily="34" charset="0"/>
              </a:rPr>
              <a:t>faster delivery </a:t>
            </a:r>
            <a:r>
              <a:rPr lang="en-US" dirty="0" smtClean="0">
                <a:cs typeface="Arial" pitchFamily="34" charset="0"/>
              </a:rPr>
              <a:t>etc.</a:t>
            </a:r>
          </a:p>
          <a:p>
            <a:pPr marL="800100" lvl="1" indent="-342900" eaLnBrk="1" hangingPunct="1">
              <a:lnSpc>
                <a:spcPct val="120000"/>
              </a:lnSpc>
              <a:spcBef>
                <a:spcPts val="0"/>
              </a:spcBef>
              <a:buFont typeface="+mj-lt"/>
              <a:buAutoNum type="alphaLcPeriod"/>
              <a:defRPr/>
            </a:pPr>
            <a:r>
              <a:rPr lang="en-US" dirty="0" smtClean="0">
                <a:cs typeface="Arial" pitchFamily="34" charset="0"/>
              </a:rPr>
              <a:t>Ensure </a:t>
            </a:r>
            <a:r>
              <a:rPr lang="en-US" dirty="0">
                <a:cs typeface="Arial" pitchFamily="34" charset="0"/>
              </a:rPr>
              <a:t>someone senior visit them </a:t>
            </a:r>
            <a:r>
              <a:rPr lang="en-US" dirty="0" smtClean="0">
                <a:cs typeface="Arial" pitchFamily="34" charset="0"/>
              </a:rPr>
              <a:t>occasionally</a:t>
            </a:r>
          </a:p>
          <a:p>
            <a:pPr marL="800100" lvl="1" indent="-342900" eaLnBrk="1" hangingPunct="1">
              <a:lnSpc>
                <a:spcPct val="120000"/>
              </a:lnSpc>
              <a:spcBef>
                <a:spcPts val="0"/>
              </a:spcBef>
              <a:buFont typeface="+mj-lt"/>
              <a:buAutoNum type="alphaLcPeriod"/>
              <a:defRPr/>
            </a:pPr>
            <a:r>
              <a:rPr lang="en-US" dirty="0" smtClean="0">
                <a:cs typeface="Arial" pitchFamily="34" charset="0"/>
              </a:rPr>
              <a:t>Ask </a:t>
            </a:r>
            <a:r>
              <a:rPr lang="en-US" dirty="0">
                <a:cs typeface="Arial" pitchFamily="34" charset="0"/>
              </a:rPr>
              <a:t>their opinion about important decisions you are about to make; but be careful not to create the impression that you will definitely do what they say</a:t>
            </a:r>
          </a:p>
          <a:p>
            <a:pPr marL="0" indent="0" eaLnBrk="1" hangingPunct="1">
              <a:lnSpc>
                <a:spcPct val="120000"/>
              </a:lnSpc>
              <a:spcBef>
                <a:spcPts val="0"/>
              </a:spcBef>
              <a:buFont typeface="Arial" pitchFamily="34" charset="0"/>
              <a:buNone/>
              <a:defRPr/>
            </a:pPr>
            <a:endParaRPr lang="en-US" sz="1400" dirty="0">
              <a:cs typeface="Arial" pitchFamily="34" charset="0"/>
            </a:endParaRPr>
          </a:p>
        </p:txBody>
      </p:sp>
    </p:spTree>
    <p:extLst>
      <p:ext uri="{BB962C8B-B14F-4D97-AF65-F5344CB8AC3E}">
        <p14:creationId xmlns:p14="http://schemas.microsoft.com/office/powerpoint/2010/main" val="409646747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
                                            <p:txEl>
                                              <p:pRg st="1" end="1"/>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2">
                                            <p:txEl>
                                              <p:pRg st="2" end="2"/>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12">
                                            <p:txEl>
                                              <p:pRg st="3" end="3"/>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2">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0">
                                            <p:txEl>
                                              <p:pRg st="1" end="1"/>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0">
                                            <p:txEl>
                                              <p:pRg st="2" end="2"/>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23" name="TextBox 5"/>
          <p:cNvSpPr txBox="1">
            <a:spLocks noChangeArrowheads="1"/>
          </p:cNvSpPr>
          <p:nvPr/>
        </p:nvSpPr>
        <p:spPr bwMode="auto">
          <a:xfrm>
            <a:off x="533400" y="304800"/>
            <a:ext cx="38862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en-US" sz="4000" dirty="0">
                <a:latin typeface="Bradley Hand ITC" pitchFamily="66" charset="0"/>
              </a:rPr>
              <a:t>Key Points</a:t>
            </a:r>
          </a:p>
        </p:txBody>
      </p:sp>
      <p:sp>
        <p:nvSpPr>
          <p:cNvPr id="7" name="TextBox 6"/>
          <p:cNvSpPr txBox="1"/>
          <p:nvPr/>
        </p:nvSpPr>
        <p:spPr>
          <a:xfrm>
            <a:off x="533400" y="1178256"/>
            <a:ext cx="3886200" cy="4953000"/>
          </a:xfrm>
          <a:prstGeom prst="rect">
            <a:avLst/>
          </a:prstGeom>
          <a:noFill/>
        </p:spPr>
        <p:txBody>
          <a:bodyPr lIns="137160" anchor="ctr"/>
          <a:lstStyle/>
          <a:p>
            <a:pPr marL="273050" indent="-273050" fontAlgn="auto">
              <a:spcBef>
                <a:spcPts val="0"/>
              </a:spcBef>
              <a:spcAft>
                <a:spcPts val="200"/>
              </a:spcAft>
              <a:buFont typeface="Arial" charset="0"/>
              <a:buChar char="•"/>
              <a:defRPr/>
            </a:pPr>
            <a:endParaRPr lang="en-US" sz="2000" dirty="0">
              <a:latin typeface="+mj-lt"/>
            </a:endParaRPr>
          </a:p>
          <a:p>
            <a:pPr marL="273050" indent="-273050" fontAlgn="auto">
              <a:spcBef>
                <a:spcPts val="0"/>
              </a:spcBef>
              <a:spcAft>
                <a:spcPts val="200"/>
              </a:spcAft>
              <a:buFont typeface="Arial" charset="0"/>
              <a:buChar char="•"/>
              <a:defRPr/>
            </a:pPr>
            <a:r>
              <a:rPr lang="en-US" sz="2000" dirty="0">
                <a:latin typeface="+mj-lt"/>
              </a:rPr>
              <a:t>Building long-term relationships with customers is </a:t>
            </a:r>
            <a:r>
              <a:rPr lang="en-US" sz="2000" dirty="0" smtClean="0">
                <a:latin typeface="+mj-lt"/>
              </a:rPr>
              <a:t>important</a:t>
            </a:r>
            <a:endParaRPr lang="en-US" sz="2000" dirty="0">
              <a:latin typeface="+mj-lt"/>
            </a:endParaRPr>
          </a:p>
          <a:p>
            <a:pPr marL="273050" indent="-273050" fontAlgn="auto">
              <a:spcBef>
                <a:spcPts val="0"/>
              </a:spcBef>
              <a:spcAft>
                <a:spcPts val="200"/>
              </a:spcAft>
              <a:buFont typeface="Arial" charset="0"/>
              <a:buChar char="•"/>
              <a:defRPr/>
            </a:pPr>
            <a:endParaRPr lang="en-US" sz="2000" dirty="0">
              <a:latin typeface="+mj-lt"/>
            </a:endParaRPr>
          </a:p>
          <a:p>
            <a:pPr marL="273050" indent="-273050" fontAlgn="auto">
              <a:spcBef>
                <a:spcPts val="0"/>
              </a:spcBef>
              <a:spcAft>
                <a:spcPts val="200"/>
              </a:spcAft>
              <a:buFont typeface="Arial" charset="0"/>
              <a:buChar char="•"/>
              <a:defRPr/>
            </a:pPr>
            <a:r>
              <a:rPr lang="en-US" sz="2000" dirty="0">
                <a:latin typeface="+mj-lt"/>
              </a:rPr>
              <a:t>Building long-term </a:t>
            </a:r>
            <a:r>
              <a:rPr lang="en-US" sz="2000" dirty="0" smtClean="0">
                <a:latin typeface="+mj-lt"/>
              </a:rPr>
              <a:t>relationships with customers requires </a:t>
            </a:r>
            <a:endParaRPr lang="en-US" sz="2000" dirty="0">
              <a:latin typeface="+mj-lt"/>
            </a:endParaRPr>
          </a:p>
          <a:p>
            <a:pPr marL="914400" lvl="1" indent="-457200" fontAlgn="auto">
              <a:spcBef>
                <a:spcPts val="0"/>
              </a:spcBef>
              <a:spcAft>
                <a:spcPts val="200"/>
              </a:spcAft>
              <a:buFont typeface="+mj-lt"/>
              <a:buAutoNum type="alphaLcParenR"/>
              <a:defRPr/>
            </a:pPr>
            <a:r>
              <a:rPr lang="en-US" sz="2000" dirty="0">
                <a:latin typeface="+mj-lt"/>
              </a:rPr>
              <a:t>visiting regularly, </a:t>
            </a:r>
          </a:p>
          <a:p>
            <a:pPr marL="914400" lvl="1" indent="-457200" fontAlgn="auto">
              <a:spcBef>
                <a:spcPts val="0"/>
              </a:spcBef>
              <a:spcAft>
                <a:spcPts val="200"/>
              </a:spcAft>
              <a:buFont typeface="+mj-lt"/>
              <a:buAutoNum type="alphaLcParenR"/>
              <a:defRPr/>
            </a:pPr>
            <a:r>
              <a:rPr lang="en-US" sz="2000" dirty="0">
                <a:latin typeface="+mj-lt"/>
              </a:rPr>
              <a:t>gaining their trust, and </a:t>
            </a:r>
          </a:p>
          <a:p>
            <a:pPr marL="914400" lvl="1" indent="-457200" fontAlgn="auto">
              <a:spcBef>
                <a:spcPts val="0"/>
              </a:spcBef>
              <a:spcAft>
                <a:spcPts val="200"/>
              </a:spcAft>
              <a:buFont typeface="+mj-lt"/>
              <a:buAutoNum type="alphaLcParenR"/>
              <a:defRPr/>
            </a:pPr>
            <a:r>
              <a:rPr lang="en-US" sz="2000" dirty="0">
                <a:latin typeface="+mj-lt"/>
              </a:rPr>
              <a:t>making them feel important</a:t>
            </a:r>
          </a:p>
          <a:p>
            <a:pPr marL="457200" indent="-457200" fontAlgn="auto">
              <a:spcBef>
                <a:spcPts val="0"/>
              </a:spcBef>
              <a:spcAft>
                <a:spcPts val="200"/>
              </a:spcAft>
              <a:buFont typeface="Arial" pitchFamily="34" charset="0"/>
              <a:buChar char="•"/>
              <a:defRPr/>
            </a:pPr>
            <a:endParaRPr lang="en-US" sz="2000" dirty="0">
              <a:latin typeface="+mj-lt"/>
            </a:endParaRPr>
          </a:p>
          <a:p>
            <a:pPr marL="457200" indent="-457200" fontAlgn="auto">
              <a:spcBef>
                <a:spcPts val="0"/>
              </a:spcBef>
              <a:spcAft>
                <a:spcPts val="200"/>
              </a:spcAft>
              <a:buFont typeface="Arial" pitchFamily="34" charset="0"/>
              <a:buChar char="•"/>
              <a:defRPr/>
            </a:pPr>
            <a:r>
              <a:rPr lang="en-US" sz="2000" dirty="0">
                <a:latin typeface="+mj-lt"/>
              </a:rPr>
              <a:t>Good businesses focusing on building customer references and referrals over time</a:t>
            </a:r>
            <a:endParaRPr lang="en-IN" sz="2000" dirty="0">
              <a:latin typeface="+mj-lt"/>
            </a:endParaRPr>
          </a:p>
          <a:p>
            <a:pPr marL="914400" lvl="1" indent="-457200" fontAlgn="auto">
              <a:spcBef>
                <a:spcPts val="0"/>
              </a:spcBef>
              <a:spcAft>
                <a:spcPts val="200"/>
              </a:spcAft>
              <a:buFont typeface="+mj-lt"/>
              <a:buAutoNum type="alphaLcParenR"/>
              <a:defRPr/>
            </a:pPr>
            <a:endParaRPr lang="en-US" sz="2000" dirty="0">
              <a:latin typeface="+mj-lt"/>
            </a:endParaRPr>
          </a:p>
          <a:p>
            <a:pPr marL="914400" lvl="1" indent="-457200" fontAlgn="auto">
              <a:spcBef>
                <a:spcPts val="0"/>
              </a:spcBef>
              <a:spcAft>
                <a:spcPts val="200"/>
              </a:spcAft>
              <a:buFont typeface="+mj-lt"/>
              <a:buAutoNum type="arabicPeriod"/>
              <a:defRPr/>
            </a:pPr>
            <a:endParaRPr lang="en-US" sz="2000" dirty="0">
              <a:latin typeface="+mj-lt"/>
            </a:endParaRPr>
          </a:p>
        </p:txBody>
      </p:sp>
      <p:sp>
        <p:nvSpPr>
          <p:cNvPr id="9" name="TextBox 5"/>
          <p:cNvSpPr txBox="1">
            <a:spLocks noChangeArrowheads="1"/>
          </p:cNvSpPr>
          <p:nvPr/>
        </p:nvSpPr>
        <p:spPr bwMode="auto">
          <a:xfrm>
            <a:off x="4572000" y="304800"/>
            <a:ext cx="38862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x-none" sz="4000" dirty="0" smtClean="0">
                <a:latin typeface="Bradley Hand ITC" pitchFamily="66" charset="0"/>
              </a:rPr>
              <a:t>मुख्य बिंदु</a:t>
            </a:r>
            <a:endParaRPr lang="en-US" sz="4000" dirty="0">
              <a:latin typeface="Bradley Hand ITC" pitchFamily="66" charset="0"/>
            </a:endParaRPr>
          </a:p>
        </p:txBody>
      </p:sp>
      <p:sp>
        <p:nvSpPr>
          <p:cNvPr id="10" name="TextBox 9"/>
          <p:cNvSpPr txBox="1"/>
          <p:nvPr/>
        </p:nvSpPr>
        <p:spPr>
          <a:xfrm>
            <a:off x="4572000" y="1178256"/>
            <a:ext cx="3886200" cy="4953000"/>
          </a:xfrm>
          <a:prstGeom prst="rect">
            <a:avLst/>
          </a:prstGeom>
          <a:noFill/>
        </p:spPr>
        <p:txBody>
          <a:bodyPr lIns="137160" anchor="ctr"/>
          <a:lstStyle/>
          <a:p>
            <a:pPr marL="273050" indent="-273050" fontAlgn="auto">
              <a:spcBef>
                <a:spcPts val="0"/>
              </a:spcBef>
              <a:spcAft>
                <a:spcPts val="200"/>
              </a:spcAft>
              <a:buFont typeface="Arial" charset="0"/>
              <a:buChar char="•"/>
              <a:defRPr/>
            </a:pPr>
            <a:r>
              <a:rPr lang="x-none" sz="2000" dirty="0" smtClean="0">
                <a:latin typeface="+mj-lt"/>
              </a:rPr>
              <a:t>ग्राहकों के साथ दीर्घकालिक संबंध बनाना महत्वपूर्ण है</a:t>
            </a:r>
          </a:p>
          <a:p>
            <a:pPr marL="273050" indent="-273050" fontAlgn="auto">
              <a:spcBef>
                <a:spcPts val="0"/>
              </a:spcBef>
              <a:spcAft>
                <a:spcPts val="200"/>
              </a:spcAft>
              <a:buFont typeface="Arial" charset="0"/>
              <a:buChar char="•"/>
              <a:defRPr/>
            </a:pPr>
            <a:endParaRPr lang="x-none" sz="2000" dirty="0" smtClean="0">
              <a:latin typeface="+mj-lt"/>
            </a:endParaRPr>
          </a:p>
          <a:p>
            <a:pPr marL="273050" indent="-273050" fontAlgn="auto">
              <a:spcBef>
                <a:spcPts val="0"/>
              </a:spcBef>
              <a:spcAft>
                <a:spcPts val="200"/>
              </a:spcAft>
              <a:buFont typeface="Arial" charset="0"/>
              <a:buChar char="•"/>
              <a:defRPr/>
            </a:pPr>
            <a:r>
              <a:rPr lang="x-none" sz="2000" dirty="0" smtClean="0">
                <a:latin typeface="+mj-lt"/>
              </a:rPr>
              <a:t>दीर्घकालिक संबंध बनाने के लिए जरूरी है</a:t>
            </a:r>
          </a:p>
          <a:p>
            <a:pPr marL="749300" indent="-342900" fontAlgn="auto">
              <a:spcBef>
                <a:spcPts val="0"/>
              </a:spcBef>
              <a:spcAft>
                <a:spcPts val="200"/>
              </a:spcAft>
              <a:buFont typeface="+mj-lt"/>
              <a:buAutoNum type="alphaLcParenR"/>
              <a:defRPr/>
            </a:pPr>
            <a:r>
              <a:rPr lang="x-none" sz="1600" dirty="0" smtClean="0">
                <a:latin typeface="+mj-lt"/>
              </a:rPr>
              <a:t>नियमित तौर पर मिलना,</a:t>
            </a:r>
          </a:p>
          <a:p>
            <a:pPr marL="749300" indent="-342900" fontAlgn="auto">
              <a:spcBef>
                <a:spcPts val="0"/>
              </a:spcBef>
              <a:spcAft>
                <a:spcPts val="200"/>
              </a:spcAft>
              <a:buFont typeface="+mj-lt"/>
              <a:buAutoNum type="alphaLcParenR"/>
              <a:defRPr/>
            </a:pPr>
            <a:r>
              <a:rPr lang="x-none" sz="1600" dirty="0" smtClean="0">
                <a:latin typeface="+mj-lt"/>
              </a:rPr>
              <a:t>उनका विश्वास जीतना, और</a:t>
            </a:r>
          </a:p>
          <a:p>
            <a:pPr marL="749300" indent="-342900" fontAlgn="auto">
              <a:spcBef>
                <a:spcPts val="0"/>
              </a:spcBef>
              <a:spcAft>
                <a:spcPts val="200"/>
              </a:spcAft>
              <a:buFont typeface="+mj-lt"/>
              <a:buAutoNum type="alphaLcParenR"/>
              <a:defRPr/>
            </a:pPr>
            <a:r>
              <a:rPr lang="x-none" sz="1600" dirty="0" smtClean="0">
                <a:latin typeface="+mj-lt"/>
              </a:rPr>
              <a:t>उन्हें महत्वपूर्ण महसूस कराना</a:t>
            </a:r>
          </a:p>
          <a:p>
            <a:pPr marL="273050" indent="-273050" fontAlgn="auto">
              <a:spcBef>
                <a:spcPts val="0"/>
              </a:spcBef>
              <a:spcAft>
                <a:spcPts val="200"/>
              </a:spcAft>
              <a:buFont typeface="Arial" charset="0"/>
              <a:buChar char="•"/>
              <a:defRPr/>
            </a:pPr>
            <a:endParaRPr lang="x-none" sz="2000" dirty="0" smtClean="0">
              <a:latin typeface="+mj-lt"/>
            </a:endParaRPr>
          </a:p>
          <a:p>
            <a:pPr marL="273050" indent="-273050" fontAlgn="auto">
              <a:spcBef>
                <a:spcPts val="0"/>
              </a:spcBef>
              <a:spcAft>
                <a:spcPts val="200"/>
              </a:spcAft>
              <a:buFont typeface="Arial" charset="0"/>
              <a:buChar char="•"/>
              <a:defRPr/>
            </a:pPr>
            <a:r>
              <a:rPr lang="x-none" sz="2000" dirty="0" smtClean="0">
                <a:latin typeface="+mj-lt"/>
              </a:rPr>
              <a:t>एक </a:t>
            </a:r>
            <a:r>
              <a:rPr lang="x-none" sz="2000" dirty="0"/>
              <a:t>अच्छा व्यापार </a:t>
            </a:r>
            <a:r>
              <a:rPr lang="x-none" sz="2000" dirty="0" smtClean="0">
                <a:latin typeface="+mj-lt"/>
              </a:rPr>
              <a:t>समय—समय पर ग्राहकों की टिप्पणियों और रिफरल्स पर भी ध्यान देती है </a:t>
            </a:r>
            <a:endParaRPr lang="en-US" sz="2000" dirty="0">
              <a:latin typeface="+mj-lt"/>
            </a:endParaRPr>
          </a:p>
        </p:txBody>
      </p:sp>
      <p:sp>
        <p:nvSpPr>
          <p:cNvPr id="11" name="Slide Number Placeholder 3"/>
          <p:cNvSpPr>
            <a:spLocks noGrp="1"/>
          </p:cNvSpPr>
          <p:nvPr>
            <p:ph type="sldNum" sz="quarter" idx="12"/>
          </p:nvPr>
        </p:nvSpPr>
        <p:spPr>
          <a:xfrm>
            <a:off x="34290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CC0A263E-7DBB-6444-A153-2E36858F6A95}" type="slidenum">
              <a:rPr lang="en-US" sz="1600" b="1" smtClean="0">
                <a:solidFill>
                  <a:prstClr val="black"/>
                </a:solidFill>
              </a:rPr>
              <a:t>31</a:t>
            </a:fld>
            <a:endParaRPr lang="en-US" sz="1600" b="1" dirty="0">
              <a:solidFill>
                <a:prstClr val="black"/>
              </a:solidFill>
            </a:endParaRPr>
          </a:p>
        </p:txBody>
      </p:sp>
    </p:spTree>
    <p:extLst>
      <p:ext uri="{BB962C8B-B14F-4D97-AF65-F5344CB8AC3E}">
        <p14:creationId xmlns:p14="http://schemas.microsoft.com/office/powerpoint/2010/main" val="38486225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7">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2" end="2"/>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7">
                                            <p:txEl>
                                              <p:pRg st="4" end="4"/>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0">
                                            <p:txEl>
                                              <p:pRg st="3" end="3"/>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5" end="5"/>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0">
                                            <p:txEl>
                                              <p:pRg st="4" end="4"/>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7">
                                            <p:txEl>
                                              <p:pRg st="6" end="6"/>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7">
                                            <p:txEl>
                                              <p:pRg st="8" end="8"/>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0">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12"/>
          </p:nvPr>
        </p:nvSpPr>
        <p:spPr bwMode="auto">
          <a:xfrm>
            <a:off x="3124200" y="6356350"/>
            <a:ext cx="2895600" cy="3651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32</a:t>
            </a:fld>
            <a:endParaRPr lang="en-US" sz="1600" b="1" smtClean="0"/>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76200" y="3249612"/>
            <a:ext cx="414338" cy="3317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24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IN" sz="2000" dirty="0"/>
              <a:t>Marketing and sales in a business</a:t>
            </a:r>
            <a:endParaRPr lang="en-US" sz="2000" dirty="0"/>
          </a:p>
          <a:p>
            <a:pPr marL="457200" indent="-457200">
              <a:buFont typeface="+mj-lt"/>
              <a:buAutoNum type="arabicPeriod"/>
            </a:pPr>
            <a:r>
              <a:rPr lang="en-IN" sz="2000" dirty="0"/>
              <a:t>Main tasks of sales person</a:t>
            </a:r>
            <a:endParaRPr lang="en-US" sz="2000" dirty="0"/>
          </a:p>
          <a:p>
            <a:pPr marL="457200" indent="-457200">
              <a:buFont typeface="+mj-lt"/>
              <a:buAutoNum type="arabicPeriod"/>
            </a:pPr>
            <a:r>
              <a:rPr lang="en-IN" sz="2000" dirty="0"/>
              <a:t>Typical sales methods used by businesses</a:t>
            </a:r>
            <a:endParaRPr lang="en-US" sz="2000" dirty="0"/>
          </a:p>
          <a:p>
            <a:pPr marL="457200" indent="-457200">
              <a:buFont typeface="+mj-lt"/>
              <a:buAutoNum type="arabicPeriod"/>
            </a:pPr>
            <a:r>
              <a:rPr lang="en-IN" sz="2000" dirty="0"/>
              <a:t>Summary</a:t>
            </a:r>
            <a:endParaRPr lang="en-US" sz="2000" dirty="0"/>
          </a:p>
          <a:p>
            <a:pPr marL="457200" indent="-457200">
              <a:buFont typeface="+mj-lt"/>
              <a:buAutoNum type="arabicPeriod"/>
            </a:pPr>
            <a:r>
              <a:rPr lang="en-IN" sz="2000" dirty="0"/>
              <a:t>Selling effectively</a:t>
            </a:r>
            <a:endParaRPr lang="en-US" sz="2000" dirty="0"/>
          </a:p>
          <a:p>
            <a:pPr marL="457200" indent="-457200">
              <a:buFont typeface="+mj-lt"/>
              <a:buAutoNum type="arabicPeriod"/>
            </a:pPr>
            <a:r>
              <a:rPr lang="en-IN" sz="2000" dirty="0"/>
              <a:t>Giving credit in the business</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smtClean="0"/>
              <a:t>लक्ष्य</a:t>
            </a:r>
            <a:endParaRPr lang="en-GB" sz="2400" dirty="0"/>
          </a:p>
        </p:txBody>
      </p:sp>
      <p:sp>
        <p:nvSpPr>
          <p:cNvPr id="15" name="Text Box 17"/>
          <p:cNvSpPr txBox="1">
            <a:spLocks noChangeArrowheads="1"/>
          </p:cNvSpPr>
          <p:nvPr/>
        </p:nvSpPr>
        <p:spPr bwMode="auto">
          <a:xfrm>
            <a:off x="-76200" y="17557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76200" y="20605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7" name="Text Box 17"/>
          <p:cNvSpPr txBox="1">
            <a:spLocks noChangeArrowheads="1"/>
          </p:cNvSpPr>
          <p:nvPr/>
        </p:nvSpPr>
        <p:spPr bwMode="auto">
          <a:xfrm>
            <a:off x="-76200" y="26701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8" name="Text Box 17"/>
          <p:cNvSpPr txBox="1">
            <a:spLocks noChangeArrowheads="1"/>
          </p:cNvSpPr>
          <p:nvPr/>
        </p:nvSpPr>
        <p:spPr bwMode="auto">
          <a:xfrm>
            <a:off x="-76200" y="29749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9"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dirty="0" smtClean="0"/>
              <a:t>व्यापार में मार्केटिंग और सेल्स </a:t>
            </a:r>
            <a:endParaRPr lang="en-US" sz="2000" dirty="0"/>
          </a:p>
          <a:p>
            <a:pPr marL="457200" indent="-457200">
              <a:buFont typeface="+mj-lt"/>
              <a:buAutoNum type="arabicPeriod"/>
            </a:pPr>
            <a:r>
              <a:rPr lang="hi-IN" sz="2000" dirty="0" smtClean="0"/>
              <a:t>सेल्स कर्मचारी के मुख्य कार्य </a:t>
            </a:r>
            <a:endParaRPr lang="en-US" sz="2000" dirty="0"/>
          </a:p>
          <a:p>
            <a:pPr marL="457200" indent="-457200">
              <a:buFont typeface="+mj-lt"/>
              <a:buAutoNum type="arabicPeriod"/>
            </a:pPr>
            <a:r>
              <a:rPr lang="hi-IN" sz="2000" dirty="0" smtClean="0"/>
              <a:t>व्यापार द्वारा इस्तेमाल किए जाने वाले </a:t>
            </a:r>
            <a:r>
              <a:rPr lang="hi-IN" sz="2000" dirty="0"/>
              <a:t>सेल्स </a:t>
            </a:r>
            <a:r>
              <a:rPr lang="hi-IN" sz="2000" dirty="0" smtClean="0"/>
              <a:t>के सामान्य </a:t>
            </a:r>
            <a:r>
              <a:rPr lang="hi-IN" sz="2000" dirty="0"/>
              <a:t>तरीके </a:t>
            </a:r>
            <a:endParaRPr lang="en-US" sz="2000" dirty="0"/>
          </a:p>
          <a:p>
            <a:pPr marL="457200" indent="-457200">
              <a:buFont typeface="+mj-lt"/>
              <a:buAutoNum type="arabicPeriod"/>
            </a:pPr>
            <a:r>
              <a:rPr lang="hi-IN" sz="2000" dirty="0" smtClean="0"/>
              <a:t>सारांश </a:t>
            </a:r>
            <a:endParaRPr lang="en-US" sz="2000" dirty="0"/>
          </a:p>
          <a:p>
            <a:pPr marL="457200" indent="-457200">
              <a:buFont typeface="+mj-lt"/>
              <a:buAutoNum type="arabicPeriod"/>
            </a:pPr>
            <a:r>
              <a:rPr lang="hi-IN" sz="2000" dirty="0" smtClean="0"/>
              <a:t>प्रभावशाली तरीके से बिक्री करना </a:t>
            </a:r>
            <a:endParaRPr lang="en-US" sz="2000" dirty="0"/>
          </a:p>
          <a:p>
            <a:pPr marL="457200" indent="-457200">
              <a:buFont typeface="+mj-lt"/>
              <a:buAutoNum type="arabicPeriod"/>
            </a:pPr>
            <a:r>
              <a:rPr lang="hi-IN" sz="2000" dirty="0" smtClean="0"/>
              <a:t>व्यापार में उधार देना </a:t>
            </a:r>
            <a:endParaRPr lang="en-US" sz="2000" dirty="0"/>
          </a:p>
        </p:txBody>
      </p:sp>
    </p:spTree>
    <p:extLst>
      <p:ext uri="{BB962C8B-B14F-4D97-AF65-F5344CB8AC3E}">
        <p14:creationId xmlns:p14="http://schemas.microsoft.com/office/powerpoint/2010/main" val="3312785047"/>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9">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9">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9">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9">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9">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9">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TextBox 4"/>
          <p:cNvSpPr txBox="1">
            <a:spLocks noChangeArrowheads="1"/>
          </p:cNvSpPr>
          <p:nvPr/>
        </p:nvSpPr>
        <p:spPr bwMode="auto">
          <a:xfrm>
            <a:off x="457200" y="1066800"/>
            <a:ext cx="4038600" cy="5016758"/>
          </a:xfrm>
          <a:prstGeom prst="rect">
            <a:avLst/>
          </a:prstGeom>
          <a:noFill/>
          <a:ln w="9525">
            <a:noFill/>
            <a:miter lim="800000"/>
            <a:headEnd/>
            <a:tailEnd/>
          </a:ln>
        </p:spPr>
        <p:txBody>
          <a:bodyPr wrap="square">
            <a:spAutoFit/>
          </a:bodyPr>
          <a:lstStyle/>
          <a:p>
            <a:pPr>
              <a:defRPr/>
            </a:pPr>
            <a:r>
              <a:rPr lang="en-US" sz="2000" dirty="0" smtClean="0">
                <a:latin typeface="+mn-lt"/>
              </a:rPr>
              <a:t>For any business, the best </a:t>
            </a:r>
            <a:r>
              <a:rPr lang="en-US" sz="2000" dirty="0">
                <a:latin typeface="+mn-lt"/>
              </a:rPr>
              <a:t>approach is to avoid giving </a:t>
            </a:r>
            <a:r>
              <a:rPr lang="en-US" sz="2000" dirty="0" smtClean="0">
                <a:latin typeface="+mn-lt"/>
              </a:rPr>
              <a:t>credit to customers. </a:t>
            </a:r>
          </a:p>
          <a:p>
            <a:pPr>
              <a:defRPr/>
            </a:pPr>
            <a:endParaRPr lang="en-US" sz="2000" dirty="0">
              <a:latin typeface="+mn-lt"/>
            </a:endParaRPr>
          </a:p>
          <a:p>
            <a:pPr>
              <a:defRPr/>
            </a:pPr>
            <a:r>
              <a:rPr lang="en-US" sz="2000" dirty="0" smtClean="0">
                <a:latin typeface="+mn-lt"/>
              </a:rPr>
              <a:t>But </a:t>
            </a:r>
            <a:r>
              <a:rPr lang="en-US" sz="2000" dirty="0">
                <a:latin typeface="+mn-lt"/>
              </a:rPr>
              <a:t>it is not always </a:t>
            </a:r>
            <a:r>
              <a:rPr lang="en-US" sz="2000" dirty="0" smtClean="0">
                <a:latin typeface="+mn-lt"/>
              </a:rPr>
              <a:t>possible since customers expect it and without it, they may buy from competitors.</a:t>
            </a:r>
            <a:endParaRPr lang="en-US" sz="2000" dirty="0">
              <a:latin typeface="+mn-lt"/>
            </a:endParaRPr>
          </a:p>
          <a:p>
            <a:pPr>
              <a:defRPr/>
            </a:pPr>
            <a:endParaRPr lang="en-US" sz="2000" dirty="0">
              <a:latin typeface="+mn-lt"/>
            </a:endParaRPr>
          </a:p>
          <a:p>
            <a:pPr>
              <a:defRPr/>
            </a:pPr>
            <a:r>
              <a:rPr lang="en-US" sz="2000" dirty="0" smtClean="0">
                <a:latin typeface="+mn-lt"/>
              </a:rPr>
              <a:t>If a business decides to give </a:t>
            </a:r>
            <a:r>
              <a:rPr lang="en-US" sz="2000" dirty="0">
                <a:latin typeface="+mn-lt"/>
              </a:rPr>
              <a:t>credit, </a:t>
            </a:r>
            <a:r>
              <a:rPr lang="en-US" sz="2000" dirty="0" smtClean="0">
                <a:latin typeface="+mn-lt"/>
              </a:rPr>
              <a:t>then it must :</a:t>
            </a:r>
            <a:endParaRPr lang="en-US" sz="2000" dirty="0">
              <a:latin typeface="+mn-lt"/>
            </a:endParaRPr>
          </a:p>
          <a:p>
            <a:pPr>
              <a:defRPr/>
            </a:pPr>
            <a:endParaRPr lang="en-US" sz="2000" dirty="0">
              <a:latin typeface="+mn-lt"/>
            </a:endParaRPr>
          </a:p>
          <a:p>
            <a:pPr marL="457200" indent="-457200">
              <a:buFont typeface="+mj-lt"/>
              <a:buAutoNum type="arabicPeriod"/>
              <a:defRPr/>
            </a:pPr>
            <a:r>
              <a:rPr lang="en-US" sz="2000" dirty="0">
                <a:latin typeface="+mn-lt"/>
              </a:rPr>
              <a:t>Set a credit </a:t>
            </a:r>
            <a:r>
              <a:rPr lang="en-US" sz="2000" dirty="0" smtClean="0">
                <a:latin typeface="+mn-lt"/>
              </a:rPr>
              <a:t>policy. (We will soon see what goes into credit policy)</a:t>
            </a:r>
            <a:endParaRPr lang="en-US" sz="2000" dirty="0">
              <a:latin typeface="+mn-lt"/>
            </a:endParaRPr>
          </a:p>
          <a:p>
            <a:pPr marL="457200" indent="-457200">
              <a:buFont typeface="+mj-lt"/>
              <a:buAutoNum type="arabicPeriod"/>
              <a:defRPr/>
            </a:pPr>
            <a:r>
              <a:rPr lang="en-US" sz="2000" dirty="0">
                <a:latin typeface="+mn-lt"/>
              </a:rPr>
              <a:t>Track credit and </a:t>
            </a:r>
            <a:br>
              <a:rPr lang="en-US" sz="2000" dirty="0">
                <a:latin typeface="+mn-lt"/>
              </a:rPr>
            </a:br>
            <a:r>
              <a:rPr lang="en-US" sz="2000" dirty="0">
                <a:latin typeface="+mn-lt"/>
              </a:rPr>
              <a:t>ensure timely </a:t>
            </a:r>
            <a:r>
              <a:rPr lang="en-US" sz="2000" dirty="0" smtClean="0">
                <a:latin typeface="+mn-lt"/>
              </a:rPr>
              <a:t>payment</a:t>
            </a:r>
          </a:p>
          <a:p>
            <a:pPr marL="457200" indent="-457200">
              <a:buFont typeface="+mj-lt"/>
              <a:buAutoNum type="arabicPeriod"/>
              <a:defRPr/>
            </a:pPr>
            <a:r>
              <a:rPr lang="en-US" sz="2000" dirty="0" smtClean="0">
                <a:latin typeface="+mn-lt"/>
              </a:rPr>
              <a:t>Understand impact of credit on working capital required</a:t>
            </a:r>
            <a:endParaRPr lang="en-US" sz="2400" dirty="0">
              <a:latin typeface="+mn-lt"/>
            </a:endParaRPr>
          </a:p>
        </p:txBody>
      </p:sp>
      <p:sp>
        <p:nvSpPr>
          <p:cNvPr id="8" name="TextBox 4"/>
          <p:cNvSpPr txBox="1">
            <a:spLocks noChangeArrowheads="1"/>
          </p:cNvSpPr>
          <p:nvPr/>
        </p:nvSpPr>
        <p:spPr bwMode="auto">
          <a:xfrm>
            <a:off x="4876800" y="1066800"/>
            <a:ext cx="4038600" cy="5355312"/>
          </a:xfrm>
          <a:prstGeom prst="rect">
            <a:avLst/>
          </a:prstGeom>
          <a:noFill/>
          <a:ln w="9525">
            <a:noFill/>
            <a:miter lim="800000"/>
            <a:headEnd/>
            <a:tailEnd/>
          </a:ln>
        </p:spPr>
        <p:txBody>
          <a:bodyPr wrap="square">
            <a:spAutoFit/>
          </a:bodyPr>
          <a:lstStyle/>
          <a:p>
            <a:pPr>
              <a:defRPr/>
            </a:pPr>
            <a:r>
              <a:rPr lang="x-none" dirty="0"/>
              <a:t>उधार देने से बचना </a:t>
            </a:r>
            <a:r>
              <a:rPr lang="x-none" dirty="0" smtClean="0">
                <a:latin typeface="+mn-lt"/>
              </a:rPr>
              <a:t>सबसे अच्छा </a:t>
            </a:r>
            <a:r>
              <a:rPr lang="x-none" smtClean="0">
                <a:latin typeface="+mn-lt"/>
              </a:rPr>
              <a:t>दृष्टिकोण </a:t>
            </a:r>
            <a:r>
              <a:rPr lang="x-none" smtClean="0">
                <a:latin typeface="+mn-lt"/>
              </a:rPr>
              <a:t>है</a:t>
            </a:r>
            <a:r>
              <a:rPr lang="hi-IN" dirty="0" smtClean="0">
                <a:latin typeface="+mn-lt"/>
              </a:rPr>
              <a:t>।</a:t>
            </a:r>
            <a:r>
              <a:rPr lang="x-none" smtClean="0">
                <a:latin typeface="+mn-lt"/>
              </a:rPr>
              <a:t> </a:t>
            </a:r>
            <a:endParaRPr lang="hi-IN" dirty="0" smtClean="0">
              <a:latin typeface="+mn-lt"/>
            </a:endParaRPr>
          </a:p>
          <a:p>
            <a:pPr>
              <a:defRPr/>
            </a:pPr>
            <a:endParaRPr lang="hi-IN" dirty="0">
              <a:latin typeface="+mn-lt"/>
            </a:endParaRPr>
          </a:p>
          <a:p>
            <a:pPr>
              <a:defRPr/>
            </a:pPr>
            <a:r>
              <a:rPr lang="x-none" smtClean="0">
                <a:latin typeface="+mn-lt"/>
              </a:rPr>
              <a:t>लेकिन </a:t>
            </a:r>
            <a:r>
              <a:rPr lang="x-none" dirty="0" smtClean="0">
                <a:latin typeface="+mn-lt"/>
              </a:rPr>
              <a:t>यह हमेशा संभव </a:t>
            </a:r>
            <a:r>
              <a:rPr lang="x-none" smtClean="0">
                <a:latin typeface="+mn-lt"/>
              </a:rPr>
              <a:t>नहीं </a:t>
            </a:r>
            <a:r>
              <a:rPr lang="x-none" smtClean="0">
                <a:latin typeface="+mn-lt"/>
              </a:rPr>
              <a:t>होता</a:t>
            </a:r>
            <a:r>
              <a:rPr lang="hi-IN" dirty="0" smtClean="0">
                <a:latin typeface="+mn-lt"/>
              </a:rPr>
              <a:t> क्युंकि ग्राहक इसकी मांग करते हैं और न मिलने पर वो जाकर प्रतिद्वंदियों से खरीदारी कर लेंगे।</a:t>
            </a:r>
            <a:endParaRPr lang="x-none" dirty="0" smtClean="0">
              <a:latin typeface="+mn-lt"/>
            </a:endParaRPr>
          </a:p>
          <a:p>
            <a:pPr>
              <a:defRPr/>
            </a:pPr>
            <a:endParaRPr lang="hi-IN" dirty="0" smtClean="0">
              <a:latin typeface="+mn-lt"/>
            </a:endParaRPr>
          </a:p>
          <a:p>
            <a:pPr>
              <a:defRPr/>
            </a:pPr>
            <a:r>
              <a:rPr lang="x-none" smtClean="0">
                <a:latin typeface="+mn-lt"/>
              </a:rPr>
              <a:t>अगर </a:t>
            </a:r>
            <a:r>
              <a:rPr lang="x-none" dirty="0" smtClean="0">
                <a:latin typeface="+mn-lt"/>
              </a:rPr>
              <a:t>उधार दे रहे हैं, तो ​व्यापार को निम्न कार्य करना </a:t>
            </a:r>
            <a:r>
              <a:rPr lang="x-none" smtClean="0">
                <a:latin typeface="+mn-lt"/>
              </a:rPr>
              <a:t>चाहिए</a:t>
            </a:r>
            <a:r>
              <a:rPr lang="x-none" smtClean="0">
                <a:latin typeface="+mn-lt"/>
              </a:rPr>
              <a:t>:</a:t>
            </a:r>
            <a:endParaRPr lang="hi-IN" dirty="0" smtClean="0">
              <a:latin typeface="+mn-lt"/>
            </a:endParaRPr>
          </a:p>
          <a:p>
            <a:pPr>
              <a:defRPr/>
            </a:pPr>
            <a:endParaRPr lang="x-none" dirty="0" smtClean="0">
              <a:latin typeface="+mn-lt"/>
            </a:endParaRPr>
          </a:p>
          <a:p>
            <a:pPr marL="457200" indent="-457200">
              <a:buFont typeface="+mj-lt"/>
              <a:buAutoNum type="arabicPeriod"/>
              <a:defRPr/>
            </a:pPr>
            <a:r>
              <a:rPr lang="x-none" dirty="0" smtClean="0">
                <a:latin typeface="+mn-lt"/>
              </a:rPr>
              <a:t>एक उधार नीति </a:t>
            </a:r>
            <a:r>
              <a:rPr lang="x-none" smtClean="0">
                <a:latin typeface="+mn-lt"/>
              </a:rPr>
              <a:t>तय </a:t>
            </a:r>
            <a:r>
              <a:rPr lang="x-none" smtClean="0">
                <a:latin typeface="+mn-lt"/>
              </a:rPr>
              <a:t>कीजिए</a:t>
            </a:r>
            <a:r>
              <a:rPr lang="hi-IN" dirty="0" smtClean="0">
                <a:latin typeface="+mn-lt"/>
              </a:rPr>
              <a:t> (हम जल्द देखेंगे कि उधार नीति में क्या-क्या चीजें शामिल होती हैं)  </a:t>
            </a:r>
            <a:endParaRPr lang="x-none" dirty="0" smtClean="0">
              <a:latin typeface="+mn-lt"/>
            </a:endParaRPr>
          </a:p>
          <a:p>
            <a:pPr marL="457200" indent="-457200">
              <a:buFont typeface="+mj-lt"/>
              <a:buAutoNum type="arabicPeriod"/>
              <a:defRPr/>
            </a:pPr>
            <a:r>
              <a:rPr lang="x-none" dirty="0"/>
              <a:t>उधार </a:t>
            </a:r>
            <a:r>
              <a:rPr lang="x-none" dirty="0" smtClean="0"/>
              <a:t>की </a:t>
            </a:r>
            <a:r>
              <a:rPr lang="x-none" smtClean="0">
                <a:latin typeface="+mn-lt"/>
              </a:rPr>
              <a:t>जांच </a:t>
            </a:r>
            <a:r>
              <a:rPr lang="x-none" smtClean="0">
                <a:latin typeface="+mn-lt"/>
              </a:rPr>
              <a:t>क</a:t>
            </a:r>
            <a:r>
              <a:rPr lang="hi-IN" dirty="0" smtClean="0">
                <a:latin typeface="+mn-lt"/>
              </a:rPr>
              <a:t>रें </a:t>
            </a:r>
            <a:r>
              <a:rPr lang="x-none" smtClean="0">
                <a:latin typeface="+mn-lt"/>
              </a:rPr>
              <a:t>और </a:t>
            </a:r>
            <a:r>
              <a:rPr lang="x-none" dirty="0" smtClean="0">
                <a:latin typeface="+mn-lt"/>
              </a:rPr>
              <a:t>समय पर भुगतान सुनिश्चित कीजिए</a:t>
            </a:r>
          </a:p>
          <a:p>
            <a:pPr marL="457200" indent="-457200">
              <a:buFont typeface="+mj-lt"/>
              <a:buAutoNum type="arabicPeriod"/>
              <a:defRPr/>
            </a:pPr>
            <a:r>
              <a:rPr lang="x-none" dirty="0" smtClean="0">
                <a:latin typeface="+mn-lt"/>
              </a:rPr>
              <a:t>व्यापार चलाने के लिए आवश्यक कार्यशील पूंजी पर उधार के प्रभाव को समझिए</a:t>
            </a:r>
            <a:endParaRPr lang="en-US" dirty="0">
              <a:latin typeface="+mn-lt"/>
            </a:endParaRPr>
          </a:p>
        </p:txBody>
      </p:sp>
      <p:sp>
        <p:nvSpPr>
          <p:cNvPr id="9" name="Slide Number Placeholder 3"/>
          <p:cNvSpPr>
            <a:spLocks noGrp="1"/>
          </p:cNvSpPr>
          <p:nvPr>
            <p:ph type="sldNum" sz="quarter" idx="12"/>
          </p:nvPr>
        </p:nvSpPr>
        <p:spPr>
          <a:xfrm>
            <a:off x="34290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A2FDFDEF-3676-6349-9254-6CEE037552B9}" type="slidenum">
              <a:rPr lang="en-US" sz="1600" b="1" smtClean="0">
                <a:solidFill>
                  <a:prstClr val="black"/>
                </a:solidFill>
              </a:rPr>
              <a:t>33</a:t>
            </a:fld>
            <a:endParaRPr lang="en-US" sz="1600" b="1" dirty="0">
              <a:solidFill>
                <a:prstClr val="black"/>
              </a:solidFill>
            </a:endParaRPr>
          </a:p>
        </p:txBody>
      </p:sp>
      <p:sp>
        <p:nvSpPr>
          <p:cNvPr id="11"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smtClean="0"/>
              <a:t>Offering credit to customers</a:t>
            </a:r>
            <a:endParaRPr lang="mr-IN" sz="2000" dirty="0">
              <a:solidFill>
                <a:srgbClr val="000000"/>
              </a:solidFill>
              <a:cs typeface="Arial" pitchFamily="34" charset="0"/>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000" dirty="0" smtClean="0"/>
              <a:t>ग्राहकों को उधार देना </a:t>
            </a:r>
            <a:endParaRPr lang="mr-IN" sz="2000" dirty="0">
              <a:solidFill>
                <a:srgbClr val="000000"/>
              </a:solidFill>
              <a:cs typeface="Arial" pitchFamily="34" charset="0"/>
            </a:endParaRPr>
          </a:p>
        </p:txBody>
      </p:sp>
    </p:spTree>
    <p:extLst>
      <p:ext uri="{BB962C8B-B14F-4D97-AF65-F5344CB8AC3E}">
        <p14:creationId xmlns:p14="http://schemas.microsoft.com/office/powerpoint/2010/main" val="5144410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1267">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8">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1267">
                                            <p:txEl>
                                              <p:pRg st="4" end="4"/>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4" end="4"/>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1267">
                                            <p:txEl>
                                              <p:pRg st="6" end="6"/>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1267">
                                            <p:txEl>
                                              <p:pRg st="7" end="7"/>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8">
                                            <p:txEl>
                                              <p:pRg st="7" end="7"/>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1267">
                                            <p:txEl>
                                              <p:pRg st="8" end="8"/>
                                            </p:txEl>
                                          </p:spTgt>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8">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814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54C2EA78-33C3-4C5B-8878-83A8D90B7CE8}" type="slidenum">
              <a:rPr lang="en-US" sz="1600" b="1">
                <a:solidFill>
                  <a:prstClr val="black"/>
                </a:solidFill>
              </a:rPr>
              <a:pPr algn="ctr"/>
              <a:t>34</a:t>
            </a:fld>
            <a:endParaRPr lang="en-US" sz="1600" b="1">
              <a:solidFill>
                <a:prstClr val="black"/>
              </a:solidFill>
            </a:endParaRPr>
          </a:p>
        </p:txBody>
      </p:sp>
      <p:sp>
        <p:nvSpPr>
          <p:cNvPr id="8"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smtClean="0">
                <a:solidFill>
                  <a:srgbClr val="000000"/>
                </a:solidFill>
                <a:cs typeface="Arial" pitchFamily="34" charset="0"/>
              </a:rPr>
              <a:t>उधार </a:t>
            </a:r>
            <a:r>
              <a:rPr lang="x-none" sz="2000" dirty="0" smtClean="0">
                <a:solidFill>
                  <a:srgbClr val="000000"/>
                </a:solidFill>
                <a:cs typeface="Arial" pitchFamily="34" charset="0"/>
              </a:rPr>
              <a:t>नीति </a:t>
            </a:r>
            <a:r>
              <a:rPr lang="x-none" sz="2000" smtClean="0">
                <a:solidFill>
                  <a:srgbClr val="000000"/>
                </a:solidFill>
                <a:cs typeface="Arial" pitchFamily="34" charset="0"/>
              </a:rPr>
              <a:t>तय </a:t>
            </a:r>
            <a:r>
              <a:rPr lang="x-none" sz="2000" smtClean="0">
                <a:solidFill>
                  <a:srgbClr val="000000"/>
                </a:solidFill>
                <a:cs typeface="Arial" pitchFamily="34" charset="0"/>
              </a:rPr>
              <a:t>कर</a:t>
            </a:r>
            <a:r>
              <a:rPr lang="hi-IN" sz="2000" dirty="0" smtClean="0">
                <a:solidFill>
                  <a:srgbClr val="000000"/>
                </a:solidFill>
                <a:cs typeface="Arial" pitchFamily="34" charset="0"/>
              </a:rPr>
              <a:t>ने के लिए निम्न फैसले करने पड़ते हैं </a:t>
            </a:r>
            <a:r>
              <a:rPr lang="x-none" sz="2000" smtClean="0">
                <a:solidFill>
                  <a:srgbClr val="000000"/>
                </a:solidFill>
                <a:cs typeface="Arial" pitchFamily="34" charset="0"/>
              </a:rPr>
              <a:t> </a:t>
            </a:r>
            <a:endParaRPr lang="mr-IN" sz="2000" dirty="0">
              <a:solidFill>
                <a:srgbClr val="000000"/>
              </a:solidFill>
              <a:cs typeface="Arial" pitchFamily="34" charset="0"/>
            </a:endParaRPr>
          </a:p>
        </p:txBody>
      </p:sp>
      <p:sp>
        <p:nvSpPr>
          <p:cNvPr id="9"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x-none" sz="1700" dirty="0" smtClean="0"/>
              <a:t>उधार नीति स्पष्ट रूप </a:t>
            </a:r>
            <a:r>
              <a:rPr lang="x-none" sz="1700" smtClean="0"/>
              <a:t>से </a:t>
            </a:r>
            <a:r>
              <a:rPr lang="x-none" sz="1700" smtClean="0"/>
              <a:t>बता</a:t>
            </a:r>
            <a:r>
              <a:rPr lang="hi-IN" sz="1700" dirty="0" smtClean="0"/>
              <a:t>ती हो </a:t>
            </a:r>
            <a:endParaRPr lang="x-none" sz="1700" dirty="0" smtClean="0"/>
          </a:p>
          <a:p>
            <a:pPr marL="571500">
              <a:buFont typeface="Arial" panose="020B0604020202020204" pitchFamily="34" charset="0"/>
              <a:buChar char="•"/>
              <a:defRPr/>
            </a:pPr>
            <a:r>
              <a:rPr lang="x-none" sz="1700" dirty="0" smtClean="0"/>
              <a:t>किस प्रकार के ग्राहक को आप उधार देंगे, और किस प्रकार के ग्राहक को नहीं देंगे</a:t>
            </a:r>
          </a:p>
          <a:p>
            <a:pPr marL="571500">
              <a:buFont typeface="Arial" panose="020B0604020202020204" pitchFamily="34" charset="0"/>
              <a:buChar char="•"/>
              <a:defRPr/>
            </a:pPr>
            <a:r>
              <a:rPr lang="x-none" sz="1700" dirty="0" smtClean="0"/>
              <a:t>प्रत्येक प्रकार के </a:t>
            </a:r>
            <a:r>
              <a:rPr lang="x-none" sz="1700" smtClean="0"/>
              <a:t>ग्राहक </a:t>
            </a:r>
            <a:r>
              <a:rPr lang="hi-IN" sz="1700" dirty="0" smtClean="0"/>
              <a:t>के लिए </a:t>
            </a:r>
            <a:r>
              <a:rPr lang="x-none" sz="1700" smtClean="0"/>
              <a:t>उधार </a:t>
            </a:r>
            <a:r>
              <a:rPr lang="x-none" sz="1700" smtClean="0"/>
              <a:t>राशि </a:t>
            </a:r>
            <a:r>
              <a:rPr lang="hi-IN" sz="1700" dirty="0" smtClean="0"/>
              <a:t>की सीमा </a:t>
            </a:r>
            <a:endParaRPr lang="x-none" sz="1700" dirty="0" smtClean="0"/>
          </a:p>
          <a:p>
            <a:pPr marL="571500">
              <a:buFont typeface="Arial" panose="020B0604020202020204" pitchFamily="34" charset="0"/>
              <a:buChar char="•"/>
              <a:defRPr/>
            </a:pPr>
            <a:r>
              <a:rPr lang="x-none" sz="1700" dirty="0" smtClean="0"/>
              <a:t>प्रत्येक प्रकार के ग्राहक के लिए उधार की अवधि</a:t>
            </a:r>
          </a:p>
          <a:p>
            <a:pPr marL="571500">
              <a:buFont typeface="Arial" panose="020B0604020202020204" pitchFamily="34" charset="0"/>
              <a:buChar char="•"/>
              <a:defRPr/>
            </a:pPr>
            <a:r>
              <a:rPr lang="x-none" sz="1700" dirty="0" smtClean="0"/>
              <a:t>देर से भुगतान करने पर कितना जुर्माना </a:t>
            </a:r>
            <a:r>
              <a:rPr lang="x-none" sz="1700" smtClean="0"/>
              <a:t>या </a:t>
            </a:r>
            <a:r>
              <a:rPr lang="hi-IN" sz="1700" dirty="0" smtClean="0"/>
              <a:t>क्या </a:t>
            </a:r>
            <a:r>
              <a:rPr lang="x-none" sz="1700" smtClean="0"/>
              <a:t>अन्य </a:t>
            </a:r>
            <a:r>
              <a:rPr lang="x-none" sz="1700" dirty="0" smtClean="0"/>
              <a:t>परिणाम भुगतने पड़ेंगे </a:t>
            </a:r>
          </a:p>
          <a:p>
            <a:pPr marL="571500">
              <a:buFont typeface="Arial" panose="020B0604020202020204" pitchFamily="34" charset="0"/>
              <a:buChar char="•"/>
              <a:defRPr/>
            </a:pPr>
            <a:r>
              <a:rPr lang="x-none" sz="1700" smtClean="0"/>
              <a:t>इसके </a:t>
            </a:r>
            <a:r>
              <a:rPr lang="x-none" sz="1700" dirty="0" smtClean="0"/>
              <a:t>अलावा, यह भी स्पष्ट किया जाना चाहिए कि बिक्री की अधिकतम राशि क्या है (आपके पूरे व्यापार के </a:t>
            </a:r>
            <a:r>
              <a:rPr lang="x-none" sz="1700" smtClean="0"/>
              <a:t>लिए</a:t>
            </a:r>
            <a:r>
              <a:rPr lang="x-none" sz="1700" smtClean="0"/>
              <a:t>)</a:t>
            </a:r>
            <a:r>
              <a:rPr lang="hi-IN" sz="1700" dirty="0" smtClean="0"/>
              <a:t> </a:t>
            </a:r>
            <a:r>
              <a:rPr lang="x-none" sz="1700" smtClean="0"/>
              <a:t>जो </a:t>
            </a:r>
            <a:r>
              <a:rPr lang="x-none" sz="1700" dirty="0" smtClean="0"/>
              <a:t>आप उधार में दे सकते हैं; इसे नियमित तौर पर जांचते रहना चाहिए</a:t>
            </a:r>
            <a:endParaRPr lang="en-US" sz="1700" dirty="0"/>
          </a:p>
        </p:txBody>
      </p:sp>
      <p:sp>
        <p:nvSpPr>
          <p:cNvPr id="10"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smtClean="0"/>
              <a:t>Setting </a:t>
            </a:r>
            <a:r>
              <a:rPr lang="en-US" sz="2000" dirty="0"/>
              <a:t>a credit </a:t>
            </a:r>
            <a:r>
              <a:rPr lang="en-US" sz="2000" dirty="0" smtClean="0"/>
              <a:t>policy involves deciding these things</a:t>
            </a:r>
            <a:endParaRPr lang="mr-IN" sz="2000" dirty="0">
              <a:solidFill>
                <a:srgbClr val="000000"/>
              </a:solidFill>
              <a:cs typeface="Arial" pitchFamily="34" charset="0"/>
            </a:endParaRPr>
          </a:p>
        </p:txBody>
      </p:sp>
      <p:sp>
        <p:nvSpPr>
          <p:cNvPr id="11"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sz="2000" dirty="0"/>
              <a:t>A credit policy should clearly state</a:t>
            </a:r>
          </a:p>
          <a:p>
            <a:pPr marL="705150" lvl="2" indent="-342900">
              <a:buFont typeface="+mj-lt"/>
              <a:buAutoNum type="arabicPeriod"/>
              <a:defRPr/>
            </a:pPr>
            <a:r>
              <a:rPr lang="en-US" dirty="0"/>
              <a:t>Which customer types </a:t>
            </a:r>
            <a:r>
              <a:rPr lang="en-US" dirty="0" smtClean="0"/>
              <a:t>we will </a:t>
            </a:r>
            <a:r>
              <a:rPr lang="en-US" dirty="0"/>
              <a:t>give credit to, and which ones </a:t>
            </a:r>
            <a:r>
              <a:rPr lang="en-US" dirty="0" smtClean="0"/>
              <a:t>we won’t</a:t>
            </a:r>
            <a:endParaRPr lang="en-US" dirty="0"/>
          </a:p>
          <a:p>
            <a:pPr marL="705150" lvl="2" indent="-342900">
              <a:buFont typeface="+mj-lt"/>
              <a:buAutoNum type="arabicPeriod"/>
              <a:defRPr/>
            </a:pPr>
            <a:r>
              <a:rPr lang="en-US" dirty="0"/>
              <a:t>Credit amount limits for each customer type</a:t>
            </a:r>
          </a:p>
          <a:p>
            <a:pPr marL="705150" lvl="2" indent="-342900">
              <a:buFont typeface="+mj-lt"/>
              <a:buAutoNum type="arabicPeriod"/>
              <a:defRPr/>
            </a:pPr>
            <a:r>
              <a:rPr lang="en-US" dirty="0"/>
              <a:t>Credit duration for each customer type</a:t>
            </a:r>
          </a:p>
          <a:p>
            <a:pPr marL="705150" lvl="2" indent="-342900">
              <a:buFont typeface="+mj-lt"/>
              <a:buAutoNum type="arabicPeriod"/>
              <a:defRPr/>
            </a:pPr>
            <a:r>
              <a:rPr lang="en-US" dirty="0"/>
              <a:t>Penalties or consequences of delayed payment</a:t>
            </a:r>
          </a:p>
          <a:p>
            <a:pPr marL="705150" lvl="2" indent="-342900">
              <a:buFont typeface="+mj-lt"/>
              <a:buAutoNum type="arabicPeriod"/>
              <a:defRPr/>
            </a:pPr>
            <a:r>
              <a:rPr lang="en-US" dirty="0" smtClean="0"/>
              <a:t>In </a:t>
            </a:r>
            <a:r>
              <a:rPr lang="en-US" dirty="0"/>
              <a:t>addition, it</a:t>
            </a:r>
            <a:r>
              <a:rPr lang="en-IN" dirty="0"/>
              <a:t> should also mention what is the maximum amount of sales (for </a:t>
            </a:r>
            <a:r>
              <a:rPr lang="en-IN" dirty="0" smtClean="0"/>
              <a:t>our </a:t>
            </a:r>
            <a:r>
              <a:rPr lang="en-IN" dirty="0"/>
              <a:t>entire business) that </a:t>
            </a:r>
            <a:r>
              <a:rPr lang="en-IN" dirty="0" smtClean="0"/>
              <a:t>we </a:t>
            </a:r>
            <a:r>
              <a:rPr lang="en-IN" dirty="0"/>
              <a:t>want to allow in credit</a:t>
            </a:r>
            <a:r>
              <a:rPr lang="en-US" dirty="0"/>
              <a:t>; this should be monitored regularly </a:t>
            </a:r>
          </a:p>
          <a:p>
            <a:pPr marL="705150" lvl="2" indent="-342900">
              <a:buFont typeface="+mj-lt"/>
              <a:buAutoNum type="arabicPeriod"/>
              <a:defRPr/>
            </a:pPr>
            <a:endParaRPr lang="en-US" dirty="0"/>
          </a:p>
        </p:txBody>
      </p:sp>
    </p:spTree>
    <p:extLst>
      <p:ext uri="{BB962C8B-B14F-4D97-AF65-F5344CB8AC3E}">
        <p14:creationId xmlns:p14="http://schemas.microsoft.com/office/powerpoint/2010/main" val="23569242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9">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1">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9">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1">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9">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1">
                                            <p:txEl>
                                              <p:pRg st="5" end="5"/>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9">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429000" y="6355414"/>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06CD83E0-C623-40D5-8927-96447B1BE4C9}" type="slidenum">
              <a:rPr lang="en-US" sz="1600" b="1">
                <a:solidFill>
                  <a:prstClr val="black"/>
                </a:solidFill>
              </a:rPr>
              <a:pPr algn="ctr"/>
              <a:t>35</a:t>
            </a:fld>
            <a:endParaRPr lang="en-US" sz="1600" b="1">
              <a:solidFill>
                <a:prstClr val="black"/>
              </a:solidFill>
            </a:endParaRPr>
          </a:p>
        </p:txBody>
      </p:sp>
      <p:sp>
        <p:nvSpPr>
          <p:cNvPr id="9"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dirty="0" smtClean="0"/>
              <a:t>व्यापार को एक उधार नीति क्यों बनानी चाहिए?</a:t>
            </a:r>
            <a:endParaRPr lang="mr-IN" sz="2000" dirty="0">
              <a:solidFill>
                <a:srgbClr val="000000"/>
              </a:solidFill>
              <a:cs typeface="Arial" pitchFamily="34" charset="0"/>
            </a:endParaRPr>
          </a:p>
        </p:txBody>
      </p:sp>
      <p:sp>
        <p:nvSpPr>
          <p:cNvPr id="10" name="Text Box 2"/>
          <p:cNvSpPr txBox="1">
            <a:spLocks noChangeArrowheads="1"/>
          </p:cNvSpPr>
          <p:nvPr/>
        </p:nvSpPr>
        <p:spPr bwMode="auto">
          <a:xfrm>
            <a:off x="4648200" y="1035050"/>
            <a:ext cx="4267200" cy="52133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hi-IN" dirty="0" smtClean="0"/>
              <a:t>एक </a:t>
            </a:r>
            <a:r>
              <a:rPr lang="x-none" smtClean="0"/>
              <a:t>उधार </a:t>
            </a:r>
            <a:r>
              <a:rPr lang="x-none" dirty="0" smtClean="0"/>
              <a:t>नीति क्यों निर्धारित करें? प्रत्येक ग्राहक के लिए अलग—अलग नियम और शर्तों पर क्यों न मोलभाव किया जाए?</a:t>
            </a:r>
          </a:p>
          <a:p>
            <a:pPr>
              <a:buFont typeface="Arial" panose="020B0604020202020204" pitchFamily="34" charset="0"/>
              <a:buChar char="•"/>
              <a:defRPr/>
            </a:pPr>
            <a:r>
              <a:rPr lang="x-none" dirty="0" smtClean="0"/>
              <a:t>कारण:</a:t>
            </a:r>
          </a:p>
          <a:p>
            <a:pPr marL="685800">
              <a:buFont typeface="Arial" panose="020B0604020202020204" pitchFamily="34" charset="0"/>
              <a:buChar char="•"/>
              <a:defRPr/>
            </a:pPr>
            <a:r>
              <a:rPr lang="x-none" dirty="0" smtClean="0"/>
              <a:t>उन ग्राहकों के पास पैसे के नूकसान से बचने के लिए जो शायद कर्ज अदा न करें</a:t>
            </a:r>
          </a:p>
          <a:p>
            <a:pPr marL="685800">
              <a:buFont typeface="Arial" panose="020B0604020202020204" pitchFamily="34" charset="0"/>
              <a:buChar char="•"/>
              <a:defRPr/>
            </a:pPr>
            <a:r>
              <a:rPr lang="x-none" dirty="0" smtClean="0"/>
              <a:t>उन ग्राहकों को उधार देने से बचने के लिए जो भुगतान करने में काफी देर करते हैं</a:t>
            </a:r>
          </a:p>
          <a:p>
            <a:pPr marL="685800">
              <a:buFont typeface="Arial" panose="020B0604020202020204" pitchFamily="34" charset="0"/>
              <a:buChar char="•"/>
              <a:defRPr/>
            </a:pPr>
            <a:r>
              <a:rPr lang="x-none" dirty="0" smtClean="0"/>
              <a:t>ग्राहकों को उधार के रूप में अपना बहुत ज्यादा धन देने से बचने के लिए जिस धन की जरूरत हमें व्यापार चलाने के लिए है </a:t>
            </a:r>
          </a:p>
          <a:p>
            <a:pPr marL="685800">
              <a:buFont typeface="Arial" panose="020B0604020202020204" pitchFamily="34" charset="0"/>
              <a:buChar char="•"/>
              <a:defRPr/>
            </a:pPr>
            <a:r>
              <a:rPr lang="x-none" dirty="0" smtClean="0"/>
              <a:t>समय बचाने के लिए</a:t>
            </a:r>
            <a:endParaRPr lang="en-US" dirty="0"/>
          </a:p>
        </p:txBody>
      </p:sp>
      <p:sp>
        <p:nvSpPr>
          <p:cNvPr id="11"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smtClean="0"/>
              <a:t>Why should a business set a credit policy?</a:t>
            </a:r>
            <a:endParaRPr lang="mr-IN" sz="2000" dirty="0">
              <a:solidFill>
                <a:srgbClr val="000000"/>
              </a:solidFill>
              <a:cs typeface="Arial" pitchFamily="34" charset="0"/>
            </a:endParaRPr>
          </a:p>
        </p:txBody>
      </p:sp>
      <p:sp>
        <p:nvSpPr>
          <p:cNvPr id="12" name="Text Box 2"/>
          <p:cNvSpPr txBox="1">
            <a:spLocks noChangeArrowheads="1"/>
          </p:cNvSpPr>
          <p:nvPr/>
        </p:nvSpPr>
        <p:spPr bwMode="auto">
          <a:xfrm>
            <a:off x="228600" y="1035050"/>
            <a:ext cx="4267200" cy="52133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dirty="0"/>
              <a:t>Why set a credit policy? Why not negotiate terms and conditions case by case for each customer?</a:t>
            </a:r>
          </a:p>
          <a:p>
            <a:pPr>
              <a:buFont typeface="Arial" panose="020B0604020202020204" pitchFamily="34" charset="0"/>
              <a:buChar char="•"/>
              <a:defRPr/>
            </a:pPr>
            <a:r>
              <a:rPr lang="en-US" sz="2000" dirty="0"/>
              <a:t>Reasons:  </a:t>
            </a:r>
          </a:p>
          <a:p>
            <a:pPr marL="720000" lvl="2" indent="-285750">
              <a:buFont typeface="Arial" panose="020B0604020202020204" pitchFamily="34" charset="0"/>
              <a:buChar char="•"/>
              <a:defRPr/>
            </a:pPr>
            <a:r>
              <a:rPr lang="en-US" dirty="0"/>
              <a:t>To avoid losing money to customers who may not pay back</a:t>
            </a:r>
          </a:p>
          <a:p>
            <a:pPr marL="720000" lvl="2" indent="-285750">
              <a:buFont typeface="Arial" panose="020B0604020202020204" pitchFamily="34" charset="0"/>
              <a:buChar char="•"/>
              <a:defRPr/>
            </a:pPr>
            <a:r>
              <a:rPr lang="en-US" dirty="0"/>
              <a:t>To avoid giving credit to customers who take too long to pay back</a:t>
            </a:r>
          </a:p>
          <a:p>
            <a:pPr marL="720000" lvl="2" indent="-285750">
              <a:buFont typeface="Arial" panose="020B0604020202020204" pitchFamily="34" charset="0"/>
              <a:buChar char="•"/>
              <a:defRPr/>
            </a:pPr>
            <a:r>
              <a:rPr lang="en-US" dirty="0"/>
              <a:t>To avoid giving away too much of our money to customers as credit, money which we need to run our business</a:t>
            </a:r>
          </a:p>
          <a:p>
            <a:pPr marL="720000" lvl="2" indent="-285750">
              <a:buFont typeface="Arial" panose="020B0604020202020204" pitchFamily="34" charset="0"/>
              <a:buChar char="•"/>
              <a:defRPr/>
            </a:pPr>
            <a:r>
              <a:rPr lang="en-US" dirty="0"/>
              <a:t>To save time</a:t>
            </a:r>
          </a:p>
        </p:txBody>
      </p:sp>
    </p:spTree>
    <p:extLst>
      <p:ext uri="{BB962C8B-B14F-4D97-AF65-F5344CB8AC3E}">
        <p14:creationId xmlns:p14="http://schemas.microsoft.com/office/powerpoint/2010/main" val="41965212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2">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2">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0">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2">
                                            <p:txEl>
                                              <p:pRg st="5" end="5"/>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Slide Number Placeholder 5"/>
          <p:cNvSpPr>
            <a:spLocks noGrp="1"/>
          </p:cNvSpPr>
          <p:nvPr>
            <p:ph type="sldNum" sz="quarter" idx="12"/>
          </p:nvPr>
        </p:nvSpPr>
        <p:spPr>
          <a:xfrm>
            <a:off x="3429000" y="6488864"/>
            <a:ext cx="2133600" cy="365125"/>
          </a:xfrm>
        </p:spPr>
        <p:txBody>
          <a:bodyPr bIns="0" anchor="b" anchorCtr="0"/>
          <a:lstStyle/>
          <a:p>
            <a:pPr algn="ctr">
              <a:defRPr/>
            </a:pPr>
            <a:fld id="{9342CC73-0E4B-4881-8EBC-507E7DA9A735}" type="slidenum">
              <a:rPr lang="en-US" sz="1600" b="1" smtClean="0">
                <a:solidFill>
                  <a:prstClr val="black"/>
                </a:solidFill>
              </a:rPr>
              <a:pPr algn="ctr">
                <a:defRPr/>
              </a:pPr>
              <a:t>36</a:t>
            </a:fld>
            <a:endParaRPr lang="en-US" sz="1600" b="1" smtClean="0">
              <a:solidFill>
                <a:prstClr val="black"/>
              </a:solidFill>
            </a:endParaRPr>
          </a:p>
        </p:txBody>
      </p:sp>
      <p:sp>
        <p:nvSpPr>
          <p:cNvPr id="5" name="Rectangle 4"/>
          <p:cNvSpPr>
            <a:spLocks noChangeArrowheads="1"/>
          </p:cNvSpPr>
          <p:nvPr>
            <p:custDataLst>
              <p:tags r:id="rId1"/>
            </p:custDataLst>
          </p:nvPr>
        </p:nvSpPr>
        <p:spPr bwMode="auto">
          <a:xfrm>
            <a:off x="4648200" y="5343526"/>
            <a:ext cx="4267200" cy="1262814"/>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pPr algn="ctr"/>
            <a:r>
              <a:rPr lang="x-none" b="1" dirty="0" smtClean="0">
                <a:solidFill>
                  <a:srgbClr val="000000"/>
                </a:solidFill>
                <a:latin typeface="Garamond" pitchFamily="18" charset="0"/>
              </a:rPr>
              <a:t>मुख्य बिंदु: </a:t>
            </a:r>
            <a:r>
              <a:rPr lang="x-none" dirty="0" smtClean="0">
                <a:solidFill>
                  <a:srgbClr val="000000"/>
                </a:solidFill>
                <a:latin typeface="Garamond" pitchFamily="18" charset="0"/>
              </a:rPr>
              <a:t>अलग—अलग व्यापारों के लिए सही उत्तर भी अलग—अलग होता है, अत: उधार देना आरंभ करने से पहले इसके बारे में विचार करना भी महत्वपूर्ण है</a:t>
            </a:r>
            <a:endParaRPr lang="en-US" dirty="0">
              <a:solidFill>
                <a:srgbClr val="000000"/>
              </a:solidFill>
              <a:latin typeface="Garamond" pitchFamily="18" charset="0"/>
            </a:endParaRPr>
          </a:p>
        </p:txBody>
      </p:sp>
      <p:sp>
        <p:nvSpPr>
          <p:cNvPr id="9"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dirty="0" smtClean="0">
                <a:cs typeface="Arial" pitchFamily="34" charset="0"/>
              </a:rPr>
              <a:t>किसे उधार दिया जाए</a:t>
            </a:r>
            <a:r>
              <a:rPr lang="en-US" sz="2000" dirty="0" smtClean="0">
                <a:cs typeface="Arial" pitchFamily="34" charset="0"/>
              </a:rPr>
              <a:t>?</a:t>
            </a:r>
            <a:endParaRPr lang="mr-IN" sz="2000" dirty="0">
              <a:solidFill>
                <a:srgbClr val="000000"/>
              </a:solidFill>
              <a:cs typeface="Arial" pitchFamily="34" charset="0"/>
            </a:endParaRPr>
          </a:p>
        </p:txBody>
      </p:sp>
      <p:sp>
        <p:nvSpPr>
          <p:cNvPr id="11" name="Text Box 2"/>
          <p:cNvSpPr txBox="1">
            <a:spLocks noChangeArrowheads="1"/>
          </p:cNvSpPr>
          <p:nvPr/>
        </p:nvSpPr>
        <p:spPr bwMode="auto">
          <a:xfrm>
            <a:off x="4648200" y="1035050"/>
            <a:ext cx="4267200" cy="4264025"/>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spcBef>
                <a:spcPts val="900"/>
              </a:spcBef>
              <a:buFont typeface="Arial" panose="020B0604020202020204" pitchFamily="34" charset="0"/>
              <a:buChar char="•"/>
              <a:defRPr/>
            </a:pPr>
            <a:r>
              <a:rPr lang="hi-IN" sz="2000" dirty="0" smtClean="0"/>
              <a:t>हमें जिन कुछ पहलुओं पर विचार करना चाहिए:</a:t>
            </a:r>
            <a:endParaRPr lang="en-US" sz="2000" dirty="0"/>
          </a:p>
          <a:p>
            <a:pPr marL="817200" lvl="3" indent="-360000">
              <a:spcBef>
                <a:spcPts val="900"/>
              </a:spcBef>
              <a:buFont typeface="+mj-lt"/>
              <a:buAutoNum type="arabicPeriod"/>
              <a:defRPr/>
            </a:pPr>
            <a:r>
              <a:rPr lang="x-none" smtClean="0"/>
              <a:t>ग्राहक </a:t>
            </a:r>
            <a:r>
              <a:rPr lang="x-none"/>
              <a:t>की बाद में कर्ज अदा करने की क्षमता — हमें यह कैसे पता होता है कि बाद में भुगतान करने के लिए ग्राहक के पास पैसे </a:t>
            </a:r>
            <a:r>
              <a:rPr lang="x-none"/>
              <a:t>होंगे</a:t>
            </a:r>
            <a:r>
              <a:rPr lang="x-none" smtClean="0"/>
              <a:t>?</a:t>
            </a:r>
            <a:endParaRPr lang="hi-IN" dirty="0" smtClean="0"/>
          </a:p>
          <a:p>
            <a:pPr marL="817200" lvl="3" indent="-360000">
              <a:spcBef>
                <a:spcPts val="900"/>
              </a:spcBef>
              <a:buFont typeface="+mj-lt"/>
              <a:buAutoNum type="arabicPeriod"/>
              <a:defRPr/>
            </a:pPr>
            <a:r>
              <a:rPr lang="x-none" sz="2000" smtClean="0"/>
              <a:t>पुराने </a:t>
            </a:r>
            <a:r>
              <a:rPr lang="x-none" sz="2000" dirty="0" smtClean="0"/>
              <a:t>ग्राहक बनाम नए </a:t>
            </a:r>
            <a:r>
              <a:rPr lang="x-none" sz="2000" smtClean="0"/>
              <a:t>ग्राहक</a:t>
            </a:r>
            <a:r>
              <a:rPr lang="x-none" sz="2000" smtClean="0"/>
              <a:t>?</a:t>
            </a:r>
            <a:endParaRPr lang="hi-IN" sz="2000" dirty="0" smtClean="0"/>
          </a:p>
          <a:p>
            <a:pPr marL="817200" lvl="3" indent="-360000">
              <a:spcBef>
                <a:spcPts val="900"/>
              </a:spcBef>
              <a:buFont typeface="+mj-lt"/>
              <a:buAutoNum type="arabicPeriod"/>
              <a:defRPr/>
            </a:pPr>
            <a:r>
              <a:rPr lang="x-none" sz="2000" smtClean="0"/>
              <a:t>ग्राहक </a:t>
            </a:r>
            <a:r>
              <a:rPr lang="x-none" sz="2000" dirty="0" smtClean="0"/>
              <a:t>जो थोक में खरीदते हैं बनाम जो कम मात्रा खरीदते </a:t>
            </a:r>
            <a:r>
              <a:rPr lang="x-none" sz="2000" smtClean="0"/>
              <a:t>हैं</a:t>
            </a:r>
            <a:r>
              <a:rPr lang="x-none" sz="2000" smtClean="0"/>
              <a:t>?</a:t>
            </a:r>
            <a:endParaRPr lang="hi-IN" sz="2000" dirty="0" smtClean="0"/>
          </a:p>
          <a:p>
            <a:pPr marL="817200" lvl="3" indent="-360000">
              <a:spcBef>
                <a:spcPts val="900"/>
              </a:spcBef>
              <a:buFont typeface="+mj-lt"/>
              <a:buAutoNum type="arabicPeriod"/>
              <a:defRPr/>
            </a:pPr>
            <a:r>
              <a:rPr lang="x-none" sz="2000" smtClean="0"/>
              <a:t>ग्राहक </a:t>
            </a:r>
            <a:r>
              <a:rPr lang="x-none" sz="2000" dirty="0" smtClean="0"/>
              <a:t>जो प्राय: खरीदते हैं बनाम जो कभी—कभार खरीदते हैं?</a:t>
            </a:r>
            <a:endParaRPr lang="en-US" sz="1600" dirty="0"/>
          </a:p>
        </p:txBody>
      </p:sp>
      <p:sp>
        <p:nvSpPr>
          <p:cNvPr id="12" name="Rectangle 11"/>
          <p:cNvSpPr>
            <a:spLocks noChangeArrowheads="1"/>
          </p:cNvSpPr>
          <p:nvPr>
            <p:custDataLst>
              <p:tags r:id="rId2"/>
            </p:custDataLst>
          </p:nvPr>
        </p:nvSpPr>
        <p:spPr bwMode="auto">
          <a:xfrm>
            <a:off x="228600" y="5343526"/>
            <a:ext cx="4267200" cy="1262814"/>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pPr algn="ctr"/>
            <a:r>
              <a:rPr lang="en-US" sz="2000" b="1">
                <a:solidFill>
                  <a:srgbClr val="000000"/>
                </a:solidFill>
                <a:latin typeface="Garamond" pitchFamily="18" charset="0"/>
              </a:rPr>
              <a:t>Key Point:</a:t>
            </a:r>
            <a:r>
              <a:rPr lang="en-US" sz="2000">
                <a:solidFill>
                  <a:srgbClr val="000000"/>
                </a:solidFill>
                <a:latin typeface="Garamond" pitchFamily="18" charset="0"/>
              </a:rPr>
              <a:t>  Correct answer is different for different businesses, therefore it is important to think about this before you start giving credit </a:t>
            </a:r>
          </a:p>
        </p:txBody>
      </p:sp>
      <p:sp>
        <p:nvSpPr>
          <p:cNvPr id="13"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cs typeface="Arial" pitchFamily="34" charset="0"/>
              </a:rPr>
              <a:t>Whom to give credit to?</a:t>
            </a:r>
            <a:endParaRPr lang="mr-IN" sz="2000" dirty="0">
              <a:solidFill>
                <a:srgbClr val="000000"/>
              </a:solidFill>
              <a:cs typeface="Arial" pitchFamily="34" charset="0"/>
            </a:endParaRPr>
          </a:p>
        </p:txBody>
      </p:sp>
      <p:sp>
        <p:nvSpPr>
          <p:cNvPr id="14" name="Text Box 2"/>
          <p:cNvSpPr txBox="1">
            <a:spLocks noChangeArrowheads="1"/>
          </p:cNvSpPr>
          <p:nvPr/>
        </p:nvSpPr>
        <p:spPr bwMode="auto">
          <a:xfrm>
            <a:off x="228600" y="1035050"/>
            <a:ext cx="4267200" cy="4264025"/>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spcBef>
                <a:spcPts val="900"/>
              </a:spcBef>
              <a:buFont typeface="Arial" panose="020B0604020202020204" pitchFamily="34" charset="0"/>
              <a:buChar char="•"/>
              <a:defRPr/>
            </a:pPr>
            <a:r>
              <a:rPr lang="en-US" sz="2000" dirty="0" smtClean="0"/>
              <a:t>Some of the factors we must consider are:</a:t>
            </a:r>
          </a:p>
          <a:p>
            <a:pPr marL="817200" lvl="3" indent="-360000">
              <a:spcBef>
                <a:spcPts val="900"/>
              </a:spcBef>
              <a:buFont typeface="+mj-lt"/>
              <a:buAutoNum type="arabicPeriod"/>
              <a:defRPr/>
            </a:pPr>
            <a:r>
              <a:rPr lang="en-US" dirty="0" smtClean="0"/>
              <a:t>Repayment </a:t>
            </a:r>
            <a:r>
              <a:rPr lang="en-US" dirty="0"/>
              <a:t>ability of customer – how do we know if customer will have money to pay later? </a:t>
            </a:r>
          </a:p>
          <a:p>
            <a:pPr marL="817200" lvl="3" indent="-360000">
              <a:spcBef>
                <a:spcPts val="900"/>
              </a:spcBef>
              <a:buFont typeface="+mj-lt"/>
              <a:buAutoNum type="arabicPeriod"/>
              <a:defRPr/>
            </a:pPr>
            <a:r>
              <a:rPr lang="en-US" dirty="0" smtClean="0"/>
              <a:t>Long-time </a:t>
            </a:r>
            <a:r>
              <a:rPr lang="en-US" dirty="0"/>
              <a:t>customers versus new customers?</a:t>
            </a:r>
          </a:p>
          <a:p>
            <a:pPr marL="817200" lvl="3" indent="-360000">
              <a:spcBef>
                <a:spcPts val="900"/>
              </a:spcBef>
              <a:buFont typeface="+mj-lt"/>
              <a:buAutoNum type="arabicPeriod"/>
              <a:defRPr/>
            </a:pPr>
            <a:r>
              <a:rPr lang="en-US" dirty="0"/>
              <a:t>Customers who buy in bulk versus those who buy small-quantity?</a:t>
            </a:r>
          </a:p>
          <a:p>
            <a:pPr marL="817200" lvl="3" indent="-360000">
              <a:spcBef>
                <a:spcPts val="900"/>
              </a:spcBef>
              <a:buFont typeface="+mj-lt"/>
              <a:buAutoNum type="arabicPeriod"/>
              <a:defRPr/>
            </a:pPr>
            <a:r>
              <a:rPr lang="en-US" dirty="0"/>
              <a:t>Customers who buy often versus those who buy occasionally? </a:t>
            </a:r>
            <a:endParaRPr lang="en-US" sz="1400" dirty="0"/>
          </a:p>
        </p:txBody>
      </p:sp>
    </p:spTree>
    <p:extLst>
      <p:ext uri="{BB962C8B-B14F-4D97-AF65-F5344CB8AC3E}">
        <p14:creationId xmlns:p14="http://schemas.microsoft.com/office/powerpoint/2010/main" val="25523262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4">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4">
                                            <p:txEl>
                                              <p:pRg st="0" end="0"/>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1">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1">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1">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1">
                                            <p:txEl>
                                              <p:pRg st="3" end="3"/>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1">
                                            <p:txEl>
                                              <p:pRg st="4" end="4"/>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4">
                                            <p:txEl>
                                              <p:pRg st="3" end="3"/>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14">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12"/>
                                        </p:tgtEl>
                                        <p:attrNameLst>
                                          <p:attrName>style.visibility</p:attrName>
                                        </p:attrNameLst>
                                      </p:cBhvr>
                                      <p:to>
                                        <p:strVal val="visible"/>
                                      </p:to>
                                    </p:set>
                                  </p:childTnLst>
                                </p:cTn>
                              </p:par>
                              <p:par>
                                <p:cTn id="37" presetID="1" presetClass="entr" presetSubtype="0" fill="hold" grpId="0" nodeType="withEffect">
                                  <p:stCondLst>
                                    <p:cond delay="0"/>
                                  </p:stCondLst>
                                  <p:childTnLst>
                                    <p:set>
                                      <p:cBhvr>
                                        <p:cTn id="38"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12" grpId="0" animBg="1"/>
    </p:bld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pPr>
              <a:defRPr/>
            </a:pPr>
            <a:fld id="{86C2BF8D-8543-4632-836D-1BD7CE65F2E2}" type="slidenum">
              <a:rPr lang="en-US" smtClean="0"/>
              <a:pPr>
                <a:defRPr/>
              </a:pPr>
              <a:t>37</a:t>
            </a:fld>
            <a:endParaRPr lang="en-US"/>
          </a:p>
        </p:txBody>
      </p:sp>
      <p:sp>
        <p:nvSpPr>
          <p:cNvPr id="10" name="Rectangle 9"/>
          <p:cNvSpPr>
            <a:spLocks noChangeArrowheads="1"/>
          </p:cNvSpPr>
          <p:nvPr>
            <p:custDataLst>
              <p:tags r:id="rId1"/>
            </p:custDataLst>
          </p:nvPr>
        </p:nvSpPr>
        <p:spPr bwMode="auto">
          <a:xfrm>
            <a:off x="4648200" y="5562600"/>
            <a:ext cx="4267200" cy="1043740"/>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pPr algn="ctr"/>
            <a:r>
              <a:rPr lang="x-none" b="1" dirty="0" smtClean="0">
                <a:latin typeface="Garamond" pitchFamily="18" charset="0"/>
              </a:rPr>
              <a:t>मुख्य बिंदु: </a:t>
            </a:r>
            <a:r>
              <a:rPr lang="x-none" dirty="0" smtClean="0">
                <a:latin typeface="Garamond" pitchFamily="18" charset="0"/>
              </a:rPr>
              <a:t>कितना उधार देना है यह इसपर आधारित होता है कि कितना 'सामान्य' है और साथ ही उधार देने की आपकी क्षमता क्या है</a:t>
            </a:r>
            <a:endParaRPr lang="en-US" dirty="0">
              <a:latin typeface="Garamond" pitchFamily="18" charset="0"/>
            </a:endParaRPr>
          </a:p>
        </p:txBody>
      </p:sp>
      <p:sp>
        <p:nvSpPr>
          <p:cNvPr id="11"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dirty="0" smtClean="0"/>
              <a:t>कितना उधार दिया जाए</a:t>
            </a:r>
            <a:r>
              <a:rPr lang="en-US" sz="2000" dirty="0" smtClean="0"/>
              <a:t>?</a:t>
            </a:r>
            <a:endParaRPr lang="mr-IN" sz="2000" dirty="0">
              <a:solidFill>
                <a:srgbClr val="000000"/>
              </a:solidFill>
              <a:cs typeface="Arial" pitchFamily="34" charset="0"/>
            </a:endParaRPr>
          </a:p>
        </p:txBody>
      </p:sp>
      <p:sp>
        <p:nvSpPr>
          <p:cNvPr id="12" name="Text Box 2"/>
          <p:cNvSpPr txBox="1">
            <a:spLocks noChangeArrowheads="1"/>
          </p:cNvSpPr>
          <p:nvPr/>
        </p:nvSpPr>
        <p:spPr bwMode="auto">
          <a:xfrm>
            <a:off x="4648200" y="1035050"/>
            <a:ext cx="4267200" cy="4412415"/>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spcBef>
                <a:spcPts val="900"/>
              </a:spcBef>
              <a:buFont typeface="Arial" panose="020B0604020202020204" pitchFamily="34" charset="0"/>
              <a:buChar char="•"/>
              <a:defRPr/>
            </a:pPr>
            <a:r>
              <a:rPr lang="hi-IN" sz="2000" dirty="0" smtClean="0"/>
              <a:t>व्यापारी होने के नाते, हमें निम्न बातों पर विचार करना चाहिए: </a:t>
            </a:r>
            <a:endParaRPr lang="en-US" sz="2000" dirty="0"/>
          </a:p>
          <a:p>
            <a:pPr marL="817200" lvl="3" indent="-360000">
              <a:spcBef>
                <a:spcPts val="900"/>
              </a:spcBef>
              <a:buFont typeface="+mj-lt"/>
              <a:buAutoNum type="arabicPeriod"/>
              <a:defRPr/>
            </a:pPr>
            <a:r>
              <a:rPr lang="hi-IN" sz="2000" dirty="0" smtClean="0"/>
              <a:t>हमारे प्रकार के व्यापार में एक</a:t>
            </a:r>
            <a:r>
              <a:rPr lang="en-US" sz="2000" dirty="0" smtClean="0"/>
              <a:t> “</a:t>
            </a:r>
            <a:r>
              <a:rPr lang="hi-IN" sz="2000" dirty="0" smtClean="0"/>
              <a:t>सामान्य व्यवहार/ रिवाज</a:t>
            </a:r>
            <a:r>
              <a:rPr lang="en-US" sz="2000" dirty="0" smtClean="0"/>
              <a:t>” </a:t>
            </a:r>
            <a:r>
              <a:rPr lang="hi-IN" sz="2000" dirty="0" smtClean="0"/>
              <a:t>क्या है</a:t>
            </a:r>
            <a:r>
              <a:rPr lang="en-US" sz="2000" dirty="0" smtClean="0"/>
              <a:t>?</a:t>
            </a:r>
            <a:endParaRPr lang="hi-IN" sz="2000" dirty="0" smtClean="0"/>
          </a:p>
          <a:p>
            <a:pPr marL="817200" lvl="3" indent="-360000">
              <a:spcBef>
                <a:spcPts val="900"/>
              </a:spcBef>
              <a:buFont typeface="+mj-lt"/>
              <a:buAutoNum type="arabicPeriod"/>
              <a:defRPr/>
            </a:pPr>
            <a:r>
              <a:rPr lang="x-none" sz="2000" smtClean="0"/>
              <a:t>इस </a:t>
            </a:r>
            <a:r>
              <a:rPr lang="x-none" sz="2000" dirty="0" smtClean="0"/>
              <a:t>प्रकार के </a:t>
            </a:r>
            <a:r>
              <a:rPr lang="x-none" sz="2000" smtClean="0"/>
              <a:t>ग्राहकों </a:t>
            </a:r>
            <a:r>
              <a:rPr lang="x-none" sz="2000" smtClean="0"/>
              <a:t>को </a:t>
            </a:r>
            <a:r>
              <a:rPr lang="hi-IN" sz="2000" dirty="0" smtClean="0"/>
              <a:t>मेरे </a:t>
            </a:r>
            <a:r>
              <a:rPr lang="x-none" sz="2000" smtClean="0"/>
              <a:t>प्रतिद्वंद्वी </a:t>
            </a:r>
            <a:r>
              <a:rPr lang="x-none" sz="2000" dirty="0" smtClean="0"/>
              <a:t>कितना उधार देते </a:t>
            </a:r>
            <a:r>
              <a:rPr lang="x-none" sz="2000" smtClean="0"/>
              <a:t>हैं</a:t>
            </a:r>
            <a:r>
              <a:rPr lang="x-none" sz="2000" smtClean="0"/>
              <a:t>?</a:t>
            </a:r>
            <a:endParaRPr lang="hi-IN" sz="2000" dirty="0" smtClean="0"/>
          </a:p>
          <a:p>
            <a:pPr marL="817200" lvl="3" indent="-360000">
              <a:spcBef>
                <a:spcPts val="900"/>
              </a:spcBef>
              <a:buFont typeface="+mj-lt"/>
              <a:buAutoNum type="arabicPeriod"/>
              <a:defRPr/>
            </a:pPr>
            <a:r>
              <a:rPr lang="x-none" sz="2000" smtClean="0"/>
              <a:t>आपकी </a:t>
            </a:r>
            <a:r>
              <a:rPr lang="x-none" sz="2000" dirty="0"/>
              <a:t>क्षमता कितना </a:t>
            </a:r>
            <a:r>
              <a:rPr lang="x-none" sz="2000" dirty="0" smtClean="0"/>
              <a:t>ऋण देने की है? (क्या आपके पास कार्यशील पूंजी के लिए पर्याप्त धन शेष </a:t>
            </a:r>
            <a:r>
              <a:rPr lang="x-none" sz="2000" smtClean="0"/>
              <a:t>रहेगा</a:t>
            </a:r>
            <a:r>
              <a:rPr lang="x-none" sz="2000" smtClean="0"/>
              <a:t>?)</a:t>
            </a:r>
            <a:endParaRPr lang="x-none" sz="2000" dirty="0" smtClean="0"/>
          </a:p>
        </p:txBody>
      </p:sp>
      <p:sp>
        <p:nvSpPr>
          <p:cNvPr id="13" name="Rectangle 12"/>
          <p:cNvSpPr>
            <a:spLocks noChangeArrowheads="1"/>
          </p:cNvSpPr>
          <p:nvPr>
            <p:custDataLst>
              <p:tags r:id="rId2"/>
            </p:custDataLst>
          </p:nvPr>
        </p:nvSpPr>
        <p:spPr bwMode="auto">
          <a:xfrm>
            <a:off x="228600" y="5562600"/>
            <a:ext cx="4267200" cy="1043740"/>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pPr algn="ctr"/>
            <a:r>
              <a:rPr lang="en-US" sz="2000" b="1" dirty="0">
                <a:latin typeface="Garamond" pitchFamily="18" charset="0"/>
              </a:rPr>
              <a:t>Key Point:</a:t>
            </a:r>
            <a:r>
              <a:rPr lang="en-US" sz="2000" dirty="0">
                <a:latin typeface="Garamond" pitchFamily="18" charset="0"/>
              </a:rPr>
              <a:t>  Decide how much credit to give based on what is “normal” and also your ability to give credit</a:t>
            </a:r>
          </a:p>
        </p:txBody>
      </p:sp>
      <p:sp>
        <p:nvSpPr>
          <p:cNvPr id="1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t>How much credit to give ?</a:t>
            </a:r>
            <a:endParaRPr lang="mr-IN" sz="2000" dirty="0">
              <a:solidFill>
                <a:srgbClr val="000000"/>
              </a:solidFill>
              <a:cs typeface="Arial" pitchFamily="34" charset="0"/>
            </a:endParaRPr>
          </a:p>
        </p:txBody>
      </p:sp>
      <p:sp>
        <p:nvSpPr>
          <p:cNvPr id="15" name="Text Box 2"/>
          <p:cNvSpPr txBox="1">
            <a:spLocks noChangeArrowheads="1"/>
          </p:cNvSpPr>
          <p:nvPr/>
        </p:nvSpPr>
        <p:spPr bwMode="auto">
          <a:xfrm>
            <a:off x="228600" y="1035050"/>
            <a:ext cx="4267200" cy="4412415"/>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spcBef>
                <a:spcPts val="900"/>
              </a:spcBef>
              <a:buFont typeface="Arial" panose="020B0604020202020204" pitchFamily="34" charset="0"/>
              <a:buChar char="•"/>
              <a:defRPr/>
            </a:pPr>
            <a:r>
              <a:rPr lang="en-US" sz="2000" dirty="0" smtClean="0"/>
              <a:t>As business owners, we must consider these things:</a:t>
            </a:r>
          </a:p>
          <a:p>
            <a:pPr marL="817200" lvl="3" indent="-360000">
              <a:spcBef>
                <a:spcPts val="900"/>
              </a:spcBef>
              <a:buFont typeface="+mj-lt"/>
              <a:buAutoNum type="arabicPeriod"/>
              <a:defRPr/>
            </a:pPr>
            <a:r>
              <a:rPr lang="en-US" sz="2000" dirty="0" smtClean="0"/>
              <a:t>What </a:t>
            </a:r>
            <a:r>
              <a:rPr lang="en-US" sz="2000" dirty="0"/>
              <a:t>is </a:t>
            </a:r>
            <a:r>
              <a:rPr lang="en-US" sz="2000" dirty="0" smtClean="0"/>
              <a:t>a “normal practice” </a:t>
            </a:r>
            <a:r>
              <a:rPr lang="en-US" sz="2000" dirty="0"/>
              <a:t>in </a:t>
            </a:r>
            <a:r>
              <a:rPr lang="en-US" sz="2000" dirty="0" smtClean="0"/>
              <a:t>our </a:t>
            </a:r>
            <a:r>
              <a:rPr lang="en-US" sz="2000" dirty="0"/>
              <a:t>type of business?</a:t>
            </a:r>
          </a:p>
          <a:p>
            <a:pPr marL="817200" lvl="3" indent="-360000">
              <a:spcBef>
                <a:spcPts val="900"/>
              </a:spcBef>
              <a:buFont typeface="+mj-lt"/>
              <a:buAutoNum type="arabicPeriod"/>
              <a:defRPr/>
            </a:pPr>
            <a:r>
              <a:rPr lang="en-US" sz="2000" dirty="0"/>
              <a:t>How much credit </a:t>
            </a:r>
            <a:r>
              <a:rPr lang="en-US" sz="2000" dirty="0" smtClean="0"/>
              <a:t>do my competitors </a:t>
            </a:r>
            <a:r>
              <a:rPr lang="en-US" sz="2000" dirty="0"/>
              <a:t>give to this type of </a:t>
            </a:r>
            <a:r>
              <a:rPr lang="en-US" sz="2000" dirty="0" smtClean="0"/>
              <a:t>customer?</a:t>
            </a:r>
            <a:endParaRPr lang="en-US" sz="2000" dirty="0"/>
          </a:p>
          <a:p>
            <a:pPr marL="817200" lvl="3" indent="-360000">
              <a:spcBef>
                <a:spcPts val="900"/>
              </a:spcBef>
              <a:buFont typeface="+mj-lt"/>
              <a:buAutoNum type="arabicPeriod"/>
              <a:defRPr/>
            </a:pPr>
            <a:r>
              <a:rPr lang="en-US" sz="2000" dirty="0"/>
              <a:t>How much can </a:t>
            </a:r>
            <a:r>
              <a:rPr lang="en-US" sz="2000" dirty="0" smtClean="0"/>
              <a:t>we afford </a:t>
            </a:r>
            <a:r>
              <a:rPr lang="en-US" sz="2000" dirty="0"/>
              <a:t>to give? (will </a:t>
            </a:r>
            <a:r>
              <a:rPr lang="en-US" sz="2000" dirty="0" smtClean="0"/>
              <a:t>we have </a:t>
            </a:r>
            <a:r>
              <a:rPr lang="en-US" sz="2000" dirty="0"/>
              <a:t>enough money left for working capital</a:t>
            </a:r>
            <a:r>
              <a:rPr lang="en-US" sz="2000" dirty="0" smtClean="0"/>
              <a:t>?)</a:t>
            </a:r>
            <a:endParaRPr lang="en-US" sz="2000" dirty="0"/>
          </a:p>
        </p:txBody>
      </p:sp>
      <p:sp>
        <p:nvSpPr>
          <p:cNvPr id="16" name="Slide Number Placeholder 3"/>
          <p:cNvSpPr txBox="1">
            <a:spLocks/>
          </p:cNvSpPr>
          <p:nvPr/>
        </p:nvSpPr>
        <p:spPr>
          <a:xfrm>
            <a:off x="3429000" y="6400800"/>
            <a:ext cx="2133600" cy="365125"/>
          </a:xfrm>
          <a:prstGeom prst="rect">
            <a:avLst/>
          </a:prstGeom>
          <a:ln>
            <a:miter lim="800000"/>
            <a:headEnd/>
            <a:tailEnd/>
          </a:ln>
        </p:spPr>
        <p:txBody>
          <a:bodyPr vert="horz" wrap="square" lIns="91440" tIns="45720" rIns="91440" bIns="0" numCol="1" rtlCol="0" anchor="b" anchorCtr="0" compatLnSpc="1">
            <a:prstTxWarp prst="textNoShape">
              <a:avLst/>
            </a:prstTxWarp>
          </a:bodyPr>
          <a:lstStyle>
            <a:defPPr>
              <a:defRPr lang="en-US"/>
            </a:defPPr>
            <a:lvl1pPr algn="r" rtl="0" fontAlgn="auto">
              <a:spcBef>
                <a:spcPts val="0"/>
              </a:spcBef>
              <a:spcAft>
                <a:spcPts val="0"/>
              </a:spcAft>
              <a:defRPr sz="1200" kern="1200">
                <a:solidFill>
                  <a:prstClr val="black">
                    <a:tint val="75000"/>
                  </a:prstClr>
                </a:solidFill>
                <a:latin typeface="+mn-lt"/>
                <a:ea typeface="+mn-ea"/>
                <a:cs typeface="+mn-cs"/>
              </a:defRPr>
            </a:lvl1pPr>
            <a:lvl2pPr marL="457200" algn="l" rtl="0" fontAlgn="base">
              <a:spcBef>
                <a:spcPct val="0"/>
              </a:spcBef>
              <a:spcAft>
                <a:spcPct val="0"/>
              </a:spcAft>
              <a:defRPr kern="1200">
                <a:solidFill>
                  <a:schemeClr val="tx1"/>
                </a:solidFill>
                <a:latin typeface="Arial" pitchFamily="34" charset="0"/>
                <a:ea typeface="+mn-ea"/>
                <a:cs typeface="+mn-cs"/>
              </a:defRPr>
            </a:lvl2pPr>
            <a:lvl3pPr marL="914400" algn="l" rtl="0" fontAlgn="base">
              <a:spcBef>
                <a:spcPct val="0"/>
              </a:spcBef>
              <a:spcAft>
                <a:spcPct val="0"/>
              </a:spcAft>
              <a:defRPr kern="1200">
                <a:solidFill>
                  <a:schemeClr val="tx1"/>
                </a:solidFill>
                <a:latin typeface="Arial" pitchFamily="34" charset="0"/>
                <a:ea typeface="+mn-ea"/>
                <a:cs typeface="+mn-cs"/>
              </a:defRPr>
            </a:lvl3pPr>
            <a:lvl4pPr marL="1371600" algn="l" rtl="0" fontAlgn="base">
              <a:spcBef>
                <a:spcPct val="0"/>
              </a:spcBef>
              <a:spcAft>
                <a:spcPct val="0"/>
              </a:spcAft>
              <a:defRPr kern="1200">
                <a:solidFill>
                  <a:schemeClr val="tx1"/>
                </a:solidFill>
                <a:latin typeface="Arial" pitchFamily="34" charset="0"/>
                <a:ea typeface="+mn-ea"/>
                <a:cs typeface="+mn-cs"/>
              </a:defRPr>
            </a:lvl4pPr>
            <a:lvl5pPr marL="1828800" algn="l" rtl="0" fontAlgn="base">
              <a:spcBef>
                <a:spcPct val="0"/>
              </a:spcBef>
              <a:spcAft>
                <a:spcPct val="0"/>
              </a:spcAft>
              <a:defRPr kern="1200">
                <a:solidFill>
                  <a:schemeClr val="tx1"/>
                </a:solidFill>
                <a:latin typeface="Arial" pitchFamily="34" charset="0"/>
                <a:ea typeface="+mn-ea"/>
                <a:cs typeface="+mn-cs"/>
              </a:defRPr>
            </a:lvl5pPr>
            <a:lvl6pPr marL="2286000" algn="l" defTabSz="914400" rtl="0" eaLnBrk="1" latinLnBrk="0" hangingPunct="1">
              <a:defRPr kern="1200">
                <a:solidFill>
                  <a:schemeClr val="tx1"/>
                </a:solidFill>
                <a:latin typeface="Arial" pitchFamily="34" charset="0"/>
                <a:ea typeface="+mn-ea"/>
                <a:cs typeface="+mn-cs"/>
              </a:defRPr>
            </a:lvl6pPr>
            <a:lvl7pPr marL="2743200" algn="l" defTabSz="914400" rtl="0" eaLnBrk="1" latinLnBrk="0" hangingPunct="1">
              <a:defRPr kern="1200">
                <a:solidFill>
                  <a:schemeClr val="tx1"/>
                </a:solidFill>
                <a:latin typeface="Arial" pitchFamily="34" charset="0"/>
                <a:ea typeface="+mn-ea"/>
                <a:cs typeface="+mn-cs"/>
              </a:defRPr>
            </a:lvl7pPr>
            <a:lvl8pPr marL="3200400" algn="l" defTabSz="914400" rtl="0" eaLnBrk="1" latinLnBrk="0" hangingPunct="1">
              <a:defRPr kern="1200">
                <a:solidFill>
                  <a:schemeClr val="tx1"/>
                </a:solidFill>
                <a:latin typeface="Arial" pitchFamily="34" charset="0"/>
                <a:ea typeface="+mn-ea"/>
                <a:cs typeface="+mn-cs"/>
              </a:defRPr>
            </a:lvl8pPr>
            <a:lvl9pPr marL="3657600" algn="l" defTabSz="914400" rtl="0" eaLnBrk="1" latinLnBrk="0" hangingPunct="1">
              <a:defRPr kern="1200">
                <a:solidFill>
                  <a:schemeClr val="tx1"/>
                </a:solidFill>
                <a:latin typeface="Arial" pitchFamily="34" charset="0"/>
                <a:ea typeface="+mn-ea"/>
                <a:cs typeface="+mn-cs"/>
              </a:defRPr>
            </a:lvl9pPr>
          </a:lstStyle>
          <a:p>
            <a:pPr algn="ctr"/>
            <a:fld id="{69248FDE-9EC1-9D4B-BF70-5C81098B12B7}" type="slidenum">
              <a:rPr lang="en-US" sz="1600" b="1" smtClean="0">
                <a:solidFill>
                  <a:prstClr val="black"/>
                </a:solidFill>
              </a:rPr>
              <a:t>37</a:t>
            </a:fld>
            <a:endParaRPr lang="en-US" sz="1600" b="1" dirty="0">
              <a:solidFill>
                <a:prstClr val="black"/>
              </a:solidFill>
            </a:endParaRPr>
          </a:p>
        </p:txBody>
      </p:sp>
    </p:spTree>
    <p:extLst>
      <p:ext uri="{BB962C8B-B14F-4D97-AF65-F5344CB8AC3E}">
        <p14:creationId xmlns:p14="http://schemas.microsoft.com/office/powerpoint/2010/main" val="10770434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5">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5">
                                            <p:txEl>
                                              <p:pRg st="0" end="0"/>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5">
                                            <p:txEl>
                                              <p:pRg st="2" end="2"/>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5">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3"/>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P spid="13" grpId="0" animBg="1"/>
    </p:bld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4290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1B697113-2591-4962-A1C3-DF846FC31649}" type="slidenum">
              <a:rPr lang="en-US" sz="1600" b="1">
                <a:solidFill>
                  <a:prstClr val="black"/>
                </a:solidFill>
              </a:rPr>
              <a:pPr algn="ctr"/>
              <a:t>38</a:t>
            </a:fld>
            <a:endParaRPr lang="en-US" sz="1600" b="1">
              <a:solidFill>
                <a:prstClr val="black"/>
              </a:solidFill>
            </a:endParaRPr>
          </a:p>
        </p:txBody>
      </p:sp>
      <p:sp>
        <p:nvSpPr>
          <p:cNvPr id="10" name="Rectangle 9"/>
          <p:cNvSpPr>
            <a:spLocks noChangeArrowheads="1"/>
          </p:cNvSpPr>
          <p:nvPr>
            <p:custDataLst>
              <p:tags r:id="rId1"/>
            </p:custDataLst>
          </p:nvPr>
        </p:nvSpPr>
        <p:spPr bwMode="auto">
          <a:xfrm>
            <a:off x="4648200" y="4642267"/>
            <a:ext cx="4267200" cy="1043740"/>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pPr algn="ctr"/>
            <a:r>
              <a:rPr lang="x-none" sz="2000" b="1" dirty="0" smtClean="0">
                <a:latin typeface="Garamond" pitchFamily="18" charset="0"/>
              </a:rPr>
              <a:t>मुख्य बिंदु:</a:t>
            </a:r>
            <a:r>
              <a:rPr lang="x-none" sz="2000" dirty="0" smtClean="0">
                <a:latin typeface="Garamond" pitchFamily="18" charset="0"/>
              </a:rPr>
              <a:t> निर्णय इसपर आधारित हो कि कितना 'सामान्य' है और साथ ही भुगतान का इंतजार करने की आपकी क्षमता क्या है</a:t>
            </a:r>
            <a:endParaRPr lang="en-US" sz="2000" dirty="0">
              <a:latin typeface="Garamond" pitchFamily="18" charset="0"/>
            </a:endParaRPr>
          </a:p>
        </p:txBody>
      </p:sp>
      <p:sp>
        <p:nvSpPr>
          <p:cNvPr id="11"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dirty="0" smtClean="0"/>
              <a:t>आपके व्यापार को कब तक उधार देना चाहिए</a:t>
            </a:r>
            <a:r>
              <a:rPr lang="en-US" sz="2000" dirty="0" smtClean="0"/>
              <a:t>?</a:t>
            </a:r>
            <a:endParaRPr lang="mr-IN" sz="2000" dirty="0">
              <a:solidFill>
                <a:srgbClr val="000000"/>
              </a:solidFill>
              <a:cs typeface="Arial" pitchFamily="34" charset="0"/>
            </a:endParaRPr>
          </a:p>
        </p:txBody>
      </p:sp>
      <p:sp>
        <p:nvSpPr>
          <p:cNvPr id="12" name="Text Box 2"/>
          <p:cNvSpPr txBox="1">
            <a:spLocks noChangeArrowheads="1"/>
          </p:cNvSpPr>
          <p:nvPr/>
        </p:nvSpPr>
        <p:spPr bwMode="auto">
          <a:xfrm>
            <a:off x="4648200" y="1035050"/>
            <a:ext cx="4267200" cy="3425825"/>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spcBef>
                <a:spcPts val="900"/>
              </a:spcBef>
              <a:buFont typeface="Arial" panose="020B0604020202020204" pitchFamily="34" charset="0"/>
              <a:buChar char="•"/>
              <a:defRPr/>
            </a:pPr>
            <a:r>
              <a:rPr lang="hi-IN" sz="2000" dirty="0"/>
              <a:t>व्यापारी होने के नाते, हमें निम्न बातों पर विचार करना चाहिए: </a:t>
            </a:r>
            <a:endParaRPr lang="en-US" sz="2000" dirty="0"/>
          </a:p>
          <a:p>
            <a:pPr marL="817200" lvl="3" indent="-360000">
              <a:spcBef>
                <a:spcPts val="900"/>
              </a:spcBef>
              <a:buFont typeface="+mj-lt"/>
              <a:buAutoNum type="arabicPeriod"/>
              <a:defRPr/>
            </a:pPr>
            <a:r>
              <a:rPr lang="hi-IN" sz="2000" dirty="0"/>
              <a:t>हमारे प्रकार के व्यापार में </a:t>
            </a:r>
            <a:r>
              <a:rPr lang="hi-IN" sz="2000" dirty="0" smtClean="0"/>
              <a:t>कितना </a:t>
            </a:r>
            <a:r>
              <a:rPr lang="en-US" sz="2000" dirty="0" smtClean="0"/>
              <a:t>“</a:t>
            </a:r>
            <a:r>
              <a:rPr lang="hi-IN" sz="2000" dirty="0" smtClean="0"/>
              <a:t>सामान्य</a:t>
            </a:r>
            <a:r>
              <a:rPr lang="en-US" sz="2000" dirty="0" smtClean="0"/>
              <a:t>” </a:t>
            </a:r>
            <a:r>
              <a:rPr lang="hi-IN" sz="2000" dirty="0" smtClean="0"/>
              <a:t>है</a:t>
            </a:r>
            <a:r>
              <a:rPr lang="en-US" sz="2000" dirty="0" smtClean="0"/>
              <a:t>?</a:t>
            </a:r>
            <a:endParaRPr lang="hi-IN" sz="2000" dirty="0" smtClean="0"/>
          </a:p>
          <a:p>
            <a:pPr marL="817200" lvl="3" indent="-360000">
              <a:spcBef>
                <a:spcPts val="900"/>
              </a:spcBef>
              <a:buFont typeface="+mj-lt"/>
              <a:buAutoNum type="arabicPeriod"/>
              <a:defRPr/>
            </a:pPr>
            <a:r>
              <a:rPr lang="x-none" sz="2000" smtClean="0"/>
              <a:t>आपके </a:t>
            </a:r>
            <a:r>
              <a:rPr lang="x-none" sz="2000" smtClean="0"/>
              <a:t>प्रतिद्वंद्वी </a:t>
            </a:r>
            <a:r>
              <a:rPr lang="hi-IN" sz="2000" dirty="0" smtClean="0"/>
              <a:t>कब तक </a:t>
            </a:r>
            <a:r>
              <a:rPr lang="x-none" sz="2000" smtClean="0"/>
              <a:t> </a:t>
            </a:r>
            <a:r>
              <a:rPr lang="x-none" sz="2000" dirty="0" smtClean="0"/>
              <a:t>उधार देते </a:t>
            </a:r>
            <a:r>
              <a:rPr lang="x-none" sz="2000" smtClean="0"/>
              <a:t>हैं</a:t>
            </a:r>
            <a:r>
              <a:rPr lang="x-none" sz="2000" smtClean="0"/>
              <a:t>?</a:t>
            </a:r>
            <a:endParaRPr lang="hi-IN" sz="2000" dirty="0" smtClean="0"/>
          </a:p>
          <a:p>
            <a:pPr marL="817200" lvl="3" indent="-360000">
              <a:spcBef>
                <a:spcPts val="900"/>
              </a:spcBef>
              <a:buFont typeface="+mj-lt"/>
              <a:buAutoNum type="arabicPeriod"/>
              <a:defRPr/>
            </a:pPr>
            <a:r>
              <a:rPr lang="x-none" sz="2000" smtClean="0"/>
              <a:t>आप </a:t>
            </a:r>
            <a:r>
              <a:rPr lang="x-none" sz="2000" dirty="0" smtClean="0"/>
              <a:t>कब तक इंतजार कर सकते हैं? (व्यापार </a:t>
            </a:r>
            <a:r>
              <a:rPr lang="x-none" sz="2000" smtClean="0"/>
              <a:t>के </a:t>
            </a:r>
            <a:r>
              <a:rPr lang="hi-IN" sz="2000" dirty="0" smtClean="0"/>
              <a:t>रोजमर्रा </a:t>
            </a:r>
            <a:r>
              <a:rPr lang="x-none" sz="2000" smtClean="0"/>
              <a:t>संचालन </a:t>
            </a:r>
            <a:r>
              <a:rPr lang="x-none" sz="2000" dirty="0" smtClean="0"/>
              <a:t>के खर्चों का भुगतान करने के लिए आपकी कार्यशील पूंजी कब तक चलेगी?)</a:t>
            </a:r>
            <a:endParaRPr lang="en-US" sz="1600" dirty="0"/>
          </a:p>
        </p:txBody>
      </p:sp>
      <p:sp>
        <p:nvSpPr>
          <p:cNvPr id="13" name="Rectangle 12"/>
          <p:cNvSpPr>
            <a:spLocks noChangeArrowheads="1"/>
          </p:cNvSpPr>
          <p:nvPr>
            <p:custDataLst>
              <p:tags r:id="rId2"/>
            </p:custDataLst>
          </p:nvPr>
        </p:nvSpPr>
        <p:spPr bwMode="auto">
          <a:xfrm>
            <a:off x="228600" y="4642267"/>
            <a:ext cx="4267200" cy="1043740"/>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pPr algn="ctr"/>
            <a:r>
              <a:rPr lang="en-US" sz="2000" b="1" dirty="0">
                <a:latin typeface="Garamond" pitchFamily="18" charset="0"/>
              </a:rPr>
              <a:t>Key Point:</a:t>
            </a:r>
            <a:r>
              <a:rPr lang="en-US" sz="2000" dirty="0">
                <a:latin typeface="Garamond" pitchFamily="18" charset="0"/>
              </a:rPr>
              <a:t>  Decide based on what is “normal” and also your ability to wait for payment</a:t>
            </a:r>
          </a:p>
        </p:txBody>
      </p:sp>
      <p:sp>
        <p:nvSpPr>
          <p:cNvPr id="1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smtClean="0"/>
              <a:t>For how long should the business give credit?</a:t>
            </a:r>
            <a:endParaRPr lang="mr-IN" sz="2000" dirty="0">
              <a:solidFill>
                <a:srgbClr val="000000"/>
              </a:solidFill>
              <a:cs typeface="Arial" pitchFamily="34" charset="0"/>
            </a:endParaRPr>
          </a:p>
        </p:txBody>
      </p:sp>
      <p:sp>
        <p:nvSpPr>
          <p:cNvPr id="15" name="Text Box 2"/>
          <p:cNvSpPr txBox="1">
            <a:spLocks noChangeArrowheads="1"/>
          </p:cNvSpPr>
          <p:nvPr/>
        </p:nvSpPr>
        <p:spPr bwMode="auto">
          <a:xfrm>
            <a:off x="228600" y="1035050"/>
            <a:ext cx="4267200" cy="3425825"/>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spcBef>
                <a:spcPts val="900"/>
              </a:spcBef>
              <a:buFont typeface="Arial" panose="020B0604020202020204" pitchFamily="34" charset="0"/>
              <a:buChar char="•"/>
              <a:defRPr/>
            </a:pPr>
            <a:r>
              <a:rPr lang="en-US" sz="2000" dirty="0"/>
              <a:t>As business owners, we must consider these things:</a:t>
            </a:r>
          </a:p>
          <a:p>
            <a:pPr marL="817200" lvl="3" indent="-360000">
              <a:spcBef>
                <a:spcPts val="900"/>
              </a:spcBef>
              <a:buFont typeface="+mj-lt"/>
              <a:buAutoNum type="arabicPeriod"/>
              <a:defRPr/>
            </a:pPr>
            <a:r>
              <a:rPr lang="en-US" dirty="0"/>
              <a:t>What is “normal” in </a:t>
            </a:r>
            <a:r>
              <a:rPr lang="en-US" dirty="0" smtClean="0"/>
              <a:t>our </a:t>
            </a:r>
            <a:r>
              <a:rPr lang="en-US" dirty="0"/>
              <a:t>type of business? </a:t>
            </a:r>
          </a:p>
          <a:p>
            <a:pPr marL="817200" lvl="3" indent="-360000">
              <a:spcBef>
                <a:spcPts val="900"/>
              </a:spcBef>
              <a:buFont typeface="+mj-lt"/>
              <a:buAutoNum type="arabicPeriod"/>
              <a:defRPr/>
            </a:pPr>
            <a:r>
              <a:rPr lang="en-US" dirty="0"/>
              <a:t>What do </a:t>
            </a:r>
            <a:r>
              <a:rPr lang="en-US" dirty="0" smtClean="0"/>
              <a:t>our </a:t>
            </a:r>
            <a:r>
              <a:rPr lang="en-US" dirty="0"/>
              <a:t>competitors do?</a:t>
            </a:r>
          </a:p>
          <a:p>
            <a:pPr marL="817200" lvl="3" indent="-360000">
              <a:spcBef>
                <a:spcPts val="900"/>
              </a:spcBef>
              <a:buFont typeface="+mj-lt"/>
              <a:buAutoNum type="arabicPeriod"/>
              <a:defRPr/>
            </a:pPr>
            <a:r>
              <a:rPr lang="en-US" dirty="0"/>
              <a:t>How long can </a:t>
            </a:r>
            <a:r>
              <a:rPr lang="en-US" dirty="0" smtClean="0"/>
              <a:t>we </a:t>
            </a:r>
            <a:r>
              <a:rPr lang="en-US" dirty="0"/>
              <a:t>afford to wait? (how long will </a:t>
            </a:r>
            <a:r>
              <a:rPr lang="en-US" dirty="0" smtClean="0"/>
              <a:t>our working </a:t>
            </a:r>
            <a:r>
              <a:rPr lang="en-US" dirty="0"/>
              <a:t>capital last for paying </a:t>
            </a:r>
            <a:r>
              <a:rPr lang="en-US" dirty="0" smtClean="0"/>
              <a:t>our day-to-day costs?)</a:t>
            </a:r>
            <a:endParaRPr lang="en-US" dirty="0"/>
          </a:p>
          <a:p>
            <a:pPr>
              <a:spcBef>
                <a:spcPts val="900"/>
              </a:spcBef>
              <a:buFont typeface="Arial" panose="020B0604020202020204" pitchFamily="34" charset="0"/>
              <a:buChar char="•"/>
              <a:defRPr/>
            </a:pPr>
            <a:endParaRPr lang="en-US" sz="1600" dirty="0"/>
          </a:p>
        </p:txBody>
      </p:sp>
    </p:spTree>
    <p:extLst>
      <p:ext uri="{BB962C8B-B14F-4D97-AF65-F5344CB8AC3E}">
        <p14:creationId xmlns:p14="http://schemas.microsoft.com/office/powerpoint/2010/main" val="6741741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5">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5">
                                            <p:txEl>
                                              <p:pRg st="2" end="2"/>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5">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3"/>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P spid="13" grpId="0" animBg="1"/>
    </p:bld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28041" name="AutoShape 41"/>
          <p:cNvGraphicFramePr>
            <a:graphicFrameLocks/>
          </p:cNvGraphicFramePr>
          <p:nvPr>
            <p:custDataLst>
              <p:tags r:id="rId2"/>
            </p:custDataLst>
          </p:nvPr>
        </p:nvGraphicFramePr>
        <p:xfrm>
          <a:off x="0" y="0"/>
          <a:ext cx="158750" cy="158750"/>
        </p:xfrm>
        <a:graphic>
          <a:graphicData uri="http://schemas.openxmlformats.org/presentationml/2006/ole">
            <mc:AlternateContent xmlns:mc="http://schemas.openxmlformats.org/markup-compatibility/2006">
              <mc:Choice xmlns:v="urn:schemas-microsoft-com:vml" Requires="v">
                <p:oleObj spid="_x0000_s565375" name="think-cell Slide" r:id="rId5" imgW="0" imgH="0" progId="">
                  <p:embed/>
                </p:oleObj>
              </mc:Choice>
              <mc:Fallback>
                <p:oleObj name="think-cell Slide" r:id="rId5" imgW="0" imgH="0" progId="">
                  <p:embed/>
                  <p:pic>
                    <p:nvPicPr>
                      <p:cNvPr id="0" name="AutoShape 22"/>
                      <p:cNvPicPr>
                        <a:picLocks noChangeArrowheads="1"/>
                      </p:cNvPicPr>
                      <p:nvPr/>
                    </p:nvPicPr>
                    <p:blipFill>
                      <a:blip>
                        <a:extLst>
                          <a:ext uri="{28A0092B-C50C-407E-A947-70E740481C1C}">
                            <a14:useLocalDpi xmlns:a14="http://schemas.microsoft.com/office/drawing/2010/main" val="0"/>
                          </a:ext>
                        </a:extLst>
                      </a:blip>
                      <a:srcRect/>
                      <a:stretch>
                        <a:fillRect/>
                      </a:stretch>
                    </p:blipFill>
                    <p:spPr bwMode="auto">
                      <a:xfrm>
                        <a:off x="0" y="0"/>
                        <a:ext cx="158750" cy="158750"/>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
        <p:nvSpPr>
          <p:cNvPr id="6" name="Slide Number Placeholder 5"/>
          <p:cNvSpPr>
            <a:spLocks noGrp="1"/>
          </p:cNvSpPr>
          <p:nvPr>
            <p:ph type="sldNum" sz="quarter" idx="12"/>
          </p:nvPr>
        </p:nvSpPr>
        <p:spPr>
          <a:xfrm>
            <a:off x="3581400" y="63246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19E0662A-BF46-44C3-BA27-1B01E04001C8}" type="slidenum">
              <a:rPr lang="en-US" sz="1600" b="1">
                <a:solidFill>
                  <a:prstClr val="black"/>
                </a:solidFill>
              </a:rPr>
              <a:pPr algn="ctr"/>
              <a:t>39</a:t>
            </a:fld>
            <a:endParaRPr lang="en-US" sz="1600" b="1">
              <a:solidFill>
                <a:prstClr val="black"/>
              </a:solidFill>
            </a:endParaRPr>
          </a:p>
        </p:txBody>
      </p:sp>
      <p:sp>
        <p:nvSpPr>
          <p:cNvPr id="8"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dirty="0" smtClean="0">
                <a:latin typeface="Arial" charset="0"/>
                <a:cs typeface="Arial" charset="0"/>
              </a:rPr>
              <a:t>उधार देते समय क्या करें</a:t>
            </a:r>
            <a:endParaRPr lang="mr-IN" sz="2000" dirty="0">
              <a:solidFill>
                <a:srgbClr val="000000"/>
              </a:solidFill>
              <a:cs typeface="Arial" pitchFamily="34" charset="0"/>
            </a:endParaRPr>
          </a:p>
        </p:txBody>
      </p:sp>
      <p:sp>
        <p:nvSpPr>
          <p:cNvPr id="9"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spcBef>
                <a:spcPts val="900"/>
              </a:spcBef>
              <a:buFont typeface="Arial" panose="020B0604020202020204" pitchFamily="34" charset="0"/>
              <a:buChar char="•"/>
              <a:defRPr/>
            </a:pPr>
            <a:r>
              <a:rPr lang="hi-IN" sz="2000" dirty="0" smtClean="0"/>
              <a:t>प्रत्येक व्यापारी को ग्राहक को उधार देते समय ये चीजें करनी चाहिए  </a:t>
            </a:r>
            <a:endParaRPr lang="en-US" sz="2000" dirty="0"/>
          </a:p>
          <a:p>
            <a:pPr marL="914400" lvl="3" indent="-457200" eaLnBrk="1" hangingPunct="1">
              <a:spcBef>
                <a:spcPts val="200"/>
              </a:spcBef>
              <a:buFont typeface="+mj-lt"/>
              <a:buAutoNum type="alphaUcPeriod"/>
              <a:defRPr/>
            </a:pPr>
            <a:r>
              <a:rPr lang="hi-IN" sz="2000" dirty="0" smtClean="0">
                <a:cs typeface="Arial" charset="0"/>
              </a:rPr>
              <a:t>खरीदारी</a:t>
            </a:r>
            <a:r>
              <a:rPr lang="x-none" sz="2000" smtClean="0">
                <a:cs typeface="Arial" charset="0"/>
              </a:rPr>
              <a:t> </a:t>
            </a:r>
            <a:r>
              <a:rPr lang="x-none" sz="2000" dirty="0" smtClean="0">
                <a:cs typeface="Arial" charset="0"/>
              </a:rPr>
              <a:t>के समय उधार के नियम और शर्तें स्पष्ट रूप से </a:t>
            </a:r>
            <a:r>
              <a:rPr lang="x-none" sz="2000" smtClean="0">
                <a:cs typeface="Arial" charset="0"/>
              </a:rPr>
              <a:t>समझा </a:t>
            </a:r>
            <a:r>
              <a:rPr lang="x-none" sz="2000" smtClean="0">
                <a:cs typeface="Arial" charset="0"/>
              </a:rPr>
              <a:t>दें</a:t>
            </a:r>
            <a:endParaRPr lang="hi-IN" sz="2000" dirty="0" smtClean="0">
              <a:cs typeface="Arial" charset="0"/>
            </a:endParaRPr>
          </a:p>
          <a:p>
            <a:pPr marL="914400" lvl="3" indent="-457200" eaLnBrk="1" hangingPunct="1">
              <a:spcBef>
                <a:spcPts val="200"/>
              </a:spcBef>
              <a:buFont typeface="+mj-lt"/>
              <a:buAutoNum type="alphaUcPeriod"/>
              <a:defRPr/>
            </a:pPr>
            <a:r>
              <a:rPr lang="x-none" sz="2000" smtClean="0">
                <a:cs typeface="Arial" charset="0"/>
              </a:rPr>
              <a:t>भूलने </a:t>
            </a:r>
            <a:r>
              <a:rPr lang="x-none" sz="2000" dirty="0" smtClean="0">
                <a:cs typeface="Arial" charset="0"/>
              </a:rPr>
              <a:t>से पहले ही, तुरंत उधार पुस्तिका/ क्रेडिट रजिस्टर में लिख लें</a:t>
            </a:r>
          </a:p>
          <a:p>
            <a:pPr marL="800100" indent="-457200" eaLnBrk="1" hangingPunct="1">
              <a:spcBef>
                <a:spcPts val="200"/>
              </a:spcBef>
              <a:buFont typeface="Arial" pitchFamily="34" charset="0"/>
              <a:buChar char="•"/>
              <a:defRPr/>
            </a:pPr>
            <a:r>
              <a:rPr lang="x-none" dirty="0" smtClean="0">
                <a:cs typeface="Arial" charset="0"/>
              </a:rPr>
              <a:t>ग्राहक का नाम</a:t>
            </a:r>
          </a:p>
          <a:p>
            <a:pPr marL="800100" indent="-457200" eaLnBrk="1" hangingPunct="1">
              <a:spcBef>
                <a:spcPts val="200"/>
              </a:spcBef>
              <a:buFont typeface="Arial" pitchFamily="34" charset="0"/>
              <a:buChar char="•"/>
              <a:defRPr/>
            </a:pPr>
            <a:r>
              <a:rPr lang="x-none" dirty="0" smtClean="0">
                <a:cs typeface="Arial" charset="0"/>
              </a:rPr>
              <a:t>दी गई राशि</a:t>
            </a:r>
          </a:p>
          <a:p>
            <a:pPr marL="800100" indent="-457200" eaLnBrk="1" hangingPunct="1">
              <a:spcBef>
                <a:spcPts val="200"/>
              </a:spcBef>
              <a:buFont typeface="Arial" pitchFamily="34" charset="0"/>
              <a:buChar char="•"/>
              <a:defRPr/>
            </a:pPr>
            <a:r>
              <a:rPr lang="x-none" smtClean="0">
                <a:cs typeface="Arial" charset="0"/>
              </a:rPr>
              <a:t>वह </a:t>
            </a:r>
            <a:r>
              <a:rPr lang="hi-IN" dirty="0" smtClean="0">
                <a:cs typeface="Arial" charset="0"/>
              </a:rPr>
              <a:t>तिथि </a:t>
            </a:r>
            <a:r>
              <a:rPr lang="x-none" smtClean="0">
                <a:cs typeface="Arial" charset="0"/>
              </a:rPr>
              <a:t>जब </a:t>
            </a:r>
            <a:r>
              <a:rPr lang="x-none" dirty="0" smtClean="0">
                <a:cs typeface="Arial" charset="0"/>
              </a:rPr>
              <a:t>उधार​ दिया गया था</a:t>
            </a:r>
          </a:p>
          <a:p>
            <a:pPr marL="800100" indent="-457200" eaLnBrk="1" hangingPunct="1">
              <a:spcBef>
                <a:spcPts val="200"/>
              </a:spcBef>
              <a:buFont typeface="Arial" pitchFamily="34" charset="0"/>
              <a:buChar char="•"/>
              <a:defRPr/>
            </a:pPr>
            <a:r>
              <a:rPr lang="x-none" dirty="0" smtClean="0">
                <a:cs typeface="Arial" charset="0"/>
              </a:rPr>
              <a:t>कर्ज अदायगी की तारीख</a:t>
            </a:r>
          </a:p>
          <a:p>
            <a:pPr marL="800100" indent="-457200" eaLnBrk="1" hangingPunct="1">
              <a:spcBef>
                <a:spcPts val="200"/>
              </a:spcBef>
              <a:buFont typeface="Arial" pitchFamily="34" charset="0"/>
              <a:buChar char="•"/>
              <a:defRPr/>
            </a:pPr>
            <a:r>
              <a:rPr lang="x-none" dirty="0" smtClean="0">
                <a:cs typeface="Arial" charset="0"/>
              </a:rPr>
              <a:t>भुगतान न करने पर जुर्माना </a:t>
            </a:r>
          </a:p>
          <a:p>
            <a:pPr marL="800100" indent="-457200" eaLnBrk="1" hangingPunct="1">
              <a:spcBef>
                <a:spcPts val="200"/>
              </a:spcBef>
              <a:buFont typeface="Arial" pitchFamily="34" charset="0"/>
              <a:buChar char="•"/>
              <a:defRPr/>
            </a:pPr>
            <a:r>
              <a:rPr lang="x-none" dirty="0" smtClean="0">
                <a:cs typeface="Arial" charset="0"/>
              </a:rPr>
              <a:t>पिछली बार याद दिलाने की तारीख</a:t>
            </a:r>
            <a:endParaRPr lang="en-US" dirty="0">
              <a:cs typeface="Arial" charset="0"/>
            </a:endParaRPr>
          </a:p>
        </p:txBody>
      </p:sp>
      <p:sp>
        <p:nvSpPr>
          <p:cNvPr id="10"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latin typeface="Arial" charset="0"/>
                <a:cs typeface="Arial" charset="0"/>
              </a:rPr>
              <a:t>What to do at the time of giving credit</a:t>
            </a:r>
            <a:endParaRPr lang="mr-IN" sz="2000" dirty="0">
              <a:solidFill>
                <a:srgbClr val="000000"/>
              </a:solidFill>
              <a:cs typeface="Arial" pitchFamily="34" charset="0"/>
            </a:endParaRPr>
          </a:p>
        </p:txBody>
      </p:sp>
      <p:sp>
        <p:nvSpPr>
          <p:cNvPr id="11"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spcBef>
                <a:spcPts val="900"/>
              </a:spcBef>
              <a:buFont typeface="Arial" panose="020B0604020202020204" pitchFamily="34" charset="0"/>
              <a:buChar char="•"/>
              <a:defRPr/>
            </a:pPr>
            <a:r>
              <a:rPr lang="en-US" sz="2000" dirty="0"/>
              <a:t>Every business owner must do these things at the time of giving credit to customers</a:t>
            </a:r>
          </a:p>
          <a:p>
            <a:pPr marL="914400" lvl="3" indent="-457200" eaLnBrk="1" hangingPunct="1">
              <a:spcBef>
                <a:spcPts val="200"/>
              </a:spcBef>
              <a:buFont typeface="+mj-lt"/>
              <a:buAutoNum type="alphaUcPeriod"/>
              <a:defRPr/>
            </a:pPr>
            <a:r>
              <a:rPr lang="en-US" sz="2000" dirty="0" smtClean="0">
                <a:cs typeface="Arial" charset="0"/>
              </a:rPr>
              <a:t>Clearly </a:t>
            </a:r>
            <a:r>
              <a:rPr lang="en-US" sz="2000" dirty="0">
                <a:cs typeface="Arial" charset="0"/>
              </a:rPr>
              <a:t>state credit terms and conditions at time of purchase</a:t>
            </a:r>
          </a:p>
          <a:p>
            <a:pPr marL="914400" lvl="3" indent="-457200" eaLnBrk="1" hangingPunct="1">
              <a:spcBef>
                <a:spcPts val="200"/>
              </a:spcBef>
              <a:buFont typeface="+mj-lt"/>
              <a:buAutoNum type="alphaUcPeriod"/>
              <a:defRPr/>
            </a:pPr>
            <a:r>
              <a:rPr lang="en-US" sz="2000" dirty="0">
                <a:cs typeface="Arial" charset="0"/>
              </a:rPr>
              <a:t>Immediately write down in credit register, before you forget</a:t>
            </a:r>
          </a:p>
          <a:p>
            <a:pPr marL="1454400" lvl="4" indent="-540000" eaLnBrk="1" hangingPunct="1">
              <a:spcBef>
                <a:spcPts val="200"/>
              </a:spcBef>
              <a:buFont typeface="+mj-lt"/>
              <a:buAutoNum type="arabicPeriod"/>
              <a:defRPr/>
            </a:pPr>
            <a:r>
              <a:rPr lang="en-US" dirty="0">
                <a:cs typeface="Arial" charset="0"/>
              </a:rPr>
              <a:t>Name of customer</a:t>
            </a:r>
          </a:p>
          <a:p>
            <a:pPr marL="1454400" lvl="4" indent="-540000" eaLnBrk="1" hangingPunct="1">
              <a:spcBef>
                <a:spcPts val="200"/>
              </a:spcBef>
              <a:buFont typeface="+mj-lt"/>
              <a:buAutoNum type="arabicPeriod"/>
              <a:defRPr/>
            </a:pPr>
            <a:r>
              <a:rPr lang="en-US" dirty="0">
                <a:cs typeface="Arial" charset="0"/>
              </a:rPr>
              <a:t>Amount given</a:t>
            </a:r>
          </a:p>
          <a:p>
            <a:pPr marL="1454400" lvl="4" indent="-540000" eaLnBrk="1" hangingPunct="1">
              <a:spcBef>
                <a:spcPts val="200"/>
              </a:spcBef>
              <a:buFont typeface="+mj-lt"/>
              <a:buAutoNum type="arabicPeriod"/>
              <a:defRPr/>
            </a:pPr>
            <a:r>
              <a:rPr lang="en-US" dirty="0">
                <a:cs typeface="Arial" charset="0"/>
              </a:rPr>
              <a:t>Date on which credit was given</a:t>
            </a:r>
          </a:p>
          <a:p>
            <a:pPr marL="1454400" lvl="4" indent="-540000" eaLnBrk="1" hangingPunct="1">
              <a:spcBef>
                <a:spcPts val="200"/>
              </a:spcBef>
              <a:buFont typeface="+mj-lt"/>
              <a:buAutoNum type="arabicPeriod"/>
              <a:defRPr/>
            </a:pPr>
            <a:r>
              <a:rPr lang="en-US" dirty="0">
                <a:cs typeface="Arial" charset="0"/>
              </a:rPr>
              <a:t>Repayment date</a:t>
            </a:r>
          </a:p>
          <a:p>
            <a:pPr marL="1454400" lvl="4" indent="-540000" eaLnBrk="1" hangingPunct="1">
              <a:spcBef>
                <a:spcPts val="200"/>
              </a:spcBef>
              <a:buFont typeface="+mj-lt"/>
              <a:buAutoNum type="arabicPeriod"/>
              <a:defRPr/>
            </a:pPr>
            <a:r>
              <a:rPr lang="en-US" dirty="0">
                <a:cs typeface="Arial" charset="0"/>
              </a:rPr>
              <a:t>Penalty on non-payment</a:t>
            </a:r>
          </a:p>
          <a:p>
            <a:pPr marL="1454400" lvl="4" indent="-540000" eaLnBrk="1" hangingPunct="1">
              <a:spcBef>
                <a:spcPts val="200"/>
              </a:spcBef>
              <a:buFont typeface="+mj-lt"/>
              <a:buAutoNum type="arabicPeriod"/>
              <a:defRPr/>
            </a:pPr>
            <a:r>
              <a:rPr lang="en-US" dirty="0">
                <a:cs typeface="Arial" charset="0"/>
              </a:rPr>
              <a:t>Date of previous reminder</a:t>
            </a:r>
          </a:p>
          <a:p>
            <a:pPr marL="457200" indent="-457200" eaLnBrk="1" hangingPunct="1">
              <a:spcBef>
                <a:spcPts val="200"/>
              </a:spcBef>
              <a:buFont typeface="+mj-lt"/>
              <a:buAutoNum type="arabicPeriod"/>
              <a:defRPr/>
            </a:pPr>
            <a:endParaRPr lang="en-US" sz="2400" dirty="0">
              <a:cs typeface="Arial" charset="0"/>
            </a:endParaRPr>
          </a:p>
        </p:txBody>
      </p:sp>
    </p:spTree>
    <p:extLst>
      <p:ext uri="{BB962C8B-B14F-4D97-AF65-F5344CB8AC3E}">
        <p14:creationId xmlns:p14="http://schemas.microsoft.com/office/powerpoint/2010/main" val="10825856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1">
                                            <p:txEl>
                                              <p:pRg st="0" end="0"/>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9">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9">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11">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1">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9">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1">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9">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1">
                                            <p:txEl>
                                              <p:pRg st="5" end="5"/>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9">
                                            <p:txEl>
                                              <p:pRg st="5" end="5"/>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1">
                                            <p:txEl>
                                              <p:pRg st="6" end="6"/>
                                            </p:txEl>
                                          </p:spTgt>
                                        </p:tgtEl>
                                        <p:attrNameLst>
                                          <p:attrName>style.visibility</p:attrName>
                                        </p:attrNameLst>
                                      </p:cBhvr>
                                      <p:to>
                                        <p:strVal val="visible"/>
                                      </p:to>
                                    </p:set>
                                  </p:childTnLst>
                                </p:cTn>
                              </p:par>
                              <p:par>
                                <p:cTn id="43" presetID="1" presetClass="entr" presetSubtype="0" fill="hold" nodeType="withEffect">
                                  <p:stCondLst>
                                    <p:cond delay="0"/>
                                  </p:stCondLst>
                                  <p:childTnLst>
                                    <p:set>
                                      <p:cBhvr>
                                        <p:cTn id="44" dur="1" fill="hold">
                                          <p:stCondLst>
                                            <p:cond delay="0"/>
                                          </p:stCondLst>
                                        </p:cTn>
                                        <p:tgtEl>
                                          <p:spTgt spid="9">
                                            <p:txEl>
                                              <p:pRg st="6" end="6"/>
                                            </p:txEl>
                                          </p:spTgt>
                                        </p:tgtEl>
                                        <p:attrNameLst>
                                          <p:attrName>style.visibility</p:attrName>
                                        </p:attrNameLst>
                                      </p:cBhvr>
                                      <p:to>
                                        <p:strVal val="visible"/>
                                      </p:to>
                                    </p:se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nodeType="clickEffect">
                                  <p:stCondLst>
                                    <p:cond delay="0"/>
                                  </p:stCondLst>
                                  <p:childTnLst>
                                    <p:set>
                                      <p:cBhvr>
                                        <p:cTn id="48" dur="1" fill="hold">
                                          <p:stCondLst>
                                            <p:cond delay="0"/>
                                          </p:stCondLst>
                                        </p:cTn>
                                        <p:tgtEl>
                                          <p:spTgt spid="11">
                                            <p:txEl>
                                              <p:pRg st="7" end="7"/>
                                            </p:txEl>
                                          </p:spTgt>
                                        </p:tgtEl>
                                        <p:attrNameLst>
                                          <p:attrName>style.visibility</p:attrName>
                                        </p:attrNameLst>
                                      </p:cBhvr>
                                      <p:to>
                                        <p:strVal val="visible"/>
                                      </p:to>
                                    </p:set>
                                  </p:childTnLst>
                                </p:cTn>
                              </p:par>
                              <p:par>
                                <p:cTn id="49" presetID="1" presetClass="entr" presetSubtype="0" fill="hold" nodeType="withEffect">
                                  <p:stCondLst>
                                    <p:cond delay="0"/>
                                  </p:stCondLst>
                                  <p:childTnLst>
                                    <p:set>
                                      <p:cBhvr>
                                        <p:cTn id="50" dur="1" fill="hold">
                                          <p:stCondLst>
                                            <p:cond delay="0"/>
                                          </p:stCondLst>
                                        </p:cTn>
                                        <p:tgtEl>
                                          <p:spTgt spid="9">
                                            <p:txEl>
                                              <p:pRg st="7" end="7"/>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11">
                                            <p:txEl>
                                              <p:pRg st="8" end="8"/>
                                            </p:txEl>
                                          </p:spTgt>
                                        </p:tgtEl>
                                        <p:attrNameLst>
                                          <p:attrName>style.visibility</p:attrName>
                                        </p:attrNameLst>
                                      </p:cBhvr>
                                      <p:to>
                                        <p:strVal val="visible"/>
                                      </p:to>
                                    </p:set>
                                  </p:childTnLst>
                                </p:cTn>
                              </p:par>
                              <p:par>
                                <p:cTn id="55" presetID="1" presetClass="entr" presetSubtype="0" fill="hold" nodeType="withEffect">
                                  <p:stCondLst>
                                    <p:cond delay="0"/>
                                  </p:stCondLst>
                                  <p:childTnLst>
                                    <p:set>
                                      <p:cBhvr>
                                        <p:cTn id="56" dur="1" fill="hold">
                                          <p:stCondLst>
                                            <p:cond delay="0"/>
                                          </p:stCondLst>
                                        </p:cTn>
                                        <p:tgtEl>
                                          <p:spTgt spid="9">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TextBox 4"/>
          <p:cNvSpPr txBox="1">
            <a:spLocks noChangeArrowheads="1"/>
          </p:cNvSpPr>
          <p:nvPr/>
        </p:nvSpPr>
        <p:spPr bwMode="auto">
          <a:xfrm>
            <a:off x="609600" y="958850"/>
            <a:ext cx="3657600" cy="4832092"/>
          </a:xfrm>
          <a:prstGeom prst="rect">
            <a:avLst/>
          </a:prstGeom>
          <a:noFill/>
          <a:ln w="9525">
            <a:noFill/>
            <a:miter lim="800000"/>
            <a:headEnd/>
            <a:tailEnd/>
          </a:ln>
        </p:spPr>
        <p:txBody>
          <a:bodyPr>
            <a:spAutoFit/>
          </a:bodyPr>
          <a:lstStyle/>
          <a:p>
            <a:pPr>
              <a:defRPr/>
            </a:pPr>
            <a:endParaRPr lang="en-US" sz="2800" dirty="0">
              <a:latin typeface="+mn-lt"/>
            </a:endParaRPr>
          </a:p>
          <a:p>
            <a:pPr>
              <a:defRPr/>
            </a:pPr>
            <a:r>
              <a:rPr lang="en-US" sz="2800" dirty="0">
                <a:latin typeface="+mn-lt"/>
              </a:rPr>
              <a:t>Marketing and Sales are often done by the same person in small </a:t>
            </a:r>
            <a:r>
              <a:rPr lang="en-US" sz="2800" dirty="0" smtClean="0">
                <a:latin typeface="+mn-lt"/>
              </a:rPr>
              <a:t>businesses. </a:t>
            </a:r>
            <a:endParaRPr lang="en-US" sz="2800" dirty="0">
              <a:latin typeface="+mn-lt"/>
            </a:endParaRPr>
          </a:p>
          <a:p>
            <a:pPr>
              <a:defRPr/>
            </a:pPr>
            <a:endParaRPr lang="en-US" sz="2800" dirty="0">
              <a:latin typeface="+mn-lt"/>
            </a:endParaRPr>
          </a:p>
          <a:p>
            <a:pPr>
              <a:defRPr/>
            </a:pPr>
            <a:r>
              <a:rPr lang="en-US" sz="2800" dirty="0">
                <a:latin typeface="+mn-lt"/>
              </a:rPr>
              <a:t>But the kind of work done to generate sales is quite different, hence we are covering this as a separate topic. </a:t>
            </a:r>
          </a:p>
        </p:txBody>
      </p:sp>
      <p:sp>
        <p:nvSpPr>
          <p:cNvPr id="4" name="TextBox 4"/>
          <p:cNvSpPr txBox="1">
            <a:spLocks noChangeArrowheads="1"/>
          </p:cNvSpPr>
          <p:nvPr/>
        </p:nvSpPr>
        <p:spPr bwMode="auto">
          <a:xfrm>
            <a:off x="4876800" y="1548348"/>
            <a:ext cx="3657600" cy="830997"/>
          </a:xfrm>
          <a:prstGeom prst="rect">
            <a:avLst/>
          </a:prstGeom>
          <a:noFill/>
          <a:ln w="9525">
            <a:solidFill>
              <a:schemeClr val="bg1"/>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gu-IN" sz="2400" dirty="0" smtClean="0">
              <a:latin typeface="AnjaliNewLipi" pitchFamily="2" charset="0"/>
              <a:cs typeface="AnjaliNewLipi" pitchFamily="2" charset="0"/>
            </a:endParaRPr>
          </a:p>
          <a:p>
            <a:pPr eaLnBrk="1" hangingPunct="1"/>
            <a:endParaRPr lang="gu-IN" sz="2400" dirty="0" smtClean="0">
              <a:latin typeface="AnjaliNewLipi" pitchFamily="2" charset="0"/>
              <a:cs typeface="AnjaliNewLipi" pitchFamily="2" charset="0"/>
            </a:endParaRPr>
          </a:p>
        </p:txBody>
      </p:sp>
      <p:sp>
        <p:nvSpPr>
          <p:cNvPr id="6" name="TextBox 4"/>
          <p:cNvSpPr txBox="1">
            <a:spLocks noChangeArrowheads="1"/>
          </p:cNvSpPr>
          <p:nvPr/>
        </p:nvSpPr>
        <p:spPr bwMode="auto">
          <a:xfrm>
            <a:off x="4953000" y="959108"/>
            <a:ext cx="3657600" cy="4832092"/>
          </a:xfrm>
          <a:prstGeom prst="rect">
            <a:avLst/>
          </a:prstGeom>
          <a:noFill/>
          <a:ln w="9525">
            <a:noFill/>
            <a:miter lim="800000"/>
            <a:headEnd/>
            <a:tailEnd/>
          </a:ln>
        </p:spPr>
        <p:txBody>
          <a:bodyPr>
            <a:spAutoFit/>
          </a:bodyPr>
          <a:lstStyle/>
          <a:p>
            <a:pPr>
              <a:defRPr/>
            </a:pPr>
            <a:r>
              <a:rPr lang="x-none" sz="2800" dirty="0" smtClean="0">
                <a:latin typeface="+mn-lt"/>
              </a:rPr>
              <a:t>छोटे व्यापार में आमतौर पर मार्केटिंग </a:t>
            </a:r>
            <a:r>
              <a:rPr lang="x-none" sz="2800" smtClean="0">
                <a:latin typeface="+mn-lt"/>
              </a:rPr>
              <a:t>और </a:t>
            </a:r>
            <a:r>
              <a:rPr lang="hi-IN" sz="2800" dirty="0" smtClean="0">
                <a:latin typeface="+mn-lt"/>
              </a:rPr>
              <a:t>सेल्स </a:t>
            </a:r>
            <a:r>
              <a:rPr lang="x-none" sz="2800" smtClean="0">
                <a:latin typeface="+mn-lt"/>
              </a:rPr>
              <a:t>एक </a:t>
            </a:r>
            <a:r>
              <a:rPr lang="x-none" sz="2800" dirty="0" smtClean="0">
                <a:latin typeface="+mn-lt"/>
              </a:rPr>
              <a:t>ही व्यक्ति द्वारा की जाती है।</a:t>
            </a:r>
          </a:p>
          <a:p>
            <a:pPr>
              <a:defRPr/>
            </a:pPr>
            <a:endParaRPr lang="x-none" sz="2800" dirty="0" smtClean="0">
              <a:latin typeface="+mn-lt"/>
            </a:endParaRPr>
          </a:p>
          <a:p>
            <a:pPr>
              <a:defRPr/>
            </a:pPr>
            <a:r>
              <a:rPr lang="x-none" sz="2800" smtClean="0">
                <a:latin typeface="+mn-lt"/>
              </a:rPr>
              <a:t>लेकिन </a:t>
            </a:r>
            <a:r>
              <a:rPr lang="hi-IN" sz="2800" dirty="0" smtClean="0">
                <a:latin typeface="+mn-lt"/>
              </a:rPr>
              <a:t>सेल्स </a:t>
            </a:r>
            <a:r>
              <a:rPr lang="x-none" sz="2800" smtClean="0">
                <a:latin typeface="+mn-lt"/>
              </a:rPr>
              <a:t>करने </a:t>
            </a:r>
            <a:r>
              <a:rPr lang="x-none" sz="2800" dirty="0" smtClean="0">
                <a:latin typeface="+mn-lt"/>
              </a:rPr>
              <a:t>के लिए किए गए विभिन्न प्रकार के काम थोड़े अलग होते हैं, इसलिए हम एक अलग विषय के रूप में इसकी चर्चा कर रहे हैं।</a:t>
            </a:r>
            <a:endParaRPr lang="en-US" sz="2800" dirty="0">
              <a:latin typeface="+mn-lt"/>
            </a:endParaRPr>
          </a:p>
        </p:txBody>
      </p:sp>
      <p:sp>
        <p:nvSpPr>
          <p:cNvPr id="7" name="Slide Number Placeholder 3"/>
          <p:cNvSpPr>
            <a:spLocks noGrp="1"/>
          </p:cNvSpPr>
          <p:nvPr>
            <p:ph type="sldNum" sz="quarter" idx="12"/>
          </p:nvPr>
        </p:nvSpPr>
        <p:spPr>
          <a:xfrm>
            <a:off x="34290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210C4A71-9CA3-C54C-9AEA-0650E1C90AA0}" type="slidenum">
              <a:rPr lang="en-US" sz="1600" b="1" smtClean="0">
                <a:solidFill>
                  <a:prstClr val="black"/>
                </a:solidFill>
              </a:rPr>
              <a:t>4</a:t>
            </a:fld>
            <a:endParaRPr lang="en-US" sz="1600" b="1" dirty="0">
              <a:solidFill>
                <a:prstClr val="black"/>
              </a:solidFill>
            </a:endParaRPr>
          </a:p>
        </p:txBody>
      </p:sp>
    </p:spTree>
    <p:extLst>
      <p:ext uri="{BB962C8B-B14F-4D97-AF65-F5344CB8AC3E}">
        <p14:creationId xmlns:p14="http://schemas.microsoft.com/office/powerpoint/2010/main" val="13540938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267">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6">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1267">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6">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05200" y="6460791"/>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BC50379E-92E4-42F7-95EB-CF064561016C}" type="slidenum">
              <a:rPr lang="en-US" sz="1600" b="1">
                <a:solidFill>
                  <a:prstClr val="black"/>
                </a:solidFill>
              </a:rPr>
              <a:pPr algn="ctr"/>
              <a:t>40</a:t>
            </a:fld>
            <a:endParaRPr lang="en-US" sz="1600" b="1">
              <a:solidFill>
                <a:prstClr val="black"/>
              </a:solidFill>
            </a:endParaRPr>
          </a:p>
        </p:txBody>
      </p:sp>
      <p:sp>
        <p:nvSpPr>
          <p:cNvPr id="9" name="Rectangle 8"/>
          <p:cNvSpPr>
            <a:spLocks noChangeArrowheads="1"/>
          </p:cNvSpPr>
          <p:nvPr>
            <p:custDataLst>
              <p:tags r:id="rId1"/>
            </p:custDataLst>
          </p:nvPr>
        </p:nvSpPr>
        <p:spPr bwMode="auto">
          <a:xfrm>
            <a:off x="4648200" y="4460876"/>
            <a:ext cx="4267200" cy="2168524"/>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pPr algn="ctr">
              <a:defRPr/>
            </a:pPr>
            <a:r>
              <a:rPr lang="x-none" sz="2000" b="1" dirty="0" smtClean="0">
                <a:latin typeface="Garamond" pitchFamily="18" charset="0"/>
              </a:rPr>
              <a:t>उदाहरण 1: </a:t>
            </a:r>
            <a:r>
              <a:rPr lang="x-none" sz="2000" dirty="0" smtClean="0">
                <a:latin typeface="Garamond" pitchFamily="18" charset="0"/>
              </a:rPr>
              <a:t>एक ग्राहक है जो आपकी दुकान से किराना का सामान खरीदता है, जिसने 3 महीने से पैसे नहीं चुकाए हैं। आप क्या करेंगे?</a:t>
            </a:r>
          </a:p>
          <a:p>
            <a:pPr algn="ctr">
              <a:defRPr/>
            </a:pPr>
            <a:r>
              <a:rPr lang="x-none" sz="2000" b="1" dirty="0" smtClean="0">
                <a:latin typeface="Garamond" pitchFamily="18" charset="0"/>
              </a:rPr>
              <a:t>उदाहरण 2: </a:t>
            </a:r>
            <a:r>
              <a:rPr lang="x-none" sz="2000" dirty="0" smtClean="0">
                <a:latin typeface="Garamond" pitchFamily="18" charset="0"/>
              </a:rPr>
              <a:t>आपके सबसे बड़े थोक खरीदार ने 3 महीने से भुगतान नहीं किया है। आप क्या करेंगे?</a:t>
            </a:r>
            <a:endParaRPr lang="en-US" sz="2000" dirty="0">
              <a:latin typeface="Garamond" pitchFamily="18" charset="0"/>
            </a:endParaRPr>
          </a:p>
        </p:txBody>
      </p:sp>
      <p:sp>
        <p:nvSpPr>
          <p:cNvPr id="10"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000" dirty="0" smtClean="0"/>
              <a:t>भुगतान में देरी होने की स्थिति में क्या करें</a:t>
            </a:r>
            <a:r>
              <a:rPr lang="en-US" sz="2000" dirty="0" smtClean="0"/>
              <a:t>?</a:t>
            </a:r>
            <a:endParaRPr lang="mr-IN" sz="2000" dirty="0">
              <a:solidFill>
                <a:srgbClr val="000000"/>
              </a:solidFill>
              <a:cs typeface="Arial" pitchFamily="34" charset="0"/>
            </a:endParaRPr>
          </a:p>
        </p:txBody>
      </p:sp>
      <p:sp>
        <p:nvSpPr>
          <p:cNvPr id="11" name="Text Box 2"/>
          <p:cNvSpPr txBox="1">
            <a:spLocks noChangeArrowheads="1"/>
          </p:cNvSpPr>
          <p:nvPr/>
        </p:nvSpPr>
        <p:spPr bwMode="auto">
          <a:xfrm>
            <a:off x="4648200" y="1035050"/>
            <a:ext cx="4267200" cy="3384549"/>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hi-IN" sz="1600" dirty="0"/>
              <a:t>प्रत्येक व्यापारी को </a:t>
            </a:r>
            <a:r>
              <a:rPr lang="hi-IN" sz="1600" dirty="0" smtClean="0"/>
              <a:t>भुगतान में देरी होने की स्थिति में ये चीजें करनी </a:t>
            </a:r>
            <a:r>
              <a:rPr lang="hi-IN" sz="1600" dirty="0"/>
              <a:t>चाहिए </a:t>
            </a:r>
            <a:r>
              <a:rPr lang="hi-IN" sz="1600" dirty="0" smtClean="0"/>
              <a:t>(इसी क्रम का अनुसरण करें, तो सही रहेगा)  </a:t>
            </a:r>
            <a:endParaRPr lang="en-US" sz="1600" dirty="0"/>
          </a:p>
          <a:p>
            <a:pPr marL="817200" lvl="3" indent="-360000">
              <a:buFont typeface="+mj-lt"/>
              <a:buAutoNum type="arabicPeriod"/>
              <a:defRPr/>
            </a:pPr>
            <a:r>
              <a:rPr lang="x-none" sz="1600" smtClean="0"/>
              <a:t>कुछ </a:t>
            </a:r>
            <a:r>
              <a:rPr lang="x-none" sz="1600"/>
              <a:t>तुरंत भुगतान पाने के लिए मोलभाव करें, भले ही वे थोड़े/ आंशिक </a:t>
            </a:r>
            <a:r>
              <a:rPr lang="x-none" sz="1600"/>
              <a:t>हों </a:t>
            </a:r>
            <a:endParaRPr lang="hi-IN" sz="1600" dirty="0" smtClean="0"/>
          </a:p>
          <a:p>
            <a:pPr marL="817200" lvl="3" indent="-360000">
              <a:buFont typeface="+mj-lt"/>
              <a:buAutoNum type="arabicPeriod"/>
              <a:defRPr/>
            </a:pPr>
            <a:r>
              <a:rPr lang="x-none" sz="1600" smtClean="0"/>
              <a:t>नियमित </a:t>
            </a:r>
            <a:r>
              <a:rPr lang="x-none" sz="1600" dirty="0" smtClean="0"/>
              <a:t>रूप से </a:t>
            </a:r>
            <a:r>
              <a:rPr lang="x-none" sz="1600" smtClean="0"/>
              <a:t>संपर्क </a:t>
            </a:r>
            <a:r>
              <a:rPr lang="x-none" sz="1600" smtClean="0"/>
              <a:t>करें</a:t>
            </a:r>
            <a:endParaRPr lang="hi-IN" sz="1600" dirty="0" smtClean="0"/>
          </a:p>
          <a:p>
            <a:pPr marL="817200" lvl="3" indent="-360000">
              <a:buFont typeface="+mj-lt"/>
              <a:buAutoNum type="arabicPeriod"/>
              <a:defRPr/>
            </a:pPr>
            <a:r>
              <a:rPr lang="x-none" sz="1600" smtClean="0"/>
              <a:t>जब </a:t>
            </a:r>
            <a:r>
              <a:rPr lang="x-none" sz="1600"/>
              <a:t>तक पिछले भुगतान न हो जाएं, तब तक उत्पादों की अगली डिलिवरी बंद </a:t>
            </a:r>
            <a:r>
              <a:rPr lang="x-none" sz="1600"/>
              <a:t>कर </a:t>
            </a:r>
            <a:r>
              <a:rPr lang="x-none" sz="1600" smtClean="0"/>
              <a:t>दें</a:t>
            </a:r>
            <a:r>
              <a:rPr lang="hi-IN" sz="1600" dirty="0" smtClean="0"/>
              <a:t> </a:t>
            </a:r>
          </a:p>
          <a:p>
            <a:pPr marL="817200" lvl="3" indent="-360000">
              <a:buFont typeface="+mj-lt"/>
              <a:buAutoNum type="arabicPeriod"/>
              <a:defRPr/>
            </a:pPr>
            <a:r>
              <a:rPr lang="x-none" sz="1600" smtClean="0"/>
              <a:t>उस </a:t>
            </a:r>
            <a:r>
              <a:rPr lang="x-none" sz="1600"/>
              <a:t>ग्राहक, उस प्रकार के ग्राहकों या उपयुक्त हो तो पूरे व्यापार के लिए उधार नीति </a:t>
            </a:r>
            <a:r>
              <a:rPr lang="x-none" sz="1600"/>
              <a:t>को </a:t>
            </a:r>
            <a:r>
              <a:rPr lang="hi-IN" sz="1600" dirty="0" smtClean="0"/>
              <a:t>बदलिए/ संशोधित करिए </a:t>
            </a:r>
          </a:p>
          <a:p>
            <a:pPr marL="817200" lvl="3" indent="-360000">
              <a:buFont typeface="+mj-lt"/>
              <a:buAutoNum type="arabicPeriod"/>
              <a:defRPr/>
            </a:pPr>
            <a:r>
              <a:rPr lang="x-none" sz="1600" smtClean="0"/>
              <a:t>ग्राहक </a:t>
            </a:r>
            <a:r>
              <a:rPr lang="x-none" sz="1600" dirty="0" smtClean="0"/>
              <a:t>को जुर्माने और अन्य परिणाम की याद दिलाएं जो भुगतने पड़ </a:t>
            </a:r>
            <a:r>
              <a:rPr lang="x-none" sz="1600" smtClean="0"/>
              <a:t>सकते </a:t>
            </a:r>
            <a:r>
              <a:rPr lang="x-none" sz="1600" smtClean="0"/>
              <a:t>हों</a:t>
            </a:r>
            <a:endParaRPr lang="x-none" sz="1600" dirty="0" smtClean="0"/>
          </a:p>
        </p:txBody>
      </p:sp>
      <p:sp>
        <p:nvSpPr>
          <p:cNvPr id="12" name="Rectangle 11"/>
          <p:cNvSpPr>
            <a:spLocks noChangeArrowheads="1"/>
          </p:cNvSpPr>
          <p:nvPr>
            <p:custDataLst>
              <p:tags r:id="rId2"/>
            </p:custDataLst>
          </p:nvPr>
        </p:nvSpPr>
        <p:spPr bwMode="auto">
          <a:xfrm>
            <a:off x="228600" y="4460876"/>
            <a:ext cx="4267200" cy="2168524"/>
          </a:xfrm>
          <a:prstGeom prst="rect">
            <a:avLst/>
          </a:prstGeom>
          <a:solidFill>
            <a:srgbClr val="FFCC00"/>
          </a:solidFill>
          <a:ln>
            <a:noFill/>
          </a:ln>
          <a:extLst>
            <a:ext uri="{91240B29-F687-4F45-9708-019B960494DF}">
              <a14:hiddenLine xmlns:a14="http://schemas.microsoft.com/office/drawing/2010/main" w="9525" algn="ctr">
                <a:solidFill>
                  <a:srgbClr val="000000"/>
                </a:solidFill>
                <a:round/>
                <a:headEnd/>
                <a:tailEnd/>
              </a14:hiddenLine>
            </a:ext>
          </a:extLst>
        </p:spPr>
        <p:txBody>
          <a:bodyPr anchor="ctr"/>
          <a:lstStyle/>
          <a:p>
            <a:pPr algn="ctr">
              <a:defRPr/>
            </a:pPr>
            <a:r>
              <a:rPr lang="en-US" sz="2000" b="1" dirty="0">
                <a:latin typeface="Garamond" pitchFamily="18" charset="0"/>
              </a:rPr>
              <a:t>Example 1:</a:t>
            </a:r>
            <a:r>
              <a:rPr lang="en-US" sz="2000" dirty="0">
                <a:latin typeface="Garamond" pitchFamily="18" charset="0"/>
              </a:rPr>
              <a:t> There is a consumer who buys provisions from your shop, who has not repaid credit in 3 months. What will you do</a:t>
            </a:r>
            <a:r>
              <a:rPr lang="en-US" sz="2000" dirty="0" smtClean="0">
                <a:latin typeface="Garamond" pitchFamily="18" charset="0"/>
              </a:rPr>
              <a:t>?</a:t>
            </a:r>
            <a:endParaRPr lang="en-US" sz="2000" dirty="0">
              <a:latin typeface="Garamond" pitchFamily="18" charset="0"/>
            </a:endParaRPr>
          </a:p>
          <a:p>
            <a:pPr algn="ctr">
              <a:defRPr/>
            </a:pPr>
            <a:r>
              <a:rPr lang="en-US" sz="2000" b="1" dirty="0">
                <a:latin typeface="Garamond" pitchFamily="18" charset="0"/>
              </a:rPr>
              <a:t>Example 2:</a:t>
            </a:r>
            <a:r>
              <a:rPr lang="en-US" sz="2000" dirty="0">
                <a:latin typeface="Garamond" pitchFamily="18" charset="0"/>
              </a:rPr>
              <a:t> Your largest bulk buyer has not repaid credit in 3 months. What will you do?</a:t>
            </a:r>
          </a:p>
        </p:txBody>
      </p:sp>
      <p:sp>
        <p:nvSpPr>
          <p:cNvPr id="13"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t>What to do in case of payment </a:t>
            </a:r>
            <a:r>
              <a:rPr lang="en-US" sz="2000" dirty="0" smtClean="0"/>
              <a:t>delay?</a:t>
            </a:r>
            <a:endParaRPr lang="mr-IN" sz="2000" dirty="0">
              <a:solidFill>
                <a:srgbClr val="000000"/>
              </a:solidFill>
              <a:cs typeface="Arial" pitchFamily="34" charset="0"/>
            </a:endParaRPr>
          </a:p>
        </p:txBody>
      </p:sp>
      <p:sp>
        <p:nvSpPr>
          <p:cNvPr id="14" name="Text Box 2"/>
          <p:cNvSpPr txBox="1">
            <a:spLocks noChangeArrowheads="1"/>
          </p:cNvSpPr>
          <p:nvPr/>
        </p:nvSpPr>
        <p:spPr bwMode="auto">
          <a:xfrm>
            <a:off x="228600" y="1035050"/>
            <a:ext cx="4267200" cy="3384549"/>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sz="1600" dirty="0"/>
              <a:t>Every business owner must do these </a:t>
            </a:r>
            <a:r>
              <a:rPr lang="en-US" sz="1600" dirty="0" smtClean="0"/>
              <a:t>things in case the payment is delayed (it is a good idea to follow this sequence)</a:t>
            </a:r>
          </a:p>
          <a:p>
            <a:pPr marL="817200" lvl="3" indent="-360000">
              <a:buFont typeface="+mj-lt"/>
              <a:buAutoNum type="arabicPeriod"/>
              <a:defRPr/>
            </a:pPr>
            <a:r>
              <a:rPr lang="en-US" sz="1600" dirty="0"/>
              <a:t>Negotiate some immediate payment, even if partial</a:t>
            </a:r>
          </a:p>
          <a:p>
            <a:pPr marL="817200" lvl="3" indent="-360000">
              <a:buFont typeface="+mj-lt"/>
              <a:buAutoNum type="arabicPeriod"/>
              <a:defRPr/>
            </a:pPr>
            <a:r>
              <a:rPr lang="en-US" sz="1600" dirty="0" smtClean="0"/>
              <a:t>Contact </a:t>
            </a:r>
            <a:r>
              <a:rPr lang="en-US" sz="1600" dirty="0"/>
              <a:t>regularly</a:t>
            </a:r>
          </a:p>
          <a:p>
            <a:pPr marL="817200" lvl="3" indent="-360000">
              <a:buFont typeface="+mj-lt"/>
              <a:buAutoNum type="arabicPeriod"/>
              <a:defRPr/>
            </a:pPr>
            <a:r>
              <a:rPr lang="en-US" sz="1600" dirty="0"/>
              <a:t>Stop future delivery of products, until past payments are made</a:t>
            </a:r>
          </a:p>
          <a:p>
            <a:pPr marL="817200" lvl="3" indent="-360000">
              <a:buFont typeface="+mj-lt"/>
              <a:buAutoNum type="arabicPeriod"/>
              <a:defRPr/>
            </a:pPr>
            <a:r>
              <a:rPr lang="en-US" sz="1600" dirty="0"/>
              <a:t>Revise credit policy for the customer, the customer type or the whole business, if appropriate</a:t>
            </a:r>
          </a:p>
          <a:p>
            <a:pPr marL="817200" lvl="3" indent="-360000">
              <a:buFont typeface="+mj-lt"/>
              <a:buAutoNum type="arabicPeriod"/>
              <a:defRPr/>
            </a:pPr>
            <a:r>
              <a:rPr lang="en-US" sz="1600" dirty="0" smtClean="0"/>
              <a:t>Reminder </a:t>
            </a:r>
            <a:r>
              <a:rPr lang="en-US" sz="1600" dirty="0"/>
              <a:t>customer of penalties and </a:t>
            </a:r>
            <a:r>
              <a:rPr lang="en-US" sz="1600" dirty="0" smtClean="0"/>
              <a:t>consequences</a:t>
            </a:r>
            <a:endParaRPr lang="en-US" sz="1600" dirty="0"/>
          </a:p>
        </p:txBody>
      </p:sp>
    </p:spTree>
    <p:extLst>
      <p:ext uri="{BB962C8B-B14F-4D97-AF65-F5344CB8AC3E}">
        <p14:creationId xmlns:p14="http://schemas.microsoft.com/office/powerpoint/2010/main" val="9360499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4">
                                            <p:txEl>
                                              <p:pRg st="0" end="0"/>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1">
                                            <p:txEl>
                                              <p:pRg st="0" end="0"/>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1">
                                            <p:txEl>
                                              <p:pRg st="1" end="1"/>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1">
                                            <p:txEl>
                                              <p:pRg st="2" end="2"/>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1">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1">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1">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4">
                                            <p:txEl>
                                              <p:pRg st="5" end="5"/>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4">
                                            <p:txEl>
                                              <p:pRg st="4" end="4"/>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4">
                                            <p:txEl>
                                              <p:pRg st="3" end="3"/>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12"/>
                                        </p:tgtEl>
                                        <p:attrNameLst>
                                          <p:attrName>style.visibility</p:attrName>
                                        </p:attrNameLst>
                                      </p:cBhvr>
                                      <p:to>
                                        <p:strVal val="visible"/>
                                      </p:to>
                                    </p:set>
                                  </p:childTnLst>
                                </p:cTn>
                              </p:par>
                              <p:par>
                                <p:cTn id="43" presetID="1" presetClass="entr" presetSubtype="0" fill="hold" grpId="0" nodeType="withEffect">
                                  <p:stCondLst>
                                    <p:cond delay="0"/>
                                  </p:stCondLst>
                                  <p:childTnLst>
                                    <p:set>
                                      <p:cBhvr>
                                        <p:cTn id="44"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2" grpId="0" animBg="1"/>
    </p:bld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051" name="TextBox 5"/>
          <p:cNvSpPr txBox="1">
            <a:spLocks noChangeArrowheads="1"/>
          </p:cNvSpPr>
          <p:nvPr/>
        </p:nvSpPr>
        <p:spPr bwMode="auto">
          <a:xfrm>
            <a:off x="381000" y="304800"/>
            <a:ext cx="3733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en-US" sz="4000" dirty="0">
                <a:latin typeface="Bradley Hand ITC" pitchFamily="66" charset="0"/>
              </a:rPr>
              <a:t>Key points - 1</a:t>
            </a:r>
          </a:p>
        </p:txBody>
      </p:sp>
      <p:sp>
        <p:nvSpPr>
          <p:cNvPr id="8" name="TextBox 7"/>
          <p:cNvSpPr txBox="1"/>
          <p:nvPr/>
        </p:nvSpPr>
        <p:spPr>
          <a:xfrm>
            <a:off x="264886" y="1524000"/>
            <a:ext cx="4114800" cy="4953000"/>
          </a:xfrm>
          <a:prstGeom prst="rect">
            <a:avLst/>
          </a:prstGeom>
          <a:noFill/>
        </p:spPr>
        <p:txBody>
          <a:bodyPr lIns="137160" anchor="ctr"/>
          <a:lstStyle/>
          <a:p>
            <a:pPr fontAlgn="auto">
              <a:spcBef>
                <a:spcPts val="0"/>
              </a:spcBef>
              <a:spcAft>
                <a:spcPts val="200"/>
              </a:spcAft>
              <a:defRPr/>
            </a:pPr>
            <a:r>
              <a:rPr lang="en-US" sz="2000" dirty="0">
                <a:latin typeface="+mj-lt"/>
              </a:rPr>
              <a:t> Set credit policy to avoid making mistakes</a:t>
            </a:r>
          </a:p>
          <a:p>
            <a:pPr marL="457200" indent="-457200">
              <a:buFont typeface="Calibri" pitchFamily="34" charset="0"/>
              <a:buAutoNum type="arabicPeriod"/>
              <a:defRPr/>
            </a:pPr>
            <a:endParaRPr lang="en-US" sz="2000" dirty="0">
              <a:latin typeface="+mj-lt"/>
            </a:endParaRPr>
          </a:p>
          <a:p>
            <a:pPr marL="457200" indent="-457200">
              <a:buFont typeface="Calibri" pitchFamily="34" charset="0"/>
              <a:buAutoNum type="arabicPeriod"/>
              <a:defRPr/>
            </a:pPr>
            <a:r>
              <a:rPr lang="en-US" sz="2000" dirty="0">
                <a:latin typeface="+mj-lt"/>
              </a:rPr>
              <a:t>Credit policy should include decisions regarding:</a:t>
            </a:r>
          </a:p>
          <a:p>
            <a:pPr marL="914400" lvl="1" indent="-457200">
              <a:buFont typeface="Calibri" pitchFamily="34" charset="0"/>
              <a:buAutoNum type="arabicPeriod"/>
              <a:defRPr/>
            </a:pPr>
            <a:r>
              <a:rPr lang="en-US" sz="2000" dirty="0">
                <a:latin typeface="+mj-lt"/>
              </a:rPr>
              <a:t>Whom to give credit</a:t>
            </a:r>
          </a:p>
          <a:p>
            <a:pPr marL="914400" lvl="1" indent="-457200">
              <a:buFont typeface="Calibri" pitchFamily="34" charset="0"/>
              <a:buAutoNum type="arabicPeriod"/>
              <a:defRPr/>
            </a:pPr>
            <a:r>
              <a:rPr lang="en-US" sz="2000" dirty="0">
                <a:latin typeface="+mj-lt"/>
              </a:rPr>
              <a:t>Credit amount limit for each type of customer</a:t>
            </a:r>
          </a:p>
          <a:p>
            <a:pPr marL="914400" lvl="1" indent="-457200">
              <a:buFont typeface="Calibri" pitchFamily="34" charset="0"/>
              <a:buAutoNum type="arabicPeriod"/>
              <a:defRPr/>
            </a:pPr>
            <a:r>
              <a:rPr lang="en-US" sz="2000" dirty="0">
                <a:latin typeface="+mj-lt"/>
              </a:rPr>
              <a:t>Credit duration for each type of </a:t>
            </a:r>
            <a:r>
              <a:rPr lang="en-US" sz="2000" dirty="0" smtClean="0">
                <a:latin typeface="+mj-lt"/>
              </a:rPr>
              <a:t>customer</a:t>
            </a:r>
          </a:p>
          <a:p>
            <a:pPr marL="914400" lvl="1" indent="-457200">
              <a:buFont typeface="Calibri" pitchFamily="34" charset="0"/>
              <a:buAutoNum type="arabicPeriod"/>
              <a:defRPr/>
            </a:pPr>
            <a:r>
              <a:rPr lang="en-US" sz="2000" dirty="0" smtClean="0">
                <a:latin typeface="+mj-lt"/>
              </a:rPr>
              <a:t>It </a:t>
            </a:r>
            <a:r>
              <a:rPr lang="en-US" sz="2000" dirty="0">
                <a:latin typeface="+mj-lt"/>
              </a:rPr>
              <a:t>should </a:t>
            </a:r>
            <a:r>
              <a:rPr lang="en-IN" sz="2000" dirty="0">
                <a:latin typeface="+mj-lt"/>
              </a:rPr>
              <a:t>also mention what is the maximum </a:t>
            </a:r>
            <a:r>
              <a:rPr lang="en-IN" sz="2000" dirty="0" smtClean="0">
                <a:latin typeface="+mj-lt"/>
              </a:rPr>
              <a:t>amount of </a:t>
            </a:r>
            <a:r>
              <a:rPr lang="en-IN" sz="2000" dirty="0">
                <a:latin typeface="+mj-lt"/>
              </a:rPr>
              <a:t>sales that business wants to allow in </a:t>
            </a:r>
            <a:r>
              <a:rPr lang="en-IN" sz="2000" dirty="0" smtClean="0">
                <a:latin typeface="+mj-lt"/>
              </a:rPr>
              <a:t>credit</a:t>
            </a:r>
            <a:endParaRPr lang="en-US" sz="2000" dirty="0">
              <a:latin typeface="+mj-lt"/>
            </a:endParaRPr>
          </a:p>
          <a:p>
            <a:pPr marL="457200" indent="-457200">
              <a:buFont typeface="Calibri" pitchFamily="34" charset="0"/>
              <a:buAutoNum type="arabicPeriod"/>
              <a:defRPr/>
            </a:pPr>
            <a:r>
              <a:rPr lang="en-US" sz="2000" dirty="0">
                <a:latin typeface="+mj-lt"/>
              </a:rPr>
              <a:t>Track customer credit in separate register</a:t>
            </a:r>
          </a:p>
        </p:txBody>
      </p:sp>
      <p:sp>
        <p:nvSpPr>
          <p:cNvPr id="6" name="Slide Number Placeholder 5"/>
          <p:cNvSpPr>
            <a:spLocks noGrp="1"/>
          </p:cNvSpPr>
          <p:nvPr>
            <p:ph type="sldNum" sz="quarter" idx="12"/>
          </p:nvPr>
        </p:nvSpPr>
        <p:spPr>
          <a:xfrm>
            <a:off x="3409043" y="6294437"/>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21AE8DDF-2CD3-4F42-AD0A-89C9B898F9BA}" type="slidenum">
              <a:rPr lang="en-US" sz="1600" b="1">
                <a:solidFill>
                  <a:prstClr val="black"/>
                </a:solidFill>
              </a:rPr>
              <a:pPr algn="ctr"/>
              <a:t>41</a:t>
            </a:fld>
            <a:endParaRPr lang="en-US" sz="1600" b="1">
              <a:solidFill>
                <a:prstClr val="black"/>
              </a:solidFill>
            </a:endParaRPr>
          </a:p>
        </p:txBody>
      </p:sp>
      <p:sp>
        <p:nvSpPr>
          <p:cNvPr id="9" name="TextBox 5"/>
          <p:cNvSpPr txBox="1">
            <a:spLocks noChangeArrowheads="1"/>
          </p:cNvSpPr>
          <p:nvPr/>
        </p:nvSpPr>
        <p:spPr bwMode="auto">
          <a:xfrm>
            <a:off x="4688114" y="304800"/>
            <a:ext cx="3733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x-none" sz="4000" dirty="0" smtClean="0">
                <a:latin typeface="Bradley Hand ITC" pitchFamily="66" charset="0"/>
              </a:rPr>
              <a:t>मुख्य बिंदु - 1</a:t>
            </a:r>
            <a:endParaRPr lang="en-US" sz="4000" dirty="0">
              <a:latin typeface="Bradley Hand ITC" pitchFamily="66" charset="0"/>
            </a:endParaRPr>
          </a:p>
        </p:txBody>
      </p:sp>
      <p:sp>
        <p:nvSpPr>
          <p:cNvPr id="10" name="TextBox 9"/>
          <p:cNvSpPr txBox="1"/>
          <p:nvPr/>
        </p:nvSpPr>
        <p:spPr>
          <a:xfrm>
            <a:off x="4572000" y="1524000"/>
            <a:ext cx="4114800" cy="4953000"/>
          </a:xfrm>
          <a:prstGeom prst="rect">
            <a:avLst/>
          </a:prstGeom>
          <a:noFill/>
        </p:spPr>
        <p:txBody>
          <a:bodyPr lIns="137160" anchor="ctr"/>
          <a:lstStyle/>
          <a:p>
            <a:pPr fontAlgn="auto">
              <a:spcBef>
                <a:spcPts val="0"/>
              </a:spcBef>
              <a:spcAft>
                <a:spcPts val="200"/>
              </a:spcAft>
              <a:defRPr/>
            </a:pPr>
            <a:r>
              <a:rPr lang="en-US" sz="2000" dirty="0">
                <a:latin typeface="+mj-lt"/>
              </a:rPr>
              <a:t> </a:t>
            </a:r>
            <a:r>
              <a:rPr lang="x-none" sz="2000" dirty="0" smtClean="0">
                <a:latin typeface="+mj-lt"/>
              </a:rPr>
              <a:t>गलतियां करने से बचने के लिए उधार नीति निर्धारित करें</a:t>
            </a:r>
            <a:endParaRPr lang="en-US" sz="2000" dirty="0">
              <a:latin typeface="+mj-lt"/>
            </a:endParaRPr>
          </a:p>
          <a:p>
            <a:pPr marL="457200" indent="-457200">
              <a:buFont typeface="Calibri" pitchFamily="34" charset="0"/>
              <a:buAutoNum type="arabicPeriod"/>
              <a:defRPr/>
            </a:pPr>
            <a:endParaRPr lang="en-US" sz="2000" dirty="0">
              <a:latin typeface="+mj-lt"/>
            </a:endParaRPr>
          </a:p>
          <a:p>
            <a:pPr marL="457200" indent="-457200">
              <a:buFont typeface="Calibri" pitchFamily="34" charset="0"/>
              <a:buAutoNum type="arabicPeriod"/>
              <a:defRPr/>
            </a:pPr>
            <a:r>
              <a:rPr lang="x-none" sz="2000" dirty="0" smtClean="0">
                <a:latin typeface="+mj-lt"/>
              </a:rPr>
              <a:t>उधार नीति में निम्न से संबंधित निर्णय सम्मिलित होने चाहिए:</a:t>
            </a:r>
            <a:endParaRPr lang="en-US" sz="2000" dirty="0">
              <a:latin typeface="+mj-lt"/>
            </a:endParaRPr>
          </a:p>
          <a:p>
            <a:pPr marL="914400" lvl="1" indent="-457200">
              <a:buFont typeface="Calibri" pitchFamily="34" charset="0"/>
              <a:buAutoNum type="arabicPeriod"/>
              <a:defRPr/>
            </a:pPr>
            <a:r>
              <a:rPr lang="x-none" dirty="0" smtClean="0">
                <a:latin typeface="+mj-lt"/>
              </a:rPr>
              <a:t>किसे उधार दिया जाए</a:t>
            </a:r>
          </a:p>
          <a:p>
            <a:pPr marL="914400" lvl="1" indent="-457200">
              <a:buFont typeface="Calibri" pitchFamily="34" charset="0"/>
              <a:buAutoNum type="arabicPeriod"/>
              <a:defRPr/>
            </a:pPr>
            <a:r>
              <a:rPr lang="x-none" dirty="0" smtClean="0">
                <a:latin typeface="+mj-lt"/>
              </a:rPr>
              <a:t>प्रत्येक प्रकार के ग्राहक के लिए उधार की राशि की सीमा</a:t>
            </a:r>
          </a:p>
          <a:p>
            <a:pPr marL="914400" lvl="1" indent="-457200">
              <a:buFont typeface="Calibri" pitchFamily="34" charset="0"/>
              <a:buAutoNum type="arabicPeriod"/>
              <a:defRPr/>
            </a:pPr>
            <a:r>
              <a:rPr lang="x-none" dirty="0" smtClean="0">
                <a:latin typeface="+mj-lt"/>
              </a:rPr>
              <a:t>प्रत्येक प्रकार के ग्राहक के लिए उधार देने की अवधि</a:t>
            </a:r>
          </a:p>
          <a:p>
            <a:pPr marL="914400" lvl="1" indent="-457200">
              <a:buFont typeface="Calibri" pitchFamily="34" charset="0"/>
              <a:buAutoNum type="arabicPeriod"/>
              <a:defRPr/>
            </a:pPr>
            <a:r>
              <a:rPr lang="x-none" dirty="0" smtClean="0">
                <a:latin typeface="+mj-lt"/>
              </a:rPr>
              <a:t>यह भी बताया जाना चाहिए कि बिक्री की वह अधिकतम मात्रा क्या है जिसे व्यापार उधार दे सकता है</a:t>
            </a:r>
            <a:endParaRPr lang="en-US" dirty="0">
              <a:latin typeface="+mj-lt"/>
            </a:endParaRPr>
          </a:p>
          <a:p>
            <a:pPr marL="457200" indent="-457200">
              <a:buFont typeface="Calibri" pitchFamily="34" charset="0"/>
              <a:buAutoNum type="arabicPeriod"/>
              <a:defRPr/>
            </a:pPr>
            <a:r>
              <a:rPr lang="x-none" sz="2000" dirty="0" smtClean="0">
                <a:latin typeface="+mj-lt"/>
              </a:rPr>
              <a:t>एक अलग रजिस्टर में ग्राहक के उधार पर नजर रखिए</a:t>
            </a:r>
            <a:endParaRPr lang="en-US" sz="2000" dirty="0">
              <a:latin typeface="+mj-lt"/>
            </a:endParaRPr>
          </a:p>
        </p:txBody>
      </p:sp>
    </p:spTree>
    <p:extLst>
      <p:ext uri="{BB962C8B-B14F-4D97-AF65-F5344CB8AC3E}">
        <p14:creationId xmlns:p14="http://schemas.microsoft.com/office/powerpoint/2010/main" val="182374316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8">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2" end="2"/>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8">
                                            <p:txEl>
                                              <p:pRg st="3" end="3"/>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4" end="4"/>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0">
                                            <p:txEl>
                                              <p:pRg st="4" end="4"/>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8">
                                            <p:txEl>
                                              <p:pRg st="5" end="5"/>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6" end="6"/>
                                            </p:txEl>
                                          </p:spTgt>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10">
                                            <p:txEl>
                                              <p:pRg st="6" end="6"/>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8">
                                            <p:txEl>
                                              <p:pRg st="7" end="7"/>
                                            </p:txEl>
                                          </p:spTgt>
                                        </p:tgtEl>
                                        <p:attrNameLst>
                                          <p:attrName>style.visibility</p:attrName>
                                        </p:attrNameLst>
                                      </p:cBhvr>
                                      <p:to>
                                        <p:strVal val="visible"/>
                                      </p:to>
                                    </p:set>
                                  </p:childTnLst>
                                </p:cTn>
                              </p:par>
                              <p:par>
                                <p:cTn id="41" presetID="1" presetClass="entr" presetSubtype="0" fill="hold" nodeType="withEffect">
                                  <p:stCondLst>
                                    <p:cond delay="0"/>
                                  </p:stCondLst>
                                  <p:childTnLst>
                                    <p:set>
                                      <p:cBhvr>
                                        <p:cTn id="42" dur="1" fill="hold">
                                          <p:stCondLst>
                                            <p:cond delay="0"/>
                                          </p:stCondLst>
                                        </p:cTn>
                                        <p:tgtEl>
                                          <p:spTgt spid="10">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81000" y="1524000"/>
            <a:ext cx="4114800" cy="4953000"/>
          </a:xfrm>
          <a:prstGeom prst="rect">
            <a:avLst/>
          </a:prstGeom>
          <a:noFill/>
        </p:spPr>
        <p:txBody>
          <a:bodyPr lIns="137160" anchor="ctr"/>
          <a:lstStyle/>
          <a:p>
            <a:pPr fontAlgn="auto">
              <a:spcBef>
                <a:spcPts val="0"/>
              </a:spcBef>
              <a:spcAft>
                <a:spcPts val="200"/>
              </a:spcAft>
              <a:defRPr/>
            </a:pPr>
            <a:r>
              <a:rPr lang="en-US" sz="2200" dirty="0" smtClean="0">
                <a:latin typeface="+mj-lt"/>
              </a:rPr>
              <a:t>In </a:t>
            </a:r>
            <a:r>
              <a:rPr lang="en-US" sz="2200" dirty="0">
                <a:latin typeface="+mj-lt"/>
              </a:rPr>
              <a:t>case of non-payment</a:t>
            </a:r>
          </a:p>
          <a:p>
            <a:pPr fontAlgn="auto">
              <a:spcBef>
                <a:spcPts val="0"/>
              </a:spcBef>
              <a:spcAft>
                <a:spcPts val="200"/>
              </a:spcAft>
              <a:defRPr/>
            </a:pPr>
            <a:endParaRPr lang="en-US" sz="2200" dirty="0">
              <a:latin typeface="+mj-lt"/>
            </a:endParaRPr>
          </a:p>
          <a:p>
            <a:pPr marL="514350" indent="-514350" fontAlgn="auto">
              <a:spcBef>
                <a:spcPts val="0"/>
              </a:spcBef>
              <a:spcAft>
                <a:spcPts val="200"/>
              </a:spcAft>
              <a:buFont typeface="+mj-lt"/>
              <a:buAutoNum type="arabicPeriod"/>
              <a:defRPr/>
            </a:pPr>
            <a:r>
              <a:rPr lang="en-IN" sz="2200" dirty="0">
                <a:latin typeface="+mj-lt"/>
              </a:rPr>
              <a:t>Negotiate some immediate payment, even if partial</a:t>
            </a:r>
          </a:p>
          <a:p>
            <a:pPr marL="514350" indent="-514350" fontAlgn="auto">
              <a:spcBef>
                <a:spcPts val="0"/>
              </a:spcBef>
              <a:spcAft>
                <a:spcPts val="200"/>
              </a:spcAft>
              <a:buFont typeface="+mj-lt"/>
              <a:buAutoNum type="arabicPeriod"/>
              <a:defRPr/>
            </a:pPr>
            <a:r>
              <a:rPr lang="en-IN" sz="2200" dirty="0">
                <a:latin typeface="+mj-lt"/>
              </a:rPr>
              <a:t>Contact regularly</a:t>
            </a:r>
          </a:p>
          <a:p>
            <a:pPr marL="514350" indent="-514350" fontAlgn="auto">
              <a:spcBef>
                <a:spcPts val="0"/>
              </a:spcBef>
              <a:spcAft>
                <a:spcPts val="200"/>
              </a:spcAft>
              <a:buFont typeface="+mj-lt"/>
              <a:buAutoNum type="arabicPeriod"/>
              <a:defRPr/>
            </a:pPr>
            <a:r>
              <a:rPr lang="en-IN" sz="2200" dirty="0">
                <a:latin typeface="+mj-lt"/>
              </a:rPr>
              <a:t>Stop future delivery of products, until past payments are made</a:t>
            </a:r>
          </a:p>
          <a:p>
            <a:pPr marL="514350" indent="-514350" fontAlgn="auto">
              <a:spcBef>
                <a:spcPts val="0"/>
              </a:spcBef>
              <a:spcAft>
                <a:spcPts val="200"/>
              </a:spcAft>
              <a:buFont typeface="+mj-lt"/>
              <a:buAutoNum type="arabicPeriod"/>
              <a:defRPr/>
            </a:pPr>
            <a:r>
              <a:rPr lang="en-IN" sz="2200" dirty="0">
                <a:latin typeface="+mj-lt"/>
              </a:rPr>
              <a:t>Revise credit policy for the customer, the customer type or the whole business, if appropriate</a:t>
            </a:r>
          </a:p>
          <a:p>
            <a:pPr marL="514350" indent="-514350" fontAlgn="auto">
              <a:spcBef>
                <a:spcPts val="0"/>
              </a:spcBef>
              <a:spcAft>
                <a:spcPts val="200"/>
              </a:spcAft>
              <a:buFont typeface="+mj-lt"/>
              <a:buAutoNum type="arabicPeriod"/>
              <a:defRPr/>
            </a:pPr>
            <a:r>
              <a:rPr lang="en-IN" sz="2200" dirty="0">
                <a:latin typeface="+mj-lt"/>
              </a:rPr>
              <a:t>Reminder customer of penalties and consequences</a:t>
            </a:r>
          </a:p>
        </p:txBody>
      </p:sp>
      <p:sp>
        <p:nvSpPr>
          <p:cNvPr id="6" name="Slide Number Placeholder 5"/>
          <p:cNvSpPr>
            <a:spLocks noGrp="1"/>
          </p:cNvSpPr>
          <p:nvPr>
            <p:ph type="sldNum" sz="quarter" idx="12"/>
          </p:nvPr>
        </p:nvSpPr>
        <p:spPr>
          <a:xfrm>
            <a:off x="3543300" y="6294437"/>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9A8C8A65-4AFB-45D2-8444-4D45419867EE}" type="slidenum">
              <a:rPr lang="en-US" sz="1600" b="1">
                <a:solidFill>
                  <a:prstClr val="black"/>
                </a:solidFill>
              </a:rPr>
              <a:pPr algn="ctr"/>
              <a:t>42</a:t>
            </a:fld>
            <a:endParaRPr lang="en-US" sz="1600" b="1">
              <a:solidFill>
                <a:prstClr val="black"/>
              </a:solidFill>
            </a:endParaRPr>
          </a:p>
        </p:txBody>
      </p:sp>
      <p:sp>
        <p:nvSpPr>
          <p:cNvPr id="131082" name="TextBox 5"/>
          <p:cNvSpPr txBox="1">
            <a:spLocks noChangeArrowheads="1"/>
          </p:cNvSpPr>
          <p:nvPr/>
        </p:nvSpPr>
        <p:spPr bwMode="auto">
          <a:xfrm>
            <a:off x="381000" y="228600"/>
            <a:ext cx="4114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en-US" sz="4000" dirty="0">
                <a:latin typeface="Bradley Hand ITC" pitchFamily="66" charset="0"/>
              </a:rPr>
              <a:t>Key points - 2</a:t>
            </a:r>
          </a:p>
        </p:txBody>
      </p:sp>
      <p:sp>
        <p:nvSpPr>
          <p:cNvPr id="10" name="TextBox 9"/>
          <p:cNvSpPr txBox="1"/>
          <p:nvPr/>
        </p:nvSpPr>
        <p:spPr>
          <a:xfrm>
            <a:off x="4724400" y="1524000"/>
            <a:ext cx="4114800" cy="4876800"/>
          </a:xfrm>
          <a:prstGeom prst="rect">
            <a:avLst/>
          </a:prstGeom>
          <a:noFill/>
        </p:spPr>
        <p:txBody>
          <a:bodyPr lIns="137160" anchor="ctr"/>
          <a:lstStyle/>
          <a:p>
            <a:pPr fontAlgn="auto">
              <a:spcBef>
                <a:spcPts val="0"/>
              </a:spcBef>
              <a:spcAft>
                <a:spcPts val="200"/>
              </a:spcAft>
              <a:defRPr/>
            </a:pPr>
            <a:r>
              <a:rPr lang="x-none" sz="2400" dirty="0" smtClean="0">
                <a:latin typeface="+mj-lt"/>
              </a:rPr>
              <a:t>कर्ज अदा न होने की स्थिति में</a:t>
            </a:r>
            <a:endParaRPr lang="en-US" sz="2400" dirty="0">
              <a:latin typeface="+mj-lt"/>
            </a:endParaRPr>
          </a:p>
          <a:p>
            <a:pPr fontAlgn="auto">
              <a:spcBef>
                <a:spcPts val="0"/>
              </a:spcBef>
              <a:spcAft>
                <a:spcPts val="200"/>
              </a:spcAft>
              <a:defRPr/>
            </a:pPr>
            <a:endParaRPr lang="en-US" sz="2400" dirty="0">
              <a:latin typeface="+mj-lt"/>
            </a:endParaRPr>
          </a:p>
          <a:p>
            <a:pPr marL="457200" indent="-457200">
              <a:buFont typeface="+mj-lt"/>
              <a:buAutoNum type="arabicPeriod"/>
              <a:defRPr/>
            </a:pPr>
            <a:r>
              <a:rPr lang="x-none" sz="2000" dirty="0"/>
              <a:t>कुछ तुरंत भुगतान पाने के लिए  मोलभाव करें, भले ही वे थोड़े/ आंशिक हों </a:t>
            </a:r>
          </a:p>
          <a:p>
            <a:pPr marL="457200" indent="-457200">
              <a:buFont typeface="+mj-lt"/>
              <a:buAutoNum type="arabicPeriod"/>
              <a:defRPr/>
            </a:pPr>
            <a:r>
              <a:rPr lang="x-none" sz="2000" dirty="0" smtClean="0"/>
              <a:t>नियमित रूप से संपर्क करें</a:t>
            </a:r>
          </a:p>
          <a:p>
            <a:pPr marL="457200" indent="-457200">
              <a:buFont typeface="+mj-lt"/>
              <a:buAutoNum type="arabicPeriod"/>
              <a:defRPr/>
            </a:pPr>
            <a:r>
              <a:rPr lang="x-none" sz="2000" dirty="0"/>
              <a:t>जब तक पिछले भुगतान न हो जाएं, तब तक उत्पादों की अगली डिलिवरी बंद कर दें</a:t>
            </a:r>
          </a:p>
          <a:p>
            <a:pPr marL="457200" indent="-457200">
              <a:buFont typeface="+mj-lt"/>
              <a:buAutoNum type="arabicPeriod"/>
              <a:defRPr/>
            </a:pPr>
            <a:r>
              <a:rPr lang="x-none" sz="2000" dirty="0"/>
              <a:t>उस ग्राहक, उस प्रकार के ग्राहकों या उपयुक्त हो तो पूरे व्यापार के लिए उधार नीति को </a:t>
            </a:r>
            <a:r>
              <a:rPr lang="x-none" sz="2000"/>
              <a:t>संशोधित </a:t>
            </a:r>
            <a:r>
              <a:rPr lang="hi-IN" sz="2000" dirty="0" smtClean="0"/>
              <a:t>करें </a:t>
            </a:r>
            <a:endParaRPr lang="en-US" sz="2000" dirty="0"/>
          </a:p>
          <a:p>
            <a:pPr marL="457200" indent="-457200">
              <a:buFont typeface="+mj-lt"/>
              <a:buAutoNum type="arabicPeriod"/>
              <a:defRPr/>
            </a:pPr>
            <a:r>
              <a:rPr lang="x-none" sz="2000" dirty="0" smtClean="0"/>
              <a:t>ग्राहक को जुर्माने और अन्य परिणामों की याद दिलाएं जो भुगतने पड़ सकते हैं </a:t>
            </a:r>
          </a:p>
        </p:txBody>
      </p:sp>
      <p:sp>
        <p:nvSpPr>
          <p:cNvPr id="11" name="TextBox 5"/>
          <p:cNvSpPr txBox="1">
            <a:spLocks noChangeArrowheads="1"/>
          </p:cNvSpPr>
          <p:nvPr/>
        </p:nvSpPr>
        <p:spPr bwMode="auto">
          <a:xfrm>
            <a:off x="4724400" y="228600"/>
            <a:ext cx="4114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r>
              <a:rPr lang="x-none" sz="4000" dirty="0" smtClean="0">
                <a:latin typeface="Bradley Hand ITC" pitchFamily="66" charset="0"/>
              </a:rPr>
              <a:t>मुख्य बिंदु - 2</a:t>
            </a:r>
            <a:endParaRPr lang="en-US" sz="4000" dirty="0">
              <a:latin typeface="Bradley Hand ITC" pitchFamily="66" charset="0"/>
            </a:endParaRPr>
          </a:p>
        </p:txBody>
      </p:sp>
    </p:spTree>
    <p:extLst>
      <p:ext uri="{BB962C8B-B14F-4D97-AF65-F5344CB8AC3E}">
        <p14:creationId xmlns:p14="http://schemas.microsoft.com/office/powerpoint/2010/main" val="324545046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3" end="3"/>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0">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6" end="6"/>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0">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12"/>
          </p:nvPr>
        </p:nvSpPr>
        <p:spPr bwMode="auto">
          <a:xfrm>
            <a:off x="3124200" y="6356350"/>
            <a:ext cx="2895600" cy="3651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5</a:t>
            </a:fld>
            <a:endParaRPr lang="en-US" sz="1600" b="1" smtClean="0"/>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78560" y="1725612"/>
            <a:ext cx="414338" cy="3317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24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IN" sz="2000" dirty="0"/>
              <a:t>Marketing and sales in a business</a:t>
            </a:r>
            <a:endParaRPr lang="en-US" sz="2000" dirty="0"/>
          </a:p>
          <a:p>
            <a:pPr marL="457200" indent="-457200">
              <a:buFont typeface="+mj-lt"/>
              <a:buAutoNum type="arabicPeriod"/>
            </a:pPr>
            <a:r>
              <a:rPr lang="en-IN" sz="2000" dirty="0"/>
              <a:t>Main tasks of sales person</a:t>
            </a:r>
            <a:endParaRPr lang="en-US" sz="2000" dirty="0"/>
          </a:p>
          <a:p>
            <a:pPr marL="457200" indent="-457200">
              <a:buFont typeface="+mj-lt"/>
              <a:buAutoNum type="arabicPeriod"/>
            </a:pPr>
            <a:r>
              <a:rPr lang="en-IN" sz="2000" dirty="0"/>
              <a:t>Typical sales methods used by businesses</a:t>
            </a:r>
            <a:endParaRPr lang="en-US" sz="2000" dirty="0"/>
          </a:p>
          <a:p>
            <a:pPr marL="457200" indent="-457200">
              <a:buFont typeface="+mj-lt"/>
              <a:buAutoNum type="arabicPeriod"/>
            </a:pPr>
            <a:r>
              <a:rPr lang="en-IN" sz="2000" dirty="0"/>
              <a:t>Summary</a:t>
            </a:r>
            <a:endParaRPr lang="en-US" sz="2000" dirty="0"/>
          </a:p>
          <a:p>
            <a:pPr marL="457200" indent="-457200">
              <a:buFont typeface="+mj-lt"/>
              <a:buAutoNum type="arabicPeriod"/>
            </a:pPr>
            <a:r>
              <a:rPr lang="en-IN" sz="2000" dirty="0"/>
              <a:t>Selling effectively</a:t>
            </a:r>
            <a:endParaRPr lang="en-US" sz="2000" dirty="0"/>
          </a:p>
          <a:p>
            <a:pPr marL="457200" indent="-457200">
              <a:buFont typeface="+mj-lt"/>
              <a:buAutoNum type="arabicPeriod"/>
            </a:pPr>
            <a:r>
              <a:rPr lang="en-IN" sz="2000" dirty="0"/>
              <a:t>Giving credit in the business</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smtClean="0"/>
              <a:t>लक्ष्य</a:t>
            </a:r>
            <a:endParaRPr lang="en-GB" sz="2400" dirty="0"/>
          </a:p>
        </p:txBody>
      </p:sp>
      <p:sp>
        <p:nvSpPr>
          <p:cNvPr id="15"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dirty="0" smtClean="0"/>
              <a:t>व्यापार में मार्केटिंग और सेल्स </a:t>
            </a:r>
            <a:endParaRPr lang="en-US" sz="2000" dirty="0"/>
          </a:p>
          <a:p>
            <a:pPr marL="457200" indent="-457200">
              <a:buFont typeface="+mj-lt"/>
              <a:buAutoNum type="arabicPeriod"/>
            </a:pPr>
            <a:r>
              <a:rPr lang="hi-IN" sz="2000" dirty="0" smtClean="0"/>
              <a:t>सेल्स कर्मचारी के मुख्य कार्य </a:t>
            </a:r>
            <a:endParaRPr lang="en-US" sz="2000" dirty="0"/>
          </a:p>
          <a:p>
            <a:pPr marL="457200" indent="-457200">
              <a:buFont typeface="+mj-lt"/>
              <a:buAutoNum type="arabicPeriod"/>
            </a:pPr>
            <a:r>
              <a:rPr lang="hi-IN" sz="2000" dirty="0" smtClean="0"/>
              <a:t>व्यापार द्वारा इस्तेमाल किए जाने वाले </a:t>
            </a:r>
            <a:r>
              <a:rPr lang="hi-IN" sz="2000" dirty="0"/>
              <a:t>सेल्स </a:t>
            </a:r>
            <a:r>
              <a:rPr lang="hi-IN" sz="2000" dirty="0" smtClean="0"/>
              <a:t>के सामान्य </a:t>
            </a:r>
            <a:r>
              <a:rPr lang="hi-IN" sz="2000" dirty="0"/>
              <a:t>तरीके </a:t>
            </a:r>
            <a:endParaRPr lang="en-US" sz="2000" dirty="0"/>
          </a:p>
          <a:p>
            <a:pPr marL="457200" indent="-457200">
              <a:buFont typeface="+mj-lt"/>
              <a:buAutoNum type="arabicPeriod"/>
            </a:pPr>
            <a:r>
              <a:rPr lang="hi-IN" sz="2000" dirty="0" smtClean="0"/>
              <a:t>सारांश </a:t>
            </a:r>
            <a:endParaRPr lang="en-US" sz="2000" dirty="0"/>
          </a:p>
          <a:p>
            <a:pPr marL="457200" indent="-457200">
              <a:buFont typeface="+mj-lt"/>
              <a:buAutoNum type="arabicPeriod"/>
            </a:pPr>
            <a:r>
              <a:rPr lang="hi-IN" sz="2000" dirty="0" smtClean="0"/>
              <a:t>प्रभावशाली तरीके से बिक्री करना </a:t>
            </a:r>
            <a:endParaRPr lang="en-US" sz="2000" dirty="0"/>
          </a:p>
          <a:p>
            <a:pPr marL="457200" indent="-457200">
              <a:buFont typeface="+mj-lt"/>
              <a:buAutoNum type="arabicPeriod"/>
            </a:pPr>
            <a:r>
              <a:rPr lang="hi-IN" sz="2000" dirty="0" smtClean="0"/>
              <a:t>व्यापार में उधार देना </a:t>
            </a:r>
            <a:endParaRPr lang="en-US" sz="2000" dirty="0"/>
          </a:p>
        </p:txBody>
      </p:sp>
    </p:spTree>
    <p:extLst>
      <p:ext uri="{BB962C8B-B14F-4D97-AF65-F5344CB8AC3E}">
        <p14:creationId xmlns:p14="http://schemas.microsoft.com/office/powerpoint/2010/main" val="1853773825"/>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5">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5">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5">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5">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5">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5">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68962" name="Rectangle 5" hidden="1"/>
          <p:cNvGraphicFramePr>
            <a:graphicFrameLocks/>
          </p:cNvGraphicFramePr>
          <p:nvPr>
            <p:custDataLst>
              <p:tags r:id="rId2"/>
            </p:custDataLst>
          </p:nvPr>
        </p:nvGraphicFramePr>
        <p:xfrm>
          <a:off x="0" y="0"/>
          <a:ext cx="158750" cy="158750"/>
        </p:xfrm>
        <a:graphic>
          <a:graphicData uri="http://schemas.openxmlformats.org/presentationml/2006/ole">
            <mc:AlternateContent xmlns:mc="http://schemas.openxmlformats.org/markup-compatibility/2006">
              <mc:Choice xmlns:v="urn:schemas-microsoft-com:vml" Requires="v">
                <p:oleObj spid="_x0000_s562307" name="think-cell Slide" r:id="rId5" imgW="0" imgH="0" progId="">
                  <p:embed/>
                </p:oleObj>
              </mc:Choice>
              <mc:Fallback>
                <p:oleObj name="think-cell Slide" r:id="rId5" imgW="0" imgH="0" progId="">
                  <p:embed/>
                  <p:pic>
                    <p:nvPicPr>
                      <p:cNvPr id="0" name="AutoShape 22"/>
                      <p:cNvPicPr>
                        <a:picLocks noChangeArrowheads="1"/>
                      </p:cNvPicPr>
                      <p:nvPr/>
                    </p:nvPicPr>
                    <p:blipFill>
                      <a:blip>
                        <a:extLst>
                          <a:ext uri="{28A0092B-C50C-407E-A947-70E740481C1C}">
                            <a14:useLocalDpi xmlns:a14="http://schemas.microsoft.com/office/drawing/2010/main" val="0"/>
                          </a:ext>
                        </a:extLst>
                      </a:blip>
                      <a:srcRect/>
                      <a:stretch>
                        <a:fillRect/>
                      </a:stretch>
                    </p:blipFill>
                    <p:spPr bwMode="auto">
                      <a:xfrm>
                        <a:off x="0" y="0"/>
                        <a:ext cx="158750" cy="158750"/>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
        <p:nvSpPr>
          <p:cNvPr id="6" name="Slide Number Placeholder 5"/>
          <p:cNvSpPr>
            <a:spLocks noGrp="1"/>
          </p:cNvSpPr>
          <p:nvPr>
            <p:ph type="sldNum" sz="quarter" idx="12"/>
          </p:nvPr>
        </p:nvSpPr>
        <p:spPr>
          <a:xfrm>
            <a:off x="3505200" y="6492875"/>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793030A7-2DB0-42E1-98E5-E7DAF4136BC8}" type="slidenum">
              <a:rPr lang="en-US" sz="1600" b="1">
                <a:solidFill>
                  <a:prstClr val="black"/>
                </a:solidFill>
              </a:rPr>
              <a:pPr algn="ctr"/>
              <a:t>6</a:t>
            </a:fld>
            <a:endParaRPr lang="en-US" sz="1600" b="1">
              <a:solidFill>
                <a:prstClr val="black"/>
              </a:solidFill>
            </a:endParaRPr>
          </a:p>
        </p:txBody>
      </p:sp>
      <p:sp>
        <p:nvSpPr>
          <p:cNvPr id="10"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smtClean="0"/>
              <a:t>Main tasks of the salesperson</a:t>
            </a:r>
            <a:endParaRPr lang="mr-IN" sz="2400" dirty="0">
              <a:solidFill>
                <a:srgbClr val="000000"/>
              </a:solidFill>
              <a:cs typeface="Arial" pitchFamily="34" charset="0"/>
            </a:endParaRPr>
          </a:p>
        </p:txBody>
      </p:sp>
      <p:sp>
        <p:nvSpPr>
          <p:cNvPr id="11"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20000"/>
              </a:lnSpc>
              <a:spcBef>
                <a:spcPts val="0"/>
              </a:spcBef>
              <a:buFont typeface="Arial" charset="0"/>
              <a:buAutoNum type="arabicPeriod"/>
              <a:defRPr/>
            </a:pPr>
            <a:r>
              <a:rPr lang="en-US" sz="2000" dirty="0" smtClean="0">
                <a:cs typeface="Arial" charset="0"/>
              </a:rPr>
              <a:t>Contact </a:t>
            </a:r>
            <a:r>
              <a:rPr lang="en-US" sz="2000" dirty="0">
                <a:cs typeface="Arial" charset="0"/>
              </a:rPr>
              <a:t>and / or </a:t>
            </a:r>
            <a:r>
              <a:rPr lang="en-US" sz="2000" dirty="0" smtClean="0">
                <a:cs typeface="Arial" charset="0"/>
              </a:rPr>
              <a:t>visit potential </a:t>
            </a:r>
            <a:r>
              <a:rPr lang="en-US" sz="2000" dirty="0">
                <a:cs typeface="Arial" charset="0"/>
              </a:rPr>
              <a:t>customers and </a:t>
            </a:r>
            <a:r>
              <a:rPr lang="en-US" sz="2000" dirty="0" smtClean="0">
                <a:cs typeface="Arial" charset="0"/>
              </a:rPr>
              <a:t>convince </a:t>
            </a:r>
            <a:r>
              <a:rPr lang="en-US" sz="2000" dirty="0">
                <a:cs typeface="Arial" charset="0"/>
              </a:rPr>
              <a:t>them to buy</a:t>
            </a:r>
          </a:p>
          <a:p>
            <a:pPr eaLnBrk="1" hangingPunct="1">
              <a:lnSpc>
                <a:spcPct val="120000"/>
              </a:lnSpc>
              <a:spcBef>
                <a:spcPts val="0"/>
              </a:spcBef>
              <a:buFont typeface="Arial" charset="0"/>
              <a:buAutoNum type="arabicPeriod"/>
              <a:defRPr/>
            </a:pPr>
            <a:r>
              <a:rPr lang="en-US" sz="2000" dirty="0" smtClean="0">
                <a:cs typeface="Arial" charset="0"/>
              </a:rPr>
              <a:t>Collect payment </a:t>
            </a:r>
            <a:r>
              <a:rPr lang="en-US" sz="2000" dirty="0">
                <a:cs typeface="Arial" charset="0"/>
              </a:rPr>
              <a:t>for </a:t>
            </a:r>
            <a:r>
              <a:rPr lang="en-US" sz="2000" dirty="0" smtClean="0">
                <a:cs typeface="Arial" charset="0"/>
              </a:rPr>
              <a:t>products/ services </a:t>
            </a:r>
            <a:r>
              <a:rPr lang="en-US" sz="2000" dirty="0">
                <a:cs typeface="Arial" charset="0"/>
              </a:rPr>
              <a:t>sold </a:t>
            </a:r>
            <a:r>
              <a:rPr lang="en-US" sz="2000" dirty="0" smtClean="0">
                <a:cs typeface="Arial" charset="0"/>
              </a:rPr>
              <a:t>and follow </a:t>
            </a:r>
            <a:r>
              <a:rPr lang="en-US" sz="2000" dirty="0">
                <a:cs typeface="Arial" charset="0"/>
              </a:rPr>
              <a:t>up on </a:t>
            </a:r>
            <a:r>
              <a:rPr lang="en-US" sz="2000" dirty="0" smtClean="0">
                <a:cs typeface="Arial" charset="0"/>
              </a:rPr>
              <a:t>overdue payments</a:t>
            </a:r>
            <a:endParaRPr lang="en-US" sz="2000" dirty="0">
              <a:cs typeface="Arial" charset="0"/>
            </a:endParaRPr>
          </a:p>
          <a:p>
            <a:pPr eaLnBrk="1" hangingPunct="1">
              <a:lnSpc>
                <a:spcPct val="120000"/>
              </a:lnSpc>
              <a:spcBef>
                <a:spcPts val="0"/>
              </a:spcBef>
              <a:buFont typeface="Arial" charset="0"/>
              <a:buAutoNum type="arabicPeriod"/>
              <a:defRPr/>
            </a:pPr>
            <a:r>
              <a:rPr lang="en-US" sz="2000" dirty="0" smtClean="0">
                <a:cs typeface="Arial" charset="0"/>
              </a:rPr>
              <a:t>Get feedback from customers on products/services</a:t>
            </a:r>
            <a:endParaRPr lang="en-US" sz="2000" dirty="0">
              <a:cs typeface="Arial" charset="0"/>
            </a:endParaRPr>
          </a:p>
          <a:p>
            <a:pPr eaLnBrk="1" hangingPunct="1">
              <a:lnSpc>
                <a:spcPct val="120000"/>
              </a:lnSpc>
              <a:spcBef>
                <a:spcPts val="0"/>
              </a:spcBef>
              <a:buFont typeface="Arial" charset="0"/>
              <a:buAutoNum type="arabicPeriod"/>
              <a:defRPr/>
            </a:pPr>
            <a:r>
              <a:rPr lang="en-US" sz="2000" dirty="0" smtClean="0">
                <a:cs typeface="Arial" charset="0"/>
              </a:rPr>
              <a:t>Get </a:t>
            </a:r>
            <a:r>
              <a:rPr lang="en-US" sz="2000" dirty="0">
                <a:cs typeface="Arial" charset="0"/>
              </a:rPr>
              <a:t>information about competitor activities</a:t>
            </a:r>
          </a:p>
          <a:p>
            <a:pPr eaLnBrk="1" hangingPunct="1">
              <a:lnSpc>
                <a:spcPct val="120000"/>
              </a:lnSpc>
              <a:spcBef>
                <a:spcPts val="0"/>
              </a:spcBef>
              <a:buFont typeface="Arial" charset="0"/>
              <a:buAutoNum type="arabicPeriod"/>
              <a:defRPr/>
            </a:pPr>
            <a:r>
              <a:rPr lang="en-US" sz="2000" dirty="0" smtClean="0">
                <a:cs typeface="Arial" charset="0"/>
              </a:rPr>
              <a:t>Build </a:t>
            </a:r>
            <a:r>
              <a:rPr lang="en-US" sz="2000" dirty="0">
                <a:cs typeface="Arial" charset="0"/>
              </a:rPr>
              <a:t>a long-term relationship with </a:t>
            </a:r>
            <a:r>
              <a:rPr lang="en-US" sz="2000" dirty="0" smtClean="0">
                <a:cs typeface="Arial" charset="0"/>
              </a:rPr>
              <a:t>customers</a:t>
            </a:r>
            <a:endParaRPr lang="en-US" sz="2000" dirty="0">
              <a:cs typeface="Arial" charset="0"/>
            </a:endParaRPr>
          </a:p>
          <a:p>
            <a:pPr eaLnBrk="1" hangingPunct="1">
              <a:lnSpc>
                <a:spcPct val="120000"/>
              </a:lnSpc>
              <a:spcBef>
                <a:spcPts val="0"/>
              </a:spcBef>
              <a:buFont typeface="Arial" charset="0"/>
              <a:buAutoNum type="arabicPeriod"/>
              <a:defRPr/>
            </a:pPr>
            <a:r>
              <a:rPr lang="en-US" sz="2000" dirty="0" smtClean="0">
                <a:cs typeface="Arial" charset="0"/>
              </a:rPr>
              <a:t>Keep records of how much was sold, when, and to whom</a:t>
            </a:r>
            <a:endParaRPr lang="en-US" sz="2000" dirty="0">
              <a:cs typeface="Arial" charset="0"/>
            </a:endParaRPr>
          </a:p>
        </p:txBody>
      </p:sp>
      <p:sp>
        <p:nvSpPr>
          <p:cNvPr id="12"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r>
              <a:rPr lang="hi-IN" sz="2400" dirty="0"/>
              <a:t>सेल्स कर्मचारी के मुख्य कार्य </a:t>
            </a:r>
            <a:endParaRPr lang="en-US" sz="2400" dirty="0"/>
          </a:p>
        </p:txBody>
      </p:sp>
      <p:sp>
        <p:nvSpPr>
          <p:cNvPr id="13"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20000"/>
              </a:lnSpc>
              <a:spcBef>
                <a:spcPts val="0"/>
              </a:spcBef>
              <a:buFont typeface="Arial" charset="0"/>
              <a:buAutoNum type="arabicPeriod"/>
              <a:defRPr/>
            </a:pPr>
            <a:r>
              <a:rPr lang="hi-IN" sz="2000" dirty="0" smtClean="0">
                <a:cs typeface="Arial" charset="0"/>
              </a:rPr>
              <a:t>संभावित ग्राहकों से सम्पर्क करना और/ अथवा उनसे मिलने जाना और उन्हें  खरीदने के लिए राजी करना</a:t>
            </a:r>
            <a:endParaRPr lang="en-US" sz="2000" dirty="0">
              <a:cs typeface="Arial" charset="0"/>
            </a:endParaRPr>
          </a:p>
          <a:p>
            <a:pPr eaLnBrk="1" hangingPunct="1">
              <a:lnSpc>
                <a:spcPct val="120000"/>
              </a:lnSpc>
              <a:spcBef>
                <a:spcPts val="0"/>
              </a:spcBef>
              <a:buFont typeface="Arial" charset="0"/>
              <a:buAutoNum type="arabicPeriod"/>
              <a:defRPr/>
            </a:pPr>
            <a:r>
              <a:rPr lang="hi-IN" sz="2000" dirty="0" smtClean="0">
                <a:cs typeface="Arial" charset="0"/>
              </a:rPr>
              <a:t>बेचे गए उत्पादों / सेवाओं के लिए भुगतान लेना और जो भुगतान बकाया है, उनकी जानकारी लेना</a:t>
            </a:r>
            <a:endParaRPr lang="en-US" sz="2000" dirty="0">
              <a:cs typeface="Arial" charset="0"/>
            </a:endParaRPr>
          </a:p>
          <a:p>
            <a:pPr eaLnBrk="1" hangingPunct="1">
              <a:lnSpc>
                <a:spcPct val="120000"/>
              </a:lnSpc>
              <a:spcBef>
                <a:spcPts val="0"/>
              </a:spcBef>
              <a:buFont typeface="Arial" charset="0"/>
              <a:buAutoNum type="arabicPeriod"/>
              <a:defRPr/>
            </a:pPr>
            <a:r>
              <a:rPr lang="hi-IN" sz="2000" dirty="0" smtClean="0">
                <a:cs typeface="Arial" charset="0"/>
              </a:rPr>
              <a:t>उत्पादों </a:t>
            </a:r>
            <a:r>
              <a:rPr lang="hi-IN" sz="2000" dirty="0">
                <a:cs typeface="Arial" charset="0"/>
              </a:rPr>
              <a:t>/ सेवाओं </a:t>
            </a:r>
            <a:r>
              <a:rPr lang="hi-IN" sz="2000" dirty="0" smtClean="0">
                <a:cs typeface="Arial" charset="0"/>
              </a:rPr>
              <a:t>के बारे में ग्राहकों से राय लेना </a:t>
            </a:r>
            <a:endParaRPr lang="en-US" sz="2000" dirty="0">
              <a:cs typeface="Arial" charset="0"/>
            </a:endParaRPr>
          </a:p>
          <a:p>
            <a:pPr eaLnBrk="1" hangingPunct="1">
              <a:lnSpc>
                <a:spcPct val="120000"/>
              </a:lnSpc>
              <a:spcBef>
                <a:spcPts val="0"/>
              </a:spcBef>
              <a:buFont typeface="Arial" charset="0"/>
              <a:buAutoNum type="arabicPeriod"/>
              <a:defRPr/>
            </a:pPr>
            <a:r>
              <a:rPr lang="hi-IN" sz="2000" dirty="0" smtClean="0">
                <a:cs typeface="Arial" charset="0"/>
              </a:rPr>
              <a:t>प्रतिद्वंदी की गतिविधियों के बारे में जानकारी लेना </a:t>
            </a:r>
            <a:endParaRPr lang="en-US" sz="2000" dirty="0">
              <a:cs typeface="Arial" charset="0"/>
            </a:endParaRPr>
          </a:p>
          <a:p>
            <a:pPr eaLnBrk="1" hangingPunct="1">
              <a:lnSpc>
                <a:spcPct val="120000"/>
              </a:lnSpc>
              <a:spcBef>
                <a:spcPts val="0"/>
              </a:spcBef>
              <a:buFont typeface="Arial" charset="0"/>
              <a:buAutoNum type="arabicPeriod"/>
              <a:defRPr/>
            </a:pPr>
            <a:r>
              <a:rPr lang="hi-IN" sz="2000" dirty="0" smtClean="0">
                <a:cs typeface="Arial" charset="0"/>
              </a:rPr>
              <a:t>ग्राहकों के साथ लंबे-समय तक चलने वाला रिश्ता कायम करना </a:t>
            </a:r>
            <a:endParaRPr lang="en-US" sz="2000" dirty="0">
              <a:cs typeface="Arial" charset="0"/>
            </a:endParaRPr>
          </a:p>
          <a:p>
            <a:pPr eaLnBrk="1" hangingPunct="1">
              <a:lnSpc>
                <a:spcPct val="120000"/>
              </a:lnSpc>
              <a:spcBef>
                <a:spcPts val="0"/>
              </a:spcBef>
              <a:buFont typeface="Arial" charset="0"/>
              <a:buAutoNum type="arabicPeriod"/>
              <a:defRPr/>
            </a:pPr>
            <a:r>
              <a:rPr lang="hi-IN" sz="2000" dirty="0" smtClean="0">
                <a:cs typeface="Arial" charset="0"/>
              </a:rPr>
              <a:t>इस बात का रिकॉर्ड रखना कि कितना बिका था और किसे बेचा गया था</a:t>
            </a:r>
            <a:endParaRPr lang="en-US" sz="2000" dirty="0">
              <a:cs typeface="Arial" charset="0"/>
            </a:endParaRPr>
          </a:p>
        </p:txBody>
      </p:sp>
    </p:spTree>
    <p:extLst>
      <p:ext uri="{BB962C8B-B14F-4D97-AF65-F5344CB8AC3E}">
        <p14:creationId xmlns:p14="http://schemas.microsoft.com/office/powerpoint/2010/main" val="6003218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1">
                                            <p:txEl>
                                              <p:pRg st="4" end="4"/>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1">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1">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1">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3">
                                            <p:txEl>
                                              <p:pRg st="4" end="4"/>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1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12"/>
          </p:nvPr>
        </p:nvSpPr>
        <p:spPr bwMode="auto">
          <a:xfrm>
            <a:off x="3124200" y="6356350"/>
            <a:ext cx="2895600" cy="3651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7</a:t>
            </a:fld>
            <a:endParaRPr lang="en-US" sz="1600" b="1" smtClean="0"/>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39280" y="2057400"/>
            <a:ext cx="414338" cy="3317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24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IN" sz="2000" dirty="0"/>
              <a:t>Marketing and sales in a business</a:t>
            </a:r>
            <a:endParaRPr lang="en-US" sz="2000" dirty="0"/>
          </a:p>
          <a:p>
            <a:pPr marL="457200" indent="-457200">
              <a:buFont typeface="+mj-lt"/>
              <a:buAutoNum type="arabicPeriod"/>
            </a:pPr>
            <a:r>
              <a:rPr lang="en-IN" sz="2000" dirty="0"/>
              <a:t>Main tasks of sales person</a:t>
            </a:r>
            <a:endParaRPr lang="en-US" sz="2000" dirty="0"/>
          </a:p>
          <a:p>
            <a:pPr marL="457200" indent="-457200">
              <a:buFont typeface="+mj-lt"/>
              <a:buAutoNum type="arabicPeriod"/>
            </a:pPr>
            <a:r>
              <a:rPr lang="en-IN" sz="2000" dirty="0"/>
              <a:t>Typical sales methods used by businesses</a:t>
            </a:r>
            <a:endParaRPr lang="en-US" sz="2000" dirty="0"/>
          </a:p>
          <a:p>
            <a:pPr marL="457200" indent="-457200">
              <a:buFont typeface="+mj-lt"/>
              <a:buAutoNum type="arabicPeriod"/>
            </a:pPr>
            <a:r>
              <a:rPr lang="en-IN" sz="2000" dirty="0"/>
              <a:t>Summary</a:t>
            </a:r>
            <a:endParaRPr lang="en-US" sz="2000" dirty="0"/>
          </a:p>
          <a:p>
            <a:pPr marL="457200" indent="-457200">
              <a:buFont typeface="+mj-lt"/>
              <a:buAutoNum type="arabicPeriod"/>
            </a:pPr>
            <a:r>
              <a:rPr lang="en-IN" sz="2000" dirty="0"/>
              <a:t>Selling effectively</a:t>
            </a:r>
            <a:endParaRPr lang="en-US" sz="2000" dirty="0"/>
          </a:p>
          <a:p>
            <a:pPr marL="457200" indent="-457200">
              <a:buFont typeface="+mj-lt"/>
              <a:buAutoNum type="arabicPeriod"/>
            </a:pPr>
            <a:r>
              <a:rPr lang="en-IN" sz="2000" dirty="0"/>
              <a:t>Giving credit in the business</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smtClean="0"/>
              <a:t>लक्ष्य</a:t>
            </a:r>
            <a:endParaRPr lang="en-GB" sz="2400" dirty="0"/>
          </a:p>
        </p:txBody>
      </p:sp>
      <p:sp>
        <p:nvSpPr>
          <p:cNvPr id="15" name="Text Box 17"/>
          <p:cNvSpPr txBox="1">
            <a:spLocks noChangeArrowheads="1"/>
          </p:cNvSpPr>
          <p:nvPr/>
        </p:nvSpPr>
        <p:spPr bwMode="auto">
          <a:xfrm>
            <a:off x="-76200" y="1755775"/>
            <a:ext cx="414338" cy="30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8"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dirty="0" smtClean="0"/>
              <a:t>व्यापार में मार्केटिंग और सेल्स </a:t>
            </a:r>
            <a:endParaRPr lang="en-US" sz="2000" dirty="0"/>
          </a:p>
          <a:p>
            <a:pPr marL="457200" indent="-457200">
              <a:buFont typeface="+mj-lt"/>
              <a:buAutoNum type="arabicPeriod"/>
            </a:pPr>
            <a:r>
              <a:rPr lang="hi-IN" sz="2000" dirty="0" smtClean="0"/>
              <a:t>सेल्स कर्मचारी के मुख्य कार्य </a:t>
            </a:r>
            <a:endParaRPr lang="en-US" sz="2000" dirty="0"/>
          </a:p>
          <a:p>
            <a:pPr marL="457200" indent="-457200">
              <a:buFont typeface="+mj-lt"/>
              <a:buAutoNum type="arabicPeriod"/>
            </a:pPr>
            <a:r>
              <a:rPr lang="hi-IN" sz="2000" dirty="0" smtClean="0"/>
              <a:t>व्यापार द्वारा इस्तेमाल किए जाने वाले </a:t>
            </a:r>
            <a:r>
              <a:rPr lang="hi-IN" sz="2000" dirty="0"/>
              <a:t>सेल्स </a:t>
            </a:r>
            <a:r>
              <a:rPr lang="hi-IN" sz="2000" dirty="0" smtClean="0"/>
              <a:t>के सामान्य </a:t>
            </a:r>
            <a:r>
              <a:rPr lang="hi-IN" sz="2000" dirty="0"/>
              <a:t>तरीके </a:t>
            </a:r>
            <a:endParaRPr lang="en-US" sz="2000" dirty="0"/>
          </a:p>
          <a:p>
            <a:pPr marL="457200" indent="-457200">
              <a:buFont typeface="+mj-lt"/>
              <a:buAutoNum type="arabicPeriod"/>
            </a:pPr>
            <a:r>
              <a:rPr lang="hi-IN" sz="2000" dirty="0" smtClean="0"/>
              <a:t>सारांश </a:t>
            </a:r>
            <a:endParaRPr lang="en-US" sz="2000" dirty="0"/>
          </a:p>
          <a:p>
            <a:pPr marL="457200" indent="-457200">
              <a:buFont typeface="+mj-lt"/>
              <a:buAutoNum type="arabicPeriod"/>
            </a:pPr>
            <a:r>
              <a:rPr lang="hi-IN" sz="2000" dirty="0" smtClean="0"/>
              <a:t>प्रभावशाली तरीके से बिक्री करना </a:t>
            </a:r>
            <a:endParaRPr lang="en-US" sz="2000" dirty="0"/>
          </a:p>
          <a:p>
            <a:pPr marL="457200" indent="-457200">
              <a:buFont typeface="+mj-lt"/>
              <a:buAutoNum type="arabicPeriod"/>
            </a:pPr>
            <a:r>
              <a:rPr lang="hi-IN" sz="2000" dirty="0" smtClean="0"/>
              <a:t>व्यापार में उधार देना </a:t>
            </a:r>
            <a:endParaRPr lang="en-US" sz="2000" dirty="0"/>
          </a:p>
        </p:txBody>
      </p:sp>
    </p:spTree>
    <p:extLst>
      <p:ext uri="{BB962C8B-B14F-4D97-AF65-F5344CB8AC3E}">
        <p14:creationId xmlns:p14="http://schemas.microsoft.com/office/powerpoint/2010/main" val="1998083325"/>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8">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8">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8">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8">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8">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814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F7FB1B77-A7BC-45AA-95AC-908695547840}" type="slidenum">
              <a:rPr lang="en-US" sz="1600" b="1">
                <a:solidFill>
                  <a:prstClr val="black"/>
                </a:solidFill>
              </a:rPr>
              <a:pPr algn="ctr"/>
              <a:t>8</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400" dirty="0" smtClean="0"/>
              <a:t>व्यापारों द्वारा प्रयोग किए गए आदर्श बिक्री तरीके</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355600" indent="-355600">
              <a:buFont typeface="Calibri" pitchFamily="34" charset="0"/>
              <a:buAutoNum type="arabicPeriod"/>
              <a:defRPr/>
            </a:pPr>
            <a:r>
              <a:rPr lang="x-none" sz="2000" dirty="0" smtClean="0">
                <a:cs typeface="Arial" charset="0"/>
              </a:rPr>
              <a:t>सीधे ग्राहक को बेचना — उसके घर जाना (डोर टू डोर सेल्स/घर—घर जाकर बेचना)</a:t>
            </a: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सीधे </a:t>
            </a:r>
            <a:r>
              <a:rPr lang="x-none" sz="2000" dirty="0">
                <a:cs typeface="Arial" charset="0"/>
              </a:rPr>
              <a:t>ग्राहक </a:t>
            </a:r>
            <a:r>
              <a:rPr lang="x-none" sz="2000" dirty="0" smtClean="0">
                <a:cs typeface="Arial" charset="0"/>
              </a:rPr>
              <a:t>को — अपनी दुकान से</a:t>
            </a: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फुटकर विक्रेताओं या दुकानों को बेचना</a:t>
            </a: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थोक विक्रेताओं को बेचना</a:t>
            </a:r>
            <a:endParaRPr lang="en-IN" sz="2000" dirty="0" smtClean="0">
              <a:cs typeface="Arial" charset="0"/>
            </a:endParaRP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सीधे संस्थानों या अन्य व्यापारों को बेचना</a:t>
            </a:r>
          </a:p>
          <a:p>
            <a:pPr marL="355600" indent="-355600">
              <a:buFont typeface="Calibri" pitchFamily="34" charset="0"/>
              <a:buAutoNum type="arabicPeriod"/>
              <a:defRPr/>
            </a:pPr>
            <a:endParaRPr lang="x-none" sz="2000" dirty="0" smtClean="0">
              <a:cs typeface="Arial" charset="0"/>
            </a:endParaRPr>
          </a:p>
          <a:p>
            <a:pPr marL="355600" indent="-355600">
              <a:buFont typeface="Calibri" pitchFamily="34" charset="0"/>
              <a:buAutoNum type="arabicPeriod"/>
              <a:defRPr/>
            </a:pPr>
            <a:r>
              <a:rPr lang="x-none" sz="2000" dirty="0" smtClean="0">
                <a:cs typeface="Arial" charset="0"/>
              </a:rPr>
              <a:t>प्रदर्शनी/मेले के माध्यम से बेचना</a:t>
            </a:r>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Typical sales methods used by </a:t>
            </a:r>
            <a:r>
              <a:rPr lang="en-US" sz="2400" dirty="0" smtClean="0"/>
              <a:t>businesses</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355600" indent="-355600">
              <a:buFont typeface="Calibri" pitchFamily="34" charset="0"/>
              <a:buAutoNum type="arabicPeriod"/>
              <a:defRPr/>
            </a:pPr>
            <a:r>
              <a:rPr lang="en-US" sz="2000" dirty="0">
                <a:cs typeface="Arial" charset="0"/>
              </a:rPr>
              <a:t>Directly to </a:t>
            </a:r>
            <a:r>
              <a:rPr lang="en-US" sz="2000" dirty="0" smtClean="0">
                <a:cs typeface="Arial" charset="0"/>
              </a:rPr>
              <a:t>customers </a:t>
            </a:r>
            <a:r>
              <a:rPr lang="en-US" sz="2000" dirty="0">
                <a:cs typeface="Arial" charset="0"/>
              </a:rPr>
              <a:t>– home visits (door to door sales)</a:t>
            </a: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Directly to </a:t>
            </a:r>
            <a:r>
              <a:rPr lang="en-US" sz="2000" dirty="0" smtClean="0">
                <a:cs typeface="Arial" charset="0"/>
              </a:rPr>
              <a:t>customers </a:t>
            </a:r>
            <a:r>
              <a:rPr lang="en-US" sz="2000" dirty="0">
                <a:cs typeface="Arial" charset="0"/>
              </a:rPr>
              <a:t>– own </a:t>
            </a:r>
            <a:r>
              <a:rPr lang="en-US" sz="2000" dirty="0" smtClean="0">
                <a:cs typeface="Arial" charset="0"/>
              </a:rPr>
              <a:t>shop</a:t>
            </a:r>
            <a:endParaRPr lang="en-US" sz="2000" dirty="0">
              <a:cs typeface="Arial" charset="0"/>
            </a:endParaRP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Selling to retailers or shops</a:t>
            </a: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Selling to </a:t>
            </a:r>
            <a:r>
              <a:rPr lang="en-US" sz="2000" dirty="0" smtClean="0">
                <a:cs typeface="Arial" charset="0"/>
              </a:rPr>
              <a:t>wholesalers</a:t>
            </a: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Selling directly to institutions or other businesses</a:t>
            </a:r>
          </a:p>
          <a:p>
            <a:pPr marL="355600" indent="-355600">
              <a:buFont typeface="Calibri" pitchFamily="34" charset="0"/>
              <a:buAutoNum type="arabicPeriod"/>
              <a:defRPr/>
            </a:pPr>
            <a:endParaRPr lang="en-US" sz="2000" dirty="0">
              <a:cs typeface="Arial" charset="0"/>
            </a:endParaRPr>
          </a:p>
          <a:p>
            <a:pPr marL="355600" indent="-355600">
              <a:buFont typeface="Calibri" pitchFamily="34" charset="0"/>
              <a:buAutoNum type="arabicPeriod"/>
              <a:defRPr/>
            </a:pPr>
            <a:r>
              <a:rPr lang="en-US" sz="2000" dirty="0">
                <a:cs typeface="Arial" charset="0"/>
              </a:rPr>
              <a:t>Selling through exhibitions / fairs</a:t>
            </a:r>
          </a:p>
          <a:p>
            <a:pPr marL="355600" indent="-355600">
              <a:buFont typeface="Calibri" pitchFamily="34" charset="0"/>
              <a:buAutoNum type="arabicPeriod"/>
              <a:defRPr/>
            </a:pPr>
            <a:endParaRPr lang="en-US" sz="2000" dirty="0">
              <a:cs typeface="Arial" charset="0"/>
            </a:endParaRPr>
          </a:p>
        </p:txBody>
      </p:sp>
    </p:spTree>
    <p:extLst>
      <p:ext uri="{BB962C8B-B14F-4D97-AF65-F5344CB8AC3E}">
        <p14:creationId xmlns:p14="http://schemas.microsoft.com/office/powerpoint/2010/main" val="304649110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4" end="4"/>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6" end="6"/>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8" end="8"/>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8" end="8"/>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0">
                                            <p:txEl>
                                              <p:pRg st="10" end="10"/>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8">
                                            <p:txEl>
                                              <p:pRg st="10" end="1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a:xfrm>
            <a:off x="3581400" y="6400800"/>
            <a:ext cx="2133600" cy="365125"/>
          </a:xfrm>
          <a:ln>
            <a:miter lim="800000"/>
            <a:headEnd/>
            <a:tailEnd/>
          </a:ln>
        </p:spPr>
        <p:txBody>
          <a:bodyPr vert="horz" wrap="square" lIns="91440" tIns="45720" rIns="91440" bIns="0" numCol="1" rtlCol="0" anchor="b" anchorCtr="0" compatLnSpc="1">
            <a:prstTxWarp prst="textNoShape">
              <a:avLst/>
            </a:prstTxWarp>
          </a:bodyPr>
          <a:lstStyle/>
          <a:p>
            <a:pPr algn="ctr"/>
            <a:fld id="{DE295016-1898-4417-B181-1220990F91C9}" type="slidenum">
              <a:rPr lang="en-US" sz="1600" b="1">
                <a:solidFill>
                  <a:prstClr val="black"/>
                </a:solidFill>
              </a:rPr>
              <a:pPr algn="ctr"/>
              <a:t>9</a:t>
            </a:fld>
            <a:endParaRPr lang="en-US" sz="1600" b="1">
              <a:solidFill>
                <a:prstClr val="black"/>
              </a:solidFill>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x-none" sz="2400" dirty="0" smtClean="0"/>
              <a:t>कक्षा अभ्यास</a:t>
            </a:r>
            <a:endParaRPr lang="mr-IN" sz="2400" dirty="0">
              <a:solidFill>
                <a:srgbClr val="000000"/>
              </a:solidFill>
              <a:cs typeface="Arial" pitchFamily="34" charset="0"/>
            </a:endParaRPr>
          </a:p>
        </p:txBody>
      </p:sp>
      <p:sp>
        <p:nvSpPr>
          <p:cNvPr id="8" name="Text Box 2"/>
          <p:cNvSpPr txBox="1">
            <a:spLocks noChangeArrowheads="1"/>
          </p:cNvSpPr>
          <p:nvPr/>
        </p:nvSpPr>
        <p:spPr bwMode="auto">
          <a:xfrm>
            <a:off x="46482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x-none" sz="2000" dirty="0" smtClean="0"/>
              <a:t>लीना के अचार का </a:t>
            </a:r>
            <a:r>
              <a:rPr lang="x-none" sz="2000" smtClean="0"/>
              <a:t>व्यापार </a:t>
            </a:r>
            <a:r>
              <a:rPr lang="hi-IN" sz="2000" dirty="0" smtClean="0"/>
              <a:t>सिर्फ एक ही प्रकार के </a:t>
            </a:r>
            <a:r>
              <a:rPr lang="x-none" sz="2000" smtClean="0"/>
              <a:t>अचार के </a:t>
            </a:r>
            <a:r>
              <a:rPr lang="hi-IN" sz="2000" dirty="0" smtClean="0"/>
              <a:t>साथ </a:t>
            </a:r>
            <a:r>
              <a:rPr lang="x-none" sz="2000" smtClean="0"/>
              <a:t>आरंभ </a:t>
            </a:r>
            <a:r>
              <a:rPr lang="x-none" sz="2000" dirty="0" smtClean="0"/>
              <a:t>हुआ था </a:t>
            </a:r>
            <a:r>
              <a:rPr lang="x-none" sz="2000" smtClean="0"/>
              <a:t>— </a:t>
            </a:r>
            <a:r>
              <a:rPr lang="hi-IN" sz="2000" dirty="0" smtClean="0"/>
              <a:t>आम का अचार। </a:t>
            </a:r>
          </a:p>
          <a:p>
            <a:pPr>
              <a:buFont typeface="Arial" panose="020B0604020202020204" pitchFamily="34" charset="0"/>
              <a:buChar char="•"/>
              <a:defRPr/>
            </a:pPr>
            <a:endParaRPr lang="hi-IN" sz="2000" dirty="0"/>
          </a:p>
          <a:p>
            <a:pPr>
              <a:buFont typeface="Arial" panose="020B0604020202020204" pitchFamily="34" charset="0"/>
              <a:buChar char="•"/>
              <a:defRPr/>
            </a:pPr>
            <a:r>
              <a:rPr lang="x-none" sz="2000" smtClean="0"/>
              <a:t>यह </a:t>
            </a:r>
            <a:r>
              <a:rPr lang="x-none" sz="2000" dirty="0" smtClean="0"/>
              <a:t>व्यापार दो सालों में फला—फूला और </a:t>
            </a:r>
            <a:r>
              <a:rPr lang="x-none" sz="2000" smtClean="0"/>
              <a:t>अब </a:t>
            </a:r>
            <a:r>
              <a:rPr lang="hi-IN" sz="2000" dirty="0" smtClean="0"/>
              <a:t>लीना</a:t>
            </a:r>
            <a:r>
              <a:rPr lang="x-none" sz="2000" smtClean="0"/>
              <a:t> </a:t>
            </a:r>
            <a:r>
              <a:rPr lang="x-none" sz="2000" dirty="0" smtClean="0"/>
              <a:t>10 प्रकार के </a:t>
            </a:r>
            <a:r>
              <a:rPr lang="x-none" sz="2000" smtClean="0"/>
              <a:t>अचार बेच</a:t>
            </a:r>
            <a:r>
              <a:rPr lang="hi-IN" sz="2000" dirty="0" smtClean="0"/>
              <a:t>ती</a:t>
            </a:r>
            <a:r>
              <a:rPr lang="x-none" sz="2000" smtClean="0"/>
              <a:t> </a:t>
            </a:r>
            <a:r>
              <a:rPr lang="x-none" sz="2000" dirty="0" smtClean="0"/>
              <a:t>है।</a:t>
            </a:r>
          </a:p>
          <a:p>
            <a:pPr>
              <a:buFont typeface="Arial" panose="020B0604020202020204" pitchFamily="34" charset="0"/>
              <a:buChar char="•"/>
              <a:defRPr/>
            </a:pPr>
            <a:endParaRPr lang="x-none" sz="2000" dirty="0" smtClean="0"/>
          </a:p>
          <a:p>
            <a:pPr>
              <a:buFont typeface="Arial" panose="020B0604020202020204" pitchFamily="34" charset="0"/>
              <a:buChar char="•"/>
              <a:defRPr/>
            </a:pPr>
            <a:r>
              <a:rPr lang="x-none" sz="2000" dirty="0" smtClean="0"/>
              <a:t>वर्तमान में, वे घर जाकर बिक्री करते हैं, लेकिन व्यापार की मा​लकिन पड़ोस में एक छोटी दुकान किराए पर लेने का विचार कर रही हैं।</a:t>
            </a:r>
          </a:p>
          <a:p>
            <a:pPr>
              <a:buFont typeface="Arial" panose="020B0604020202020204" pitchFamily="34" charset="0"/>
              <a:buChar char="•"/>
              <a:defRPr/>
            </a:pPr>
            <a:endParaRPr lang="x-none" sz="2000" dirty="0" smtClean="0"/>
          </a:p>
          <a:p>
            <a:pPr>
              <a:buFont typeface="Arial" panose="020B0604020202020204" pitchFamily="34" charset="0"/>
              <a:buChar char="•"/>
              <a:defRPr/>
            </a:pPr>
            <a:r>
              <a:rPr lang="x-none" sz="2000" dirty="0" smtClean="0"/>
              <a:t>क्या यह सही निर्णय है? क्यों या क्यों नहीं?</a:t>
            </a:r>
            <a:endParaRPr lang="en-US" sz="2000" dirty="0"/>
          </a:p>
        </p:txBody>
      </p:sp>
      <p:sp>
        <p:nvSpPr>
          <p:cNvPr id="9"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t>Class Discussion </a:t>
            </a:r>
            <a:endParaRPr lang="mr-IN" sz="2400" dirty="0">
              <a:solidFill>
                <a:srgbClr val="000000"/>
              </a:solidFill>
              <a:cs typeface="Arial" pitchFamily="34" charset="0"/>
            </a:endParaRPr>
          </a:p>
        </p:txBody>
      </p:sp>
      <p:sp>
        <p:nvSpPr>
          <p:cNvPr id="10" name="Text Box 2"/>
          <p:cNvSpPr txBox="1">
            <a:spLocks noChangeArrowheads="1"/>
          </p:cNvSpPr>
          <p:nvPr/>
        </p:nvSpPr>
        <p:spPr bwMode="auto">
          <a:xfrm>
            <a:off x="228600" y="1035050"/>
            <a:ext cx="4267200" cy="5137150"/>
          </a:xfrm>
          <a:prstGeom prst="rect">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a:buFont typeface="Arial" panose="020B0604020202020204" pitchFamily="34" charset="0"/>
              <a:buChar char="•"/>
              <a:defRPr/>
            </a:pPr>
            <a:r>
              <a:rPr lang="en-US" sz="2000" dirty="0" smtClean="0"/>
              <a:t>Leena’s Pickles </a:t>
            </a:r>
            <a:r>
              <a:rPr lang="en-US" sz="2000" dirty="0"/>
              <a:t>started </a:t>
            </a:r>
            <a:r>
              <a:rPr lang="en-US" sz="2000" dirty="0" smtClean="0"/>
              <a:t>with </a:t>
            </a:r>
            <a:r>
              <a:rPr lang="en-US" sz="2000" dirty="0"/>
              <a:t>only </a:t>
            </a:r>
            <a:r>
              <a:rPr lang="en-US" sz="2000" dirty="0" smtClean="0"/>
              <a:t>one type of pickle </a:t>
            </a:r>
            <a:r>
              <a:rPr lang="en-US" sz="2000" dirty="0"/>
              <a:t>– </a:t>
            </a:r>
            <a:r>
              <a:rPr lang="en-US" sz="2000" dirty="0" smtClean="0"/>
              <a:t>Mango pickle.</a:t>
            </a:r>
          </a:p>
          <a:p>
            <a:pPr marL="0" indent="0">
              <a:defRPr/>
            </a:pPr>
            <a:r>
              <a:rPr lang="en-US" sz="2000" dirty="0" smtClean="0"/>
              <a:t> </a:t>
            </a:r>
          </a:p>
          <a:p>
            <a:pPr>
              <a:buFont typeface="Arial" panose="020B0604020202020204" pitchFamily="34" charset="0"/>
              <a:buChar char="•"/>
              <a:defRPr/>
            </a:pPr>
            <a:r>
              <a:rPr lang="en-US" sz="2000" dirty="0" smtClean="0"/>
              <a:t>Leena </a:t>
            </a:r>
            <a:r>
              <a:rPr lang="en-US" sz="2000" dirty="0"/>
              <a:t>grew </a:t>
            </a:r>
            <a:r>
              <a:rPr lang="en-US" sz="2000" dirty="0" smtClean="0"/>
              <a:t>the business in </a:t>
            </a:r>
            <a:r>
              <a:rPr lang="en-US" sz="2000" dirty="0"/>
              <a:t>two years and now </a:t>
            </a:r>
            <a:r>
              <a:rPr lang="en-US" sz="2000" dirty="0" smtClean="0"/>
              <a:t>has </a:t>
            </a:r>
            <a:r>
              <a:rPr lang="en-US" sz="2000" dirty="0"/>
              <a:t>10 varieties of pickles. </a:t>
            </a:r>
          </a:p>
          <a:p>
            <a:pPr>
              <a:buFont typeface="Arial" panose="020B0604020202020204" pitchFamily="34" charset="0"/>
              <a:buChar char="•"/>
              <a:defRPr/>
            </a:pPr>
            <a:endParaRPr lang="en-US" sz="2000" dirty="0"/>
          </a:p>
          <a:p>
            <a:pPr>
              <a:buFont typeface="Arial" panose="020B0604020202020204" pitchFamily="34" charset="0"/>
              <a:buChar char="•"/>
              <a:defRPr/>
            </a:pPr>
            <a:r>
              <a:rPr lang="en-US" sz="2000" dirty="0"/>
              <a:t>Currently </a:t>
            </a:r>
            <a:r>
              <a:rPr lang="en-US" sz="2000" dirty="0" smtClean="0"/>
              <a:t>she sells </a:t>
            </a:r>
            <a:r>
              <a:rPr lang="en-US" sz="2000" dirty="0"/>
              <a:t>through home visits, but </a:t>
            </a:r>
            <a:r>
              <a:rPr lang="en-US" sz="2000" dirty="0" smtClean="0"/>
              <a:t>she </a:t>
            </a:r>
            <a:r>
              <a:rPr lang="en-US" sz="2000" dirty="0"/>
              <a:t>is thinking of renting a small shop in the neighborhood.</a:t>
            </a:r>
          </a:p>
          <a:p>
            <a:pPr>
              <a:buFont typeface="Arial" panose="020B0604020202020204" pitchFamily="34" charset="0"/>
              <a:buChar char="•"/>
              <a:defRPr/>
            </a:pPr>
            <a:endParaRPr lang="en-US" sz="2000" dirty="0"/>
          </a:p>
          <a:p>
            <a:pPr>
              <a:buFont typeface="Arial" panose="020B0604020202020204" pitchFamily="34" charset="0"/>
              <a:buChar char="•"/>
              <a:defRPr/>
            </a:pPr>
            <a:r>
              <a:rPr lang="en-US" sz="2000" dirty="0"/>
              <a:t> Is this the right decision ? Why or why not ? </a:t>
            </a:r>
          </a:p>
        </p:txBody>
      </p:sp>
    </p:spTree>
    <p:extLst>
      <p:ext uri="{BB962C8B-B14F-4D97-AF65-F5344CB8AC3E}">
        <p14:creationId xmlns:p14="http://schemas.microsoft.com/office/powerpoint/2010/main" val="15785089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0">
                                            <p:txEl>
                                              <p:pRg st="2" end="2"/>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8">
                                            <p:txEl>
                                              <p:pRg st="0" end="0"/>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0">
                                            <p:txEl>
                                              <p:pRg st="4" end="4"/>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0">
                                            <p:txEl>
                                              <p:pRg st="6" end="6"/>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ags/tag1.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0.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ags/tag11.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ags/tag1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3.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ags/tag14.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ags/tag8.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ags/tag9.xml><?xml version="1.0" encoding="utf-8"?>
<p:tagLst xmlns:a="http://schemas.openxmlformats.org/drawingml/2006/main" xmlns:r="http://schemas.openxmlformats.org/officeDocument/2006/relationships" xmlns:p="http://schemas.openxmlformats.org/presentationml/2006/main">
  <p:tag name="THINKCELLSHAPEDONOTDELETE" val="ppEXiTVR5NkeG.m25vhfP9Q"/>
</p:tagLst>
</file>

<file path=ppt/theme/theme1.xml><?xml version="1.0" encoding="utf-8"?>
<a:theme xmlns:a="http://schemas.openxmlformats.org/drawingml/2006/main" name="33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19636</TotalTime>
  <Words>6267</Words>
  <Application>Microsoft Office PowerPoint</Application>
  <PresentationFormat>On-screen Show (4:3)</PresentationFormat>
  <Paragraphs>767</Paragraphs>
  <Slides>42</Slides>
  <Notes>31</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42</vt:i4>
      </vt:variant>
    </vt:vector>
  </HeadingPairs>
  <TitlesOfParts>
    <vt:vector size="44" baseType="lpstr">
      <vt:lpstr>33_Office Theme</vt:lpstr>
      <vt:lpstr>think-cell Slide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lucky</dc:creator>
  <cp:lastModifiedBy>newcent</cp:lastModifiedBy>
  <cp:revision>642</cp:revision>
  <cp:lastPrinted>2016-01-13T04:01:47Z</cp:lastPrinted>
  <dcterms:created xsi:type="dcterms:W3CDTF">2011-03-10T04:24:51Z</dcterms:created>
  <dcterms:modified xsi:type="dcterms:W3CDTF">2017-08-09T07:41:03Z</dcterms:modified>
</cp:coreProperties>
</file>

<file path=docProps/thumbnail.jpeg>
</file>