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48"/>
  </p:notesMasterIdLst>
  <p:sldIdLst>
    <p:sldId id="307" r:id="rId3"/>
    <p:sldId id="323" r:id="rId4"/>
    <p:sldId id="304" r:id="rId5"/>
    <p:sldId id="300" r:id="rId6"/>
    <p:sldId id="301" r:id="rId7"/>
    <p:sldId id="324" r:id="rId8"/>
    <p:sldId id="302" r:id="rId9"/>
    <p:sldId id="303" r:id="rId10"/>
    <p:sldId id="258" r:id="rId11"/>
    <p:sldId id="308" r:id="rId12"/>
    <p:sldId id="306" r:id="rId13"/>
    <p:sldId id="325" r:id="rId14"/>
    <p:sldId id="260" r:id="rId15"/>
    <p:sldId id="261" r:id="rId16"/>
    <p:sldId id="311" r:id="rId17"/>
    <p:sldId id="272" r:id="rId18"/>
    <p:sldId id="262" r:id="rId19"/>
    <p:sldId id="266" r:id="rId20"/>
    <p:sldId id="267" r:id="rId21"/>
    <p:sldId id="312" r:id="rId22"/>
    <p:sldId id="313" r:id="rId23"/>
    <p:sldId id="310" r:id="rId24"/>
    <p:sldId id="321" r:id="rId25"/>
    <p:sldId id="268" r:id="rId26"/>
    <p:sldId id="314" r:id="rId27"/>
    <p:sldId id="269" r:id="rId28"/>
    <p:sldId id="271" r:id="rId29"/>
    <p:sldId id="278" r:id="rId30"/>
    <p:sldId id="276" r:id="rId31"/>
    <p:sldId id="316" r:id="rId32"/>
    <p:sldId id="322" r:id="rId33"/>
    <p:sldId id="277" r:id="rId34"/>
    <p:sldId id="326" r:id="rId35"/>
    <p:sldId id="273" r:id="rId36"/>
    <p:sldId id="274" r:id="rId37"/>
    <p:sldId id="328" r:id="rId38"/>
    <p:sldId id="320" r:id="rId39"/>
    <p:sldId id="329" r:id="rId40"/>
    <p:sldId id="319" r:id="rId41"/>
    <p:sldId id="317" r:id="rId42"/>
    <p:sldId id="327" r:id="rId43"/>
    <p:sldId id="289" r:id="rId44"/>
    <p:sldId id="330" r:id="rId45"/>
    <p:sldId id="333" r:id="rId46"/>
    <p:sldId id="334"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28" userDrawn="1">
          <p15:clr>
            <a:srgbClr val="A4A3A4"/>
          </p15:clr>
        </p15:guide>
        <p15:guide id="2" pos="442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40" autoAdjust="0"/>
    <p:restoredTop sz="91437" autoAdjust="0"/>
  </p:normalViewPr>
  <p:slideViewPr>
    <p:cSldViewPr snapToGrid="0">
      <p:cViewPr varScale="1">
        <p:scale>
          <a:sx n="75" d="100"/>
          <a:sy n="75" d="100"/>
        </p:scale>
        <p:origin x="1694" y="43"/>
      </p:cViewPr>
      <p:guideLst>
        <p:guide orient="horz" pos="1128"/>
        <p:guide pos="4422"/>
      </p:guideLst>
    </p:cSldViewPr>
  </p:slideViewPr>
  <p:notesTextViewPr>
    <p:cViewPr>
      <p:scale>
        <a:sx n="1" d="1"/>
        <a:sy n="1" d="1"/>
      </p:scale>
      <p:origin x="0" y="0"/>
    </p:cViewPr>
  </p:notesTextViewPr>
  <p:sorterViewPr>
    <p:cViewPr>
      <p:scale>
        <a:sx n="171" d="100"/>
        <a:sy n="171"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5683C5-E620-444F-BF3E-3210AB9DAE00}" type="datetimeFigureOut">
              <a:rPr lang="en-US" smtClean="0"/>
              <a:pPr/>
              <a:t>23-Oct-19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78284D-B087-074D-B2DA-D50C1DEB08B0}" type="slidenum">
              <a:rPr lang="en-US" smtClean="0"/>
              <a:pPr/>
              <a:t>‹#›</a:t>
            </a:fld>
            <a:endParaRPr lang="en-US"/>
          </a:p>
        </p:txBody>
      </p:sp>
    </p:spTree>
    <p:extLst>
      <p:ext uri="{BB962C8B-B14F-4D97-AF65-F5344CB8AC3E}">
        <p14:creationId xmlns:p14="http://schemas.microsoft.com/office/powerpoint/2010/main" val="353180074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fld id="{50950D9D-8DBD-42A7-B5C1-591752C7172D}" type="slidenum">
              <a:rPr lang="en-GB">
                <a:solidFill>
                  <a:prstClr val="black"/>
                </a:solidFill>
              </a:rPr>
              <a:pPr/>
              <a:t>1</a:t>
            </a:fld>
            <a:endParaRPr lang="en-GB">
              <a:solidFill>
                <a:prstClr val="black"/>
              </a:solidFill>
            </a:endParaRPr>
          </a:p>
        </p:txBody>
      </p:sp>
      <p:sp>
        <p:nvSpPr>
          <p:cNvPr id="133123" name="Text Box 1"/>
          <p:cNvSpPr txBox="1">
            <a:spLocks noChangeArrowheads="1"/>
          </p:cNvSpPr>
          <p:nvPr/>
        </p:nvSpPr>
        <p:spPr bwMode="auto">
          <a:xfrm>
            <a:off x="1177926" y="685800"/>
            <a:ext cx="4500563" cy="3429000"/>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IN">
              <a:solidFill>
                <a:prstClr val="black"/>
              </a:solidFill>
              <a:latin typeface="Calibri" pitchFamily="34" charset="0"/>
            </a:endParaRPr>
          </a:p>
        </p:txBody>
      </p:sp>
      <p:sp>
        <p:nvSpPr>
          <p:cNvPr id="133124" name="Text Box 2"/>
          <p:cNvSpPr>
            <a:spLocks noGrp="1" noChangeArrowheads="1"/>
          </p:cNvSpPr>
          <p:nvPr>
            <p:ph type="body"/>
          </p:nvPr>
        </p:nvSpPr>
        <p:spPr bwMode="auto">
          <a:xfrm>
            <a:off x="687389" y="4344988"/>
            <a:ext cx="5481637" cy="4111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a:lnSpc>
                <a:spcPct val="95000"/>
              </a:lnSpc>
              <a:spcBef>
                <a:spcPts val="388"/>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a:ea typeface="MS Gothic" pitchFamily="49" charset="-128"/>
            </a:endParaRPr>
          </a:p>
        </p:txBody>
      </p:sp>
    </p:spTree>
    <p:extLst>
      <p:ext uri="{BB962C8B-B14F-4D97-AF65-F5344CB8AC3E}">
        <p14:creationId xmlns:p14="http://schemas.microsoft.com/office/powerpoint/2010/main" val="40151888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78284D-B087-074D-B2DA-D50C1DEB08B0}" type="slidenum">
              <a:rPr lang="en-US" smtClean="0"/>
              <a:pPr/>
              <a:t>23</a:t>
            </a:fld>
            <a:endParaRPr lang="en-US"/>
          </a:p>
        </p:txBody>
      </p:sp>
    </p:spTree>
    <p:extLst>
      <p:ext uri="{BB962C8B-B14F-4D97-AF65-F5344CB8AC3E}">
        <p14:creationId xmlns:p14="http://schemas.microsoft.com/office/powerpoint/2010/main" val="21152784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33</a:t>
            </a:fld>
            <a:endParaRPr lang="en-GB"/>
          </a:p>
        </p:txBody>
      </p:sp>
      <p:sp>
        <p:nvSpPr>
          <p:cNvPr id="59395" name="Text Box 1"/>
          <p:cNvSpPr txBox="1">
            <a:spLocks noChangeArrowheads="1"/>
          </p:cNvSpPr>
          <p:nvPr/>
        </p:nvSpPr>
        <p:spPr bwMode="auto">
          <a:xfrm>
            <a:off x="1001799" y="560125"/>
            <a:ext cx="3828604" cy="2791984"/>
          </a:xfrm>
          <a:prstGeom prst="rect">
            <a:avLst/>
          </a:prstGeom>
          <a:solidFill>
            <a:srgbClr val="FFFFFF"/>
          </a:solidFill>
          <a:ln w="9360">
            <a:solidFill>
              <a:srgbClr val="000000"/>
            </a:solidFill>
            <a:miter lim="800000"/>
            <a:headEnd/>
            <a:tailEnd/>
          </a:ln>
        </p:spPr>
        <p:txBody>
          <a:bodyPr wrap="none" lIns="71723" tIns="35862" rIns="71723" bIns="35862"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583220" y="3537857"/>
            <a:ext cx="4665762" cy="33506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958" tIns="37838" rIns="75958" bIns="37838" numCol="1" anchor="t" anchorCtr="0" compatLnSpc="1">
            <a:prstTxWarp prst="textNoShape">
              <a:avLst/>
            </a:prstTxWarp>
          </a:bodyPr>
          <a:lstStyle/>
          <a:p>
            <a:pPr>
              <a:lnSpc>
                <a:spcPct val="102000"/>
              </a:lnSpc>
              <a:spcBef>
                <a:spcPct val="0"/>
              </a:spcBef>
              <a:tabLst>
                <a:tab pos="0" algn="l"/>
                <a:tab pos="349414" algn="l"/>
                <a:tab pos="701667" algn="l"/>
                <a:tab pos="1053921" algn="l"/>
                <a:tab pos="1407596" algn="l"/>
                <a:tab pos="1759850" algn="l"/>
                <a:tab pos="2110683" algn="l"/>
                <a:tab pos="2464358" algn="l"/>
                <a:tab pos="2816611" algn="l"/>
                <a:tab pos="3168865" algn="l"/>
                <a:tab pos="3521119" algn="l"/>
                <a:tab pos="3873373" algn="l"/>
                <a:tab pos="4225628" algn="l"/>
                <a:tab pos="4577882" algn="l"/>
                <a:tab pos="4931556" algn="l"/>
                <a:tab pos="5283809" algn="l"/>
                <a:tab pos="5636063" algn="l"/>
                <a:tab pos="5986897" algn="l"/>
                <a:tab pos="6340571" algn="l"/>
                <a:tab pos="6692825" algn="l"/>
                <a:tab pos="7045079" algn="l"/>
              </a:tabLst>
            </a:pPr>
            <a:endParaRPr lang="en-GB">
              <a:ea typeface="MS Gothic" pitchFamily="49" charset="-128"/>
            </a:endParaRPr>
          </a:p>
        </p:txBody>
      </p:sp>
      <p:sp>
        <p:nvSpPr>
          <p:cNvPr id="59397" name="Text Box 3"/>
          <p:cNvSpPr txBox="1">
            <a:spLocks noChangeArrowheads="1"/>
          </p:cNvSpPr>
          <p:nvPr/>
        </p:nvSpPr>
        <p:spPr bwMode="auto">
          <a:xfrm>
            <a:off x="3303984" y="7074276"/>
            <a:ext cx="2526823" cy="371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5958" tIns="37838" rIns="75958" bIns="37838"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900">
                <a:solidFill>
                  <a:srgbClr val="000000"/>
                </a:solidFill>
                <a:latin typeface="Calibri" pitchFamily="34" charset="0"/>
              </a:rPr>
              <a:pPr algn="r" eaLnBrk="1" hangingPunct="1"/>
              <a:t>33</a:t>
            </a:fld>
            <a:endParaRPr lang="en-GB" sz="9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a:t>
            </a:r>
            <a:r>
              <a:rPr lang="en-US" baseline="0" dirty="0"/>
              <a:t> detail of transaction include item wise figures </a:t>
            </a:r>
            <a:r>
              <a:rPr lang="mr-IN" baseline="0" dirty="0"/>
              <a:t>–</a:t>
            </a:r>
            <a:r>
              <a:rPr lang="en-US" baseline="0" dirty="0"/>
              <a:t> Include in FM and handbook</a:t>
            </a:r>
            <a:endParaRPr lang="en-US" dirty="0"/>
          </a:p>
        </p:txBody>
      </p:sp>
      <p:sp>
        <p:nvSpPr>
          <p:cNvPr id="4" name="Slide Number Placeholder 3"/>
          <p:cNvSpPr>
            <a:spLocks noGrp="1"/>
          </p:cNvSpPr>
          <p:nvPr>
            <p:ph type="sldNum" sz="quarter" idx="10"/>
          </p:nvPr>
        </p:nvSpPr>
        <p:spPr/>
        <p:txBody>
          <a:bodyPr/>
          <a:lstStyle/>
          <a:p>
            <a:fld id="{7878284D-B087-074D-B2DA-D50C1DEB08B0}" type="slidenum">
              <a:rPr lang="en-US" smtClean="0"/>
              <a:pPr/>
              <a:t>35</a:t>
            </a:fld>
            <a:endParaRPr lang="en-US"/>
          </a:p>
        </p:txBody>
      </p:sp>
    </p:spTree>
    <p:extLst>
      <p:ext uri="{BB962C8B-B14F-4D97-AF65-F5344CB8AC3E}">
        <p14:creationId xmlns:p14="http://schemas.microsoft.com/office/powerpoint/2010/main" val="19236852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a:t>
            </a:r>
            <a:r>
              <a:rPr lang="en-US" baseline="0" dirty="0"/>
              <a:t> detail of transaction include item wise figures </a:t>
            </a:r>
            <a:r>
              <a:rPr lang="mr-IN" baseline="0" dirty="0"/>
              <a:t>–</a:t>
            </a:r>
            <a:r>
              <a:rPr lang="en-US" baseline="0" dirty="0"/>
              <a:t> Include in FM and handbook</a:t>
            </a:r>
            <a:endParaRPr lang="en-US" dirty="0"/>
          </a:p>
        </p:txBody>
      </p:sp>
      <p:sp>
        <p:nvSpPr>
          <p:cNvPr id="4" name="Slide Number Placeholder 3"/>
          <p:cNvSpPr>
            <a:spLocks noGrp="1"/>
          </p:cNvSpPr>
          <p:nvPr>
            <p:ph type="sldNum" sz="quarter" idx="10"/>
          </p:nvPr>
        </p:nvSpPr>
        <p:spPr/>
        <p:txBody>
          <a:bodyPr/>
          <a:lstStyle/>
          <a:p>
            <a:fld id="{7878284D-B087-074D-B2DA-D50C1DEB08B0}" type="slidenum">
              <a:rPr lang="en-US" smtClean="0"/>
              <a:pPr/>
              <a:t>36</a:t>
            </a:fld>
            <a:endParaRPr lang="en-US"/>
          </a:p>
        </p:txBody>
      </p:sp>
    </p:spTree>
    <p:extLst>
      <p:ext uri="{BB962C8B-B14F-4D97-AF65-F5344CB8AC3E}">
        <p14:creationId xmlns:p14="http://schemas.microsoft.com/office/powerpoint/2010/main" val="19236852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a:t>
            </a:r>
            <a:r>
              <a:rPr lang="en-US" baseline="0" dirty="0"/>
              <a:t> detail of transaction include item wise figures </a:t>
            </a:r>
            <a:r>
              <a:rPr lang="mr-IN" baseline="0" dirty="0"/>
              <a:t>–</a:t>
            </a:r>
            <a:r>
              <a:rPr lang="en-US" baseline="0" dirty="0"/>
              <a:t> Include in FM and handbook</a:t>
            </a:r>
            <a:endParaRPr lang="en-US" dirty="0"/>
          </a:p>
        </p:txBody>
      </p:sp>
      <p:sp>
        <p:nvSpPr>
          <p:cNvPr id="4" name="Slide Number Placeholder 3"/>
          <p:cNvSpPr>
            <a:spLocks noGrp="1"/>
          </p:cNvSpPr>
          <p:nvPr>
            <p:ph type="sldNum" sz="quarter" idx="10"/>
          </p:nvPr>
        </p:nvSpPr>
        <p:spPr/>
        <p:txBody>
          <a:bodyPr/>
          <a:lstStyle/>
          <a:p>
            <a:fld id="{7878284D-B087-074D-B2DA-D50C1DEB08B0}" type="slidenum">
              <a:rPr lang="en-US" smtClean="0"/>
              <a:pPr/>
              <a:t>37</a:t>
            </a:fld>
            <a:endParaRPr lang="en-US"/>
          </a:p>
        </p:txBody>
      </p:sp>
    </p:spTree>
    <p:extLst>
      <p:ext uri="{BB962C8B-B14F-4D97-AF65-F5344CB8AC3E}">
        <p14:creationId xmlns:p14="http://schemas.microsoft.com/office/powerpoint/2010/main" val="12214633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a:t>
            </a:r>
            <a:r>
              <a:rPr lang="en-US" baseline="0" dirty="0"/>
              <a:t> detail of transaction include item wise figures </a:t>
            </a:r>
            <a:r>
              <a:rPr lang="mr-IN" baseline="0" dirty="0"/>
              <a:t>–</a:t>
            </a:r>
            <a:r>
              <a:rPr lang="en-US" baseline="0" dirty="0"/>
              <a:t> Include in FM and handbook</a:t>
            </a:r>
            <a:endParaRPr lang="en-US" dirty="0"/>
          </a:p>
        </p:txBody>
      </p:sp>
      <p:sp>
        <p:nvSpPr>
          <p:cNvPr id="4" name="Slide Number Placeholder 3"/>
          <p:cNvSpPr>
            <a:spLocks noGrp="1"/>
          </p:cNvSpPr>
          <p:nvPr>
            <p:ph type="sldNum" sz="quarter" idx="10"/>
          </p:nvPr>
        </p:nvSpPr>
        <p:spPr/>
        <p:txBody>
          <a:bodyPr/>
          <a:lstStyle/>
          <a:p>
            <a:fld id="{7878284D-B087-074D-B2DA-D50C1DEB08B0}" type="slidenum">
              <a:rPr lang="en-US" smtClean="0"/>
              <a:pPr/>
              <a:t>38</a:t>
            </a:fld>
            <a:endParaRPr lang="en-US"/>
          </a:p>
        </p:txBody>
      </p:sp>
    </p:spTree>
    <p:extLst>
      <p:ext uri="{BB962C8B-B14F-4D97-AF65-F5344CB8AC3E}">
        <p14:creationId xmlns:p14="http://schemas.microsoft.com/office/powerpoint/2010/main" val="12214633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41</a:t>
            </a:fld>
            <a:endParaRPr lang="en-GB"/>
          </a:p>
        </p:txBody>
      </p:sp>
      <p:sp>
        <p:nvSpPr>
          <p:cNvPr id="59395" name="Text Box 1"/>
          <p:cNvSpPr txBox="1">
            <a:spLocks noChangeArrowheads="1"/>
          </p:cNvSpPr>
          <p:nvPr/>
        </p:nvSpPr>
        <p:spPr bwMode="auto">
          <a:xfrm>
            <a:off x="1001799" y="560125"/>
            <a:ext cx="3828604" cy="2791984"/>
          </a:xfrm>
          <a:prstGeom prst="rect">
            <a:avLst/>
          </a:prstGeom>
          <a:solidFill>
            <a:srgbClr val="FFFFFF"/>
          </a:solidFill>
          <a:ln w="9360">
            <a:solidFill>
              <a:srgbClr val="000000"/>
            </a:solidFill>
            <a:miter lim="800000"/>
            <a:headEnd/>
            <a:tailEnd/>
          </a:ln>
        </p:spPr>
        <p:txBody>
          <a:bodyPr wrap="none" lIns="71723" tIns="35862" rIns="71723" bIns="35862"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583220" y="3537857"/>
            <a:ext cx="4665762" cy="33506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958" tIns="37838" rIns="75958" bIns="37838" numCol="1" anchor="t" anchorCtr="0" compatLnSpc="1">
            <a:prstTxWarp prst="textNoShape">
              <a:avLst/>
            </a:prstTxWarp>
          </a:bodyPr>
          <a:lstStyle/>
          <a:p>
            <a:pPr>
              <a:lnSpc>
                <a:spcPct val="102000"/>
              </a:lnSpc>
              <a:spcBef>
                <a:spcPct val="0"/>
              </a:spcBef>
              <a:tabLst>
                <a:tab pos="0" algn="l"/>
                <a:tab pos="349414" algn="l"/>
                <a:tab pos="701667" algn="l"/>
                <a:tab pos="1053921" algn="l"/>
                <a:tab pos="1407596" algn="l"/>
                <a:tab pos="1759850" algn="l"/>
                <a:tab pos="2110683" algn="l"/>
                <a:tab pos="2464358" algn="l"/>
                <a:tab pos="2816611" algn="l"/>
                <a:tab pos="3168865" algn="l"/>
                <a:tab pos="3521119" algn="l"/>
                <a:tab pos="3873373" algn="l"/>
                <a:tab pos="4225628" algn="l"/>
                <a:tab pos="4577882" algn="l"/>
                <a:tab pos="4931556" algn="l"/>
                <a:tab pos="5283809" algn="l"/>
                <a:tab pos="5636063" algn="l"/>
                <a:tab pos="5986897" algn="l"/>
                <a:tab pos="6340571" algn="l"/>
                <a:tab pos="6692825" algn="l"/>
                <a:tab pos="7045079" algn="l"/>
              </a:tabLst>
            </a:pPr>
            <a:endParaRPr lang="en-GB">
              <a:ea typeface="MS Gothic" pitchFamily="49" charset="-128"/>
            </a:endParaRPr>
          </a:p>
        </p:txBody>
      </p:sp>
      <p:sp>
        <p:nvSpPr>
          <p:cNvPr id="59397" name="Text Box 3"/>
          <p:cNvSpPr txBox="1">
            <a:spLocks noChangeArrowheads="1"/>
          </p:cNvSpPr>
          <p:nvPr/>
        </p:nvSpPr>
        <p:spPr bwMode="auto">
          <a:xfrm>
            <a:off x="3303984" y="7074276"/>
            <a:ext cx="2526823" cy="371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5958" tIns="37838" rIns="75958" bIns="37838"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900">
                <a:solidFill>
                  <a:srgbClr val="000000"/>
                </a:solidFill>
                <a:latin typeface="Calibri" pitchFamily="34" charset="0"/>
              </a:rPr>
              <a:pPr algn="r" eaLnBrk="1" hangingPunct="1"/>
              <a:t>41</a:t>
            </a:fld>
            <a:endParaRPr lang="en-GB" sz="9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43</a:t>
            </a:fld>
            <a:endParaRPr lang="en-GB"/>
          </a:p>
        </p:txBody>
      </p:sp>
      <p:sp>
        <p:nvSpPr>
          <p:cNvPr id="59395" name="Text Box 1"/>
          <p:cNvSpPr txBox="1">
            <a:spLocks noChangeArrowheads="1"/>
          </p:cNvSpPr>
          <p:nvPr/>
        </p:nvSpPr>
        <p:spPr bwMode="auto">
          <a:xfrm>
            <a:off x="1001799" y="560125"/>
            <a:ext cx="3828604" cy="2791984"/>
          </a:xfrm>
          <a:prstGeom prst="rect">
            <a:avLst/>
          </a:prstGeom>
          <a:solidFill>
            <a:srgbClr val="FFFFFF"/>
          </a:solidFill>
          <a:ln w="9360">
            <a:solidFill>
              <a:srgbClr val="000000"/>
            </a:solidFill>
            <a:miter lim="800000"/>
            <a:headEnd/>
            <a:tailEnd/>
          </a:ln>
        </p:spPr>
        <p:txBody>
          <a:bodyPr wrap="none" lIns="71723" tIns="35862" rIns="71723" bIns="35862"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583220" y="3537857"/>
            <a:ext cx="4665762" cy="33506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958" tIns="37838" rIns="75958" bIns="37838" numCol="1" anchor="t" anchorCtr="0" compatLnSpc="1">
            <a:prstTxWarp prst="textNoShape">
              <a:avLst/>
            </a:prstTxWarp>
          </a:bodyPr>
          <a:lstStyle/>
          <a:p>
            <a:pPr>
              <a:lnSpc>
                <a:spcPct val="102000"/>
              </a:lnSpc>
              <a:spcBef>
                <a:spcPct val="0"/>
              </a:spcBef>
              <a:tabLst>
                <a:tab pos="0" algn="l"/>
                <a:tab pos="349414" algn="l"/>
                <a:tab pos="701667" algn="l"/>
                <a:tab pos="1053921" algn="l"/>
                <a:tab pos="1407596" algn="l"/>
                <a:tab pos="1759850" algn="l"/>
                <a:tab pos="2110683" algn="l"/>
                <a:tab pos="2464358" algn="l"/>
                <a:tab pos="2816611" algn="l"/>
                <a:tab pos="3168865" algn="l"/>
                <a:tab pos="3521119" algn="l"/>
                <a:tab pos="3873373" algn="l"/>
                <a:tab pos="4225628" algn="l"/>
                <a:tab pos="4577882" algn="l"/>
                <a:tab pos="4931556" algn="l"/>
                <a:tab pos="5283809" algn="l"/>
                <a:tab pos="5636063" algn="l"/>
                <a:tab pos="5986897" algn="l"/>
                <a:tab pos="6340571" algn="l"/>
                <a:tab pos="6692825" algn="l"/>
                <a:tab pos="7045079" algn="l"/>
              </a:tabLst>
            </a:pPr>
            <a:endParaRPr lang="en-GB">
              <a:ea typeface="MS Gothic" pitchFamily="49" charset="-128"/>
            </a:endParaRPr>
          </a:p>
        </p:txBody>
      </p:sp>
      <p:sp>
        <p:nvSpPr>
          <p:cNvPr id="59397" name="Text Box 3"/>
          <p:cNvSpPr txBox="1">
            <a:spLocks noChangeArrowheads="1"/>
          </p:cNvSpPr>
          <p:nvPr/>
        </p:nvSpPr>
        <p:spPr bwMode="auto">
          <a:xfrm>
            <a:off x="3303984" y="7074276"/>
            <a:ext cx="2526823" cy="371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5958" tIns="37838" rIns="75958" bIns="37838"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900">
                <a:solidFill>
                  <a:srgbClr val="000000"/>
                </a:solidFill>
                <a:latin typeface="Calibri" pitchFamily="34" charset="0"/>
              </a:rPr>
              <a:pPr algn="r" eaLnBrk="1" hangingPunct="1"/>
              <a:t>43</a:t>
            </a:fld>
            <a:endParaRPr lang="en-GB" sz="900">
              <a:solidFill>
                <a:srgbClr val="000000"/>
              </a:solidFill>
              <a:latin typeface="Calibri" pitchFamily="34" charset="0"/>
            </a:endParaRPr>
          </a:p>
        </p:txBody>
      </p:sp>
    </p:spTree>
    <p:extLst>
      <p:ext uri="{BB962C8B-B14F-4D97-AF65-F5344CB8AC3E}">
        <p14:creationId xmlns:p14="http://schemas.microsoft.com/office/powerpoint/2010/main" val="16406128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a:t>
            </a:fld>
            <a:endParaRPr lang="en-GB"/>
          </a:p>
        </p:txBody>
      </p:sp>
      <p:sp>
        <p:nvSpPr>
          <p:cNvPr id="59395" name="Text Box 1"/>
          <p:cNvSpPr txBox="1">
            <a:spLocks noChangeArrowheads="1"/>
          </p:cNvSpPr>
          <p:nvPr/>
        </p:nvSpPr>
        <p:spPr bwMode="auto">
          <a:xfrm>
            <a:off x="1001799" y="560125"/>
            <a:ext cx="3828604" cy="2791984"/>
          </a:xfrm>
          <a:prstGeom prst="rect">
            <a:avLst/>
          </a:prstGeom>
          <a:solidFill>
            <a:srgbClr val="FFFFFF"/>
          </a:solidFill>
          <a:ln w="9360">
            <a:solidFill>
              <a:srgbClr val="000000"/>
            </a:solidFill>
            <a:miter lim="800000"/>
            <a:headEnd/>
            <a:tailEnd/>
          </a:ln>
        </p:spPr>
        <p:txBody>
          <a:bodyPr wrap="none" lIns="71723" tIns="35862" rIns="71723" bIns="35862"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583220" y="3537857"/>
            <a:ext cx="4665762" cy="33506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958" tIns="37838" rIns="75958" bIns="37838" numCol="1" anchor="t" anchorCtr="0" compatLnSpc="1">
            <a:prstTxWarp prst="textNoShape">
              <a:avLst/>
            </a:prstTxWarp>
          </a:bodyPr>
          <a:lstStyle/>
          <a:p>
            <a:pPr>
              <a:lnSpc>
                <a:spcPct val="102000"/>
              </a:lnSpc>
              <a:spcBef>
                <a:spcPct val="0"/>
              </a:spcBef>
              <a:tabLst>
                <a:tab pos="0" algn="l"/>
                <a:tab pos="349414" algn="l"/>
                <a:tab pos="701667" algn="l"/>
                <a:tab pos="1053921" algn="l"/>
                <a:tab pos="1407596" algn="l"/>
                <a:tab pos="1759850" algn="l"/>
                <a:tab pos="2110683" algn="l"/>
                <a:tab pos="2464358" algn="l"/>
                <a:tab pos="2816611" algn="l"/>
                <a:tab pos="3168865" algn="l"/>
                <a:tab pos="3521119" algn="l"/>
                <a:tab pos="3873373" algn="l"/>
                <a:tab pos="4225628" algn="l"/>
                <a:tab pos="4577882" algn="l"/>
                <a:tab pos="4931556" algn="l"/>
                <a:tab pos="5283809" algn="l"/>
                <a:tab pos="5636063" algn="l"/>
                <a:tab pos="5986897" algn="l"/>
                <a:tab pos="6340571" algn="l"/>
                <a:tab pos="6692825" algn="l"/>
                <a:tab pos="7045079" algn="l"/>
              </a:tabLst>
            </a:pPr>
            <a:endParaRPr lang="en-GB">
              <a:ea typeface="MS Gothic" pitchFamily="49" charset="-128"/>
            </a:endParaRPr>
          </a:p>
        </p:txBody>
      </p:sp>
      <p:sp>
        <p:nvSpPr>
          <p:cNvPr id="59397" name="Text Box 3"/>
          <p:cNvSpPr txBox="1">
            <a:spLocks noChangeArrowheads="1"/>
          </p:cNvSpPr>
          <p:nvPr/>
        </p:nvSpPr>
        <p:spPr bwMode="auto">
          <a:xfrm>
            <a:off x="3303984" y="7074276"/>
            <a:ext cx="2526823" cy="371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5958" tIns="37838" rIns="75958" bIns="37838"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900">
                <a:solidFill>
                  <a:srgbClr val="000000"/>
                </a:solidFill>
                <a:latin typeface="Calibri" pitchFamily="34" charset="0"/>
              </a:rPr>
              <a:pPr algn="r" eaLnBrk="1" hangingPunct="1"/>
              <a:t>2</a:t>
            </a:fld>
            <a:endParaRPr lang="en-GB" sz="9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records</a:t>
            </a:r>
          </a:p>
        </p:txBody>
      </p:sp>
      <p:sp>
        <p:nvSpPr>
          <p:cNvPr id="4" name="Slide Number Placeholder 3"/>
          <p:cNvSpPr>
            <a:spLocks noGrp="1"/>
          </p:cNvSpPr>
          <p:nvPr>
            <p:ph type="sldNum" sz="quarter" idx="10"/>
          </p:nvPr>
        </p:nvSpPr>
        <p:spPr/>
        <p:txBody>
          <a:bodyPr/>
          <a:lstStyle/>
          <a:p>
            <a:fld id="{7878284D-B087-074D-B2DA-D50C1DEB08B0}" type="slidenum">
              <a:rPr lang="en-US" smtClean="0"/>
              <a:pPr/>
              <a:t>4</a:t>
            </a:fld>
            <a:endParaRPr lang="en-US"/>
          </a:p>
        </p:txBody>
      </p:sp>
    </p:spTree>
    <p:extLst>
      <p:ext uri="{BB962C8B-B14F-4D97-AF65-F5344CB8AC3E}">
        <p14:creationId xmlns:p14="http://schemas.microsoft.com/office/powerpoint/2010/main" val="24335732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records</a:t>
            </a:r>
          </a:p>
        </p:txBody>
      </p:sp>
      <p:sp>
        <p:nvSpPr>
          <p:cNvPr id="4" name="Slide Number Placeholder 3"/>
          <p:cNvSpPr>
            <a:spLocks noGrp="1"/>
          </p:cNvSpPr>
          <p:nvPr>
            <p:ph type="sldNum" sz="quarter" idx="10"/>
          </p:nvPr>
        </p:nvSpPr>
        <p:spPr/>
        <p:txBody>
          <a:bodyPr/>
          <a:lstStyle/>
          <a:p>
            <a:fld id="{7878284D-B087-074D-B2DA-D50C1DEB08B0}" type="slidenum">
              <a:rPr lang="en-US" smtClean="0"/>
              <a:pPr/>
              <a:t>5</a:t>
            </a:fld>
            <a:endParaRPr lang="en-US"/>
          </a:p>
        </p:txBody>
      </p:sp>
    </p:spTree>
    <p:extLst>
      <p:ext uri="{BB962C8B-B14F-4D97-AF65-F5344CB8AC3E}">
        <p14:creationId xmlns:p14="http://schemas.microsoft.com/office/powerpoint/2010/main" val="24335732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6</a:t>
            </a:fld>
            <a:endParaRPr lang="en-GB"/>
          </a:p>
        </p:txBody>
      </p:sp>
      <p:sp>
        <p:nvSpPr>
          <p:cNvPr id="59395" name="Text Box 1"/>
          <p:cNvSpPr txBox="1">
            <a:spLocks noChangeArrowheads="1"/>
          </p:cNvSpPr>
          <p:nvPr/>
        </p:nvSpPr>
        <p:spPr bwMode="auto">
          <a:xfrm>
            <a:off x="1001799" y="560125"/>
            <a:ext cx="3828604" cy="2791984"/>
          </a:xfrm>
          <a:prstGeom prst="rect">
            <a:avLst/>
          </a:prstGeom>
          <a:solidFill>
            <a:srgbClr val="FFFFFF"/>
          </a:solidFill>
          <a:ln w="9360">
            <a:solidFill>
              <a:srgbClr val="000000"/>
            </a:solidFill>
            <a:miter lim="800000"/>
            <a:headEnd/>
            <a:tailEnd/>
          </a:ln>
        </p:spPr>
        <p:txBody>
          <a:bodyPr wrap="none" lIns="71723" tIns="35862" rIns="71723" bIns="35862"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583220" y="3537857"/>
            <a:ext cx="4665762" cy="33506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958" tIns="37838" rIns="75958" bIns="37838" numCol="1" anchor="t" anchorCtr="0" compatLnSpc="1">
            <a:prstTxWarp prst="textNoShape">
              <a:avLst/>
            </a:prstTxWarp>
          </a:bodyPr>
          <a:lstStyle/>
          <a:p>
            <a:pPr>
              <a:lnSpc>
                <a:spcPct val="102000"/>
              </a:lnSpc>
              <a:spcBef>
                <a:spcPct val="0"/>
              </a:spcBef>
              <a:tabLst>
                <a:tab pos="0" algn="l"/>
                <a:tab pos="349414" algn="l"/>
                <a:tab pos="701667" algn="l"/>
                <a:tab pos="1053921" algn="l"/>
                <a:tab pos="1407596" algn="l"/>
                <a:tab pos="1759850" algn="l"/>
                <a:tab pos="2110683" algn="l"/>
                <a:tab pos="2464358" algn="l"/>
                <a:tab pos="2816611" algn="l"/>
                <a:tab pos="3168865" algn="l"/>
                <a:tab pos="3521119" algn="l"/>
                <a:tab pos="3873373" algn="l"/>
                <a:tab pos="4225628" algn="l"/>
                <a:tab pos="4577882" algn="l"/>
                <a:tab pos="4931556" algn="l"/>
                <a:tab pos="5283809" algn="l"/>
                <a:tab pos="5636063" algn="l"/>
                <a:tab pos="5986897" algn="l"/>
                <a:tab pos="6340571" algn="l"/>
                <a:tab pos="6692825" algn="l"/>
                <a:tab pos="7045079" algn="l"/>
              </a:tabLst>
            </a:pPr>
            <a:endParaRPr lang="en-GB">
              <a:ea typeface="MS Gothic" pitchFamily="49" charset="-128"/>
            </a:endParaRPr>
          </a:p>
        </p:txBody>
      </p:sp>
      <p:sp>
        <p:nvSpPr>
          <p:cNvPr id="59397" name="Text Box 3"/>
          <p:cNvSpPr txBox="1">
            <a:spLocks noChangeArrowheads="1"/>
          </p:cNvSpPr>
          <p:nvPr/>
        </p:nvSpPr>
        <p:spPr bwMode="auto">
          <a:xfrm>
            <a:off x="3303984" y="7074276"/>
            <a:ext cx="2526823" cy="371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5958" tIns="37838" rIns="75958" bIns="37838"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900">
                <a:solidFill>
                  <a:srgbClr val="000000"/>
                </a:solidFill>
                <a:latin typeface="Calibri" pitchFamily="34" charset="0"/>
              </a:rPr>
              <a:pPr algn="r" eaLnBrk="1" hangingPunct="1"/>
              <a:t>6</a:t>
            </a:fld>
            <a:endParaRPr lang="en-GB" sz="9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78284D-B087-074D-B2DA-D50C1DEB08B0}" type="slidenum">
              <a:rPr lang="en-US" smtClean="0"/>
              <a:pPr/>
              <a:t>7</a:t>
            </a:fld>
            <a:endParaRPr lang="en-US"/>
          </a:p>
        </p:txBody>
      </p:sp>
    </p:spTree>
    <p:extLst>
      <p:ext uri="{BB962C8B-B14F-4D97-AF65-F5344CB8AC3E}">
        <p14:creationId xmlns:p14="http://schemas.microsoft.com/office/powerpoint/2010/main" val="4230563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878284D-B087-074D-B2DA-D50C1DEB08B0}" type="slidenum">
              <a:rPr lang="en-US" smtClean="0"/>
              <a:pPr/>
              <a:t>10</a:t>
            </a:fld>
            <a:endParaRPr lang="en-US"/>
          </a:p>
        </p:txBody>
      </p:sp>
    </p:spTree>
    <p:extLst>
      <p:ext uri="{BB962C8B-B14F-4D97-AF65-F5344CB8AC3E}">
        <p14:creationId xmlns:p14="http://schemas.microsoft.com/office/powerpoint/2010/main" val="1321193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records</a:t>
            </a:r>
          </a:p>
        </p:txBody>
      </p:sp>
      <p:sp>
        <p:nvSpPr>
          <p:cNvPr id="4" name="Slide Number Placeholder 3"/>
          <p:cNvSpPr>
            <a:spLocks noGrp="1"/>
          </p:cNvSpPr>
          <p:nvPr>
            <p:ph type="sldNum" sz="quarter" idx="10"/>
          </p:nvPr>
        </p:nvSpPr>
        <p:spPr/>
        <p:txBody>
          <a:bodyPr/>
          <a:lstStyle/>
          <a:p>
            <a:fld id="{7878284D-B087-074D-B2DA-D50C1DEB08B0}" type="slidenum">
              <a:rPr lang="en-US" smtClean="0"/>
              <a:pPr/>
              <a:t>11</a:t>
            </a:fld>
            <a:endParaRPr lang="en-US"/>
          </a:p>
        </p:txBody>
      </p:sp>
    </p:spTree>
    <p:extLst>
      <p:ext uri="{BB962C8B-B14F-4D97-AF65-F5344CB8AC3E}">
        <p14:creationId xmlns:p14="http://schemas.microsoft.com/office/powerpoint/2010/main" val="24335732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12</a:t>
            </a:fld>
            <a:endParaRPr lang="en-GB"/>
          </a:p>
        </p:txBody>
      </p:sp>
      <p:sp>
        <p:nvSpPr>
          <p:cNvPr id="59395" name="Text Box 1"/>
          <p:cNvSpPr txBox="1">
            <a:spLocks noChangeArrowheads="1"/>
          </p:cNvSpPr>
          <p:nvPr/>
        </p:nvSpPr>
        <p:spPr bwMode="auto">
          <a:xfrm>
            <a:off x="1001799" y="560125"/>
            <a:ext cx="3828604" cy="2791984"/>
          </a:xfrm>
          <a:prstGeom prst="rect">
            <a:avLst/>
          </a:prstGeom>
          <a:solidFill>
            <a:srgbClr val="FFFFFF"/>
          </a:solidFill>
          <a:ln w="9360">
            <a:solidFill>
              <a:srgbClr val="000000"/>
            </a:solidFill>
            <a:miter lim="800000"/>
            <a:headEnd/>
            <a:tailEnd/>
          </a:ln>
        </p:spPr>
        <p:txBody>
          <a:bodyPr wrap="none" lIns="71723" tIns="35862" rIns="71723" bIns="35862"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583220" y="3537857"/>
            <a:ext cx="4665762" cy="33506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958" tIns="37838" rIns="75958" bIns="37838" numCol="1" anchor="t" anchorCtr="0" compatLnSpc="1">
            <a:prstTxWarp prst="textNoShape">
              <a:avLst/>
            </a:prstTxWarp>
          </a:bodyPr>
          <a:lstStyle/>
          <a:p>
            <a:pPr>
              <a:lnSpc>
                <a:spcPct val="102000"/>
              </a:lnSpc>
              <a:spcBef>
                <a:spcPct val="0"/>
              </a:spcBef>
              <a:tabLst>
                <a:tab pos="0" algn="l"/>
                <a:tab pos="349414" algn="l"/>
                <a:tab pos="701667" algn="l"/>
                <a:tab pos="1053921" algn="l"/>
                <a:tab pos="1407596" algn="l"/>
                <a:tab pos="1759850" algn="l"/>
                <a:tab pos="2110683" algn="l"/>
                <a:tab pos="2464358" algn="l"/>
                <a:tab pos="2816611" algn="l"/>
                <a:tab pos="3168865" algn="l"/>
                <a:tab pos="3521119" algn="l"/>
                <a:tab pos="3873373" algn="l"/>
                <a:tab pos="4225628" algn="l"/>
                <a:tab pos="4577882" algn="l"/>
                <a:tab pos="4931556" algn="l"/>
                <a:tab pos="5283809" algn="l"/>
                <a:tab pos="5636063" algn="l"/>
                <a:tab pos="5986897" algn="l"/>
                <a:tab pos="6340571" algn="l"/>
                <a:tab pos="6692825" algn="l"/>
                <a:tab pos="7045079" algn="l"/>
              </a:tabLst>
            </a:pPr>
            <a:endParaRPr lang="en-GB">
              <a:ea typeface="MS Gothic" pitchFamily="49" charset="-128"/>
            </a:endParaRPr>
          </a:p>
        </p:txBody>
      </p:sp>
      <p:sp>
        <p:nvSpPr>
          <p:cNvPr id="59397" name="Text Box 3"/>
          <p:cNvSpPr txBox="1">
            <a:spLocks noChangeArrowheads="1"/>
          </p:cNvSpPr>
          <p:nvPr/>
        </p:nvSpPr>
        <p:spPr bwMode="auto">
          <a:xfrm>
            <a:off x="3303984" y="7074276"/>
            <a:ext cx="2526823" cy="371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5958" tIns="37838" rIns="75958" bIns="37838"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900">
                <a:solidFill>
                  <a:srgbClr val="000000"/>
                </a:solidFill>
                <a:latin typeface="Calibri" pitchFamily="34" charset="0"/>
              </a:rPr>
              <a:pPr algn="r" eaLnBrk="1" hangingPunct="1"/>
              <a:t>12</a:t>
            </a:fld>
            <a:endParaRPr lang="en-GB" sz="9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B78315D-BA64-4480-BC77-1EBE7E7CAC82}" type="datetimeFigureOut">
              <a:rPr lang="en-US" smtClean="0"/>
              <a:pPr/>
              <a:t>23-Oct-19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D8FF13-EA25-4687-8885-1D3329DC9976}" type="slidenum">
              <a:rPr lang="en-US" smtClean="0"/>
              <a:pPr/>
              <a:t>‹#›</a:t>
            </a:fld>
            <a:endParaRPr lang="en-US"/>
          </a:p>
        </p:txBody>
      </p:sp>
    </p:spTree>
    <p:extLst>
      <p:ext uri="{BB962C8B-B14F-4D97-AF65-F5344CB8AC3E}">
        <p14:creationId xmlns:p14="http://schemas.microsoft.com/office/powerpoint/2010/main" val="4263695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B78315D-BA64-4480-BC77-1EBE7E7CAC82}" type="datetimeFigureOut">
              <a:rPr lang="en-US" smtClean="0"/>
              <a:pPr/>
              <a:t>23-Oct-19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D8FF13-EA25-4687-8885-1D3329DC9976}" type="slidenum">
              <a:rPr lang="en-US" smtClean="0"/>
              <a:pPr/>
              <a:t>‹#›</a:t>
            </a:fld>
            <a:endParaRPr lang="en-US"/>
          </a:p>
        </p:txBody>
      </p:sp>
    </p:spTree>
    <p:extLst>
      <p:ext uri="{BB962C8B-B14F-4D97-AF65-F5344CB8AC3E}">
        <p14:creationId xmlns:p14="http://schemas.microsoft.com/office/powerpoint/2010/main" val="8041492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B78315D-BA64-4480-BC77-1EBE7E7CAC82}" type="datetimeFigureOut">
              <a:rPr lang="en-US" smtClean="0"/>
              <a:pPr/>
              <a:t>23-Oct-19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D8FF13-EA25-4687-8885-1D3329DC9976}" type="slidenum">
              <a:rPr lang="en-US" smtClean="0"/>
              <a:pPr/>
              <a:t>‹#›</a:t>
            </a:fld>
            <a:endParaRPr lang="en-US"/>
          </a:p>
        </p:txBody>
      </p:sp>
    </p:spTree>
    <p:extLst>
      <p:ext uri="{BB962C8B-B14F-4D97-AF65-F5344CB8AC3E}">
        <p14:creationId xmlns:p14="http://schemas.microsoft.com/office/powerpoint/2010/main" val="31597869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014F15E8-E52C-4F2C-81D8-6BB2A2E782CA}" type="datetimeFigureOut">
              <a:rPr lang="en-US"/>
              <a:pPr>
                <a:defRPr/>
              </a:pPr>
              <a:t>23-Oct-19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055AC38-0C32-45F8-A532-3618C6155BB2}" type="slidenum">
              <a:rPr lang="en-US"/>
              <a:pPr>
                <a:defRPr/>
              </a:pPr>
              <a:t>‹#›</a:t>
            </a:fld>
            <a:endParaRPr lang="en-US"/>
          </a:p>
        </p:txBody>
      </p:sp>
    </p:spTree>
    <p:extLst>
      <p:ext uri="{BB962C8B-B14F-4D97-AF65-F5344CB8AC3E}">
        <p14:creationId xmlns:p14="http://schemas.microsoft.com/office/powerpoint/2010/main" val="1628570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7A51499-B0F3-4E42-94D6-83F56E2E622C}" type="datetimeFigureOut">
              <a:rPr lang="en-US"/>
              <a:pPr>
                <a:defRPr/>
              </a:pPr>
              <a:t>23-Oct-19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42F52E-C08B-4B36-A30A-0AF68DBE7881}" type="slidenum">
              <a:rPr lang="en-US"/>
              <a:pPr>
                <a:defRPr/>
              </a:pPr>
              <a:t>‹#›</a:t>
            </a:fld>
            <a:endParaRPr lang="en-US"/>
          </a:p>
        </p:txBody>
      </p:sp>
    </p:spTree>
    <p:extLst>
      <p:ext uri="{BB962C8B-B14F-4D97-AF65-F5344CB8AC3E}">
        <p14:creationId xmlns:p14="http://schemas.microsoft.com/office/powerpoint/2010/main" val="30203771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918C0531-AE81-473F-A133-13BFD7CFB185}" type="datetimeFigureOut">
              <a:rPr lang="en-US"/>
              <a:pPr>
                <a:defRPr/>
              </a:pPr>
              <a:t>23-Oct-19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6829994-F3C2-48EA-8110-C48D8C974229}" type="slidenum">
              <a:rPr lang="en-US"/>
              <a:pPr>
                <a:defRPr/>
              </a:pPr>
              <a:t>‹#›</a:t>
            </a:fld>
            <a:endParaRPr lang="en-US"/>
          </a:p>
        </p:txBody>
      </p:sp>
    </p:spTree>
    <p:extLst>
      <p:ext uri="{BB962C8B-B14F-4D97-AF65-F5344CB8AC3E}">
        <p14:creationId xmlns:p14="http://schemas.microsoft.com/office/powerpoint/2010/main" val="6927454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566F7ACD-B235-49BC-882E-5E0B99E5935D}" type="datetimeFigureOut">
              <a:rPr lang="en-US"/>
              <a:pPr>
                <a:defRPr/>
              </a:pPr>
              <a:t>23-Oct-19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E26AC1-9941-4538-B445-2871A5CC0163}" type="slidenum">
              <a:rPr lang="en-US"/>
              <a:pPr>
                <a:defRPr/>
              </a:pPr>
              <a:t>‹#›</a:t>
            </a:fld>
            <a:endParaRPr lang="en-US"/>
          </a:p>
        </p:txBody>
      </p:sp>
    </p:spTree>
    <p:extLst>
      <p:ext uri="{BB962C8B-B14F-4D97-AF65-F5344CB8AC3E}">
        <p14:creationId xmlns:p14="http://schemas.microsoft.com/office/powerpoint/2010/main" val="17708828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4A30EB50-A818-4D5F-A5ED-DA460EBFBA13}" type="datetimeFigureOut">
              <a:rPr lang="en-US"/>
              <a:pPr>
                <a:defRPr/>
              </a:pPr>
              <a:t>23-Oct-19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A725943-80B3-43B6-AFCA-CD091AF41EC5}" type="slidenum">
              <a:rPr lang="en-US"/>
              <a:pPr>
                <a:defRPr/>
              </a:pPr>
              <a:t>‹#›</a:t>
            </a:fld>
            <a:endParaRPr lang="en-US"/>
          </a:p>
        </p:txBody>
      </p:sp>
    </p:spTree>
    <p:extLst>
      <p:ext uri="{BB962C8B-B14F-4D97-AF65-F5344CB8AC3E}">
        <p14:creationId xmlns:p14="http://schemas.microsoft.com/office/powerpoint/2010/main" val="26406100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EAA74CCF-1D0E-4998-864A-E26CD91062E1}" type="datetimeFigureOut">
              <a:rPr lang="en-US"/>
              <a:pPr>
                <a:defRPr/>
              </a:pPr>
              <a:t>23-Oct-19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FCCD56F-E0B4-4438-B37C-28BB034949A3}" type="slidenum">
              <a:rPr lang="en-US"/>
              <a:pPr>
                <a:defRPr/>
              </a:pPr>
              <a:t>‹#›</a:t>
            </a:fld>
            <a:endParaRPr lang="en-US"/>
          </a:p>
        </p:txBody>
      </p:sp>
    </p:spTree>
    <p:extLst>
      <p:ext uri="{BB962C8B-B14F-4D97-AF65-F5344CB8AC3E}">
        <p14:creationId xmlns:p14="http://schemas.microsoft.com/office/powerpoint/2010/main" val="28639285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9E2E4E8-B2EB-4A08-A13C-D9C65DB4A37F}" type="datetimeFigureOut">
              <a:rPr lang="en-US"/>
              <a:pPr>
                <a:defRPr/>
              </a:pPr>
              <a:t>23-Oct-19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E10E0DC-D530-4A68-839E-6EE637D685B5}" type="slidenum">
              <a:rPr lang="en-US"/>
              <a:pPr>
                <a:defRPr/>
              </a:pPr>
              <a:t>‹#›</a:t>
            </a:fld>
            <a:endParaRPr lang="en-US"/>
          </a:p>
        </p:txBody>
      </p:sp>
    </p:spTree>
    <p:extLst>
      <p:ext uri="{BB962C8B-B14F-4D97-AF65-F5344CB8AC3E}">
        <p14:creationId xmlns:p14="http://schemas.microsoft.com/office/powerpoint/2010/main" val="14971341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Arial" pitchFamily="34" charset="0"/>
                <a:cs typeface="Arial" pitchFamily="34" charset="0"/>
              </a:defRPr>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fld id="{260DC63C-FB66-4BAF-AE77-8059FA44EE70}" type="datetimeFigureOut">
              <a:rPr lang="en-US"/>
              <a:pPr>
                <a:defRPr/>
              </a:pPr>
              <a:t>23-Oct-19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77A9B8A-C0AD-4BAD-96D4-54D38D173A22}" type="slidenum">
              <a:rPr lang="en-US"/>
              <a:pPr>
                <a:defRPr/>
              </a:pPr>
              <a:t>‹#›</a:t>
            </a:fld>
            <a:endParaRPr lang="en-US"/>
          </a:p>
        </p:txBody>
      </p:sp>
    </p:spTree>
    <p:extLst>
      <p:ext uri="{BB962C8B-B14F-4D97-AF65-F5344CB8AC3E}">
        <p14:creationId xmlns:p14="http://schemas.microsoft.com/office/powerpoint/2010/main" val="1024336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B78315D-BA64-4480-BC77-1EBE7E7CAC82}" type="datetimeFigureOut">
              <a:rPr lang="en-US" smtClean="0"/>
              <a:pPr/>
              <a:t>23-Oct-19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D8FF13-EA25-4687-8885-1D3329DC9976}" type="slidenum">
              <a:rPr lang="en-US" smtClean="0"/>
              <a:pPr/>
              <a:t>‹#›</a:t>
            </a:fld>
            <a:endParaRPr lang="en-US"/>
          </a:p>
        </p:txBody>
      </p:sp>
    </p:spTree>
    <p:extLst>
      <p:ext uri="{BB962C8B-B14F-4D97-AF65-F5344CB8AC3E}">
        <p14:creationId xmlns:p14="http://schemas.microsoft.com/office/powerpoint/2010/main" val="23950343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pitchFamily="34" charset="0"/>
                <a:cs typeface="Arial" pitchFamily="34" charset="0"/>
              </a:defRPr>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35B060D-695F-4258-998F-22F10BF8FBFC}" type="datetimeFigureOut">
              <a:rPr lang="en-US"/>
              <a:pPr>
                <a:defRPr/>
              </a:pPr>
              <a:t>23-Oct-19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21D8318-2013-4E5F-9204-9E4A18B0243A}" type="slidenum">
              <a:rPr lang="en-US"/>
              <a:pPr>
                <a:defRPr/>
              </a:pPr>
              <a:t>‹#›</a:t>
            </a:fld>
            <a:endParaRPr lang="en-US"/>
          </a:p>
        </p:txBody>
      </p:sp>
    </p:spTree>
    <p:extLst>
      <p:ext uri="{BB962C8B-B14F-4D97-AF65-F5344CB8AC3E}">
        <p14:creationId xmlns:p14="http://schemas.microsoft.com/office/powerpoint/2010/main" val="1277178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5593CDE-8F05-45DC-BA11-2AD4697ABC8B}" type="datetimeFigureOut">
              <a:rPr lang="en-US"/>
              <a:pPr>
                <a:defRPr/>
              </a:pPr>
              <a:t>23-Oct-19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2BD3C9-5C08-46C6-B5CE-D09A8984FDA8}" type="slidenum">
              <a:rPr lang="en-US"/>
              <a:pPr>
                <a:defRPr/>
              </a:pPr>
              <a:t>‹#›</a:t>
            </a:fld>
            <a:endParaRPr lang="en-US"/>
          </a:p>
        </p:txBody>
      </p:sp>
    </p:spTree>
    <p:extLst>
      <p:ext uri="{BB962C8B-B14F-4D97-AF65-F5344CB8AC3E}">
        <p14:creationId xmlns:p14="http://schemas.microsoft.com/office/powerpoint/2010/main" val="9165812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a:latin typeface="Arial" pitchFamily="34" charset="0"/>
                <a:cs typeface="Arial" pitchFamily="34" charset="0"/>
              </a:defRPr>
            </a:lvl1pPr>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47466CC-FBA2-4DF7-BDC6-5C094781921B}" type="datetimeFigureOut">
              <a:rPr lang="en-US"/>
              <a:pPr>
                <a:defRPr/>
              </a:pPr>
              <a:t>23-Oct-19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FB7E608-B5DB-43DF-B7E1-160BEAACFE85}" type="slidenum">
              <a:rPr lang="en-US"/>
              <a:pPr>
                <a:defRPr/>
              </a:pPr>
              <a:t>‹#›</a:t>
            </a:fld>
            <a:endParaRPr lang="en-US"/>
          </a:p>
        </p:txBody>
      </p:sp>
    </p:spTree>
    <p:extLst>
      <p:ext uri="{BB962C8B-B14F-4D97-AF65-F5344CB8AC3E}">
        <p14:creationId xmlns:p14="http://schemas.microsoft.com/office/powerpoint/2010/main" val="1663198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B78315D-BA64-4480-BC77-1EBE7E7CAC82}" type="datetimeFigureOut">
              <a:rPr lang="en-US" smtClean="0"/>
              <a:pPr/>
              <a:t>23-Oct-19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D8FF13-EA25-4687-8885-1D3329DC9976}" type="slidenum">
              <a:rPr lang="en-US" smtClean="0"/>
              <a:pPr/>
              <a:t>‹#›</a:t>
            </a:fld>
            <a:endParaRPr lang="en-US"/>
          </a:p>
        </p:txBody>
      </p:sp>
    </p:spTree>
    <p:extLst>
      <p:ext uri="{BB962C8B-B14F-4D97-AF65-F5344CB8AC3E}">
        <p14:creationId xmlns:p14="http://schemas.microsoft.com/office/powerpoint/2010/main" val="2362019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78315D-BA64-4480-BC77-1EBE7E7CAC82}" type="datetimeFigureOut">
              <a:rPr lang="en-US" smtClean="0"/>
              <a:pPr/>
              <a:t>23-Oct-19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D8FF13-EA25-4687-8885-1D3329DC9976}" type="slidenum">
              <a:rPr lang="en-US" smtClean="0"/>
              <a:pPr/>
              <a:t>‹#›</a:t>
            </a:fld>
            <a:endParaRPr lang="en-US"/>
          </a:p>
        </p:txBody>
      </p:sp>
    </p:spTree>
    <p:extLst>
      <p:ext uri="{BB962C8B-B14F-4D97-AF65-F5344CB8AC3E}">
        <p14:creationId xmlns:p14="http://schemas.microsoft.com/office/powerpoint/2010/main" val="2601869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B78315D-BA64-4480-BC77-1EBE7E7CAC82}" type="datetimeFigureOut">
              <a:rPr lang="en-US" smtClean="0"/>
              <a:pPr/>
              <a:t>23-Oct-19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D8FF13-EA25-4687-8885-1D3329DC9976}" type="slidenum">
              <a:rPr lang="en-US" smtClean="0"/>
              <a:pPr/>
              <a:t>‹#›</a:t>
            </a:fld>
            <a:endParaRPr lang="en-US"/>
          </a:p>
        </p:txBody>
      </p:sp>
    </p:spTree>
    <p:extLst>
      <p:ext uri="{BB962C8B-B14F-4D97-AF65-F5344CB8AC3E}">
        <p14:creationId xmlns:p14="http://schemas.microsoft.com/office/powerpoint/2010/main" val="1630049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B78315D-BA64-4480-BC77-1EBE7E7CAC82}" type="datetimeFigureOut">
              <a:rPr lang="en-US" smtClean="0"/>
              <a:pPr/>
              <a:t>23-Oct-19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D8FF13-EA25-4687-8885-1D3329DC9976}" type="slidenum">
              <a:rPr lang="en-US" smtClean="0"/>
              <a:pPr/>
              <a:t>‹#›</a:t>
            </a:fld>
            <a:endParaRPr lang="en-US"/>
          </a:p>
        </p:txBody>
      </p:sp>
    </p:spTree>
    <p:extLst>
      <p:ext uri="{BB962C8B-B14F-4D97-AF65-F5344CB8AC3E}">
        <p14:creationId xmlns:p14="http://schemas.microsoft.com/office/powerpoint/2010/main" val="2138716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78315D-BA64-4480-BC77-1EBE7E7CAC82}" type="datetimeFigureOut">
              <a:rPr lang="en-US" smtClean="0"/>
              <a:pPr/>
              <a:t>23-Oct-19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D8FF13-EA25-4687-8885-1D3329DC9976}" type="slidenum">
              <a:rPr lang="en-US" smtClean="0"/>
              <a:pPr/>
              <a:t>‹#›</a:t>
            </a:fld>
            <a:endParaRPr lang="en-US"/>
          </a:p>
        </p:txBody>
      </p:sp>
    </p:spTree>
    <p:extLst>
      <p:ext uri="{BB962C8B-B14F-4D97-AF65-F5344CB8AC3E}">
        <p14:creationId xmlns:p14="http://schemas.microsoft.com/office/powerpoint/2010/main" val="1169740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B78315D-BA64-4480-BC77-1EBE7E7CAC82}" type="datetimeFigureOut">
              <a:rPr lang="en-US" smtClean="0"/>
              <a:pPr/>
              <a:t>23-Oct-19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D8FF13-EA25-4687-8885-1D3329DC9976}" type="slidenum">
              <a:rPr lang="en-US" smtClean="0"/>
              <a:pPr/>
              <a:t>‹#›</a:t>
            </a:fld>
            <a:endParaRPr lang="en-US"/>
          </a:p>
        </p:txBody>
      </p:sp>
    </p:spTree>
    <p:extLst>
      <p:ext uri="{BB962C8B-B14F-4D97-AF65-F5344CB8AC3E}">
        <p14:creationId xmlns:p14="http://schemas.microsoft.com/office/powerpoint/2010/main" val="113825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B78315D-BA64-4480-BC77-1EBE7E7CAC82}" type="datetimeFigureOut">
              <a:rPr lang="en-US" smtClean="0"/>
              <a:pPr/>
              <a:t>23-Oct-19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D8FF13-EA25-4687-8885-1D3329DC9976}" type="slidenum">
              <a:rPr lang="en-US" smtClean="0"/>
              <a:pPr/>
              <a:t>‹#›</a:t>
            </a:fld>
            <a:endParaRPr lang="en-US"/>
          </a:p>
        </p:txBody>
      </p:sp>
    </p:spTree>
    <p:extLst>
      <p:ext uri="{BB962C8B-B14F-4D97-AF65-F5344CB8AC3E}">
        <p14:creationId xmlns:p14="http://schemas.microsoft.com/office/powerpoint/2010/main" val="3351712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78315D-BA64-4480-BC77-1EBE7E7CAC82}" type="datetimeFigureOut">
              <a:rPr lang="en-US" smtClean="0"/>
              <a:pPr/>
              <a:t>23-Oct-19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D8FF13-EA25-4687-8885-1D3329DC9976}" type="slidenum">
              <a:rPr lang="en-US" smtClean="0"/>
              <a:pPr/>
              <a:t>‹#›</a:t>
            </a:fld>
            <a:endParaRPr lang="en-US"/>
          </a:p>
        </p:txBody>
      </p:sp>
    </p:spTree>
    <p:extLst>
      <p:ext uri="{BB962C8B-B14F-4D97-AF65-F5344CB8AC3E}">
        <p14:creationId xmlns:p14="http://schemas.microsoft.com/office/powerpoint/2010/main" val="28281350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74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174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defRPr>
            </a:lvl1pPr>
          </a:lstStyle>
          <a:p>
            <a:pPr>
              <a:defRPr/>
            </a:pPr>
            <a:fld id="{C6634E4A-59E5-41C9-B007-4830A5823891}" type="datetimeFigureOut">
              <a:rPr lang="en-US"/>
              <a:pPr>
                <a:defRPr/>
              </a:pPr>
              <a:t>23-Oct-19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a:defRPr/>
            </a:pPr>
            <a:fld id="{17601BEC-B439-41AE-B0BA-1BC5F11DC193}" type="slidenum">
              <a:rPr lang="en-US"/>
              <a:pPr>
                <a:defRPr/>
              </a:pPr>
              <a:t>‹#›</a:t>
            </a:fld>
            <a:endParaRPr lang="en-US"/>
          </a:p>
        </p:txBody>
      </p:sp>
    </p:spTree>
    <p:extLst>
      <p:ext uri="{BB962C8B-B14F-4D97-AF65-F5344CB8AC3E}">
        <p14:creationId xmlns:p14="http://schemas.microsoft.com/office/powerpoint/2010/main" val="127092862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381000" y="304800"/>
            <a:ext cx="4038600" cy="6248400"/>
          </a:xfrm>
          <a:prstGeom prst="rect">
            <a:avLst/>
          </a:prstGeom>
          <a:noFill/>
          <a:ln w="3175">
            <a:solidFill>
              <a:schemeClr val="bg1"/>
            </a:solidFill>
            <a:round/>
            <a:headEnd/>
            <a:tailEnd/>
          </a:ln>
        </p:spPr>
        <p:txBody>
          <a:bodyPr lIns="81639" tIns="40820" rIns="81639" bIns="40820"/>
          <a:lstStyle/>
          <a:p>
            <a:pPr algn="ctr" fontAlgn="base">
              <a:lnSpc>
                <a:spcPct val="130000"/>
              </a:lnSpc>
            </a:pPr>
            <a:r>
              <a:rPr lang="en-IN" sz="3600" dirty="0">
                <a:solidFill>
                  <a:prstClr val="black"/>
                </a:solidFill>
                <a:latin typeface="Arial"/>
                <a:cs typeface="Arial"/>
              </a:rPr>
              <a:t>Keeping Records in Business</a:t>
            </a:r>
            <a:endParaRPr lang="en-IN" sz="3200" b="1" u="sng" dirty="0">
              <a:solidFill>
                <a:prstClr val="black"/>
              </a:solidFill>
              <a:latin typeface="Arial"/>
              <a:cs typeface="Arial"/>
            </a:endParaRPr>
          </a:p>
        </p:txBody>
      </p:sp>
      <p:sp>
        <p:nvSpPr>
          <p:cNvPr id="6148"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0892CEB-72AA-47FF-A663-9ADBD2B09B9F}" type="slidenum">
              <a:rPr lang="en-US" sz="1600" b="1">
                <a:solidFill>
                  <a:prstClr val="black"/>
                </a:solidFill>
              </a:rPr>
              <a:pPr algn="ctr"/>
              <a:t>1</a:t>
            </a:fld>
            <a:endParaRPr lang="en-US" sz="1600" b="1">
              <a:solidFill>
                <a:prstClr val="black"/>
              </a:solidFill>
            </a:endParaRPr>
          </a:p>
        </p:txBody>
      </p:sp>
      <p:sp>
        <p:nvSpPr>
          <p:cNvPr id="11" name="Text Box 3"/>
          <p:cNvSpPr txBox="1">
            <a:spLocks noChangeArrowheads="1"/>
          </p:cNvSpPr>
          <p:nvPr/>
        </p:nvSpPr>
        <p:spPr bwMode="auto">
          <a:xfrm>
            <a:off x="4648200" y="304800"/>
            <a:ext cx="4038600" cy="6248400"/>
          </a:xfrm>
          <a:prstGeom prst="rect">
            <a:avLst/>
          </a:prstGeom>
          <a:noFill/>
          <a:ln w="3175">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81639" tIns="40820" rIns="81639" bIns="4082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fontAlgn="base" hangingPunct="1">
              <a:lnSpc>
                <a:spcPct val="130000"/>
              </a:lnSpc>
              <a:spcBef>
                <a:spcPct val="0"/>
              </a:spcBef>
              <a:spcAft>
                <a:spcPct val="0"/>
              </a:spcAft>
            </a:pPr>
            <a:endParaRPr lang="en-GB" sz="2200" dirty="0">
              <a:solidFill>
                <a:prstClr val="black"/>
              </a:solidFill>
              <a:latin typeface="Kruti Dev 010" pitchFamily="2" charset="0"/>
            </a:endParaRPr>
          </a:p>
        </p:txBody>
      </p:sp>
      <p:sp>
        <p:nvSpPr>
          <p:cNvPr id="5" name="Text Box 3"/>
          <p:cNvSpPr txBox="1">
            <a:spLocks noChangeArrowheads="1"/>
          </p:cNvSpPr>
          <p:nvPr/>
        </p:nvSpPr>
        <p:spPr bwMode="auto">
          <a:xfrm>
            <a:off x="4800600" y="304800"/>
            <a:ext cx="4038600" cy="6248400"/>
          </a:xfrm>
          <a:prstGeom prst="rect">
            <a:avLst/>
          </a:prstGeom>
          <a:noFill/>
          <a:ln w="3175">
            <a:solidFill>
              <a:schemeClr val="bg1"/>
            </a:solidFill>
            <a:round/>
            <a:headEnd/>
            <a:tailEnd/>
          </a:ln>
        </p:spPr>
        <p:txBody>
          <a:bodyPr lIns="81639" tIns="40820" rIns="81639" bIns="40820"/>
          <a:lstStyle/>
          <a:p>
            <a:pPr algn="ctr" fontAlgn="base">
              <a:lnSpc>
                <a:spcPct val="130000"/>
              </a:lnSpc>
            </a:pPr>
            <a:r>
              <a:rPr lang="x-none" sz="3200" b="1" dirty="0">
                <a:solidFill>
                  <a:prstClr val="black"/>
                </a:solidFill>
                <a:latin typeface="Arial"/>
                <a:cs typeface="Arial"/>
              </a:rPr>
              <a:t>व्यापार में दस्तावेज/रिकॉर्ड रखना </a:t>
            </a:r>
            <a:endParaRPr lang="en-IN" sz="3200" b="1" dirty="0">
              <a:solidFill>
                <a:prstClr val="black"/>
              </a:solidFill>
              <a:latin typeface="Arial"/>
              <a:cs typeface="Arial"/>
            </a:endParaRPr>
          </a:p>
        </p:txBody>
      </p:sp>
    </p:spTree>
    <p:extLst>
      <p:ext uri="{BB962C8B-B14F-4D97-AF65-F5344CB8AC3E}">
        <p14:creationId xmlns:p14="http://schemas.microsoft.com/office/powerpoint/2010/main" val="89501294"/>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804767"/>
          </a:xfrm>
          <a:ln>
            <a:solidFill>
              <a:schemeClr val="tx1"/>
            </a:solidFill>
          </a:ln>
        </p:spPr>
        <p:txBody>
          <a:bodyPr>
            <a:noAutofit/>
          </a:bodyPr>
          <a:lstStyle/>
          <a:p>
            <a:r>
              <a:rPr lang="en-US" sz="2800" b="1" dirty="0">
                <a:latin typeface="+mn-lt"/>
              </a:rPr>
              <a:t>How often do we update Records?</a:t>
            </a:r>
          </a:p>
        </p:txBody>
      </p:sp>
      <p:graphicFrame>
        <p:nvGraphicFramePr>
          <p:cNvPr id="2" name="Content Placeholder 1"/>
          <p:cNvGraphicFramePr>
            <a:graphicFrameLocks noGrp="1"/>
          </p:cNvGraphicFramePr>
          <p:nvPr>
            <p:ph sz="half" idx="2"/>
            <p:extLst>
              <p:ext uri="{D42A27DB-BD31-4B8C-83A1-F6EECF244321}">
                <p14:modId xmlns:p14="http://schemas.microsoft.com/office/powerpoint/2010/main" val="2730405716"/>
              </p:ext>
            </p:extLst>
          </p:nvPr>
        </p:nvGraphicFramePr>
        <p:xfrm>
          <a:off x="201706" y="1094588"/>
          <a:ext cx="4294565" cy="3952362"/>
        </p:xfrm>
        <a:graphic>
          <a:graphicData uri="http://schemas.openxmlformats.org/drawingml/2006/table">
            <a:tbl>
              <a:tblPr firstRow="1" bandRow="1">
                <a:tableStyleId>{5940675A-B579-460E-94D1-54222C63F5DA}</a:tableStyleId>
              </a:tblPr>
              <a:tblGrid>
                <a:gridCol w="2182265">
                  <a:extLst>
                    <a:ext uri="{9D8B030D-6E8A-4147-A177-3AD203B41FA5}">
                      <a16:colId xmlns:a16="http://schemas.microsoft.com/office/drawing/2014/main" val="20000"/>
                    </a:ext>
                  </a:extLst>
                </a:gridCol>
                <a:gridCol w="2112300">
                  <a:extLst>
                    <a:ext uri="{9D8B030D-6E8A-4147-A177-3AD203B41FA5}">
                      <a16:colId xmlns:a16="http://schemas.microsoft.com/office/drawing/2014/main" val="20001"/>
                    </a:ext>
                  </a:extLst>
                </a:gridCol>
              </a:tblGrid>
              <a:tr h="430852">
                <a:tc>
                  <a:txBody>
                    <a:bodyPr/>
                    <a:lstStyle/>
                    <a:p>
                      <a:pPr algn="ctr"/>
                      <a:r>
                        <a:rPr lang="en-US" sz="1600" b="1" dirty="0"/>
                        <a:t>Records</a:t>
                      </a:r>
                    </a:p>
                  </a:txBody>
                  <a:tcPr anchor="ctr"/>
                </a:tc>
                <a:tc>
                  <a:txBody>
                    <a:bodyPr/>
                    <a:lstStyle/>
                    <a:p>
                      <a:pPr algn="ctr"/>
                      <a:r>
                        <a:rPr lang="en-US" sz="1600" b="1" baseline="0" dirty="0"/>
                        <a:t>How often to update?</a:t>
                      </a:r>
                      <a:endParaRPr lang="en-US" sz="1600" b="1" dirty="0"/>
                    </a:p>
                  </a:txBody>
                  <a:tcPr anchor="ctr"/>
                </a:tc>
                <a:extLst>
                  <a:ext uri="{0D108BD9-81ED-4DB2-BD59-A6C34878D82A}">
                    <a16:rowId xmlns:a16="http://schemas.microsoft.com/office/drawing/2014/main" val="10000"/>
                  </a:ext>
                </a:extLst>
              </a:tr>
              <a:tr h="356830">
                <a:tc>
                  <a:txBody>
                    <a:bodyPr/>
                    <a:lstStyle/>
                    <a:p>
                      <a:pPr algn="l"/>
                      <a:r>
                        <a:rPr lang="en-US" sz="1600" dirty="0"/>
                        <a:t>Business Profile Sheet</a:t>
                      </a:r>
                    </a:p>
                  </a:txBody>
                  <a:tcPr anchor="ctr"/>
                </a:tc>
                <a:tc>
                  <a:txBody>
                    <a:bodyPr/>
                    <a:lstStyle/>
                    <a:p>
                      <a:pPr algn="ctr" fontAlgn="b"/>
                      <a:r>
                        <a:rPr lang="en-US" sz="1600" u="none" strike="noStrike" dirty="0">
                          <a:effectLst/>
                        </a:rPr>
                        <a:t>Start of business</a:t>
                      </a:r>
                      <a:endParaRPr lang="en-US" sz="16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1"/>
                  </a:ext>
                </a:extLst>
              </a:tr>
              <a:tr h="540546">
                <a:tc>
                  <a:txBody>
                    <a:bodyPr/>
                    <a:lstStyle/>
                    <a:p>
                      <a:pPr algn="l"/>
                      <a:r>
                        <a:rPr lang="en-US" sz="1600" dirty="0"/>
                        <a:t>Capital and Assets Register</a:t>
                      </a:r>
                    </a:p>
                  </a:txBody>
                  <a:tcPr anchor="ctr"/>
                </a:tc>
                <a:tc>
                  <a:txBody>
                    <a:bodyPr/>
                    <a:lstStyle/>
                    <a:p>
                      <a:pPr algn="ctr" fontAlgn="b"/>
                      <a:r>
                        <a:rPr lang="en-US" sz="1600" u="none" strike="noStrike" dirty="0">
                          <a:effectLst/>
                        </a:rPr>
                        <a:t>Periodically</a:t>
                      </a:r>
                      <a:endParaRPr lang="en-US" sz="16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2"/>
                  </a:ext>
                </a:extLst>
              </a:tr>
              <a:tr h="356830">
                <a:tc>
                  <a:txBody>
                    <a:bodyPr/>
                    <a:lstStyle/>
                    <a:p>
                      <a:pPr algn="l"/>
                      <a:r>
                        <a:rPr lang="en-US" sz="1600" dirty="0"/>
                        <a:t>Day-book</a:t>
                      </a:r>
                    </a:p>
                  </a:txBody>
                  <a:tcPr anchor="ctr"/>
                </a:tc>
                <a:tc>
                  <a:txBody>
                    <a:bodyPr/>
                    <a:lstStyle/>
                    <a:p>
                      <a:pPr algn="ctr" fontAlgn="b"/>
                      <a:r>
                        <a:rPr lang="en-US" sz="1600" u="none" strike="noStrike" dirty="0">
                          <a:effectLst/>
                        </a:rPr>
                        <a:t>Daily</a:t>
                      </a:r>
                      <a:endParaRPr lang="en-US" sz="16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3"/>
                  </a:ext>
                </a:extLst>
              </a:tr>
              <a:tr h="356830">
                <a:tc>
                  <a:txBody>
                    <a:bodyPr/>
                    <a:lstStyle/>
                    <a:p>
                      <a:pPr algn="l"/>
                      <a:r>
                        <a:rPr lang="en-US" sz="1600" dirty="0"/>
                        <a:t>Stock Register*</a:t>
                      </a:r>
                    </a:p>
                  </a:txBody>
                  <a:tcPr anchor="ctr"/>
                </a:tc>
                <a:tc>
                  <a:txBody>
                    <a:bodyPr/>
                    <a:lstStyle/>
                    <a:p>
                      <a:pPr algn="ctr" fontAlgn="b"/>
                      <a:r>
                        <a:rPr lang="en-US" sz="1600" u="none" strike="noStrike" dirty="0">
                          <a:effectLst/>
                        </a:rPr>
                        <a:t>Daily</a:t>
                      </a:r>
                      <a:endParaRPr lang="en-US" sz="16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4"/>
                  </a:ext>
                </a:extLst>
              </a:tr>
              <a:tr h="356830">
                <a:tc>
                  <a:txBody>
                    <a:bodyPr/>
                    <a:lstStyle/>
                    <a:p>
                      <a:pPr algn="l"/>
                      <a:r>
                        <a:rPr lang="en-US" sz="1600" dirty="0">
                          <a:solidFill>
                            <a:schemeClr val="tx1"/>
                          </a:solidFill>
                        </a:rPr>
                        <a:t>PT Sheet</a:t>
                      </a:r>
                    </a:p>
                  </a:txBody>
                  <a:tcPr anchor="ctr"/>
                </a:tc>
                <a:tc>
                  <a:txBody>
                    <a:bodyPr/>
                    <a:lstStyle/>
                    <a:p>
                      <a:pPr algn="ctr" fontAlgn="b"/>
                      <a:r>
                        <a:rPr lang="en-US" sz="1600" u="none" strike="noStrike" dirty="0">
                          <a:effectLst/>
                        </a:rPr>
                        <a:t>Periodically</a:t>
                      </a:r>
                      <a:endParaRPr lang="en-US" sz="16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5"/>
                  </a:ext>
                </a:extLst>
              </a:tr>
              <a:tr h="540546">
                <a:tc>
                  <a:txBody>
                    <a:bodyPr/>
                    <a:lstStyle/>
                    <a:p>
                      <a:pPr algn="l"/>
                      <a:r>
                        <a:rPr lang="en-US" sz="1600" dirty="0"/>
                        <a:t>Profit and</a:t>
                      </a:r>
                      <a:r>
                        <a:rPr lang="en-US" sz="1600" baseline="0" dirty="0"/>
                        <a:t> Loss Statement (P&amp;L)</a:t>
                      </a:r>
                      <a:endParaRPr lang="en-US" sz="1600" dirty="0"/>
                    </a:p>
                  </a:txBody>
                  <a:tcPr anchor="ctr"/>
                </a:tc>
                <a:tc>
                  <a:txBody>
                    <a:bodyPr/>
                    <a:lstStyle/>
                    <a:p>
                      <a:pPr algn="ctr" fontAlgn="b"/>
                      <a:r>
                        <a:rPr lang="en-US" sz="1600" u="none" strike="noStrike" dirty="0">
                          <a:effectLst/>
                        </a:rPr>
                        <a:t>Periodically</a:t>
                      </a:r>
                      <a:endParaRPr lang="en-US" sz="16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6"/>
                  </a:ext>
                </a:extLst>
              </a:tr>
              <a:tr h="540546">
                <a:tc>
                  <a:txBody>
                    <a:bodyPr/>
                    <a:lstStyle/>
                    <a:p>
                      <a:pPr algn="l"/>
                      <a:r>
                        <a:rPr lang="en-US" sz="1600" dirty="0"/>
                        <a:t>Cash</a:t>
                      </a:r>
                      <a:r>
                        <a:rPr lang="en-US" sz="1600" baseline="0" dirty="0"/>
                        <a:t> Flow Statement (CF)</a:t>
                      </a:r>
                      <a:endParaRPr lang="en-US" sz="1600" dirty="0"/>
                    </a:p>
                  </a:txBody>
                  <a:tcPr anchor="ctr"/>
                </a:tc>
                <a:tc>
                  <a:txBody>
                    <a:bodyPr/>
                    <a:lstStyle/>
                    <a:p>
                      <a:pPr algn="ctr" fontAlgn="b"/>
                      <a:r>
                        <a:rPr lang="en-US" sz="1600" u="none" strike="noStrike" dirty="0">
                          <a:effectLst/>
                        </a:rPr>
                        <a:t>Periodically</a:t>
                      </a:r>
                      <a:endParaRPr lang="en-US" sz="16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7"/>
                  </a:ext>
                </a:extLst>
              </a:tr>
              <a:tr h="356830">
                <a:tc>
                  <a:txBody>
                    <a:bodyPr/>
                    <a:lstStyle/>
                    <a:p>
                      <a:pPr algn="l"/>
                      <a:r>
                        <a:rPr lang="en-US" sz="1600" dirty="0"/>
                        <a:t>Balance Sheet</a:t>
                      </a:r>
                    </a:p>
                  </a:txBody>
                  <a:tcPr anchor="ctr"/>
                </a:tc>
                <a:tc>
                  <a:txBody>
                    <a:bodyPr/>
                    <a:lstStyle/>
                    <a:p>
                      <a:pPr algn="ctr" fontAlgn="b"/>
                      <a:r>
                        <a:rPr lang="en-US" sz="1600" u="none" strike="noStrike" dirty="0">
                          <a:effectLst/>
                        </a:rPr>
                        <a:t>Periodically</a:t>
                      </a:r>
                      <a:endParaRPr lang="en-US" sz="16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8"/>
                  </a:ext>
                </a:extLst>
              </a:tr>
            </a:tbl>
          </a:graphicData>
        </a:graphic>
      </p:graphicFrame>
      <p:sp>
        <p:nvSpPr>
          <p:cNvPr id="6" name="Content Placeholder 4"/>
          <p:cNvSpPr>
            <a:spLocks noGrp="1"/>
          </p:cNvSpPr>
          <p:nvPr>
            <p:ph sz="half" idx="1"/>
          </p:nvPr>
        </p:nvSpPr>
        <p:spPr>
          <a:xfrm>
            <a:off x="201706" y="5111269"/>
            <a:ext cx="4313144" cy="1456274"/>
          </a:xfrm>
          <a:ln>
            <a:solidFill>
              <a:schemeClr val="tx1"/>
            </a:solidFill>
          </a:ln>
        </p:spPr>
        <p:txBody>
          <a:bodyPr anchor="ctr">
            <a:noAutofit/>
          </a:bodyPr>
          <a:lstStyle/>
          <a:p>
            <a:pPr marL="0" indent="0">
              <a:buNone/>
            </a:pPr>
            <a:r>
              <a:rPr lang="en-US" sz="1700" dirty="0"/>
              <a:t>The entrepreneur might need to seek the support of others for keeping some of the records</a:t>
            </a:r>
          </a:p>
          <a:p>
            <a:pPr marL="0" indent="0">
              <a:buNone/>
            </a:pPr>
            <a:r>
              <a:rPr lang="en-US" sz="1700" dirty="0"/>
              <a:t>But only entrepreneur can maintain daily records of the business  </a:t>
            </a:r>
          </a:p>
        </p:txBody>
      </p:sp>
      <p:sp>
        <p:nvSpPr>
          <p:cNvPr id="10" name="Title 3"/>
          <p:cNvSpPr txBox="1">
            <a:spLocks/>
          </p:cNvSpPr>
          <p:nvPr/>
        </p:nvSpPr>
        <p:spPr>
          <a:xfrm>
            <a:off x="4647811" y="176867"/>
            <a:ext cx="4313144" cy="804767"/>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i-IN" sz="2800" b="1" dirty="0">
                <a:latin typeface="+mn-lt"/>
              </a:rPr>
              <a:t>हम </a:t>
            </a:r>
            <a:r>
              <a:rPr lang="hi-IN" sz="2800" b="1" dirty="0"/>
              <a:t>रिकॉर्डस </a:t>
            </a:r>
            <a:r>
              <a:rPr lang="hi-IN" sz="2800" b="1" dirty="0">
                <a:latin typeface="+mn-lt"/>
              </a:rPr>
              <a:t>कितने समय पर अपडेट करते हैं? </a:t>
            </a:r>
            <a:endParaRPr lang="en-US" sz="2800" b="1" dirty="0">
              <a:latin typeface="+mn-lt"/>
            </a:endParaRPr>
          </a:p>
        </p:txBody>
      </p:sp>
      <p:graphicFrame>
        <p:nvGraphicFramePr>
          <p:cNvPr id="11" name="Content Placeholder 1"/>
          <p:cNvGraphicFramePr>
            <a:graphicFrameLocks/>
          </p:cNvGraphicFramePr>
          <p:nvPr>
            <p:extLst>
              <p:ext uri="{D42A27DB-BD31-4B8C-83A1-F6EECF244321}">
                <p14:modId xmlns:p14="http://schemas.microsoft.com/office/powerpoint/2010/main" val="2750004592"/>
              </p:ext>
            </p:extLst>
          </p:nvPr>
        </p:nvGraphicFramePr>
        <p:xfrm>
          <a:off x="4647811" y="1094588"/>
          <a:ext cx="4294565" cy="4183561"/>
        </p:xfrm>
        <a:graphic>
          <a:graphicData uri="http://schemas.openxmlformats.org/drawingml/2006/table">
            <a:tbl>
              <a:tblPr firstRow="1" bandRow="1">
                <a:tableStyleId>{5940675A-B579-460E-94D1-54222C63F5DA}</a:tableStyleId>
              </a:tblPr>
              <a:tblGrid>
                <a:gridCol w="2014246">
                  <a:extLst>
                    <a:ext uri="{9D8B030D-6E8A-4147-A177-3AD203B41FA5}">
                      <a16:colId xmlns:a16="http://schemas.microsoft.com/office/drawing/2014/main" val="20000"/>
                    </a:ext>
                  </a:extLst>
                </a:gridCol>
                <a:gridCol w="2280319">
                  <a:extLst>
                    <a:ext uri="{9D8B030D-6E8A-4147-A177-3AD203B41FA5}">
                      <a16:colId xmlns:a16="http://schemas.microsoft.com/office/drawing/2014/main" val="20001"/>
                    </a:ext>
                  </a:extLst>
                </a:gridCol>
              </a:tblGrid>
              <a:tr h="593164">
                <a:tc>
                  <a:txBody>
                    <a:bodyPr/>
                    <a:lstStyle/>
                    <a:p>
                      <a:pPr algn="ctr"/>
                      <a:r>
                        <a:rPr lang="x-none" sz="1600" b="1" dirty="0"/>
                        <a:t>रिकॉर्ड/दस्तावेज </a:t>
                      </a:r>
                      <a:endParaRPr lang="en-US" sz="1600" b="1" dirty="0"/>
                    </a:p>
                  </a:txBody>
                  <a:tcPr anchor="ctr"/>
                </a:tc>
                <a:tc>
                  <a:txBody>
                    <a:bodyPr/>
                    <a:lstStyle/>
                    <a:p>
                      <a:pPr algn="ctr"/>
                      <a:r>
                        <a:rPr lang="x-none" sz="1600" b="1" baseline="0" dirty="0"/>
                        <a:t>कब-कब अपडेट किया जाए</a:t>
                      </a:r>
                      <a:r>
                        <a:rPr lang="en-US" sz="1600" b="1" baseline="0" dirty="0"/>
                        <a:t>?</a:t>
                      </a:r>
                      <a:endParaRPr lang="en-US" sz="1600" b="1" dirty="0"/>
                    </a:p>
                  </a:txBody>
                  <a:tcPr anchor="ctr"/>
                </a:tc>
                <a:extLst>
                  <a:ext uri="{0D108BD9-81ED-4DB2-BD59-A6C34878D82A}">
                    <a16:rowId xmlns:a16="http://schemas.microsoft.com/office/drawing/2014/main" val="10000"/>
                  </a:ext>
                </a:extLst>
              </a:tr>
              <a:tr h="539863">
                <a:tc>
                  <a:txBody>
                    <a:bodyPr/>
                    <a:lstStyle/>
                    <a:p>
                      <a:pPr algn="l"/>
                      <a:r>
                        <a:rPr lang="hi-IN" sz="1600" dirty="0"/>
                        <a:t>व्यापार </a:t>
                      </a:r>
                      <a:r>
                        <a:rPr lang="x-none" sz="1600"/>
                        <a:t>प्रारूप</a:t>
                      </a:r>
                      <a:r>
                        <a:rPr lang="hi-IN" sz="1600" dirty="0"/>
                        <a:t> पत्र </a:t>
                      </a:r>
                      <a:endParaRPr lang="en-US" sz="1600" dirty="0"/>
                    </a:p>
                  </a:txBody>
                  <a:tcPr anchor="ctr"/>
                </a:tc>
                <a:tc>
                  <a:txBody>
                    <a:bodyPr/>
                    <a:lstStyle/>
                    <a:p>
                      <a:pPr algn="ctr" fontAlgn="b"/>
                      <a:r>
                        <a:rPr lang="x-none" sz="1600" b="0" i="0" u="none" strike="noStrike" dirty="0">
                          <a:solidFill>
                            <a:srgbClr val="000000"/>
                          </a:solidFill>
                          <a:effectLst/>
                          <a:latin typeface="Calibri"/>
                        </a:rPr>
                        <a:t>व्यापार के आरंभ में</a:t>
                      </a:r>
                      <a:endParaRPr lang="en-US" sz="16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1"/>
                  </a:ext>
                </a:extLst>
              </a:tr>
              <a:tr h="347922">
                <a:tc>
                  <a:txBody>
                    <a:bodyPr/>
                    <a:lstStyle/>
                    <a:p>
                      <a:pPr algn="l"/>
                      <a:r>
                        <a:rPr lang="x-none" sz="1600"/>
                        <a:t>पूंजी</a:t>
                      </a:r>
                      <a:r>
                        <a:rPr lang="hi-IN" sz="1600" dirty="0"/>
                        <a:t> एवं सम्पत्ति </a:t>
                      </a:r>
                      <a:r>
                        <a:rPr lang="x-none" sz="1600"/>
                        <a:t> रजिस्टर</a:t>
                      </a:r>
                      <a:r>
                        <a:rPr lang="hi-IN" sz="1600" dirty="0"/>
                        <a:t> </a:t>
                      </a:r>
                      <a:endParaRPr lang="en-US" sz="1600" dirty="0"/>
                    </a:p>
                  </a:txBody>
                  <a:tcPr anchor="ctr"/>
                </a:tc>
                <a:tc>
                  <a:txBody>
                    <a:bodyPr/>
                    <a:lstStyle/>
                    <a:p>
                      <a:pPr algn="ctr" fontAlgn="b"/>
                      <a:r>
                        <a:rPr lang="x-none" sz="1600" b="0" i="0" u="none" strike="noStrike" dirty="0">
                          <a:solidFill>
                            <a:srgbClr val="000000"/>
                          </a:solidFill>
                          <a:effectLst/>
                          <a:latin typeface="Calibri"/>
                        </a:rPr>
                        <a:t>समय-समय पर</a:t>
                      </a:r>
                      <a:endParaRPr lang="en-US" sz="16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2"/>
                  </a:ext>
                </a:extLst>
              </a:tr>
              <a:tr h="347922">
                <a:tc>
                  <a:txBody>
                    <a:bodyPr/>
                    <a:lstStyle/>
                    <a:p>
                      <a:pPr algn="l"/>
                      <a:r>
                        <a:rPr lang="x-none" sz="1600" dirty="0"/>
                        <a:t>दैनिक-बही</a:t>
                      </a:r>
                      <a:endParaRPr lang="en-US" sz="1600" dirty="0"/>
                    </a:p>
                  </a:txBody>
                  <a:tcPr anchor="ctr"/>
                </a:tc>
                <a:tc>
                  <a:txBody>
                    <a:bodyPr/>
                    <a:lstStyle/>
                    <a:p>
                      <a:pPr algn="ctr" fontAlgn="b"/>
                      <a:r>
                        <a:rPr lang="x-none" sz="1600" b="0" i="0" u="none" strike="noStrike" dirty="0">
                          <a:solidFill>
                            <a:srgbClr val="000000"/>
                          </a:solidFill>
                          <a:effectLst/>
                          <a:latin typeface="Calibri"/>
                        </a:rPr>
                        <a:t>रोज </a:t>
                      </a:r>
                      <a:endParaRPr lang="en-US" sz="16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3"/>
                  </a:ext>
                </a:extLst>
              </a:tr>
              <a:tr h="347922">
                <a:tc>
                  <a:txBody>
                    <a:bodyPr/>
                    <a:lstStyle/>
                    <a:p>
                      <a:pPr algn="l"/>
                      <a:r>
                        <a:rPr lang="x-none" sz="1600" dirty="0"/>
                        <a:t>स्टॉक रजिस्टर</a:t>
                      </a:r>
                      <a:r>
                        <a:rPr lang="en-US" sz="1600" dirty="0"/>
                        <a:t>*</a:t>
                      </a:r>
                    </a:p>
                  </a:txBody>
                  <a:tcPr anchor="ctr"/>
                </a:tc>
                <a:tc>
                  <a:txBody>
                    <a:bodyPr/>
                    <a:lstStyle/>
                    <a:p>
                      <a:pPr algn="ctr" fontAlgn="b"/>
                      <a:r>
                        <a:rPr lang="x-none" sz="1600" b="0" i="0" u="none" strike="noStrike" dirty="0">
                          <a:solidFill>
                            <a:srgbClr val="000000"/>
                          </a:solidFill>
                          <a:effectLst/>
                          <a:latin typeface="Calibri"/>
                        </a:rPr>
                        <a:t>रोज</a:t>
                      </a:r>
                      <a:endParaRPr lang="en-US" sz="16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4"/>
                  </a:ext>
                </a:extLst>
              </a:tr>
              <a:tr h="347922">
                <a:tc>
                  <a:txBody>
                    <a:bodyPr/>
                    <a:lstStyle/>
                    <a:p>
                      <a:pPr algn="l"/>
                      <a:r>
                        <a:rPr lang="x-none" sz="1600" dirty="0"/>
                        <a:t>पीटीएस शीट</a:t>
                      </a:r>
                      <a:endParaRPr lang="en-US" sz="1600" dirty="0"/>
                    </a:p>
                  </a:txBody>
                  <a:tcPr anchor="ctr"/>
                </a:tc>
                <a:tc>
                  <a:txBody>
                    <a:bodyPr/>
                    <a:lstStyle/>
                    <a:p>
                      <a:pPr algn="ctr" fontAlgn="b"/>
                      <a:r>
                        <a:rPr lang="x-none" sz="1600" b="0" i="0" u="none" strike="noStrike" dirty="0">
                          <a:solidFill>
                            <a:srgbClr val="000000"/>
                          </a:solidFill>
                          <a:effectLst/>
                          <a:latin typeface="Calibri"/>
                        </a:rPr>
                        <a:t>समय-समय पर</a:t>
                      </a:r>
                      <a:endParaRPr lang="en-US" sz="16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5"/>
                  </a:ext>
                </a:extLst>
              </a:tr>
              <a:tr h="539863">
                <a:tc>
                  <a:txBody>
                    <a:bodyPr/>
                    <a:lstStyle/>
                    <a:p>
                      <a:pPr algn="l"/>
                      <a:r>
                        <a:rPr lang="x-none" sz="1600" dirty="0"/>
                        <a:t>लाभ और हानि ब्यौरा</a:t>
                      </a:r>
                      <a:endParaRPr lang="en-US" sz="1600" dirty="0"/>
                    </a:p>
                  </a:txBody>
                  <a:tcPr anchor="ctr"/>
                </a:tc>
                <a:tc>
                  <a:txBody>
                    <a:bodyPr/>
                    <a:lstStyle/>
                    <a:p>
                      <a:pPr algn="ctr" fontAlgn="b"/>
                      <a:r>
                        <a:rPr lang="x-none" sz="1600" b="0" i="0" u="none" strike="noStrike" dirty="0">
                          <a:solidFill>
                            <a:srgbClr val="000000"/>
                          </a:solidFill>
                          <a:effectLst/>
                          <a:latin typeface="+mn-lt"/>
                        </a:rPr>
                        <a:t>समय-समय पर</a:t>
                      </a:r>
                      <a:endParaRPr lang="en-US" sz="16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6"/>
                  </a:ext>
                </a:extLst>
              </a:tr>
              <a:tr h="539863">
                <a:tc>
                  <a:txBody>
                    <a:bodyPr/>
                    <a:lstStyle/>
                    <a:p>
                      <a:pPr algn="l"/>
                      <a:r>
                        <a:rPr lang="x-none" sz="1600" dirty="0"/>
                        <a:t>नकद-प्रवाह ब्यौरा</a:t>
                      </a:r>
                      <a:endParaRPr lang="en-US" sz="1600" dirty="0"/>
                    </a:p>
                  </a:txBody>
                  <a:tcPr anchor="ctr"/>
                </a:tc>
                <a:tc>
                  <a:txBody>
                    <a:bodyPr/>
                    <a:lstStyle/>
                    <a:p>
                      <a:pPr algn="ctr" fontAlgn="b"/>
                      <a:r>
                        <a:rPr lang="x-none" sz="1600" b="0" i="0" u="none" strike="noStrike" dirty="0">
                          <a:solidFill>
                            <a:srgbClr val="000000"/>
                          </a:solidFill>
                          <a:effectLst/>
                          <a:latin typeface="+mn-lt"/>
                        </a:rPr>
                        <a:t>समय-समय पर</a:t>
                      </a:r>
                      <a:endParaRPr lang="en-US" sz="16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7"/>
                  </a:ext>
                </a:extLst>
              </a:tr>
              <a:tr h="347922">
                <a:tc>
                  <a:txBody>
                    <a:bodyPr/>
                    <a:lstStyle/>
                    <a:p>
                      <a:pPr algn="l"/>
                      <a:r>
                        <a:rPr lang="x-none" sz="1600" dirty="0"/>
                        <a:t>बैलेंस शीट</a:t>
                      </a:r>
                      <a:endParaRPr lang="en-US" sz="1600" dirty="0"/>
                    </a:p>
                  </a:txBody>
                  <a:tcPr anchor="ctr"/>
                </a:tc>
                <a:tc>
                  <a:txBody>
                    <a:bodyPr/>
                    <a:lstStyle/>
                    <a:p>
                      <a:pPr algn="ctr" fontAlgn="b"/>
                      <a:r>
                        <a:rPr lang="x-none" sz="1600" b="0" i="0" u="none" strike="noStrike" dirty="0">
                          <a:solidFill>
                            <a:srgbClr val="000000"/>
                          </a:solidFill>
                          <a:effectLst/>
                          <a:latin typeface="+mn-lt"/>
                        </a:rPr>
                        <a:t>समय-समय पर</a:t>
                      </a:r>
                      <a:endParaRPr lang="en-US" sz="16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8"/>
                  </a:ext>
                </a:extLst>
              </a:tr>
            </a:tbl>
          </a:graphicData>
        </a:graphic>
      </p:graphicFrame>
      <p:sp>
        <p:nvSpPr>
          <p:cNvPr id="12" name="Content Placeholder 4"/>
          <p:cNvSpPr txBox="1">
            <a:spLocks/>
          </p:cNvSpPr>
          <p:nvPr/>
        </p:nvSpPr>
        <p:spPr>
          <a:xfrm>
            <a:off x="4629150" y="5111269"/>
            <a:ext cx="4313144" cy="1439945"/>
          </a:xfrm>
          <a:prstGeom prst="rect">
            <a:avLst/>
          </a:prstGeom>
          <a:ln>
            <a:solidFill>
              <a:schemeClr val="tx1"/>
            </a:solidFill>
          </a:ln>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x-none" sz="1700" dirty="0"/>
              <a:t>कुछ दस्तावेजों को रखने के लिए उद्यमी को अन्य लोगों के समर्थन की जरूरत पड़ सकती है</a:t>
            </a:r>
          </a:p>
          <a:p>
            <a:pPr marL="0" indent="0">
              <a:buNone/>
            </a:pPr>
            <a:r>
              <a:rPr lang="x-none" sz="1700" dirty="0"/>
              <a:t>लेकिन सिर्फ उद्यमी ही व्यापार के दैनिक दस्तावेजों को मैंटेन कर सकता है</a:t>
            </a:r>
            <a:endParaRPr lang="en-US" sz="1700" dirty="0"/>
          </a:p>
        </p:txBody>
      </p:sp>
      <p:sp>
        <p:nvSpPr>
          <p:cNvPr id="13"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D63CC5DE-327B-BC4A-8A89-47020039C2AD}" type="slidenum">
              <a:rPr lang="en-US" sz="1600" b="1">
                <a:solidFill>
                  <a:prstClr val="black"/>
                </a:solidFill>
              </a:rPr>
              <a:t>10</a:t>
            </a:fld>
            <a:endParaRPr lang="en-US" sz="1600" b="1" dirty="0">
              <a:solidFill>
                <a:prstClr val="black"/>
              </a:solidFill>
            </a:endParaRPr>
          </a:p>
        </p:txBody>
      </p:sp>
    </p:spTree>
    <p:extLst>
      <p:ext uri="{BB962C8B-B14F-4D97-AF65-F5344CB8AC3E}">
        <p14:creationId xmlns:p14="http://schemas.microsoft.com/office/powerpoint/2010/main" val="1011417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8"/>
            <a:ext cx="4313144" cy="656850"/>
          </a:xfrm>
          <a:ln>
            <a:solidFill>
              <a:schemeClr val="tx1"/>
            </a:solidFill>
          </a:ln>
        </p:spPr>
        <p:txBody>
          <a:bodyPr>
            <a:noAutofit/>
          </a:bodyPr>
          <a:lstStyle/>
          <a:p>
            <a:r>
              <a:rPr lang="en-US" sz="2400" b="1" dirty="0">
                <a:latin typeface="+mn-lt"/>
              </a:rPr>
              <a:t>DO’s and DONT’s of Keeping Records</a:t>
            </a:r>
          </a:p>
        </p:txBody>
      </p:sp>
      <p:sp>
        <p:nvSpPr>
          <p:cNvPr id="5" name="Content Placeholder 4"/>
          <p:cNvSpPr>
            <a:spLocks noGrp="1"/>
          </p:cNvSpPr>
          <p:nvPr>
            <p:ph sz="half" idx="1"/>
          </p:nvPr>
        </p:nvSpPr>
        <p:spPr>
          <a:xfrm>
            <a:off x="4625398" y="936295"/>
            <a:ext cx="4313144" cy="5540705"/>
          </a:xfrm>
          <a:ln>
            <a:solidFill>
              <a:schemeClr val="tx1"/>
            </a:solidFill>
          </a:ln>
        </p:spPr>
        <p:txBody>
          <a:bodyPr>
            <a:noAutofit/>
          </a:bodyPr>
          <a:lstStyle/>
          <a:p>
            <a:pPr marL="0" indent="0">
              <a:buNone/>
            </a:pPr>
            <a:r>
              <a:rPr lang="x-none" sz="1700" dirty="0"/>
              <a:t>व्यापार की जानकारी का प्रयोग करने के लिए उसे सही तरीके से रिकॉर्ड करने की आवश्यकता होती है</a:t>
            </a:r>
          </a:p>
          <a:p>
            <a:pPr marL="0" indent="0">
              <a:buNone/>
            </a:pPr>
            <a:r>
              <a:rPr lang="x-none" sz="1700" b="1" dirty="0"/>
              <a:t>क्या करें</a:t>
            </a:r>
          </a:p>
          <a:p>
            <a:pPr marL="457200" indent="-457200">
              <a:buFont typeface="+mj-lt"/>
              <a:buAutoNum type="arabicPeriod"/>
            </a:pPr>
            <a:r>
              <a:rPr lang="x-none" sz="1700" dirty="0"/>
              <a:t>व्यापार के दस्तावेज अलग रजिस्टर में रखे जाने चाहिए</a:t>
            </a:r>
          </a:p>
          <a:p>
            <a:pPr marL="457200" indent="-457200">
              <a:buFont typeface="+mj-lt"/>
              <a:buAutoNum type="arabicPeriod"/>
            </a:pPr>
            <a:r>
              <a:rPr lang="x-none" sz="1700" dirty="0"/>
              <a:t>रिकॉर्ड्स को नियमित तौर पर रखा जाना चाहिए </a:t>
            </a:r>
          </a:p>
          <a:p>
            <a:pPr marL="457200" indent="-457200">
              <a:buFont typeface="+mj-lt"/>
              <a:buAutoNum type="arabicPeriod"/>
            </a:pPr>
            <a:r>
              <a:rPr lang="x-none" sz="1700" dirty="0"/>
              <a:t>रिकॉर्ड्स को और स्पष्ट रूप से लिखा जाना चाहिए</a:t>
            </a:r>
          </a:p>
          <a:p>
            <a:pPr marL="0" indent="0">
              <a:buNone/>
            </a:pPr>
            <a:r>
              <a:rPr lang="x-none" sz="1700" b="1"/>
              <a:t>क्या </a:t>
            </a:r>
            <a:r>
              <a:rPr lang="x-none" sz="1700" b="1" dirty="0"/>
              <a:t>न करें</a:t>
            </a:r>
          </a:p>
          <a:p>
            <a:pPr marL="457200" indent="-457200">
              <a:buFont typeface="+mj-lt"/>
              <a:buAutoNum type="arabicPeriod"/>
            </a:pPr>
            <a:r>
              <a:rPr lang="x-none" sz="1700" dirty="0"/>
              <a:t>ऐसी जानकारी जो व्यापार से संबंधित न हो उसे व्यापार के दस्तावेजों में दर्ज नहीं करना चाहिए</a:t>
            </a:r>
          </a:p>
          <a:p>
            <a:pPr marL="457200" indent="-457200">
              <a:buFont typeface="+mj-lt"/>
              <a:buAutoNum type="arabicPeriod"/>
            </a:pPr>
            <a:r>
              <a:rPr lang="x-none" sz="1700" dirty="0"/>
              <a:t>व्यापार के दस्तावेजों में भ्रमित करने वाली या गलत जानकारी दर्ज नहीं करनी चाहिए</a:t>
            </a:r>
            <a:endParaRPr lang="en-US" sz="1700" dirty="0"/>
          </a:p>
        </p:txBody>
      </p:sp>
      <p:sp>
        <p:nvSpPr>
          <p:cNvPr id="8" name="Title 3"/>
          <p:cNvSpPr txBox="1">
            <a:spLocks/>
          </p:cNvSpPr>
          <p:nvPr/>
        </p:nvSpPr>
        <p:spPr>
          <a:xfrm>
            <a:off x="4643230" y="176868"/>
            <a:ext cx="4313144"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200" b="1" dirty="0">
                <a:latin typeface="+mn-lt"/>
              </a:rPr>
              <a:t>दस्तावेज/रिकॉर्ड रखने पर क्या करें और क्या न करें</a:t>
            </a:r>
            <a:endParaRPr lang="en-US" sz="2200" b="1" dirty="0">
              <a:latin typeface="+mn-lt"/>
            </a:endParaRPr>
          </a:p>
        </p:txBody>
      </p:sp>
      <p:sp>
        <p:nvSpPr>
          <p:cNvPr id="9" name="Content Placeholder 4"/>
          <p:cNvSpPr>
            <a:spLocks noGrp="1"/>
          </p:cNvSpPr>
          <p:nvPr>
            <p:ph sz="half" idx="1"/>
          </p:nvPr>
        </p:nvSpPr>
        <p:spPr>
          <a:xfrm>
            <a:off x="201706" y="936295"/>
            <a:ext cx="4313144" cy="5540705"/>
          </a:xfrm>
          <a:ln>
            <a:solidFill>
              <a:schemeClr val="tx1"/>
            </a:solidFill>
          </a:ln>
        </p:spPr>
        <p:txBody>
          <a:bodyPr>
            <a:noAutofit/>
          </a:bodyPr>
          <a:lstStyle/>
          <a:p>
            <a:pPr marL="0" indent="0">
              <a:buNone/>
            </a:pPr>
            <a:r>
              <a:rPr lang="en-US" sz="1900" dirty="0"/>
              <a:t>Business information needs to be recorded in the correct way to make use of it. Here are things we should do and also things we should not do:</a:t>
            </a:r>
          </a:p>
          <a:p>
            <a:pPr marL="0" indent="0">
              <a:buNone/>
            </a:pPr>
            <a:r>
              <a:rPr lang="en-US" sz="1900" b="1" dirty="0"/>
              <a:t>DO’s</a:t>
            </a:r>
          </a:p>
          <a:p>
            <a:pPr marL="457200" indent="-457200">
              <a:buFont typeface="+mj-lt"/>
              <a:buAutoNum type="arabicPeriod"/>
            </a:pPr>
            <a:r>
              <a:rPr lang="en-US" sz="1900" dirty="0"/>
              <a:t>Records of business should be kept safely in a separate register</a:t>
            </a:r>
          </a:p>
          <a:p>
            <a:pPr marL="457200" indent="-457200">
              <a:buFont typeface="+mj-lt"/>
              <a:buAutoNum type="arabicPeriod"/>
            </a:pPr>
            <a:r>
              <a:rPr lang="en-US" sz="1900" dirty="0"/>
              <a:t>Records should be kept regularly</a:t>
            </a:r>
          </a:p>
          <a:p>
            <a:pPr marL="457200" indent="-457200">
              <a:buFont typeface="+mj-lt"/>
              <a:buAutoNum type="arabicPeriod"/>
            </a:pPr>
            <a:r>
              <a:rPr lang="en-US" sz="1900" dirty="0"/>
              <a:t>Records should be written legibly and clearly</a:t>
            </a:r>
          </a:p>
          <a:p>
            <a:pPr marL="0" indent="0">
              <a:buNone/>
            </a:pPr>
            <a:r>
              <a:rPr lang="en-US" sz="1900" b="1" dirty="0"/>
              <a:t>DONT’s</a:t>
            </a:r>
          </a:p>
          <a:p>
            <a:pPr marL="457200" indent="-457200">
              <a:buFont typeface="+mj-lt"/>
              <a:buAutoNum type="arabicPeriod"/>
            </a:pPr>
            <a:r>
              <a:rPr lang="en-US" sz="1900" dirty="0"/>
              <a:t>Information not related to the business should NOT be recorded in records of business</a:t>
            </a:r>
          </a:p>
          <a:p>
            <a:pPr marL="457200" indent="-457200">
              <a:buFont typeface="+mj-lt"/>
              <a:buAutoNum type="arabicPeriod"/>
            </a:pPr>
            <a:r>
              <a:rPr lang="en-US" sz="1900" dirty="0"/>
              <a:t>Misleading or Incorrect information should NOT be recorded in records of business </a:t>
            </a:r>
          </a:p>
        </p:txBody>
      </p:sp>
      <p:sp>
        <p:nvSpPr>
          <p:cNvPr id="10"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18C2A124-2F4B-7142-B461-78FA00FE52E8}" type="slidenum">
              <a:rPr lang="en-US" sz="1600" b="1" dirty="0">
                <a:solidFill>
                  <a:prstClr val="black"/>
                </a:solidFill>
              </a:rPr>
              <a:t>11</a:t>
            </a:fld>
            <a:endParaRPr lang="en-US" sz="1600" b="1" dirty="0">
              <a:solidFill>
                <a:prstClr val="black"/>
              </a:solidFill>
            </a:endParaRPr>
          </a:p>
        </p:txBody>
      </p:sp>
    </p:spTree>
    <p:extLst>
      <p:ext uri="{BB962C8B-B14F-4D97-AF65-F5344CB8AC3E}">
        <p14:creationId xmlns:p14="http://schemas.microsoft.com/office/powerpoint/2010/main" val="2695180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5" end="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
                                            <p:txEl>
                                              <p:pRg st="6" end="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9">
                                            <p:txEl>
                                              <p:pRg st="7" end="7"/>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12</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40535" y="2236364"/>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spcAft>
                <a:spcPts val="800"/>
              </a:spcAft>
              <a:buFont typeface="+mj-lt"/>
              <a:buAutoNum type="arabicPeriod"/>
            </a:pPr>
            <a:r>
              <a:rPr lang="en-US" sz="2000" dirty="0"/>
              <a:t>Use of business information</a:t>
            </a:r>
          </a:p>
          <a:p>
            <a:pPr marL="457200" indent="-457200">
              <a:spcAft>
                <a:spcPts val="800"/>
              </a:spcAft>
              <a:buFont typeface="+mj-lt"/>
              <a:buAutoNum type="arabicPeriod"/>
            </a:pPr>
            <a:r>
              <a:rPr lang="en-US" sz="2000" dirty="0"/>
              <a:t>Record keeping for SVEP businesses</a:t>
            </a:r>
          </a:p>
          <a:p>
            <a:pPr marL="457200" indent="-457200">
              <a:spcAft>
                <a:spcPts val="800"/>
              </a:spcAft>
              <a:buFont typeface="+mj-lt"/>
              <a:buAutoNum type="arabicPeriod"/>
            </a:pPr>
            <a:r>
              <a:rPr lang="en-US" sz="2000" dirty="0"/>
              <a:t>Primary records in a business</a:t>
            </a:r>
          </a:p>
          <a:p>
            <a:pPr marL="457200" indent="-457200">
              <a:spcAft>
                <a:spcPts val="800"/>
              </a:spcAft>
              <a:buFont typeface="+mj-lt"/>
              <a:buAutoNum type="arabicPeriod"/>
            </a:pPr>
            <a:r>
              <a:rPr lang="en-US" sz="2000" dirty="0"/>
              <a:t>Performance Tracking Sheet</a:t>
            </a:r>
          </a:p>
          <a:p>
            <a:pPr marL="457200" indent="-457200">
              <a:spcAft>
                <a:spcPts val="800"/>
              </a:spcAft>
              <a:buFont typeface="+mj-lt"/>
              <a:buAutoNum type="arabicPeriod"/>
            </a:pPr>
            <a:r>
              <a:rPr lang="en-US" sz="2000" dirty="0"/>
              <a:t>Exercise</a:t>
            </a:r>
          </a:p>
          <a:p>
            <a:pPr marL="457200" indent="-457200">
              <a:spcAft>
                <a:spcPts val="800"/>
              </a:spcAft>
              <a:buFont typeface="+mj-lt"/>
              <a:buAutoNum type="arabicPeriod"/>
            </a:pPr>
            <a:r>
              <a:rPr lang="en-US" sz="2000" dirty="0"/>
              <a:t>Appendix - Business Profile Sheet</a:t>
            </a:r>
          </a:p>
          <a:p>
            <a:pPr marL="457200" indent="-457200">
              <a:spcAft>
                <a:spcPts val="800"/>
              </a:spcAft>
              <a:buFont typeface="+mj-lt"/>
              <a:buAutoNum type="arabicPeriod"/>
            </a:pP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5" name="Text Box 17"/>
          <p:cNvSpPr txBox="1">
            <a:spLocks noChangeArrowheads="1"/>
          </p:cNvSpPr>
          <p:nvPr/>
        </p:nvSpPr>
        <p:spPr bwMode="auto">
          <a:xfrm>
            <a:off x="-54047" y="1566636"/>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2"/>
          <p:cNvSpPr txBox="1">
            <a:spLocks noChangeArrowheads="1"/>
          </p:cNvSpPr>
          <p:nvPr/>
        </p:nvSpPr>
        <p:spPr bwMode="auto">
          <a:xfrm>
            <a:off x="4686401" y="1073327"/>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spcAft>
                <a:spcPts val="800"/>
              </a:spcAft>
              <a:buFont typeface="+mj-lt"/>
              <a:buAutoNum type="arabicPeriod"/>
            </a:pPr>
            <a:r>
              <a:rPr lang="hi-IN" sz="2000" dirty="0"/>
              <a:t>व्यापार से जुड़ी जानकारी का प्रयोग  </a:t>
            </a:r>
            <a:endParaRPr lang="en-US" sz="2000" dirty="0"/>
          </a:p>
          <a:p>
            <a:pPr marL="457200" indent="-457200">
              <a:spcAft>
                <a:spcPts val="800"/>
              </a:spcAft>
              <a:buFont typeface="+mj-lt"/>
              <a:buAutoNum type="arabicPeriod"/>
            </a:pPr>
            <a:r>
              <a:rPr lang="en-US" sz="2000" dirty="0"/>
              <a:t>SVEP </a:t>
            </a:r>
            <a:r>
              <a:rPr lang="hi-IN" sz="2000" dirty="0"/>
              <a:t>व्यापार के दस्तावेजों का रिकॉर्ड रखना  </a:t>
            </a:r>
            <a:endParaRPr lang="en-US" sz="2000" dirty="0"/>
          </a:p>
          <a:p>
            <a:pPr marL="457200" indent="-457200">
              <a:spcAft>
                <a:spcPts val="800"/>
              </a:spcAft>
              <a:buFont typeface="+mj-lt"/>
              <a:buAutoNum type="arabicPeriod"/>
            </a:pPr>
            <a:r>
              <a:rPr lang="hi-IN" sz="2000" dirty="0"/>
              <a:t>व्यापार में प्राथमिक दस्तावेज  </a:t>
            </a:r>
            <a:endParaRPr lang="en-US" sz="2000" dirty="0"/>
          </a:p>
          <a:p>
            <a:pPr marL="457200" indent="-457200">
              <a:spcAft>
                <a:spcPts val="800"/>
              </a:spcAft>
              <a:buFont typeface="+mj-lt"/>
              <a:buAutoNum type="arabicPeriod"/>
            </a:pPr>
            <a:r>
              <a:rPr lang="en-US" sz="2000" dirty="0" err="1"/>
              <a:t>परफोरमेंस</a:t>
            </a:r>
            <a:r>
              <a:rPr lang="en-US" sz="2000" dirty="0"/>
              <a:t> </a:t>
            </a:r>
            <a:r>
              <a:rPr lang="en-US" sz="2000" dirty="0" err="1"/>
              <a:t>ट्रैकिंग</a:t>
            </a:r>
            <a:r>
              <a:rPr lang="en-US" sz="2000" dirty="0"/>
              <a:t> </a:t>
            </a:r>
            <a:r>
              <a:rPr lang="en-US" sz="2000" dirty="0" err="1"/>
              <a:t>शीट</a:t>
            </a:r>
            <a:r>
              <a:rPr lang="en-US" sz="2000" dirty="0"/>
              <a:t> /</a:t>
            </a:r>
            <a:r>
              <a:rPr lang="hi-IN" sz="2000" dirty="0"/>
              <a:t>कार्यप्रदर्शन निरीक्षण पत्र </a:t>
            </a:r>
            <a:endParaRPr lang="en-US" sz="2000" dirty="0"/>
          </a:p>
          <a:p>
            <a:pPr marL="457200" indent="-457200">
              <a:spcAft>
                <a:spcPts val="800"/>
              </a:spcAft>
              <a:buFont typeface="+mj-lt"/>
              <a:buAutoNum type="arabicPeriod"/>
            </a:pPr>
            <a:r>
              <a:rPr lang="hi-IN" sz="2000" dirty="0"/>
              <a:t>अभ्यास </a:t>
            </a:r>
            <a:endParaRPr lang="en-US" sz="2000" dirty="0"/>
          </a:p>
          <a:p>
            <a:pPr marL="457200" indent="-457200">
              <a:spcAft>
                <a:spcPts val="800"/>
              </a:spcAft>
              <a:buFont typeface="+mj-lt"/>
              <a:buAutoNum type="arabicPeriod"/>
            </a:pPr>
            <a:r>
              <a:rPr lang="en-US" sz="2000" dirty="0" err="1"/>
              <a:t>व्यापार</a:t>
            </a:r>
            <a:r>
              <a:rPr lang="en-US" sz="2000" dirty="0"/>
              <a:t> </a:t>
            </a:r>
            <a:r>
              <a:rPr lang="x-none" sz="2000" dirty="0"/>
              <a:t>प्रारूप </a:t>
            </a:r>
            <a:r>
              <a:rPr lang="en-US" sz="2000" dirty="0" err="1"/>
              <a:t>पत्र</a:t>
            </a:r>
            <a:r>
              <a:rPr lang="en-US" sz="2000" dirty="0"/>
              <a:t> </a:t>
            </a:r>
            <a:r>
              <a:rPr lang="hi-IN" sz="2000" dirty="0"/>
              <a:t> </a:t>
            </a:r>
            <a:endParaRPr lang="en-US" sz="2000" dirty="0"/>
          </a:p>
          <a:p>
            <a:pPr marL="457200" indent="-457200">
              <a:spcAft>
                <a:spcPts val="800"/>
              </a:spcAft>
              <a:buFont typeface="+mj-lt"/>
              <a:buAutoNum type="arabicPeriod"/>
            </a:pPr>
            <a:endParaRPr lang="en-US" sz="2000" dirty="0"/>
          </a:p>
        </p:txBody>
      </p:sp>
    </p:spTree>
    <p:extLst>
      <p:ext uri="{BB962C8B-B14F-4D97-AF65-F5344CB8AC3E}">
        <p14:creationId xmlns:p14="http://schemas.microsoft.com/office/powerpoint/2010/main" val="14306443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ln>
            <a:solidFill>
              <a:schemeClr val="tx1"/>
            </a:solidFill>
          </a:ln>
        </p:spPr>
        <p:txBody>
          <a:bodyPr>
            <a:noAutofit/>
          </a:bodyPr>
          <a:lstStyle/>
          <a:p>
            <a:r>
              <a:rPr lang="en-US" sz="2800" b="1" dirty="0">
                <a:latin typeface="+mn-lt"/>
              </a:rPr>
              <a:t>Business Profile Sheet</a:t>
            </a:r>
          </a:p>
        </p:txBody>
      </p:sp>
      <p:sp>
        <p:nvSpPr>
          <p:cNvPr id="9" name="Content Placeholder 4"/>
          <p:cNvSpPr>
            <a:spLocks noGrp="1"/>
          </p:cNvSpPr>
          <p:nvPr>
            <p:ph sz="half" idx="1"/>
          </p:nvPr>
        </p:nvSpPr>
        <p:spPr>
          <a:xfrm>
            <a:off x="201706" y="968187"/>
            <a:ext cx="4313144" cy="3765178"/>
          </a:xfrm>
          <a:ln>
            <a:solidFill>
              <a:schemeClr val="tx1"/>
            </a:solidFill>
          </a:ln>
        </p:spPr>
        <p:txBody>
          <a:bodyPr anchor="ctr">
            <a:normAutofit/>
          </a:bodyPr>
          <a:lstStyle/>
          <a:p>
            <a:pPr>
              <a:spcBef>
                <a:spcPts val="1200"/>
              </a:spcBef>
            </a:pPr>
            <a:r>
              <a:rPr lang="en-US" sz="2400" dirty="0"/>
              <a:t>Used for collecting information of the business for the first time. This acts as a base for further record-keeping</a:t>
            </a:r>
          </a:p>
          <a:p>
            <a:pPr>
              <a:spcBef>
                <a:spcPts val="1200"/>
              </a:spcBef>
            </a:pPr>
            <a:r>
              <a:rPr lang="en-US" sz="2400" dirty="0"/>
              <a:t>It contains basic details of the owner/s, location and type of business</a:t>
            </a:r>
          </a:p>
          <a:p>
            <a:pPr>
              <a:spcBef>
                <a:spcPts val="1200"/>
              </a:spcBef>
            </a:pPr>
            <a:r>
              <a:rPr lang="en-US" sz="2400" dirty="0"/>
              <a:t>It also contains details related to what business owns and what it owes others</a:t>
            </a:r>
          </a:p>
        </p:txBody>
      </p:sp>
      <p:sp>
        <p:nvSpPr>
          <p:cNvPr id="15" name="Rectangle 14"/>
          <p:cNvSpPr/>
          <p:nvPr/>
        </p:nvSpPr>
        <p:spPr>
          <a:xfrm>
            <a:off x="201706" y="4867835"/>
            <a:ext cx="4313144" cy="178696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i="1" dirty="0">
                <a:solidFill>
                  <a:schemeClr val="tx1"/>
                </a:solidFill>
              </a:rPr>
              <a:t>Exercise 1:</a:t>
            </a:r>
            <a:r>
              <a:rPr lang="en-US" sz="2000" dirty="0">
                <a:solidFill>
                  <a:schemeClr val="tx1"/>
                </a:solidFill>
              </a:rPr>
              <a:t> Look at the Business Profile Sheet shown in the Appendix at the end and understand the information to be collected in it. Discuss what is the purpose of collecting this information.</a:t>
            </a:r>
          </a:p>
        </p:txBody>
      </p:sp>
      <p:sp>
        <p:nvSpPr>
          <p:cNvPr id="8" name="Title 3"/>
          <p:cNvSpPr txBox="1">
            <a:spLocks/>
          </p:cNvSpPr>
          <p:nvPr/>
        </p:nvSpPr>
        <p:spPr>
          <a:xfrm>
            <a:off x="4667689"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err="1">
                <a:latin typeface="+mn-lt"/>
              </a:rPr>
              <a:t>व्यापार</a:t>
            </a:r>
            <a:r>
              <a:rPr lang="en-US" sz="2800" b="1" dirty="0">
                <a:latin typeface="+mn-lt"/>
              </a:rPr>
              <a:t> </a:t>
            </a:r>
            <a:r>
              <a:rPr lang="x-none" sz="2800" b="1" dirty="0">
                <a:latin typeface="+mn-lt"/>
              </a:rPr>
              <a:t>प्रारूप </a:t>
            </a:r>
            <a:r>
              <a:rPr lang="en-US" sz="2800" b="1" dirty="0" err="1">
                <a:latin typeface="+mn-lt"/>
              </a:rPr>
              <a:t>पत्र</a:t>
            </a:r>
            <a:r>
              <a:rPr lang="en-US" sz="2800" b="1" dirty="0">
                <a:latin typeface="+mn-lt"/>
              </a:rPr>
              <a:t> </a:t>
            </a:r>
          </a:p>
        </p:txBody>
      </p:sp>
      <p:sp>
        <p:nvSpPr>
          <p:cNvPr id="11" name="Content Placeholder 4"/>
          <p:cNvSpPr>
            <a:spLocks noGrp="1"/>
          </p:cNvSpPr>
          <p:nvPr>
            <p:ph sz="half" idx="1"/>
          </p:nvPr>
        </p:nvSpPr>
        <p:spPr>
          <a:xfrm>
            <a:off x="4667689" y="968187"/>
            <a:ext cx="4313144" cy="3765178"/>
          </a:xfrm>
          <a:ln>
            <a:solidFill>
              <a:schemeClr val="tx1"/>
            </a:solidFill>
          </a:ln>
        </p:spPr>
        <p:txBody>
          <a:bodyPr anchor="ctr">
            <a:normAutofit lnSpcReduction="10000"/>
          </a:bodyPr>
          <a:lstStyle/>
          <a:p>
            <a:pPr>
              <a:spcBef>
                <a:spcPts val="1200"/>
              </a:spcBef>
            </a:pPr>
            <a:r>
              <a:rPr lang="x-none" sz="2400" dirty="0"/>
              <a:t>इसका प्रयोग पहली बार व्यापार की जानकारी एकत्रित करने के लिए किया जाता है, जो आगे के दस्तावेज रखने के लिए एक आधार का निर्माण करते हैं</a:t>
            </a:r>
          </a:p>
          <a:p>
            <a:pPr>
              <a:spcBef>
                <a:spcPts val="1200"/>
              </a:spcBef>
            </a:pPr>
            <a:r>
              <a:rPr lang="x-none" sz="2400" dirty="0"/>
              <a:t>यह मालिक, स्थान और व्यापार के प्रकार की मौलिक जानकारियों को दर्ज करता है</a:t>
            </a:r>
          </a:p>
          <a:p>
            <a:pPr>
              <a:spcBef>
                <a:spcPts val="1200"/>
              </a:spcBef>
            </a:pPr>
            <a:r>
              <a:rPr lang="x-none" sz="2400" dirty="0"/>
              <a:t>व्यापार के पास क्या है और व्यापार पर क्या ऋण है, इससे संबंधित जानकारियां भी दर्ज करता है</a:t>
            </a:r>
            <a:endParaRPr lang="en-US" sz="2400" dirty="0"/>
          </a:p>
        </p:txBody>
      </p:sp>
      <p:sp>
        <p:nvSpPr>
          <p:cNvPr id="12" name="Rectangle 11"/>
          <p:cNvSpPr/>
          <p:nvPr/>
        </p:nvSpPr>
        <p:spPr>
          <a:xfrm>
            <a:off x="4667689" y="4867835"/>
            <a:ext cx="4313144" cy="178696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x-none" sz="2000" b="1" i="1" dirty="0">
                <a:solidFill>
                  <a:schemeClr val="tx1"/>
                </a:solidFill>
              </a:rPr>
              <a:t>अभ्यास 1: </a:t>
            </a:r>
            <a:r>
              <a:rPr lang="x-none" sz="2000" dirty="0">
                <a:solidFill>
                  <a:schemeClr val="tx1"/>
                </a:solidFill>
              </a:rPr>
              <a:t>स्क्रीन पर दिखाए गए एक बार के लिए प्रारूप को देखिए और इसमें एकत्रित जानकारी को समझिए। चर्चा कीजिए कि इस जानकारी को एकत्रित करने का उद्देश्य क्या है।</a:t>
            </a:r>
            <a:endParaRPr lang="en-US" sz="2000" dirty="0">
              <a:solidFill>
                <a:schemeClr val="tx1"/>
              </a:solidFill>
            </a:endParaRPr>
          </a:p>
        </p:txBody>
      </p:sp>
      <p:sp>
        <p:nvSpPr>
          <p:cNvPr id="13"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C0E02877-2EF1-CC4D-8ABF-FDCE3E0A357C}" type="slidenum">
              <a:rPr lang="en-US" sz="1600" b="1" smtClean="0">
                <a:solidFill>
                  <a:prstClr val="black"/>
                </a:solidFill>
              </a:rPr>
              <a:t>13</a:t>
            </a:fld>
            <a:endParaRPr lang="en-US" sz="1600" b="1" dirty="0">
              <a:solidFill>
                <a:prstClr val="black"/>
              </a:solidFill>
            </a:endParaRPr>
          </a:p>
        </p:txBody>
      </p:sp>
    </p:spTree>
    <p:extLst>
      <p:ext uri="{BB962C8B-B14F-4D97-AF65-F5344CB8AC3E}">
        <p14:creationId xmlns:p14="http://schemas.microsoft.com/office/powerpoint/2010/main" val="2762812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ln>
            <a:solidFill>
              <a:schemeClr val="tx1"/>
            </a:solidFill>
          </a:ln>
        </p:spPr>
        <p:txBody>
          <a:bodyPr>
            <a:noAutofit/>
          </a:bodyPr>
          <a:lstStyle/>
          <a:p>
            <a:r>
              <a:rPr lang="en-US" sz="2800" b="1" dirty="0">
                <a:latin typeface="+mn-lt"/>
              </a:rPr>
              <a:t>Day-book</a:t>
            </a:r>
          </a:p>
        </p:txBody>
      </p:sp>
      <p:sp>
        <p:nvSpPr>
          <p:cNvPr id="9" name="Content Placeholder 4"/>
          <p:cNvSpPr>
            <a:spLocks noGrp="1"/>
          </p:cNvSpPr>
          <p:nvPr>
            <p:ph sz="half" idx="1"/>
          </p:nvPr>
        </p:nvSpPr>
        <p:spPr>
          <a:xfrm>
            <a:off x="201706" y="968188"/>
            <a:ext cx="4313144" cy="3388659"/>
          </a:xfrm>
          <a:ln>
            <a:solidFill>
              <a:schemeClr val="tx1"/>
            </a:solidFill>
          </a:ln>
        </p:spPr>
        <p:txBody>
          <a:bodyPr>
            <a:normAutofit lnSpcReduction="10000"/>
          </a:bodyPr>
          <a:lstStyle/>
          <a:p>
            <a:pPr>
              <a:spcBef>
                <a:spcPts val="600"/>
              </a:spcBef>
            </a:pPr>
            <a:r>
              <a:rPr lang="en-US" sz="2400" dirty="0"/>
              <a:t>Register kept for capturing daily transactions of business</a:t>
            </a:r>
          </a:p>
          <a:p>
            <a:pPr>
              <a:spcBef>
                <a:spcPts val="600"/>
              </a:spcBef>
            </a:pPr>
            <a:r>
              <a:rPr lang="en-US" sz="2400" dirty="0"/>
              <a:t>It records all key income and expense transactions of the business </a:t>
            </a:r>
            <a:r>
              <a:rPr lang="en-US" sz="2400" dirty="0" err="1"/>
              <a:t>Eg</a:t>
            </a:r>
            <a:r>
              <a:rPr lang="en-US" sz="2400" dirty="0"/>
              <a:t>: Purchases, Sales</a:t>
            </a:r>
          </a:p>
          <a:p>
            <a:pPr>
              <a:spcBef>
                <a:spcPts val="600"/>
              </a:spcBef>
            </a:pPr>
            <a:r>
              <a:rPr lang="en-US" sz="2400" dirty="0"/>
              <a:t>Gives accurate information regarding business for generating financial statements</a:t>
            </a:r>
          </a:p>
          <a:p>
            <a:pPr>
              <a:spcBef>
                <a:spcPts val="600"/>
              </a:spcBef>
            </a:pPr>
            <a:r>
              <a:rPr lang="en-US" sz="2400" dirty="0"/>
              <a:t>Day-book format differs for different types of business</a:t>
            </a:r>
          </a:p>
        </p:txBody>
      </p:sp>
      <p:sp>
        <p:nvSpPr>
          <p:cNvPr id="11" name="Rectangle 10"/>
          <p:cNvSpPr/>
          <p:nvPr/>
        </p:nvSpPr>
        <p:spPr>
          <a:xfrm>
            <a:off x="201706" y="4491317"/>
            <a:ext cx="4313144" cy="200361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i="1" dirty="0">
                <a:solidFill>
                  <a:schemeClr val="tx1"/>
                </a:solidFill>
              </a:rPr>
              <a:t>Discussion:</a:t>
            </a:r>
            <a:r>
              <a:rPr lang="en-US" sz="2000" dirty="0">
                <a:solidFill>
                  <a:schemeClr val="tx1"/>
                </a:solidFill>
              </a:rPr>
              <a:t>  Look at the Day-book examples for </a:t>
            </a:r>
            <a:r>
              <a:rPr lang="en-US" sz="2000" dirty="0" err="1">
                <a:solidFill>
                  <a:schemeClr val="tx1"/>
                </a:solidFill>
              </a:rPr>
              <a:t>Kanku’s</a:t>
            </a:r>
            <a:r>
              <a:rPr lang="en-US" sz="2000" dirty="0">
                <a:solidFill>
                  <a:schemeClr val="tx1"/>
                </a:solidFill>
              </a:rPr>
              <a:t> General </a:t>
            </a:r>
            <a:r>
              <a:rPr lang="en-US" sz="2000" dirty="0" err="1">
                <a:solidFill>
                  <a:schemeClr val="tx1"/>
                </a:solidFill>
              </a:rPr>
              <a:t>Store,Leena’s</a:t>
            </a:r>
            <a:r>
              <a:rPr lang="en-US" sz="2000" dirty="0">
                <a:solidFill>
                  <a:schemeClr val="tx1"/>
                </a:solidFill>
              </a:rPr>
              <a:t> Pickles and </a:t>
            </a:r>
            <a:r>
              <a:rPr lang="en-US" sz="2000" dirty="0" err="1">
                <a:solidFill>
                  <a:schemeClr val="tx1"/>
                </a:solidFill>
              </a:rPr>
              <a:t>Namita’s</a:t>
            </a:r>
            <a:r>
              <a:rPr lang="en-US" sz="2000" dirty="0">
                <a:solidFill>
                  <a:schemeClr val="tx1"/>
                </a:solidFill>
              </a:rPr>
              <a:t> Beauty </a:t>
            </a:r>
            <a:r>
              <a:rPr lang="en-US" sz="2000" dirty="0" err="1">
                <a:solidFill>
                  <a:schemeClr val="tx1"/>
                </a:solidFill>
              </a:rPr>
              <a:t>Parlourin</a:t>
            </a:r>
            <a:r>
              <a:rPr lang="en-US" sz="2000" dirty="0">
                <a:solidFill>
                  <a:schemeClr val="tx1"/>
                </a:solidFill>
              </a:rPr>
              <a:t> the next few slides. What are the differences and similarities in the three formats?</a:t>
            </a:r>
          </a:p>
        </p:txBody>
      </p:sp>
      <p:sp>
        <p:nvSpPr>
          <p:cNvPr id="8" name="Title 3"/>
          <p:cNvSpPr txBox="1">
            <a:spLocks/>
          </p:cNvSpPr>
          <p:nvPr/>
        </p:nvSpPr>
        <p:spPr>
          <a:xfrm>
            <a:off x="4687567"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800" b="1" dirty="0">
                <a:latin typeface="+mn-lt"/>
              </a:rPr>
              <a:t>दैनिक बही </a:t>
            </a:r>
            <a:endParaRPr lang="en-US" sz="2800" b="1" dirty="0">
              <a:latin typeface="+mn-lt"/>
            </a:endParaRPr>
          </a:p>
        </p:txBody>
      </p:sp>
      <p:sp>
        <p:nvSpPr>
          <p:cNvPr id="13" name="Content Placeholder 4"/>
          <p:cNvSpPr>
            <a:spLocks noGrp="1"/>
          </p:cNvSpPr>
          <p:nvPr>
            <p:ph sz="half" idx="1"/>
          </p:nvPr>
        </p:nvSpPr>
        <p:spPr>
          <a:xfrm>
            <a:off x="4687567" y="968188"/>
            <a:ext cx="4313144" cy="3388659"/>
          </a:xfrm>
          <a:ln>
            <a:solidFill>
              <a:schemeClr val="tx1"/>
            </a:solidFill>
          </a:ln>
        </p:spPr>
        <p:txBody>
          <a:bodyPr>
            <a:normAutofit fontScale="85000" lnSpcReduction="10000"/>
          </a:bodyPr>
          <a:lstStyle/>
          <a:p>
            <a:pPr>
              <a:spcBef>
                <a:spcPts val="600"/>
              </a:spcBef>
            </a:pPr>
            <a:endParaRPr lang="x-none" sz="2400" dirty="0"/>
          </a:p>
          <a:p>
            <a:pPr>
              <a:spcBef>
                <a:spcPts val="600"/>
              </a:spcBef>
            </a:pPr>
            <a:r>
              <a:rPr lang="x-none" sz="2400" dirty="0"/>
              <a:t>इस रजिस्टर को व्यापार के दैनिक लेन—देनों को दर्ज करने के लिए रखा जाता है</a:t>
            </a:r>
          </a:p>
          <a:p>
            <a:pPr>
              <a:spcBef>
                <a:spcPts val="600"/>
              </a:spcBef>
            </a:pPr>
            <a:r>
              <a:rPr lang="x-none" sz="2400" dirty="0"/>
              <a:t>यह व्यापार की सभी प्रमुख आय और व्यय लेन—देनों को दर्ज करता है जैसे </a:t>
            </a:r>
            <a:r>
              <a:rPr lang="x-none" sz="2400"/>
              <a:t>कि </a:t>
            </a:r>
            <a:r>
              <a:rPr lang="hi-IN" sz="2400" dirty="0"/>
              <a:t>खरीदारी</a:t>
            </a:r>
            <a:r>
              <a:rPr lang="x-none" sz="2400"/>
              <a:t>, </a:t>
            </a:r>
            <a:r>
              <a:rPr lang="x-none" sz="2400" dirty="0"/>
              <a:t>बिक्री</a:t>
            </a:r>
          </a:p>
          <a:p>
            <a:pPr>
              <a:spcBef>
                <a:spcPts val="600"/>
              </a:spcBef>
            </a:pPr>
            <a:r>
              <a:rPr lang="x-none" sz="2400" dirty="0"/>
              <a:t>वित्तीय ब्यौरे का निर्माण करने के लिए व्यापार से संबंधित स्पष्ट जानकारी देता है</a:t>
            </a:r>
          </a:p>
          <a:p>
            <a:pPr>
              <a:spcBef>
                <a:spcPts val="600"/>
              </a:spcBef>
            </a:pPr>
            <a:r>
              <a:rPr lang="x-none" sz="2400" dirty="0"/>
              <a:t>दैनिक बही का प्रारूप अलग—अलग प्रकार के व्यापारों के लिए अलग—अलग होता है</a:t>
            </a:r>
            <a:endParaRPr lang="en-US" sz="2400" dirty="0"/>
          </a:p>
        </p:txBody>
      </p:sp>
      <p:sp>
        <p:nvSpPr>
          <p:cNvPr id="14" name="Rectangle 13"/>
          <p:cNvSpPr/>
          <p:nvPr/>
        </p:nvSpPr>
        <p:spPr>
          <a:xfrm>
            <a:off x="4687567" y="4491317"/>
            <a:ext cx="4313144" cy="200361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x-none" sz="2000" b="1" i="1" dirty="0">
                <a:solidFill>
                  <a:schemeClr val="tx1"/>
                </a:solidFill>
              </a:rPr>
              <a:t>चर्चा: </a:t>
            </a:r>
            <a:r>
              <a:rPr lang="x-none" sz="2000" dirty="0">
                <a:solidFill>
                  <a:schemeClr val="tx1"/>
                </a:solidFill>
              </a:rPr>
              <a:t>अगली कुछ स्लाइड्स में कंकू की किराना दुकान, नमिता का ब्यूटी पार्लर और टेस्टी चाय की दुकान के लिए दैनिक बही का उदाहरण देखते हैं। इन तीनों प्रारूपों में क्या अंतर और समानताएं हैं?</a:t>
            </a:r>
            <a:endParaRPr lang="en-US" sz="2000" dirty="0">
              <a:solidFill>
                <a:schemeClr val="tx1"/>
              </a:solidFill>
            </a:endParaRPr>
          </a:p>
        </p:txBody>
      </p:sp>
      <p:sp>
        <p:nvSpPr>
          <p:cNvPr id="15"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2829C625-FA99-9A41-A566-254D699F0560}" type="slidenum">
              <a:rPr lang="en-US" sz="1600" b="1" smtClean="0">
                <a:solidFill>
                  <a:prstClr val="black"/>
                </a:solidFill>
              </a:rPr>
              <a:t>14</a:t>
            </a:fld>
            <a:endParaRPr lang="en-US" sz="1600" b="1" dirty="0">
              <a:solidFill>
                <a:prstClr val="black"/>
              </a:solidFill>
            </a:endParaRPr>
          </a:p>
        </p:txBody>
      </p:sp>
    </p:spTree>
    <p:extLst>
      <p:ext uri="{BB962C8B-B14F-4D97-AF65-F5344CB8AC3E}">
        <p14:creationId xmlns:p14="http://schemas.microsoft.com/office/powerpoint/2010/main" val="1833679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9155" y="1016317"/>
            <a:ext cx="8727141" cy="656850"/>
          </a:xfrm>
          <a:ln>
            <a:solidFill>
              <a:schemeClr val="tx1"/>
            </a:solidFill>
          </a:ln>
        </p:spPr>
        <p:txBody>
          <a:bodyPr>
            <a:noAutofit/>
          </a:bodyPr>
          <a:lstStyle/>
          <a:p>
            <a:pPr algn="ctr"/>
            <a:r>
              <a:rPr lang="x-none" sz="2800" b="1" dirty="0"/>
              <a:t>एक उद्यमी द्वारा दैनिक बही बनाना </a:t>
            </a:r>
            <a:endParaRPr lang="en-US" sz="2800" b="1" dirty="0"/>
          </a:p>
        </p:txBody>
      </p:sp>
      <p:sp>
        <p:nvSpPr>
          <p:cNvPr id="5" name="Title 3"/>
          <p:cNvSpPr txBox="1">
            <a:spLocks/>
          </p:cNvSpPr>
          <p:nvPr/>
        </p:nvSpPr>
        <p:spPr>
          <a:xfrm>
            <a:off x="279155" y="254318"/>
            <a:ext cx="8727141"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latin typeface="+mn-lt"/>
              </a:rPr>
              <a:t>Day-book Maintained by an Entrepreneur</a:t>
            </a:r>
          </a:p>
        </p:txBody>
      </p:sp>
      <p:pic>
        <p:nvPicPr>
          <p:cNvPr id="6" name="Picture 5" descr="Untitled.png"/>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b="9676"/>
          <a:stretch/>
        </p:blipFill>
        <p:spPr>
          <a:xfrm>
            <a:off x="810089" y="1793306"/>
            <a:ext cx="7413199" cy="4635622"/>
          </a:xfrm>
          <a:prstGeom prst="rect">
            <a:avLst/>
          </a:prstGeom>
          <a:ln>
            <a:solidFill>
              <a:schemeClr val="tx1"/>
            </a:solidFill>
          </a:ln>
        </p:spPr>
      </p:pic>
      <p:sp>
        <p:nvSpPr>
          <p:cNvPr id="7"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D48E4A78-BB62-5E49-8F29-28E07A78ABD2}" type="slidenum">
              <a:rPr lang="en-US" sz="1600" b="1" smtClean="0">
                <a:solidFill>
                  <a:prstClr val="black"/>
                </a:solidFill>
              </a:rPr>
              <a:t>15</a:t>
            </a:fld>
            <a:endParaRPr lang="en-US" sz="1600" b="1" dirty="0">
              <a:solidFill>
                <a:prstClr val="black"/>
              </a:solidFill>
            </a:endParaRPr>
          </a:p>
        </p:txBody>
      </p:sp>
    </p:spTree>
    <p:extLst>
      <p:ext uri="{BB962C8B-B14F-4D97-AF65-F5344CB8AC3E}">
        <p14:creationId xmlns:p14="http://schemas.microsoft.com/office/powerpoint/2010/main" val="2014254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5" y="176868"/>
            <a:ext cx="8727141" cy="656850"/>
          </a:xfrm>
          <a:ln>
            <a:solidFill>
              <a:schemeClr val="tx1"/>
            </a:solidFill>
          </a:ln>
        </p:spPr>
        <p:txBody>
          <a:bodyPr>
            <a:noAutofit/>
          </a:bodyPr>
          <a:lstStyle/>
          <a:p>
            <a:pPr algn="ctr"/>
            <a:r>
              <a:rPr lang="en-US" sz="2800" b="1" dirty="0">
                <a:latin typeface="+mn-lt"/>
              </a:rPr>
              <a:t>Example 1: Day-book format for </a:t>
            </a:r>
            <a:r>
              <a:rPr lang="en-US" sz="2800" b="1" dirty="0" err="1">
                <a:latin typeface="+mn-lt"/>
              </a:rPr>
              <a:t>Kanku’s</a:t>
            </a:r>
            <a:r>
              <a:rPr lang="en-US" sz="2800" b="1" dirty="0">
                <a:latin typeface="+mn-lt"/>
              </a:rPr>
              <a:t> General Store </a:t>
            </a:r>
            <a:r>
              <a:rPr lang="en-US" sz="2000" b="1" dirty="0">
                <a:latin typeface="+mn-lt"/>
              </a:rPr>
              <a:t>1/2</a:t>
            </a:r>
            <a:endParaRPr lang="en-US" sz="2800" b="1" dirty="0">
              <a:latin typeface="+mn-lt"/>
            </a:endParaRPr>
          </a:p>
        </p:txBody>
      </p:sp>
      <p:graphicFrame>
        <p:nvGraphicFramePr>
          <p:cNvPr id="20" name="Content Placeholder 3"/>
          <p:cNvGraphicFramePr>
            <a:graphicFrameLocks noGrp="1"/>
          </p:cNvGraphicFramePr>
          <p:nvPr>
            <p:ph idx="1"/>
            <p:extLst>
              <p:ext uri="{D42A27DB-BD31-4B8C-83A1-F6EECF244321}">
                <p14:modId xmlns:p14="http://schemas.microsoft.com/office/powerpoint/2010/main" val="1968838891"/>
              </p:ext>
            </p:extLst>
          </p:nvPr>
        </p:nvGraphicFramePr>
        <p:xfrm>
          <a:off x="262212" y="1772586"/>
          <a:ext cx="8606123" cy="4088575"/>
        </p:xfrm>
        <a:graphic>
          <a:graphicData uri="http://schemas.openxmlformats.org/drawingml/2006/table">
            <a:tbl>
              <a:tblPr firstRow="1" bandRow="1">
                <a:tableStyleId>{5940675A-B579-460E-94D1-54222C63F5DA}</a:tableStyleId>
              </a:tblPr>
              <a:tblGrid>
                <a:gridCol w="1090893">
                  <a:extLst>
                    <a:ext uri="{9D8B030D-6E8A-4147-A177-3AD203B41FA5}">
                      <a16:colId xmlns:a16="http://schemas.microsoft.com/office/drawing/2014/main" val="20000"/>
                    </a:ext>
                  </a:extLst>
                </a:gridCol>
                <a:gridCol w="1090893">
                  <a:extLst>
                    <a:ext uri="{9D8B030D-6E8A-4147-A177-3AD203B41FA5}">
                      <a16:colId xmlns:a16="http://schemas.microsoft.com/office/drawing/2014/main" val="20001"/>
                    </a:ext>
                  </a:extLst>
                </a:gridCol>
                <a:gridCol w="1090893">
                  <a:extLst>
                    <a:ext uri="{9D8B030D-6E8A-4147-A177-3AD203B41FA5}">
                      <a16:colId xmlns:a16="http://schemas.microsoft.com/office/drawing/2014/main" val="20002"/>
                    </a:ext>
                  </a:extLst>
                </a:gridCol>
                <a:gridCol w="1090893">
                  <a:extLst>
                    <a:ext uri="{9D8B030D-6E8A-4147-A177-3AD203B41FA5}">
                      <a16:colId xmlns:a16="http://schemas.microsoft.com/office/drawing/2014/main" val="20003"/>
                    </a:ext>
                  </a:extLst>
                </a:gridCol>
                <a:gridCol w="1090893">
                  <a:extLst>
                    <a:ext uri="{9D8B030D-6E8A-4147-A177-3AD203B41FA5}">
                      <a16:colId xmlns:a16="http://schemas.microsoft.com/office/drawing/2014/main" val="20004"/>
                    </a:ext>
                  </a:extLst>
                </a:gridCol>
                <a:gridCol w="1090893">
                  <a:extLst>
                    <a:ext uri="{9D8B030D-6E8A-4147-A177-3AD203B41FA5}">
                      <a16:colId xmlns:a16="http://schemas.microsoft.com/office/drawing/2014/main" val="20005"/>
                    </a:ext>
                  </a:extLst>
                </a:gridCol>
                <a:gridCol w="1090893">
                  <a:extLst>
                    <a:ext uri="{9D8B030D-6E8A-4147-A177-3AD203B41FA5}">
                      <a16:colId xmlns:a16="http://schemas.microsoft.com/office/drawing/2014/main" val="20006"/>
                    </a:ext>
                  </a:extLst>
                </a:gridCol>
                <a:gridCol w="969872">
                  <a:extLst>
                    <a:ext uri="{9D8B030D-6E8A-4147-A177-3AD203B41FA5}">
                      <a16:colId xmlns:a16="http://schemas.microsoft.com/office/drawing/2014/main" val="20007"/>
                    </a:ext>
                  </a:extLst>
                </a:gridCol>
              </a:tblGrid>
              <a:tr h="371878">
                <a:tc>
                  <a:txBody>
                    <a:bodyPr/>
                    <a:lstStyle/>
                    <a:p>
                      <a:pPr algn="ctr" fontAlgn="b"/>
                      <a:r>
                        <a:rPr lang="en-US" sz="1600" u="none" strike="noStrike" dirty="0">
                          <a:effectLst/>
                          <a:latin typeface="+mn-lt"/>
                        </a:rPr>
                        <a:t>A</a:t>
                      </a:r>
                      <a:endParaRPr lang="en-US" sz="1600" b="1" i="0" u="none" strike="noStrike" dirty="0">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B</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C</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D</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E</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F</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G</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dirty="0">
                          <a:effectLst/>
                          <a:latin typeface="+mn-lt"/>
                        </a:rPr>
                        <a:t>H</a:t>
                      </a:r>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0"/>
                  </a:ext>
                </a:extLst>
              </a:tr>
              <a:tr h="1113087">
                <a:tc>
                  <a:txBody>
                    <a:bodyPr/>
                    <a:lstStyle/>
                    <a:p>
                      <a:pPr algn="ctr" fontAlgn="ctr"/>
                      <a:r>
                        <a:rPr lang="de-DE" sz="1600" u="none" strike="noStrike" dirty="0">
                          <a:effectLst/>
                          <a:latin typeface="+mn-lt"/>
                        </a:rPr>
                        <a:t>Date</a:t>
                      </a:r>
                      <a:endParaRPr lang="de-DE"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a:effectLst/>
                          <a:latin typeface="+mn-lt"/>
                        </a:rPr>
                        <a:t>Cash Sales</a:t>
                      </a:r>
                      <a:endParaRPr lang="en-US" sz="1600" b="1" i="0" u="none" strike="noStrike">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Credit Sales</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a:effectLst/>
                          <a:latin typeface="+mn-lt"/>
                        </a:rPr>
                        <a:t>Amount Received from Debtors</a:t>
                      </a:r>
                      <a:endParaRPr lang="en-US" sz="1600" b="1" i="0" u="none" strike="noStrike">
                        <a:solidFill>
                          <a:srgbClr val="000000"/>
                        </a:solidFill>
                        <a:effectLst/>
                        <a:latin typeface="+mn-lt"/>
                      </a:endParaRPr>
                    </a:p>
                  </a:txBody>
                  <a:tcPr marL="12700" marR="12700" marT="12700" marB="0" anchor="ctr"/>
                </a:tc>
                <a:tc>
                  <a:txBody>
                    <a:bodyPr/>
                    <a:lstStyle/>
                    <a:p>
                      <a:pPr algn="ctr" fontAlgn="ctr"/>
                      <a:r>
                        <a:rPr lang="en-US" sz="1600" u="none" strike="noStrike">
                          <a:effectLst/>
                          <a:latin typeface="+mn-lt"/>
                        </a:rPr>
                        <a:t>Cash added to the Business</a:t>
                      </a:r>
                      <a:endParaRPr lang="en-US" sz="1600" b="1" i="0" u="none" strike="noStrike">
                        <a:solidFill>
                          <a:srgbClr val="000000"/>
                        </a:solidFill>
                        <a:effectLst/>
                        <a:latin typeface="+mn-lt"/>
                      </a:endParaRPr>
                    </a:p>
                  </a:txBody>
                  <a:tcPr marL="12700" marR="12700" marT="12700" marB="0" anchor="ctr"/>
                </a:tc>
                <a:tc>
                  <a:txBody>
                    <a:bodyPr/>
                    <a:lstStyle/>
                    <a:p>
                      <a:pPr algn="ctr" fontAlgn="ctr"/>
                      <a:r>
                        <a:rPr lang="en-US" sz="1600" u="none" strike="noStrike">
                          <a:effectLst/>
                          <a:latin typeface="+mn-lt"/>
                        </a:rPr>
                        <a:t>Cash Purchase</a:t>
                      </a:r>
                      <a:endParaRPr lang="en-US" sz="1600" b="1" i="0" u="none" strike="noStrike">
                        <a:solidFill>
                          <a:srgbClr val="000000"/>
                        </a:solidFill>
                        <a:effectLst/>
                        <a:latin typeface="+mn-lt"/>
                      </a:endParaRPr>
                    </a:p>
                  </a:txBody>
                  <a:tcPr marL="12700" marR="12700" marT="12700" marB="0" anchor="ctr"/>
                </a:tc>
                <a:tc>
                  <a:txBody>
                    <a:bodyPr/>
                    <a:lstStyle/>
                    <a:p>
                      <a:pPr algn="ctr" fontAlgn="ctr"/>
                      <a:r>
                        <a:rPr lang="en-US" sz="1600" u="none" strike="noStrike">
                          <a:effectLst/>
                          <a:latin typeface="+mn-lt"/>
                        </a:rPr>
                        <a:t>Credit Purchase</a:t>
                      </a:r>
                      <a:endParaRPr lang="en-US" sz="1600" b="1" i="0" u="none" strike="noStrike">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Amount Paid to Creditors</a:t>
                      </a:r>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1"/>
                  </a:ext>
                </a:extLst>
              </a:tr>
              <a:tr h="371878">
                <a:tc>
                  <a:txBody>
                    <a:bodyPr/>
                    <a:lstStyle/>
                    <a:p>
                      <a:pPr algn="ctr" fontAlgn="ctr"/>
                      <a:r>
                        <a:rPr lang="x-none" sz="1600" b="0" i="0" u="none" strike="noStrike" dirty="0">
                          <a:solidFill>
                            <a:srgbClr val="000000"/>
                          </a:solidFill>
                          <a:effectLst/>
                          <a:latin typeface="+mn-lt"/>
                        </a:rPr>
                        <a:t>दिनांक</a:t>
                      </a:r>
                      <a:endParaRPr lang="de-DE"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नकद बिक्री</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उधार बिक्री</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देनदारों से प्राप्त राशि‍ </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व्यापार </a:t>
                      </a:r>
                      <a:r>
                        <a:rPr lang="x-none" sz="1600" b="0" i="0" u="none" strike="noStrike">
                          <a:solidFill>
                            <a:srgbClr val="000000"/>
                          </a:solidFill>
                          <a:effectLst/>
                          <a:latin typeface="+mn-lt"/>
                        </a:rPr>
                        <a:t>में </a:t>
                      </a:r>
                      <a:r>
                        <a:rPr lang="hi-IN" sz="1600" b="0" i="0" u="none" strike="noStrike" dirty="0">
                          <a:solidFill>
                            <a:srgbClr val="000000"/>
                          </a:solidFill>
                          <a:effectLst/>
                          <a:latin typeface="+mn-lt"/>
                        </a:rPr>
                        <a:t>जोड़ा</a:t>
                      </a:r>
                      <a:r>
                        <a:rPr lang="hi-IN" sz="1600" b="0" i="0" u="none" strike="noStrike" baseline="0" dirty="0">
                          <a:solidFill>
                            <a:srgbClr val="000000"/>
                          </a:solidFill>
                          <a:effectLst/>
                          <a:latin typeface="+mn-lt"/>
                        </a:rPr>
                        <a:t> गया </a:t>
                      </a:r>
                      <a:r>
                        <a:rPr lang="x-none" sz="1600" b="0" i="0" u="none" strike="noStrike">
                          <a:solidFill>
                            <a:srgbClr val="000000"/>
                          </a:solidFill>
                          <a:effectLst/>
                          <a:latin typeface="+mn-lt"/>
                        </a:rPr>
                        <a:t>नकद</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a:solidFill>
                            <a:srgbClr val="000000"/>
                          </a:solidFill>
                          <a:effectLst/>
                          <a:latin typeface="+mn-lt"/>
                        </a:rPr>
                        <a:t>नकद </a:t>
                      </a:r>
                      <a:r>
                        <a:rPr lang="hi-IN" sz="1600" b="0" i="0" u="none" strike="noStrike" dirty="0">
                          <a:solidFill>
                            <a:srgbClr val="000000"/>
                          </a:solidFill>
                          <a:effectLst/>
                          <a:latin typeface="+mn-lt"/>
                        </a:rPr>
                        <a:t>खरीदारी</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a:solidFill>
                            <a:srgbClr val="000000"/>
                          </a:solidFill>
                          <a:effectLst/>
                          <a:latin typeface="+mn-lt"/>
                        </a:rPr>
                        <a:t>उधार </a:t>
                      </a:r>
                      <a:r>
                        <a:rPr lang="hi-IN" sz="1600" b="0" i="0" u="none" strike="noStrike" dirty="0">
                          <a:solidFill>
                            <a:srgbClr val="000000"/>
                          </a:solidFill>
                          <a:effectLst/>
                          <a:latin typeface="+mn-lt"/>
                        </a:rPr>
                        <a:t>खरीदारी</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लेनदारों को दी गई राशि‍ </a:t>
                      </a:r>
                      <a:endParaRPr lang="en-US" sz="1600" b="0"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2"/>
                  </a:ext>
                </a:extLst>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3"/>
                  </a:ext>
                </a:extLst>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4"/>
                  </a:ext>
                </a:extLst>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5"/>
                  </a:ext>
                </a:extLst>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6"/>
                  </a:ext>
                </a:extLst>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7"/>
                  </a:ext>
                </a:extLst>
              </a:tr>
            </a:tbl>
          </a:graphicData>
        </a:graphic>
      </p:graphicFrame>
      <p:sp>
        <p:nvSpPr>
          <p:cNvPr id="6" name="Title 3"/>
          <p:cNvSpPr txBox="1">
            <a:spLocks/>
          </p:cNvSpPr>
          <p:nvPr/>
        </p:nvSpPr>
        <p:spPr>
          <a:xfrm>
            <a:off x="201705" y="974727"/>
            <a:ext cx="8727141"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x-none" sz="2000" b="1" dirty="0">
                <a:latin typeface="+mn-lt"/>
              </a:rPr>
              <a:t>उदाहरण 1: कंकू की किराना दुकान के लिए दैनिक बही का प्रारूप </a:t>
            </a:r>
            <a:r>
              <a:rPr lang="en-US" sz="2000" b="1" dirty="0">
                <a:latin typeface="+mn-lt"/>
              </a:rPr>
              <a:t>1/2</a:t>
            </a:r>
            <a:endParaRPr lang="en-US" sz="2800" b="1" dirty="0">
              <a:latin typeface="+mn-lt"/>
            </a:endParaRPr>
          </a:p>
        </p:txBody>
      </p:sp>
      <p:sp>
        <p:nvSpPr>
          <p:cNvPr id="7"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F1A5E389-B10B-7247-A435-3BECDE98F939}" type="slidenum">
              <a:rPr lang="en-US" sz="1600" b="1" smtClean="0">
                <a:solidFill>
                  <a:prstClr val="black"/>
                </a:solidFill>
              </a:rPr>
              <a:t>16</a:t>
            </a:fld>
            <a:endParaRPr lang="en-US" sz="1600" b="1" dirty="0">
              <a:solidFill>
                <a:prstClr val="black"/>
              </a:solidFill>
            </a:endParaRPr>
          </a:p>
        </p:txBody>
      </p:sp>
    </p:spTree>
    <p:extLst>
      <p:ext uri="{BB962C8B-B14F-4D97-AF65-F5344CB8AC3E}">
        <p14:creationId xmlns:p14="http://schemas.microsoft.com/office/powerpoint/2010/main" val="2882264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5" y="176868"/>
            <a:ext cx="8727141" cy="656850"/>
          </a:xfrm>
          <a:ln>
            <a:solidFill>
              <a:schemeClr val="tx1"/>
            </a:solidFill>
          </a:ln>
        </p:spPr>
        <p:txBody>
          <a:bodyPr>
            <a:noAutofit/>
          </a:bodyPr>
          <a:lstStyle/>
          <a:p>
            <a:pPr algn="ctr"/>
            <a:r>
              <a:rPr lang="en-US" sz="2800" b="1" dirty="0">
                <a:latin typeface="+mn-lt"/>
              </a:rPr>
              <a:t>Example 1: Day-book format for </a:t>
            </a:r>
            <a:r>
              <a:rPr lang="en-US" sz="2800" b="1" dirty="0" err="1">
                <a:latin typeface="+mn-lt"/>
              </a:rPr>
              <a:t>Kanku’s</a:t>
            </a:r>
            <a:r>
              <a:rPr lang="en-US" sz="2800" b="1" dirty="0">
                <a:latin typeface="+mn-lt"/>
              </a:rPr>
              <a:t> General Store </a:t>
            </a:r>
            <a:r>
              <a:rPr lang="en-US" sz="2000" b="1" dirty="0">
                <a:latin typeface="+mn-lt"/>
              </a:rPr>
              <a:t>2/2</a:t>
            </a:r>
            <a:endParaRPr lang="en-US" sz="2800" b="1" dirty="0">
              <a:latin typeface="+mn-lt"/>
            </a:endParaRPr>
          </a:p>
        </p:txBody>
      </p:sp>
      <p:graphicFrame>
        <p:nvGraphicFramePr>
          <p:cNvPr id="20" name="Content Placeholder 3"/>
          <p:cNvGraphicFramePr>
            <a:graphicFrameLocks noGrp="1"/>
          </p:cNvGraphicFramePr>
          <p:nvPr>
            <p:ph idx="1"/>
            <p:extLst>
              <p:ext uri="{D42A27DB-BD31-4B8C-83A1-F6EECF244321}">
                <p14:modId xmlns:p14="http://schemas.microsoft.com/office/powerpoint/2010/main" val="1204881144"/>
              </p:ext>
            </p:extLst>
          </p:nvPr>
        </p:nvGraphicFramePr>
        <p:xfrm>
          <a:off x="201705" y="1832290"/>
          <a:ext cx="8727145" cy="4318000"/>
        </p:xfrm>
        <a:graphic>
          <a:graphicData uri="http://schemas.openxmlformats.org/drawingml/2006/table">
            <a:tbl>
              <a:tblPr firstRow="1" bandRow="1">
                <a:tableStyleId>{5940675A-B579-460E-94D1-54222C63F5DA}</a:tableStyleId>
              </a:tblPr>
              <a:tblGrid>
                <a:gridCol w="1246735">
                  <a:extLst>
                    <a:ext uri="{9D8B030D-6E8A-4147-A177-3AD203B41FA5}">
                      <a16:colId xmlns:a16="http://schemas.microsoft.com/office/drawing/2014/main" val="20000"/>
                    </a:ext>
                  </a:extLst>
                </a:gridCol>
                <a:gridCol w="1335105">
                  <a:extLst>
                    <a:ext uri="{9D8B030D-6E8A-4147-A177-3AD203B41FA5}">
                      <a16:colId xmlns:a16="http://schemas.microsoft.com/office/drawing/2014/main" val="20001"/>
                    </a:ext>
                  </a:extLst>
                </a:gridCol>
                <a:gridCol w="1158365">
                  <a:extLst>
                    <a:ext uri="{9D8B030D-6E8A-4147-A177-3AD203B41FA5}">
                      <a16:colId xmlns:a16="http://schemas.microsoft.com/office/drawing/2014/main" val="20002"/>
                    </a:ext>
                  </a:extLst>
                </a:gridCol>
                <a:gridCol w="1246735">
                  <a:extLst>
                    <a:ext uri="{9D8B030D-6E8A-4147-A177-3AD203B41FA5}">
                      <a16:colId xmlns:a16="http://schemas.microsoft.com/office/drawing/2014/main" val="20003"/>
                    </a:ext>
                  </a:extLst>
                </a:gridCol>
                <a:gridCol w="1246735">
                  <a:extLst>
                    <a:ext uri="{9D8B030D-6E8A-4147-A177-3AD203B41FA5}">
                      <a16:colId xmlns:a16="http://schemas.microsoft.com/office/drawing/2014/main" val="20004"/>
                    </a:ext>
                  </a:extLst>
                </a:gridCol>
                <a:gridCol w="1246735">
                  <a:extLst>
                    <a:ext uri="{9D8B030D-6E8A-4147-A177-3AD203B41FA5}">
                      <a16:colId xmlns:a16="http://schemas.microsoft.com/office/drawing/2014/main" val="20005"/>
                    </a:ext>
                  </a:extLst>
                </a:gridCol>
                <a:gridCol w="1246735">
                  <a:extLst>
                    <a:ext uri="{9D8B030D-6E8A-4147-A177-3AD203B41FA5}">
                      <a16:colId xmlns:a16="http://schemas.microsoft.com/office/drawing/2014/main" val="20006"/>
                    </a:ext>
                  </a:extLst>
                </a:gridCol>
              </a:tblGrid>
              <a:tr h="370840">
                <a:tc>
                  <a:txBody>
                    <a:bodyPr/>
                    <a:lstStyle/>
                    <a:p>
                      <a:pPr algn="ctr" fontAlgn="b"/>
                      <a:r>
                        <a:rPr lang="en-US" sz="1600" u="none" strike="noStrike" dirty="0">
                          <a:effectLst/>
                          <a:latin typeface="+mn-lt"/>
                        </a:rPr>
                        <a:t>I</a:t>
                      </a:r>
                      <a:endParaRPr lang="en-US" sz="1600" b="1" i="0" u="none" strike="noStrike" dirty="0">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J</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K</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L</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M</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N</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dirty="0">
                          <a:effectLst/>
                          <a:latin typeface="+mn-lt"/>
                        </a:rPr>
                        <a:t>O</a:t>
                      </a:r>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0"/>
                  </a:ext>
                </a:extLst>
              </a:tr>
              <a:tr h="370840">
                <a:tc>
                  <a:txBody>
                    <a:bodyPr/>
                    <a:lstStyle/>
                    <a:p>
                      <a:pPr algn="ctr" fontAlgn="ctr"/>
                      <a:r>
                        <a:rPr lang="en-US" sz="1600" u="none" strike="noStrike" dirty="0">
                          <a:effectLst/>
                          <a:latin typeface="+mn-lt"/>
                        </a:rPr>
                        <a:t>Advance Paid to Suppliers</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Transportation Expense</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de-DE" sz="1600" u="none" strike="noStrike" dirty="0">
                          <a:effectLst/>
                          <a:latin typeface="+mn-lt"/>
                        </a:rPr>
                        <a:t>Wages to Workers</a:t>
                      </a:r>
                      <a:endParaRPr lang="de-DE"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a:effectLst/>
                          <a:latin typeface="+mn-lt"/>
                        </a:rPr>
                        <a:t>Other Expenses</a:t>
                      </a:r>
                      <a:br>
                        <a:rPr lang="en-US" sz="1600" u="none" strike="noStrike">
                          <a:effectLst/>
                          <a:latin typeface="+mn-lt"/>
                        </a:rPr>
                      </a:br>
                      <a:r>
                        <a:rPr lang="en-US" sz="1600" u="none" strike="noStrike">
                          <a:effectLst/>
                          <a:latin typeface="+mn-lt"/>
                        </a:rPr>
                        <a:t>(</a:t>
                      </a:r>
                      <a:r>
                        <a:rPr lang="en-US" sz="1600" u="none" strike="noStrike" err="1">
                          <a:effectLst/>
                          <a:latin typeface="+mn-lt"/>
                        </a:rPr>
                        <a:t>Eg</a:t>
                      </a:r>
                      <a:r>
                        <a:rPr lang="en-US" sz="1600" u="none" strike="noStrike">
                          <a:effectLst/>
                          <a:latin typeface="+mn-lt"/>
                        </a:rPr>
                        <a:t> - Rent, Electricity, Promotion, etc.)</a:t>
                      </a:r>
                      <a:endParaRPr lang="en-US" sz="1600" b="1" i="0" u="none" strike="noStrike">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Cash Withdrawal by the Owner for Personal Use</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Loan Amount Repaid</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Interest Amount Paid</a:t>
                      </a:r>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1"/>
                  </a:ext>
                </a:extLst>
              </a:tr>
              <a:tr h="370840">
                <a:tc>
                  <a:txBody>
                    <a:bodyPr/>
                    <a:lstStyle/>
                    <a:p>
                      <a:pPr algn="ctr" fontAlgn="ctr"/>
                      <a:r>
                        <a:rPr lang="x-none" sz="1600" b="0" i="0" u="none" strike="noStrike" dirty="0">
                          <a:solidFill>
                            <a:srgbClr val="000000"/>
                          </a:solidFill>
                          <a:effectLst/>
                          <a:latin typeface="+mn-lt"/>
                        </a:rPr>
                        <a:t>वितरकों को दिया गया एडवांस</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a:solidFill>
                            <a:srgbClr val="000000"/>
                          </a:solidFill>
                          <a:effectLst/>
                          <a:latin typeface="+mn-lt"/>
                        </a:rPr>
                        <a:t>परिवहन </a:t>
                      </a:r>
                      <a:r>
                        <a:rPr lang="hi-IN" sz="1600" b="0" i="0" u="none" strike="noStrike" dirty="0">
                          <a:solidFill>
                            <a:srgbClr val="000000"/>
                          </a:solidFill>
                          <a:effectLst/>
                          <a:latin typeface="+mn-lt"/>
                        </a:rPr>
                        <a:t>के खर्चे</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कर्मचारियों को वेतन</a:t>
                      </a:r>
                      <a:endParaRPr lang="de-DE"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अन्य व्यय (जैसे, किराया, बिजली, प्रचार आदि)</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निजी उपयोग के लिए मालिक द्वारा निकाला गया नकद</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ऋण राशि</a:t>
                      </a:r>
                      <a:r>
                        <a:rPr lang="x-none" sz="1600" b="0" i="0" u="none" strike="noStrike" baseline="0" dirty="0">
                          <a:solidFill>
                            <a:srgbClr val="000000"/>
                          </a:solidFill>
                          <a:effectLst/>
                          <a:latin typeface="+mn-lt"/>
                        </a:rPr>
                        <a:t> की अदायगी</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भुगतान की गई ब्याज की राशि</a:t>
                      </a:r>
                      <a:endParaRPr lang="en-US" sz="1600" b="0"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2"/>
                  </a:ext>
                </a:extLst>
              </a:tr>
              <a:tr h="370840">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3"/>
                  </a:ext>
                </a:extLst>
              </a:tr>
              <a:tr h="370840">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4"/>
                  </a:ext>
                </a:extLst>
              </a:tr>
              <a:tr h="370840">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5"/>
                  </a:ext>
                </a:extLst>
              </a:tr>
              <a:tr h="370840">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6"/>
                  </a:ext>
                </a:extLst>
              </a:tr>
            </a:tbl>
          </a:graphicData>
        </a:graphic>
      </p:graphicFrame>
      <p:sp>
        <p:nvSpPr>
          <p:cNvPr id="5" name="Title 3"/>
          <p:cNvSpPr txBox="1">
            <a:spLocks/>
          </p:cNvSpPr>
          <p:nvPr/>
        </p:nvSpPr>
        <p:spPr>
          <a:xfrm>
            <a:off x="201705" y="1004579"/>
            <a:ext cx="8727141"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x-none" sz="2600" b="1" dirty="0"/>
              <a:t>उदाहरण 1: कंकू की किराना दुकान के लिए दैनिक बही का प्रारूप 2</a:t>
            </a:r>
            <a:r>
              <a:rPr lang="en-US" sz="2600" b="1" dirty="0"/>
              <a:t>/</a:t>
            </a:r>
            <a:r>
              <a:rPr lang="x-none" sz="2600" b="1" dirty="0"/>
              <a:t>2</a:t>
            </a:r>
            <a:endParaRPr lang="en-US" sz="2600" b="1" dirty="0"/>
          </a:p>
        </p:txBody>
      </p:sp>
      <p:sp>
        <p:nvSpPr>
          <p:cNvPr id="6"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5DBF4F07-78C3-E240-8EE8-125E662B915C}" type="slidenum">
              <a:rPr lang="en-US" sz="1600" b="1" smtClean="0">
                <a:solidFill>
                  <a:prstClr val="black"/>
                </a:solidFill>
              </a:rPr>
              <a:t>17</a:t>
            </a:fld>
            <a:endParaRPr lang="en-US" sz="1600" b="1" dirty="0">
              <a:solidFill>
                <a:prstClr val="black"/>
              </a:solidFill>
            </a:endParaRPr>
          </a:p>
        </p:txBody>
      </p:sp>
    </p:spTree>
    <p:extLst>
      <p:ext uri="{BB962C8B-B14F-4D97-AF65-F5344CB8AC3E}">
        <p14:creationId xmlns:p14="http://schemas.microsoft.com/office/powerpoint/2010/main" val="1180549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5" y="176868"/>
            <a:ext cx="8727141" cy="656850"/>
          </a:xfrm>
          <a:ln>
            <a:solidFill>
              <a:schemeClr val="tx1"/>
            </a:solidFill>
          </a:ln>
        </p:spPr>
        <p:txBody>
          <a:bodyPr>
            <a:noAutofit/>
          </a:bodyPr>
          <a:lstStyle/>
          <a:p>
            <a:pPr algn="ctr"/>
            <a:r>
              <a:rPr lang="en-US" sz="2800" b="1" dirty="0">
                <a:latin typeface="+mn-lt"/>
              </a:rPr>
              <a:t>Example 2: Day-book format for </a:t>
            </a:r>
            <a:r>
              <a:rPr lang="en-US" sz="2800" b="1" dirty="0" err="1">
                <a:latin typeface="+mn-lt"/>
              </a:rPr>
              <a:t>Leenas</a:t>
            </a:r>
            <a:r>
              <a:rPr lang="en-US" sz="2800" b="1" dirty="0">
                <a:latin typeface="+mn-lt"/>
              </a:rPr>
              <a:t> Pickles </a:t>
            </a:r>
            <a:r>
              <a:rPr lang="en-US" sz="2000" b="1" dirty="0">
                <a:latin typeface="+mn-lt"/>
              </a:rPr>
              <a:t>1/2</a:t>
            </a:r>
            <a:endParaRPr lang="en-US" sz="2800" b="1" dirty="0">
              <a:latin typeface="+mn-lt"/>
            </a:endParaRPr>
          </a:p>
        </p:txBody>
      </p:sp>
      <p:graphicFrame>
        <p:nvGraphicFramePr>
          <p:cNvPr id="20" name="Content Placeholder 3"/>
          <p:cNvGraphicFramePr>
            <a:graphicFrameLocks noGrp="1"/>
          </p:cNvGraphicFramePr>
          <p:nvPr>
            <p:ph idx="1"/>
            <p:extLst>
              <p:ext uri="{D42A27DB-BD31-4B8C-83A1-F6EECF244321}">
                <p14:modId xmlns:p14="http://schemas.microsoft.com/office/powerpoint/2010/main" val="472222946"/>
              </p:ext>
            </p:extLst>
          </p:nvPr>
        </p:nvGraphicFramePr>
        <p:xfrm>
          <a:off x="277753" y="1820611"/>
          <a:ext cx="8606123" cy="3716697"/>
        </p:xfrm>
        <a:graphic>
          <a:graphicData uri="http://schemas.openxmlformats.org/drawingml/2006/table">
            <a:tbl>
              <a:tblPr firstRow="1" bandRow="1">
                <a:tableStyleId>{5940675A-B579-460E-94D1-54222C63F5DA}</a:tableStyleId>
              </a:tblPr>
              <a:tblGrid>
                <a:gridCol w="1090893">
                  <a:extLst>
                    <a:ext uri="{9D8B030D-6E8A-4147-A177-3AD203B41FA5}">
                      <a16:colId xmlns:a16="http://schemas.microsoft.com/office/drawing/2014/main" val="20000"/>
                    </a:ext>
                  </a:extLst>
                </a:gridCol>
                <a:gridCol w="1090893">
                  <a:extLst>
                    <a:ext uri="{9D8B030D-6E8A-4147-A177-3AD203B41FA5}">
                      <a16:colId xmlns:a16="http://schemas.microsoft.com/office/drawing/2014/main" val="20001"/>
                    </a:ext>
                  </a:extLst>
                </a:gridCol>
                <a:gridCol w="1090893">
                  <a:extLst>
                    <a:ext uri="{9D8B030D-6E8A-4147-A177-3AD203B41FA5}">
                      <a16:colId xmlns:a16="http://schemas.microsoft.com/office/drawing/2014/main" val="20002"/>
                    </a:ext>
                  </a:extLst>
                </a:gridCol>
                <a:gridCol w="1090893">
                  <a:extLst>
                    <a:ext uri="{9D8B030D-6E8A-4147-A177-3AD203B41FA5}">
                      <a16:colId xmlns:a16="http://schemas.microsoft.com/office/drawing/2014/main" val="20003"/>
                    </a:ext>
                  </a:extLst>
                </a:gridCol>
                <a:gridCol w="1090893">
                  <a:extLst>
                    <a:ext uri="{9D8B030D-6E8A-4147-A177-3AD203B41FA5}">
                      <a16:colId xmlns:a16="http://schemas.microsoft.com/office/drawing/2014/main" val="20004"/>
                    </a:ext>
                  </a:extLst>
                </a:gridCol>
                <a:gridCol w="1090893">
                  <a:extLst>
                    <a:ext uri="{9D8B030D-6E8A-4147-A177-3AD203B41FA5}">
                      <a16:colId xmlns:a16="http://schemas.microsoft.com/office/drawing/2014/main" val="20005"/>
                    </a:ext>
                  </a:extLst>
                </a:gridCol>
                <a:gridCol w="1090893">
                  <a:extLst>
                    <a:ext uri="{9D8B030D-6E8A-4147-A177-3AD203B41FA5}">
                      <a16:colId xmlns:a16="http://schemas.microsoft.com/office/drawing/2014/main" val="20006"/>
                    </a:ext>
                  </a:extLst>
                </a:gridCol>
                <a:gridCol w="969872">
                  <a:extLst>
                    <a:ext uri="{9D8B030D-6E8A-4147-A177-3AD203B41FA5}">
                      <a16:colId xmlns:a16="http://schemas.microsoft.com/office/drawing/2014/main" val="20007"/>
                    </a:ext>
                  </a:extLst>
                </a:gridCol>
              </a:tblGrid>
              <a:tr h="371878">
                <a:tc>
                  <a:txBody>
                    <a:bodyPr/>
                    <a:lstStyle/>
                    <a:p>
                      <a:pPr algn="ctr" fontAlgn="b"/>
                      <a:r>
                        <a:rPr lang="en-US" sz="1600" u="none" strike="noStrike" dirty="0">
                          <a:effectLst/>
                          <a:latin typeface="+mn-lt"/>
                        </a:rPr>
                        <a:t>A</a:t>
                      </a:r>
                      <a:endParaRPr lang="en-US" sz="1600" b="1" i="0" u="none" strike="noStrike" dirty="0">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B</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C</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D</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E</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F</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G</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dirty="0">
                          <a:effectLst/>
                          <a:latin typeface="+mn-lt"/>
                        </a:rPr>
                        <a:t>H</a:t>
                      </a:r>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0"/>
                  </a:ext>
                </a:extLst>
              </a:tr>
              <a:tr h="1113087">
                <a:tc>
                  <a:txBody>
                    <a:bodyPr/>
                    <a:lstStyle/>
                    <a:p>
                      <a:pPr algn="ctr" fontAlgn="ctr"/>
                      <a:r>
                        <a:rPr lang="de-DE" sz="1600" u="none" strike="noStrike" dirty="0">
                          <a:effectLst/>
                          <a:latin typeface="+mn-lt"/>
                        </a:rPr>
                        <a:t>Date</a:t>
                      </a:r>
                      <a:endParaRPr lang="de-DE"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a:effectLst/>
                          <a:latin typeface="+mn-lt"/>
                        </a:rPr>
                        <a:t>Cash Sales</a:t>
                      </a:r>
                      <a:endParaRPr lang="en-US" sz="1600" b="1" i="0" u="none" strike="noStrike">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Credit Sales</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a:effectLst/>
                          <a:latin typeface="+mn-lt"/>
                        </a:rPr>
                        <a:t>Amount Received from Debtors</a:t>
                      </a:r>
                      <a:endParaRPr lang="en-US" sz="1600" b="1" i="0" u="none" strike="noStrike">
                        <a:solidFill>
                          <a:srgbClr val="000000"/>
                        </a:solidFill>
                        <a:effectLst/>
                        <a:latin typeface="+mn-lt"/>
                      </a:endParaRPr>
                    </a:p>
                  </a:txBody>
                  <a:tcPr marL="12700" marR="12700" marT="12700" marB="0" anchor="ctr"/>
                </a:tc>
                <a:tc>
                  <a:txBody>
                    <a:bodyPr/>
                    <a:lstStyle/>
                    <a:p>
                      <a:pPr algn="ctr" fontAlgn="ctr"/>
                      <a:r>
                        <a:rPr lang="en-US" sz="1600" u="none" strike="noStrike">
                          <a:effectLst/>
                          <a:latin typeface="+mn-lt"/>
                        </a:rPr>
                        <a:t>Cash added to the Business</a:t>
                      </a:r>
                      <a:endParaRPr lang="en-US" sz="1600" b="1" i="0" u="none" strike="noStrike">
                        <a:solidFill>
                          <a:srgbClr val="000000"/>
                        </a:solidFill>
                        <a:effectLst/>
                        <a:latin typeface="+mn-lt"/>
                      </a:endParaRPr>
                    </a:p>
                  </a:txBody>
                  <a:tcPr marL="12700" marR="12700" marT="12700" marB="0" anchor="ctr"/>
                </a:tc>
                <a:tc>
                  <a:txBody>
                    <a:bodyPr/>
                    <a:lstStyle/>
                    <a:p>
                      <a:pPr algn="ctr" fontAlgn="ctr"/>
                      <a:r>
                        <a:rPr lang="en-US" sz="1600" u="none" strike="noStrike">
                          <a:effectLst/>
                          <a:latin typeface="+mn-lt"/>
                        </a:rPr>
                        <a:t>Cash Purchase</a:t>
                      </a:r>
                      <a:endParaRPr lang="en-US" sz="1600" b="1" i="0" u="none" strike="noStrike">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Credit Purchase</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Amount Paid to Creditors</a:t>
                      </a:r>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1"/>
                  </a:ext>
                </a:extLst>
              </a:tr>
              <a:tr h="371878">
                <a:tc>
                  <a:txBody>
                    <a:bodyPr/>
                    <a:lstStyle/>
                    <a:p>
                      <a:pPr algn="ctr" fontAlgn="ctr"/>
                      <a:r>
                        <a:rPr lang="x-none" sz="1600" b="0" i="0" u="none" strike="noStrike" dirty="0">
                          <a:solidFill>
                            <a:srgbClr val="000000"/>
                          </a:solidFill>
                          <a:effectLst/>
                          <a:latin typeface="+mn-lt"/>
                        </a:rPr>
                        <a:t>दिनांक</a:t>
                      </a:r>
                      <a:endParaRPr lang="de-DE" sz="1600" b="0" i="0" u="none" strike="noStrike" dirty="0">
                        <a:solidFill>
                          <a:srgbClr val="000000"/>
                        </a:solidFill>
                        <a:effectLst/>
                        <a:latin typeface="+mn-lt"/>
                      </a:endParaRPr>
                    </a:p>
                  </a:txBody>
                  <a:tcPr marL="12700" marR="12700" marT="12700" marB="0" anchor="ctr"/>
                </a:tc>
                <a:tc>
                  <a:txBody>
                    <a:bodyPr/>
                    <a:lstStyle/>
                    <a:p>
                      <a:pPr algn="ctr" fontAlgn="ctr"/>
                      <a:r>
                        <a:rPr lang="x-none" sz="1600" b="0" u="none" strike="noStrike" dirty="0">
                          <a:effectLst/>
                          <a:latin typeface="+mn-lt"/>
                        </a:rPr>
                        <a:t>नकद बिक्री</a:t>
                      </a:r>
                      <a:endParaRPr lang="en-US" sz="1600" b="0" u="none" strike="noStrike" dirty="0">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उधार बिक्री</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देनदारों से प्राप्त राशि‍ </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व्यापार </a:t>
                      </a:r>
                      <a:r>
                        <a:rPr lang="x-none" sz="1600" b="0" i="0" u="none" strike="noStrike">
                          <a:solidFill>
                            <a:srgbClr val="000000"/>
                          </a:solidFill>
                          <a:effectLst/>
                          <a:latin typeface="+mn-lt"/>
                        </a:rPr>
                        <a:t>में </a:t>
                      </a:r>
                      <a:r>
                        <a:rPr lang="hi-IN" sz="1600" b="0" i="0" u="none" strike="noStrike" dirty="0">
                          <a:solidFill>
                            <a:srgbClr val="000000"/>
                          </a:solidFill>
                          <a:effectLst/>
                          <a:latin typeface="+mn-lt"/>
                        </a:rPr>
                        <a:t>जोड़ा</a:t>
                      </a:r>
                      <a:r>
                        <a:rPr lang="hi-IN" sz="1600" b="0" i="0" u="none" strike="noStrike" baseline="0" dirty="0">
                          <a:solidFill>
                            <a:srgbClr val="000000"/>
                          </a:solidFill>
                          <a:effectLst/>
                          <a:latin typeface="+mn-lt"/>
                        </a:rPr>
                        <a:t> गया </a:t>
                      </a:r>
                      <a:r>
                        <a:rPr lang="x-none" sz="1600" b="0" i="0" u="none" strike="noStrike">
                          <a:solidFill>
                            <a:srgbClr val="000000"/>
                          </a:solidFill>
                          <a:effectLst/>
                          <a:latin typeface="+mn-lt"/>
                        </a:rPr>
                        <a:t>नकद </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a:solidFill>
                            <a:srgbClr val="000000"/>
                          </a:solidFill>
                          <a:effectLst/>
                          <a:latin typeface="+mn-lt"/>
                        </a:rPr>
                        <a:t>नकद खरी</a:t>
                      </a:r>
                      <a:r>
                        <a:rPr lang="hi-IN" sz="1600" b="0" i="0" u="none" strike="noStrike" dirty="0">
                          <a:solidFill>
                            <a:srgbClr val="000000"/>
                          </a:solidFill>
                          <a:effectLst/>
                          <a:latin typeface="+mn-lt"/>
                        </a:rPr>
                        <a:t>दारी</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a:solidFill>
                            <a:srgbClr val="000000"/>
                          </a:solidFill>
                          <a:effectLst/>
                          <a:latin typeface="+mn-lt"/>
                        </a:rPr>
                        <a:t>उधार </a:t>
                      </a:r>
                      <a:r>
                        <a:rPr lang="hi-IN" sz="1600" b="0" i="0" u="none" strike="noStrike" dirty="0">
                          <a:solidFill>
                            <a:srgbClr val="000000"/>
                          </a:solidFill>
                          <a:effectLst/>
                          <a:latin typeface="+mn-lt"/>
                        </a:rPr>
                        <a:t>खरीदारी</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देनदारों को भुगतान की गई राशि</a:t>
                      </a:r>
                      <a:endParaRPr lang="en-US" sz="1600" b="0"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2"/>
                  </a:ext>
                </a:extLst>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3"/>
                  </a:ext>
                </a:extLst>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4"/>
                  </a:ext>
                </a:extLst>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5"/>
                  </a:ext>
                </a:extLst>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6"/>
                  </a:ext>
                </a:extLst>
              </a:tr>
            </a:tbl>
          </a:graphicData>
        </a:graphic>
      </p:graphicFrame>
      <p:sp>
        <p:nvSpPr>
          <p:cNvPr id="6" name="Title 3"/>
          <p:cNvSpPr txBox="1">
            <a:spLocks/>
          </p:cNvSpPr>
          <p:nvPr/>
        </p:nvSpPr>
        <p:spPr>
          <a:xfrm>
            <a:off x="217243" y="998739"/>
            <a:ext cx="8727141"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x-none" sz="2800" b="1" dirty="0"/>
              <a:t>उदाहरण </a:t>
            </a:r>
            <a:r>
              <a:rPr lang="en-US" sz="2800" b="1" dirty="0"/>
              <a:t>2</a:t>
            </a:r>
            <a:r>
              <a:rPr lang="x-none" sz="2800" b="1" dirty="0"/>
              <a:t>: टेस्टी चाय की दुकान के लिए दैनिक बही का प्रारूप 1</a:t>
            </a:r>
            <a:r>
              <a:rPr lang="en-US" sz="2800" b="1" dirty="0"/>
              <a:t>/</a:t>
            </a:r>
            <a:r>
              <a:rPr lang="x-none" sz="2800" b="1" dirty="0"/>
              <a:t>2</a:t>
            </a:r>
            <a:endParaRPr lang="en-US" sz="2800" b="1" dirty="0"/>
          </a:p>
        </p:txBody>
      </p:sp>
      <p:sp>
        <p:nvSpPr>
          <p:cNvPr id="7"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86FA0803-110C-5749-9041-26C2164F7209}" type="slidenum">
              <a:rPr lang="en-US" sz="1600" b="1" smtClean="0">
                <a:solidFill>
                  <a:prstClr val="black"/>
                </a:solidFill>
              </a:rPr>
              <a:t>18</a:t>
            </a:fld>
            <a:endParaRPr lang="en-US" sz="1600" b="1" dirty="0">
              <a:solidFill>
                <a:prstClr val="black"/>
              </a:solidFill>
            </a:endParaRPr>
          </a:p>
        </p:txBody>
      </p:sp>
    </p:spTree>
    <p:extLst>
      <p:ext uri="{BB962C8B-B14F-4D97-AF65-F5344CB8AC3E}">
        <p14:creationId xmlns:p14="http://schemas.microsoft.com/office/powerpoint/2010/main" val="1400811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5" y="176868"/>
            <a:ext cx="8727141" cy="656850"/>
          </a:xfrm>
          <a:ln>
            <a:solidFill>
              <a:schemeClr val="tx1"/>
            </a:solidFill>
          </a:ln>
        </p:spPr>
        <p:txBody>
          <a:bodyPr>
            <a:noAutofit/>
          </a:bodyPr>
          <a:lstStyle/>
          <a:p>
            <a:pPr algn="ctr"/>
            <a:r>
              <a:rPr lang="en-US" sz="2800" b="1" dirty="0">
                <a:latin typeface="+mn-lt"/>
              </a:rPr>
              <a:t>Example 2: Day-book format for </a:t>
            </a:r>
            <a:r>
              <a:rPr lang="en-US" sz="2800" b="1" dirty="0" err="1">
                <a:latin typeface="+mn-lt"/>
              </a:rPr>
              <a:t>Leenas</a:t>
            </a:r>
            <a:r>
              <a:rPr lang="en-US" sz="2800" b="1" dirty="0">
                <a:latin typeface="+mn-lt"/>
              </a:rPr>
              <a:t> Pickles </a:t>
            </a:r>
            <a:r>
              <a:rPr lang="en-US" sz="2000" b="1" dirty="0">
                <a:latin typeface="+mn-lt"/>
              </a:rPr>
              <a:t>2/2</a:t>
            </a:r>
          </a:p>
        </p:txBody>
      </p:sp>
      <p:graphicFrame>
        <p:nvGraphicFramePr>
          <p:cNvPr id="20" name="Content Placeholder 3"/>
          <p:cNvGraphicFramePr>
            <a:graphicFrameLocks noGrp="1"/>
          </p:cNvGraphicFramePr>
          <p:nvPr>
            <p:ph idx="1"/>
            <p:extLst>
              <p:ext uri="{D42A27DB-BD31-4B8C-83A1-F6EECF244321}">
                <p14:modId xmlns:p14="http://schemas.microsoft.com/office/powerpoint/2010/main" val="1820706194"/>
              </p:ext>
            </p:extLst>
          </p:nvPr>
        </p:nvGraphicFramePr>
        <p:xfrm>
          <a:off x="201705" y="1818843"/>
          <a:ext cx="7480410" cy="4318000"/>
        </p:xfrm>
        <a:graphic>
          <a:graphicData uri="http://schemas.openxmlformats.org/drawingml/2006/table">
            <a:tbl>
              <a:tblPr firstRow="1" bandRow="1">
                <a:tableStyleId>{5940675A-B579-460E-94D1-54222C63F5DA}</a:tableStyleId>
              </a:tblPr>
              <a:tblGrid>
                <a:gridCol w="1246735">
                  <a:extLst>
                    <a:ext uri="{9D8B030D-6E8A-4147-A177-3AD203B41FA5}">
                      <a16:colId xmlns:a16="http://schemas.microsoft.com/office/drawing/2014/main" val="20000"/>
                    </a:ext>
                  </a:extLst>
                </a:gridCol>
                <a:gridCol w="1335105">
                  <a:extLst>
                    <a:ext uri="{9D8B030D-6E8A-4147-A177-3AD203B41FA5}">
                      <a16:colId xmlns:a16="http://schemas.microsoft.com/office/drawing/2014/main" val="20001"/>
                    </a:ext>
                  </a:extLst>
                </a:gridCol>
                <a:gridCol w="1158365">
                  <a:extLst>
                    <a:ext uri="{9D8B030D-6E8A-4147-A177-3AD203B41FA5}">
                      <a16:colId xmlns:a16="http://schemas.microsoft.com/office/drawing/2014/main" val="20002"/>
                    </a:ext>
                  </a:extLst>
                </a:gridCol>
                <a:gridCol w="1246735">
                  <a:extLst>
                    <a:ext uri="{9D8B030D-6E8A-4147-A177-3AD203B41FA5}">
                      <a16:colId xmlns:a16="http://schemas.microsoft.com/office/drawing/2014/main" val="20003"/>
                    </a:ext>
                  </a:extLst>
                </a:gridCol>
                <a:gridCol w="1246735">
                  <a:extLst>
                    <a:ext uri="{9D8B030D-6E8A-4147-A177-3AD203B41FA5}">
                      <a16:colId xmlns:a16="http://schemas.microsoft.com/office/drawing/2014/main" val="20004"/>
                    </a:ext>
                  </a:extLst>
                </a:gridCol>
                <a:gridCol w="1246735">
                  <a:extLst>
                    <a:ext uri="{9D8B030D-6E8A-4147-A177-3AD203B41FA5}">
                      <a16:colId xmlns:a16="http://schemas.microsoft.com/office/drawing/2014/main" val="20005"/>
                    </a:ext>
                  </a:extLst>
                </a:gridCol>
              </a:tblGrid>
              <a:tr h="370840">
                <a:tc>
                  <a:txBody>
                    <a:bodyPr/>
                    <a:lstStyle/>
                    <a:p>
                      <a:pPr algn="ctr" fontAlgn="b"/>
                      <a:r>
                        <a:rPr lang="en-US" sz="1600" u="none" strike="noStrike" dirty="0">
                          <a:effectLst/>
                          <a:latin typeface="+mn-lt"/>
                        </a:rPr>
                        <a:t>I</a:t>
                      </a:r>
                      <a:endParaRPr lang="en-US" sz="1600" b="1" i="0" u="none" strike="noStrike" dirty="0">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J</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K</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L</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M</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N</a:t>
                      </a:r>
                      <a:endParaRPr lang="en-US" sz="1600" b="1" i="0" u="none" strike="noStrike">
                        <a:solidFill>
                          <a:srgbClr val="000000"/>
                        </a:solidFill>
                        <a:effectLst/>
                        <a:latin typeface="+mn-lt"/>
                      </a:endParaRPr>
                    </a:p>
                  </a:txBody>
                  <a:tcPr marL="12700" marR="12700" marT="12700" marB="0" anchor="ctr"/>
                </a:tc>
                <a:extLst>
                  <a:ext uri="{0D108BD9-81ED-4DB2-BD59-A6C34878D82A}">
                    <a16:rowId xmlns:a16="http://schemas.microsoft.com/office/drawing/2014/main" val="10000"/>
                  </a:ext>
                </a:extLst>
              </a:tr>
              <a:tr h="370840">
                <a:tc>
                  <a:txBody>
                    <a:bodyPr/>
                    <a:lstStyle/>
                    <a:p>
                      <a:pPr algn="ctr" fontAlgn="ctr"/>
                      <a:r>
                        <a:rPr lang="en-US" sz="1600" u="none" strike="noStrike" dirty="0">
                          <a:effectLst/>
                          <a:latin typeface="+mn-lt"/>
                        </a:rPr>
                        <a:t>Fuel</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de-DE" sz="1600" u="none" strike="noStrike" dirty="0">
                          <a:effectLst/>
                          <a:latin typeface="+mn-lt"/>
                        </a:rPr>
                        <a:t>Wages to Workers</a:t>
                      </a:r>
                      <a:endParaRPr lang="de-DE"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Other Expenses</a:t>
                      </a:r>
                      <a:br>
                        <a:rPr lang="en-US" sz="1600" u="none" strike="noStrike" dirty="0">
                          <a:effectLst/>
                          <a:latin typeface="+mn-lt"/>
                        </a:rPr>
                      </a:br>
                      <a:r>
                        <a:rPr lang="en-US" sz="1600" u="none" strike="noStrike" dirty="0">
                          <a:effectLst/>
                          <a:latin typeface="+mn-lt"/>
                        </a:rPr>
                        <a:t>(</a:t>
                      </a:r>
                      <a:r>
                        <a:rPr lang="en-US" sz="1600" u="none" strike="noStrike" dirty="0" err="1">
                          <a:effectLst/>
                          <a:latin typeface="+mn-lt"/>
                        </a:rPr>
                        <a:t>Eg</a:t>
                      </a:r>
                      <a:r>
                        <a:rPr lang="en-US" sz="1600" u="none" strike="noStrike" dirty="0">
                          <a:effectLst/>
                          <a:latin typeface="+mn-lt"/>
                        </a:rPr>
                        <a:t> - Rent, Electricity, Promotion, etc.)</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Cash Withdrawal by the Owner for Personal Use</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Loan Amount Repaid</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Interest Amount Paid</a:t>
                      </a:r>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1"/>
                  </a:ext>
                </a:extLst>
              </a:tr>
              <a:tr h="370840">
                <a:tc>
                  <a:txBody>
                    <a:bodyPr/>
                    <a:lstStyle/>
                    <a:p>
                      <a:pPr algn="ctr" fontAlgn="ctr"/>
                      <a:r>
                        <a:rPr lang="x-none" sz="1600" b="0" i="0" u="none" strike="noStrike" dirty="0">
                          <a:solidFill>
                            <a:srgbClr val="000000"/>
                          </a:solidFill>
                          <a:effectLst/>
                          <a:latin typeface="+mn-lt"/>
                        </a:rPr>
                        <a:t>ईंधन </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कर्मचारियों को वेतन</a:t>
                      </a:r>
                      <a:endParaRPr lang="en-US" sz="1600" b="0" i="0" u="none" strike="noStrike" dirty="0">
                        <a:solidFill>
                          <a:srgbClr val="000000"/>
                        </a:solidFill>
                        <a:effectLst/>
                        <a:latin typeface="+mn-lt"/>
                      </a:endParaRPr>
                    </a:p>
                  </a:txBody>
                  <a:tcPr marL="12700" marR="12700" marT="1270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x-none" sz="1600" b="0" i="0" u="none" strike="noStrike" dirty="0">
                          <a:solidFill>
                            <a:srgbClr val="000000"/>
                          </a:solidFill>
                          <a:effectLst/>
                          <a:latin typeface="+mn-lt"/>
                        </a:rPr>
                        <a:t>अन्य व्यय (जैसे, किराया, बिजली, प्रचार आदि)</a:t>
                      </a:r>
                      <a:endParaRPr lang="en-US" sz="1600" b="0" i="0" u="none" strike="noStrike" dirty="0">
                        <a:solidFill>
                          <a:srgbClr val="000000"/>
                        </a:solidFill>
                        <a:effectLst/>
                        <a:latin typeface="+mn-lt"/>
                      </a:endParaRPr>
                    </a:p>
                  </a:txBody>
                  <a:tcPr marL="12700" marR="12700" marT="1270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x-none" sz="1600" b="0" i="0" u="none" strike="noStrike" dirty="0">
                          <a:solidFill>
                            <a:srgbClr val="000000"/>
                          </a:solidFill>
                          <a:effectLst/>
                          <a:latin typeface="+mn-lt"/>
                        </a:rPr>
                        <a:t>निजी उपयोग के लिए मालिक द्वारा निकाला गया नकद</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ऋण राशि</a:t>
                      </a:r>
                      <a:r>
                        <a:rPr lang="x-none" sz="1600" b="0" i="0" u="none" strike="noStrike" baseline="0" dirty="0">
                          <a:solidFill>
                            <a:srgbClr val="000000"/>
                          </a:solidFill>
                          <a:effectLst/>
                          <a:latin typeface="+mn-lt"/>
                        </a:rPr>
                        <a:t> की अदायगी</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भुगतान की गई ब्याज की राशि</a:t>
                      </a:r>
                      <a:endParaRPr lang="en-US" sz="1600" b="0"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2"/>
                  </a:ext>
                </a:extLst>
              </a:tr>
              <a:tr h="370840">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extLst>
                  <a:ext uri="{0D108BD9-81ED-4DB2-BD59-A6C34878D82A}">
                    <a16:rowId xmlns:a16="http://schemas.microsoft.com/office/drawing/2014/main" val="10003"/>
                  </a:ext>
                </a:extLst>
              </a:tr>
              <a:tr h="370840">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extLst>
                  <a:ext uri="{0D108BD9-81ED-4DB2-BD59-A6C34878D82A}">
                    <a16:rowId xmlns:a16="http://schemas.microsoft.com/office/drawing/2014/main" val="10004"/>
                  </a:ext>
                </a:extLst>
              </a:tr>
              <a:tr h="370840">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extLst>
                  <a:ext uri="{0D108BD9-81ED-4DB2-BD59-A6C34878D82A}">
                    <a16:rowId xmlns:a16="http://schemas.microsoft.com/office/drawing/2014/main" val="10005"/>
                  </a:ext>
                </a:extLst>
              </a:tr>
              <a:tr h="370840">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6"/>
                  </a:ext>
                </a:extLst>
              </a:tr>
            </a:tbl>
          </a:graphicData>
        </a:graphic>
      </p:graphicFrame>
      <p:sp>
        <p:nvSpPr>
          <p:cNvPr id="6" name="Title 3"/>
          <p:cNvSpPr txBox="1">
            <a:spLocks/>
          </p:cNvSpPr>
          <p:nvPr/>
        </p:nvSpPr>
        <p:spPr>
          <a:xfrm>
            <a:off x="201705" y="997855"/>
            <a:ext cx="8727141"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x-none" sz="2800" b="1" dirty="0"/>
              <a:t>उदाहरण </a:t>
            </a:r>
            <a:r>
              <a:rPr lang="en-US" sz="2800" b="1" dirty="0"/>
              <a:t>2</a:t>
            </a:r>
            <a:r>
              <a:rPr lang="x-none" sz="2800" b="1" dirty="0"/>
              <a:t>: टेस्टी चाय की दुकान के लिए दैनिक बही का प्रारूप 2</a:t>
            </a:r>
            <a:r>
              <a:rPr lang="en-US" sz="2800" b="1" dirty="0"/>
              <a:t>/</a:t>
            </a:r>
            <a:r>
              <a:rPr lang="x-none" sz="2800" b="1" dirty="0"/>
              <a:t>2</a:t>
            </a:r>
            <a:endParaRPr lang="en-US" sz="2800" b="1" dirty="0"/>
          </a:p>
        </p:txBody>
      </p:sp>
      <p:sp>
        <p:nvSpPr>
          <p:cNvPr id="7"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DD2EBE3-26EB-E547-8261-A85DE1466733}" type="slidenum">
              <a:rPr lang="en-US" sz="1600" b="1" smtClean="0">
                <a:solidFill>
                  <a:prstClr val="black"/>
                </a:solidFill>
              </a:rPr>
              <a:t>19</a:t>
            </a:fld>
            <a:endParaRPr lang="en-US" sz="1600" b="1" dirty="0">
              <a:solidFill>
                <a:prstClr val="black"/>
              </a:solidFill>
            </a:endParaRPr>
          </a:p>
        </p:txBody>
      </p:sp>
    </p:spTree>
    <p:extLst>
      <p:ext uri="{BB962C8B-B14F-4D97-AF65-F5344CB8AC3E}">
        <p14:creationId xmlns:p14="http://schemas.microsoft.com/office/powerpoint/2010/main" val="2117514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27024" y="1142056"/>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spcAft>
                <a:spcPts val="800"/>
              </a:spcAft>
              <a:buFont typeface="+mj-lt"/>
              <a:buAutoNum type="arabicPeriod"/>
            </a:pPr>
            <a:r>
              <a:rPr lang="en-US" sz="2000" dirty="0"/>
              <a:t>Use of business information</a:t>
            </a:r>
          </a:p>
          <a:p>
            <a:pPr marL="457200" indent="-457200">
              <a:spcAft>
                <a:spcPts val="800"/>
              </a:spcAft>
              <a:buFont typeface="+mj-lt"/>
              <a:buAutoNum type="arabicPeriod"/>
            </a:pPr>
            <a:r>
              <a:rPr lang="en-US" sz="2000" dirty="0"/>
              <a:t>Record keeping for SVEP businesses</a:t>
            </a:r>
          </a:p>
          <a:p>
            <a:pPr marL="457200" indent="-457200">
              <a:spcAft>
                <a:spcPts val="800"/>
              </a:spcAft>
              <a:buFont typeface="+mj-lt"/>
              <a:buAutoNum type="arabicPeriod"/>
            </a:pPr>
            <a:r>
              <a:rPr lang="en-US" sz="2000" dirty="0"/>
              <a:t>Primary records in a business</a:t>
            </a:r>
          </a:p>
          <a:p>
            <a:pPr marL="457200" indent="-457200">
              <a:spcAft>
                <a:spcPts val="800"/>
              </a:spcAft>
              <a:buFont typeface="+mj-lt"/>
              <a:buAutoNum type="arabicPeriod"/>
            </a:pPr>
            <a:r>
              <a:rPr lang="en-US" sz="2000" dirty="0"/>
              <a:t>Performance Tracking Sheet</a:t>
            </a:r>
          </a:p>
          <a:p>
            <a:pPr marL="457200" indent="-457200">
              <a:spcAft>
                <a:spcPts val="800"/>
              </a:spcAft>
              <a:buFont typeface="+mj-lt"/>
              <a:buAutoNum type="arabicPeriod"/>
            </a:pPr>
            <a:r>
              <a:rPr lang="en-US" sz="2000" dirty="0"/>
              <a:t>Exercise</a:t>
            </a:r>
          </a:p>
          <a:p>
            <a:pPr marL="457200" indent="-457200">
              <a:spcAft>
                <a:spcPts val="800"/>
              </a:spcAft>
              <a:buFont typeface="+mj-lt"/>
              <a:buAutoNum type="arabicPeriod"/>
            </a:pPr>
            <a:r>
              <a:rPr lang="en-US" sz="2000" dirty="0"/>
              <a:t>Appendix - Business Profile Sheet</a:t>
            </a: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9" name="Text Box 2"/>
          <p:cNvSpPr txBox="1">
            <a:spLocks noChangeArrowheads="1"/>
          </p:cNvSpPr>
          <p:nvPr/>
        </p:nvSpPr>
        <p:spPr bwMode="auto">
          <a:xfrm>
            <a:off x="4686401" y="1073327"/>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spcAft>
                <a:spcPts val="800"/>
              </a:spcAft>
              <a:buFont typeface="+mj-lt"/>
              <a:buAutoNum type="arabicPeriod"/>
            </a:pPr>
            <a:r>
              <a:rPr lang="hi-IN" sz="2000" dirty="0"/>
              <a:t>व्यापार से जुड़ी जानकारी का प्रयोग  </a:t>
            </a:r>
            <a:endParaRPr lang="en-US" sz="2000" dirty="0"/>
          </a:p>
          <a:p>
            <a:pPr marL="457200" indent="-457200">
              <a:spcAft>
                <a:spcPts val="800"/>
              </a:spcAft>
              <a:buFont typeface="+mj-lt"/>
              <a:buAutoNum type="arabicPeriod"/>
            </a:pPr>
            <a:r>
              <a:rPr lang="en-US" sz="2000" dirty="0"/>
              <a:t>SVEP </a:t>
            </a:r>
            <a:r>
              <a:rPr lang="hi-IN" sz="2000" dirty="0"/>
              <a:t>व्यापार के दस्तावेजों का रिकॉर्ड रखना  </a:t>
            </a:r>
            <a:endParaRPr lang="en-US" sz="2000" dirty="0"/>
          </a:p>
          <a:p>
            <a:pPr marL="457200" indent="-457200">
              <a:spcAft>
                <a:spcPts val="800"/>
              </a:spcAft>
              <a:buFont typeface="+mj-lt"/>
              <a:buAutoNum type="arabicPeriod"/>
            </a:pPr>
            <a:r>
              <a:rPr lang="hi-IN" sz="2000" dirty="0"/>
              <a:t>व्यापार में प्राथमिक दस्तावेज  </a:t>
            </a:r>
            <a:endParaRPr lang="en-US" sz="2000" dirty="0"/>
          </a:p>
          <a:p>
            <a:pPr marL="457200" indent="-457200">
              <a:spcAft>
                <a:spcPts val="800"/>
              </a:spcAft>
              <a:buFont typeface="+mj-lt"/>
              <a:buAutoNum type="arabicPeriod"/>
            </a:pPr>
            <a:r>
              <a:rPr lang="en-US" sz="2000" dirty="0" err="1"/>
              <a:t>परफोरमेंस</a:t>
            </a:r>
            <a:r>
              <a:rPr lang="en-US" sz="2000" dirty="0"/>
              <a:t> </a:t>
            </a:r>
            <a:r>
              <a:rPr lang="en-US" sz="2000" dirty="0" err="1"/>
              <a:t>ट्रैकिंग</a:t>
            </a:r>
            <a:r>
              <a:rPr lang="en-US" sz="2000" dirty="0"/>
              <a:t> </a:t>
            </a:r>
            <a:r>
              <a:rPr lang="en-US" sz="2000" dirty="0" err="1"/>
              <a:t>शीट</a:t>
            </a:r>
            <a:r>
              <a:rPr lang="en-US" sz="2000" dirty="0"/>
              <a:t> /</a:t>
            </a:r>
            <a:r>
              <a:rPr lang="hi-IN" sz="2000" dirty="0"/>
              <a:t>कार्यप्रदर्शन निरीक्षण पत्र </a:t>
            </a:r>
            <a:endParaRPr lang="en-US" sz="2000" dirty="0"/>
          </a:p>
          <a:p>
            <a:pPr marL="457200" indent="-457200">
              <a:spcAft>
                <a:spcPts val="800"/>
              </a:spcAft>
              <a:buFont typeface="+mj-lt"/>
              <a:buAutoNum type="arabicPeriod"/>
            </a:pPr>
            <a:r>
              <a:rPr lang="hi-IN" sz="2000" dirty="0"/>
              <a:t>अभ्यास</a:t>
            </a:r>
            <a:endParaRPr lang="en-US" sz="2000" dirty="0"/>
          </a:p>
          <a:p>
            <a:pPr marL="457200" indent="-457200">
              <a:spcAft>
                <a:spcPts val="800"/>
              </a:spcAft>
              <a:buFont typeface="+mj-lt"/>
              <a:buAutoNum type="arabicPeriod"/>
            </a:pPr>
            <a:r>
              <a:rPr lang="en-US" sz="2000" dirty="0" err="1"/>
              <a:t>व्यापार</a:t>
            </a:r>
            <a:r>
              <a:rPr lang="en-US" sz="2000" dirty="0"/>
              <a:t> </a:t>
            </a:r>
            <a:r>
              <a:rPr lang="x-none" sz="2000" dirty="0"/>
              <a:t>प्रारूप </a:t>
            </a:r>
            <a:r>
              <a:rPr lang="en-US" sz="2000" dirty="0" err="1"/>
              <a:t>पत्र</a:t>
            </a:r>
            <a:r>
              <a:rPr lang="en-US" sz="2000" dirty="0"/>
              <a:t> </a:t>
            </a:r>
            <a:r>
              <a:rPr lang="hi-IN" sz="2000" dirty="0"/>
              <a:t> </a:t>
            </a:r>
            <a:endParaRPr lang="en-US" sz="2000" dirty="0"/>
          </a:p>
        </p:txBody>
      </p:sp>
    </p:spTree>
    <p:extLst>
      <p:ext uri="{BB962C8B-B14F-4D97-AF65-F5344CB8AC3E}">
        <p14:creationId xmlns:p14="http://schemas.microsoft.com/office/powerpoint/2010/main" val="307921045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5" y="176868"/>
            <a:ext cx="8727141" cy="656850"/>
          </a:xfrm>
          <a:ln>
            <a:solidFill>
              <a:schemeClr val="tx1"/>
            </a:solidFill>
          </a:ln>
        </p:spPr>
        <p:txBody>
          <a:bodyPr>
            <a:noAutofit/>
          </a:bodyPr>
          <a:lstStyle/>
          <a:p>
            <a:pPr algn="ctr"/>
            <a:r>
              <a:rPr lang="en-US" sz="2600" b="1" dirty="0">
                <a:latin typeface="+mn-lt"/>
              </a:rPr>
              <a:t>Example 3: Day-book format for </a:t>
            </a:r>
            <a:r>
              <a:rPr lang="en-US" sz="2600" b="1" dirty="0" err="1">
                <a:latin typeface="+mn-lt"/>
              </a:rPr>
              <a:t>Namita’s</a:t>
            </a:r>
            <a:r>
              <a:rPr lang="en-US" sz="2600" b="1" dirty="0">
                <a:latin typeface="+mn-lt"/>
              </a:rPr>
              <a:t> Beauty </a:t>
            </a:r>
            <a:r>
              <a:rPr lang="en-US" sz="2600" b="1" dirty="0" err="1">
                <a:latin typeface="+mn-lt"/>
              </a:rPr>
              <a:t>Parlour</a:t>
            </a:r>
            <a:r>
              <a:rPr lang="en-US" sz="2600" b="1" dirty="0">
                <a:latin typeface="+mn-lt"/>
              </a:rPr>
              <a:t> </a:t>
            </a:r>
            <a:r>
              <a:rPr lang="en-US" sz="2000" b="1" dirty="0">
                <a:latin typeface="+mn-lt"/>
              </a:rPr>
              <a:t>1/2</a:t>
            </a:r>
          </a:p>
        </p:txBody>
      </p:sp>
      <p:graphicFrame>
        <p:nvGraphicFramePr>
          <p:cNvPr id="20" name="Content Placeholder 3"/>
          <p:cNvGraphicFramePr>
            <a:graphicFrameLocks noGrp="1"/>
          </p:cNvGraphicFramePr>
          <p:nvPr>
            <p:ph idx="1"/>
            <p:extLst>
              <p:ext uri="{D42A27DB-BD31-4B8C-83A1-F6EECF244321}">
                <p14:modId xmlns:p14="http://schemas.microsoft.com/office/powerpoint/2010/main" val="291776459"/>
              </p:ext>
            </p:extLst>
          </p:nvPr>
        </p:nvGraphicFramePr>
        <p:xfrm>
          <a:off x="322723" y="1811128"/>
          <a:ext cx="8606123" cy="4323190"/>
        </p:xfrm>
        <a:graphic>
          <a:graphicData uri="http://schemas.openxmlformats.org/drawingml/2006/table">
            <a:tbl>
              <a:tblPr firstRow="1" bandRow="1">
                <a:tableStyleId>{5940675A-B579-460E-94D1-54222C63F5DA}</a:tableStyleId>
              </a:tblPr>
              <a:tblGrid>
                <a:gridCol w="1090893">
                  <a:extLst>
                    <a:ext uri="{9D8B030D-6E8A-4147-A177-3AD203B41FA5}">
                      <a16:colId xmlns:a16="http://schemas.microsoft.com/office/drawing/2014/main" val="20000"/>
                    </a:ext>
                  </a:extLst>
                </a:gridCol>
                <a:gridCol w="1090893">
                  <a:extLst>
                    <a:ext uri="{9D8B030D-6E8A-4147-A177-3AD203B41FA5}">
                      <a16:colId xmlns:a16="http://schemas.microsoft.com/office/drawing/2014/main" val="20001"/>
                    </a:ext>
                  </a:extLst>
                </a:gridCol>
                <a:gridCol w="1090893">
                  <a:extLst>
                    <a:ext uri="{9D8B030D-6E8A-4147-A177-3AD203B41FA5}">
                      <a16:colId xmlns:a16="http://schemas.microsoft.com/office/drawing/2014/main" val="20002"/>
                    </a:ext>
                  </a:extLst>
                </a:gridCol>
                <a:gridCol w="1090893">
                  <a:extLst>
                    <a:ext uri="{9D8B030D-6E8A-4147-A177-3AD203B41FA5}">
                      <a16:colId xmlns:a16="http://schemas.microsoft.com/office/drawing/2014/main" val="20003"/>
                    </a:ext>
                  </a:extLst>
                </a:gridCol>
                <a:gridCol w="1090893">
                  <a:extLst>
                    <a:ext uri="{9D8B030D-6E8A-4147-A177-3AD203B41FA5}">
                      <a16:colId xmlns:a16="http://schemas.microsoft.com/office/drawing/2014/main" val="20004"/>
                    </a:ext>
                  </a:extLst>
                </a:gridCol>
                <a:gridCol w="1090893">
                  <a:extLst>
                    <a:ext uri="{9D8B030D-6E8A-4147-A177-3AD203B41FA5}">
                      <a16:colId xmlns:a16="http://schemas.microsoft.com/office/drawing/2014/main" val="20005"/>
                    </a:ext>
                  </a:extLst>
                </a:gridCol>
                <a:gridCol w="877423">
                  <a:extLst>
                    <a:ext uri="{9D8B030D-6E8A-4147-A177-3AD203B41FA5}">
                      <a16:colId xmlns:a16="http://schemas.microsoft.com/office/drawing/2014/main" val="20006"/>
                    </a:ext>
                  </a:extLst>
                </a:gridCol>
                <a:gridCol w="1183342">
                  <a:extLst>
                    <a:ext uri="{9D8B030D-6E8A-4147-A177-3AD203B41FA5}">
                      <a16:colId xmlns:a16="http://schemas.microsoft.com/office/drawing/2014/main" val="20007"/>
                    </a:ext>
                  </a:extLst>
                </a:gridCol>
              </a:tblGrid>
              <a:tr h="371878">
                <a:tc>
                  <a:txBody>
                    <a:bodyPr/>
                    <a:lstStyle/>
                    <a:p>
                      <a:pPr algn="ctr" fontAlgn="b"/>
                      <a:r>
                        <a:rPr lang="en-US" sz="1600" u="none" strike="noStrike" dirty="0">
                          <a:effectLst/>
                          <a:latin typeface="+mn-lt"/>
                        </a:rPr>
                        <a:t>A</a:t>
                      </a:r>
                      <a:endParaRPr lang="en-US" sz="1600" b="1" i="0" u="none" strike="noStrike" dirty="0">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B</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C</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D</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E</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F</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dirty="0">
                          <a:effectLst/>
                          <a:latin typeface="+mn-lt"/>
                        </a:rPr>
                        <a:t>G</a:t>
                      </a:r>
                      <a:endParaRPr lang="en-US" sz="1600" b="1" i="0" u="none" strike="noStrike" dirty="0">
                        <a:solidFill>
                          <a:srgbClr val="000000"/>
                        </a:solidFill>
                        <a:effectLst/>
                        <a:latin typeface="+mn-lt"/>
                      </a:endParaRPr>
                    </a:p>
                  </a:txBody>
                  <a:tcPr marL="12700" marR="12700" marT="12700" marB="0" anchor="ctr"/>
                </a:tc>
                <a:tc>
                  <a:txBody>
                    <a:bodyPr/>
                    <a:lstStyle/>
                    <a:p>
                      <a:pPr algn="ctr" fontAlgn="b"/>
                      <a:r>
                        <a:rPr lang="en-US" sz="1600" u="none" strike="noStrike" dirty="0">
                          <a:effectLst/>
                          <a:latin typeface="+mn-lt"/>
                        </a:rPr>
                        <a:t>H</a:t>
                      </a:r>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0"/>
                  </a:ext>
                </a:extLst>
              </a:tr>
              <a:tr h="1113087">
                <a:tc>
                  <a:txBody>
                    <a:bodyPr/>
                    <a:lstStyle/>
                    <a:p>
                      <a:pPr algn="ctr" fontAlgn="ctr"/>
                      <a:r>
                        <a:rPr lang="de-DE" sz="1600" u="none" strike="noStrike" dirty="0">
                          <a:effectLst/>
                          <a:latin typeface="+mn-lt"/>
                        </a:rPr>
                        <a:t>Date</a:t>
                      </a:r>
                      <a:endParaRPr lang="de-DE"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Cash Sales</a:t>
                      </a:r>
                    </a:p>
                  </a:txBody>
                  <a:tcPr marL="12700" marR="12700" marT="12700" marB="0" anchor="ctr"/>
                </a:tc>
                <a:tc>
                  <a:txBody>
                    <a:bodyPr/>
                    <a:lstStyle/>
                    <a:p>
                      <a:pPr algn="ctr" fontAlgn="ctr"/>
                      <a:r>
                        <a:rPr lang="en-US" sz="1600" u="none" strike="noStrike" dirty="0">
                          <a:effectLst/>
                          <a:latin typeface="+mn-lt"/>
                        </a:rPr>
                        <a:t>Credit Sales</a:t>
                      </a:r>
                    </a:p>
                  </a:txBody>
                  <a:tcPr marL="12700" marR="12700" marT="12700" marB="0" anchor="ctr"/>
                </a:tc>
                <a:tc>
                  <a:txBody>
                    <a:bodyPr/>
                    <a:lstStyle/>
                    <a:p>
                      <a:pPr algn="ctr" fontAlgn="ctr"/>
                      <a:r>
                        <a:rPr lang="en-US" sz="1600" u="none" strike="noStrike" dirty="0">
                          <a:effectLst/>
                          <a:latin typeface="+mn-lt"/>
                        </a:rPr>
                        <a:t>Amount Received from Debtors</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Cash added to the Business</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Purchases</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Wages to Workers</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Other Expenses</a:t>
                      </a:r>
                      <a:br>
                        <a:rPr lang="en-US" sz="1600" u="none" strike="noStrike" dirty="0">
                          <a:effectLst/>
                          <a:latin typeface="+mn-lt"/>
                        </a:rPr>
                      </a:br>
                      <a:r>
                        <a:rPr lang="en-US" sz="1600" u="none" strike="noStrike" dirty="0">
                          <a:effectLst/>
                          <a:latin typeface="+mn-lt"/>
                        </a:rPr>
                        <a:t>(</a:t>
                      </a:r>
                      <a:r>
                        <a:rPr lang="en-US" sz="1600" u="none" strike="noStrike" dirty="0" err="1">
                          <a:effectLst/>
                          <a:latin typeface="+mn-lt"/>
                        </a:rPr>
                        <a:t>Eg</a:t>
                      </a:r>
                      <a:r>
                        <a:rPr lang="en-US" sz="1600" u="none" strike="noStrike" dirty="0">
                          <a:effectLst/>
                          <a:latin typeface="+mn-lt"/>
                        </a:rPr>
                        <a:t> - Rent, Electricity, Promotion, etc.)</a:t>
                      </a:r>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1"/>
                  </a:ext>
                </a:extLst>
              </a:tr>
              <a:tr h="371878">
                <a:tc>
                  <a:txBody>
                    <a:bodyPr/>
                    <a:lstStyle/>
                    <a:p>
                      <a:pPr algn="ctr" fontAlgn="ctr"/>
                      <a:r>
                        <a:rPr lang="x-none" sz="1600" b="0" i="0" u="none" strike="noStrike" dirty="0">
                          <a:solidFill>
                            <a:srgbClr val="000000"/>
                          </a:solidFill>
                          <a:effectLst/>
                          <a:latin typeface="+mn-lt"/>
                        </a:rPr>
                        <a:t>दिनांक</a:t>
                      </a:r>
                      <a:endParaRPr lang="de-DE" sz="1600" b="0" i="0" u="none" strike="noStrike" dirty="0">
                        <a:solidFill>
                          <a:srgbClr val="000000"/>
                        </a:solidFill>
                        <a:effectLst/>
                        <a:latin typeface="+mn-lt"/>
                      </a:endParaRPr>
                    </a:p>
                  </a:txBody>
                  <a:tcPr marL="12700" marR="12700" marT="12700" marB="0" anchor="ctr"/>
                </a:tc>
                <a:tc>
                  <a:txBody>
                    <a:bodyPr/>
                    <a:lstStyle/>
                    <a:p>
                      <a:pPr algn="ctr" fontAlgn="ctr"/>
                      <a:r>
                        <a:rPr lang="x-none" sz="1600" b="0" u="none" strike="noStrike" dirty="0">
                          <a:effectLst/>
                          <a:latin typeface="+mn-lt"/>
                        </a:rPr>
                        <a:t>नकद बिक्री</a:t>
                      </a:r>
                      <a:endParaRPr lang="en-US" sz="1600" b="0" u="none" strike="noStrike" dirty="0">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उधार बिक्री</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देनदारों से प्राप्त राशि‍ </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व्यापार </a:t>
                      </a:r>
                      <a:r>
                        <a:rPr lang="x-none" sz="1600" b="0" i="0" u="none" strike="noStrike">
                          <a:solidFill>
                            <a:srgbClr val="000000"/>
                          </a:solidFill>
                          <a:effectLst/>
                          <a:latin typeface="+mn-lt"/>
                        </a:rPr>
                        <a:t>में </a:t>
                      </a:r>
                      <a:r>
                        <a:rPr lang="hi-IN" sz="1600" b="0" i="0" u="none" strike="noStrike" dirty="0">
                          <a:solidFill>
                            <a:srgbClr val="000000"/>
                          </a:solidFill>
                          <a:effectLst/>
                          <a:latin typeface="+mn-lt"/>
                        </a:rPr>
                        <a:t>जोड़ा</a:t>
                      </a:r>
                      <a:r>
                        <a:rPr lang="hi-IN" sz="1600" b="0" i="0" u="none" strike="noStrike" baseline="0" dirty="0">
                          <a:solidFill>
                            <a:srgbClr val="000000"/>
                          </a:solidFill>
                          <a:effectLst/>
                          <a:latin typeface="+mn-lt"/>
                        </a:rPr>
                        <a:t> गया </a:t>
                      </a:r>
                      <a:r>
                        <a:rPr lang="x-none" sz="1600" b="0" i="0" u="none" strike="noStrike">
                          <a:solidFill>
                            <a:srgbClr val="000000"/>
                          </a:solidFill>
                          <a:effectLst/>
                          <a:latin typeface="+mn-lt"/>
                        </a:rPr>
                        <a:t>नकद </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a:solidFill>
                            <a:srgbClr val="000000"/>
                          </a:solidFill>
                          <a:effectLst/>
                          <a:latin typeface="+mn-lt"/>
                        </a:rPr>
                        <a:t>खरी</a:t>
                      </a:r>
                      <a:r>
                        <a:rPr lang="hi-IN" sz="1600" b="0" i="0" u="none" strike="noStrike" dirty="0">
                          <a:solidFill>
                            <a:srgbClr val="000000"/>
                          </a:solidFill>
                          <a:effectLst/>
                          <a:latin typeface="+mn-lt"/>
                        </a:rPr>
                        <a:t>दारी</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कर्मचारियों को वेतन</a:t>
                      </a:r>
                      <a:endParaRPr lang="en-US" sz="1600" b="0" i="0" u="none" strike="noStrike" dirty="0">
                        <a:solidFill>
                          <a:srgbClr val="000000"/>
                        </a:solidFill>
                        <a:effectLst/>
                        <a:latin typeface="+mn-lt"/>
                      </a:endParaRPr>
                    </a:p>
                  </a:txBody>
                  <a:tcPr marL="12700" marR="12700" marT="1270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x-none" sz="1600" b="0" i="0" u="none" strike="noStrike" dirty="0">
                          <a:solidFill>
                            <a:srgbClr val="000000"/>
                          </a:solidFill>
                          <a:effectLst/>
                          <a:latin typeface="+mn-lt"/>
                        </a:rPr>
                        <a:t>अन्य व्यय (जैसे, किराया, बिजली, प्रचार आदि)</a:t>
                      </a:r>
                      <a:endParaRPr lang="en-US" sz="1600" b="0"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2"/>
                  </a:ext>
                </a:extLst>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3"/>
                  </a:ext>
                </a:extLst>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4"/>
                  </a:ext>
                </a:extLst>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5"/>
                  </a:ext>
                </a:extLst>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6"/>
                  </a:ext>
                </a:extLst>
              </a:tr>
            </a:tbl>
          </a:graphicData>
        </a:graphic>
      </p:graphicFrame>
      <p:sp>
        <p:nvSpPr>
          <p:cNvPr id="6" name="Title 3"/>
          <p:cNvSpPr txBox="1">
            <a:spLocks/>
          </p:cNvSpPr>
          <p:nvPr/>
        </p:nvSpPr>
        <p:spPr>
          <a:xfrm>
            <a:off x="201705" y="993998"/>
            <a:ext cx="8727141"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x-none" sz="2600" b="1" dirty="0"/>
              <a:t>उदाहरण </a:t>
            </a:r>
            <a:r>
              <a:rPr lang="en-US" sz="2600" b="1" dirty="0"/>
              <a:t>3</a:t>
            </a:r>
            <a:r>
              <a:rPr lang="x-none" sz="2600" b="1" dirty="0"/>
              <a:t>: नमिता की ब्यूटी पार्लर के लिए दैनिक बही का प्रारूप 1</a:t>
            </a:r>
            <a:r>
              <a:rPr lang="en-US" sz="2600" b="1" dirty="0"/>
              <a:t>/</a:t>
            </a:r>
            <a:r>
              <a:rPr lang="x-none" sz="2600" b="1" dirty="0"/>
              <a:t>2</a:t>
            </a:r>
            <a:endParaRPr lang="en-US" sz="2600" b="1" dirty="0"/>
          </a:p>
        </p:txBody>
      </p:sp>
      <p:sp>
        <p:nvSpPr>
          <p:cNvPr id="7"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29E1DB57-35F3-B544-9645-9E7EB7F3F12A}" type="slidenum">
              <a:rPr lang="en-US" sz="1600" b="1" smtClean="0">
                <a:solidFill>
                  <a:prstClr val="black"/>
                </a:solidFill>
              </a:rPr>
              <a:t>20</a:t>
            </a:fld>
            <a:endParaRPr lang="en-US" sz="1600" b="1" dirty="0">
              <a:solidFill>
                <a:prstClr val="black"/>
              </a:solidFill>
            </a:endParaRPr>
          </a:p>
        </p:txBody>
      </p:sp>
    </p:spTree>
    <p:extLst>
      <p:ext uri="{BB962C8B-B14F-4D97-AF65-F5344CB8AC3E}">
        <p14:creationId xmlns:p14="http://schemas.microsoft.com/office/powerpoint/2010/main" val="246343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5" y="176868"/>
            <a:ext cx="8727141" cy="656850"/>
          </a:xfrm>
          <a:ln>
            <a:solidFill>
              <a:schemeClr val="tx1"/>
            </a:solidFill>
          </a:ln>
        </p:spPr>
        <p:txBody>
          <a:bodyPr>
            <a:noAutofit/>
          </a:bodyPr>
          <a:lstStyle/>
          <a:p>
            <a:pPr algn="ctr"/>
            <a:r>
              <a:rPr lang="en-US" sz="2600" b="1" dirty="0">
                <a:latin typeface="+mn-lt"/>
              </a:rPr>
              <a:t>Example 3: Day-book format for </a:t>
            </a:r>
            <a:r>
              <a:rPr lang="en-US" sz="2600" b="1" dirty="0" err="1">
                <a:latin typeface="+mn-lt"/>
              </a:rPr>
              <a:t>Namita’s</a:t>
            </a:r>
            <a:r>
              <a:rPr lang="en-US" sz="2600" b="1" dirty="0">
                <a:latin typeface="+mn-lt"/>
              </a:rPr>
              <a:t> Beauty </a:t>
            </a:r>
            <a:r>
              <a:rPr lang="en-US" sz="2600" b="1" dirty="0" err="1">
                <a:latin typeface="+mn-lt"/>
              </a:rPr>
              <a:t>Parlour</a:t>
            </a:r>
            <a:r>
              <a:rPr lang="en-US" sz="2600" b="1" dirty="0">
                <a:latin typeface="+mn-lt"/>
              </a:rPr>
              <a:t> </a:t>
            </a:r>
            <a:r>
              <a:rPr lang="en-US" sz="2000" b="1" dirty="0">
                <a:latin typeface="+mn-lt"/>
              </a:rPr>
              <a:t>2/2</a:t>
            </a:r>
          </a:p>
        </p:txBody>
      </p:sp>
      <p:graphicFrame>
        <p:nvGraphicFramePr>
          <p:cNvPr id="20" name="Content Placeholder 3"/>
          <p:cNvGraphicFramePr>
            <a:graphicFrameLocks noGrp="1"/>
          </p:cNvGraphicFramePr>
          <p:nvPr>
            <p:ph idx="1"/>
          </p:nvPr>
        </p:nvGraphicFramePr>
        <p:xfrm>
          <a:off x="276655" y="1825679"/>
          <a:ext cx="3272679" cy="4323190"/>
        </p:xfrm>
        <a:graphic>
          <a:graphicData uri="http://schemas.openxmlformats.org/drawingml/2006/table">
            <a:tbl>
              <a:tblPr firstRow="1" bandRow="1">
                <a:tableStyleId>{5940675A-B579-460E-94D1-54222C63F5DA}</a:tableStyleId>
              </a:tblPr>
              <a:tblGrid>
                <a:gridCol w="1090893">
                  <a:extLst>
                    <a:ext uri="{9D8B030D-6E8A-4147-A177-3AD203B41FA5}">
                      <a16:colId xmlns:a16="http://schemas.microsoft.com/office/drawing/2014/main" val="20000"/>
                    </a:ext>
                  </a:extLst>
                </a:gridCol>
                <a:gridCol w="1090893">
                  <a:extLst>
                    <a:ext uri="{9D8B030D-6E8A-4147-A177-3AD203B41FA5}">
                      <a16:colId xmlns:a16="http://schemas.microsoft.com/office/drawing/2014/main" val="20001"/>
                    </a:ext>
                  </a:extLst>
                </a:gridCol>
                <a:gridCol w="1090893">
                  <a:extLst>
                    <a:ext uri="{9D8B030D-6E8A-4147-A177-3AD203B41FA5}">
                      <a16:colId xmlns:a16="http://schemas.microsoft.com/office/drawing/2014/main" val="20002"/>
                    </a:ext>
                  </a:extLst>
                </a:gridCol>
              </a:tblGrid>
              <a:tr h="371878">
                <a:tc>
                  <a:txBody>
                    <a:bodyPr/>
                    <a:lstStyle/>
                    <a:p>
                      <a:pPr algn="ctr" fontAlgn="b"/>
                      <a:r>
                        <a:rPr lang="en-US" sz="1600" u="none" strike="noStrike" dirty="0">
                          <a:effectLst/>
                          <a:latin typeface="+mn-lt"/>
                        </a:rPr>
                        <a:t>I</a:t>
                      </a:r>
                      <a:endParaRPr lang="en-US" sz="1600" b="1" i="0" u="none" strike="noStrike" dirty="0">
                        <a:solidFill>
                          <a:srgbClr val="000000"/>
                        </a:solidFill>
                        <a:effectLst/>
                        <a:latin typeface="+mn-lt"/>
                      </a:endParaRPr>
                    </a:p>
                  </a:txBody>
                  <a:tcPr marL="12700" marR="12700" marT="12700" marB="0" anchor="ctr"/>
                </a:tc>
                <a:tc>
                  <a:txBody>
                    <a:bodyPr/>
                    <a:lstStyle/>
                    <a:p>
                      <a:pPr algn="ctr" fontAlgn="b"/>
                      <a:r>
                        <a:rPr lang="en-US" sz="1600" u="none" strike="noStrike" dirty="0">
                          <a:effectLst/>
                          <a:latin typeface="+mn-lt"/>
                        </a:rPr>
                        <a:t>J</a:t>
                      </a:r>
                      <a:endParaRPr lang="en-US" sz="1600" b="1" i="0" u="none" strike="noStrike" dirty="0">
                        <a:solidFill>
                          <a:srgbClr val="000000"/>
                        </a:solidFill>
                        <a:effectLst/>
                        <a:latin typeface="+mn-lt"/>
                      </a:endParaRPr>
                    </a:p>
                  </a:txBody>
                  <a:tcPr marL="12700" marR="12700" marT="12700" marB="0" anchor="ctr"/>
                </a:tc>
                <a:tc>
                  <a:txBody>
                    <a:bodyPr/>
                    <a:lstStyle/>
                    <a:p>
                      <a:pPr algn="ctr" fontAlgn="b"/>
                      <a:r>
                        <a:rPr lang="en-US" sz="1600" u="none" strike="noStrike" dirty="0">
                          <a:effectLst/>
                          <a:latin typeface="+mn-lt"/>
                        </a:rPr>
                        <a:t>K</a:t>
                      </a:r>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0"/>
                  </a:ext>
                </a:extLst>
              </a:tr>
              <a:tr h="1113087">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u="none" strike="noStrike" dirty="0">
                          <a:effectLst/>
                          <a:latin typeface="+mn-lt"/>
                        </a:rPr>
                        <a:t>Cash Withdrawal by the Owner for Personal Use</a:t>
                      </a:r>
                      <a:endParaRPr lang="en-US" sz="1600" b="1" i="0" u="none" strike="noStrike" dirty="0">
                        <a:solidFill>
                          <a:srgbClr val="000000"/>
                        </a:solidFill>
                        <a:effectLst/>
                        <a:latin typeface="+mn-lt"/>
                      </a:endParaRPr>
                    </a:p>
                  </a:txBody>
                  <a:tcPr marL="12700" marR="12700" marT="1270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u="none" strike="noStrike" dirty="0">
                          <a:effectLst/>
                          <a:latin typeface="+mn-lt"/>
                        </a:rPr>
                        <a:t>Loan Amount Repaid</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Interest Amount Paid</a:t>
                      </a:r>
                      <a:endParaRPr lang="en-US"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1"/>
                  </a:ext>
                </a:extLst>
              </a:tr>
              <a:tr h="371878">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x-none" sz="1600" b="0" i="0" u="none" strike="noStrike" dirty="0">
                          <a:solidFill>
                            <a:srgbClr val="000000"/>
                          </a:solidFill>
                          <a:effectLst/>
                          <a:latin typeface="+mn-lt"/>
                        </a:rPr>
                        <a:t>निजी उपयोग के लिए मालिक द्वारा निकाला गया नकद</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ऋण राशि</a:t>
                      </a:r>
                      <a:r>
                        <a:rPr lang="x-none" sz="1600" b="0" i="0" u="none" strike="noStrike" baseline="0" dirty="0">
                          <a:solidFill>
                            <a:srgbClr val="000000"/>
                          </a:solidFill>
                          <a:effectLst/>
                          <a:latin typeface="+mn-lt"/>
                        </a:rPr>
                        <a:t> की अदायगी</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a:solidFill>
                            <a:srgbClr val="000000"/>
                          </a:solidFill>
                          <a:effectLst/>
                          <a:latin typeface="+mn-lt"/>
                        </a:rPr>
                        <a:t>भुगतान की गई ब्याज की राशि</a:t>
                      </a:r>
                      <a:endParaRPr lang="en-US" sz="1600" b="0"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2"/>
                  </a:ext>
                </a:extLst>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extLst>
                  <a:ext uri="{0D108BD9-81ED-4DB2-BD59-A6C34878D82A}">
                    <a16:rowId xmlns:a16="http://schemas.microsoft.com/office/drawing/2014/main" val="10003"/>
                  </a:ext>
                </a:extLst>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extLst>
                  <a:ext uri="{0D108BD9-81ED-4DB2-BD59-A6C34878D82A}">
                    <a16:rowId xmlns:a16="http://schemas.microsoft.com/office/drawing/2014/main" val="10004"/>
                  </a:ext>
                </a:extLst>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extLst>
                  <a:ext uri="{0D108BD9-81ED-4DB2-BD59-A6C34878D82A}">
                    <a16:rowId xmlns:a16="http://schemas.microsoft.com/office/drawing/2014/main" val="10005"/>
                  </a:ext>
                </a:extLst>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extLst>
                  <a:ext uri="{0D108BD9-81ED-4DB2-BD59-A6C34878D82A}">
                    <a16:rowId xmlns:a16="http://schemas.microsoft.com/office/drawing/2014/main" val="10006"/>
                  </a:ext>
                </a:extLst>
              </a:tr>
            </a:tbl>
          </a:graphicData>
        </a:graphic>
      </p:graphicFrame>
      <p:sp>
        <p:nvSpPr>
          <p:cNvPr id="6" name="Title 3"/>
          <p:cNvSpPr txBox="1">
            <a:spLocks/>
          </p:cNvSpPr>
          <p:nvPr/>
        </p:nvSpPr>
        <p:spPr>
          <a:xfrm>
            <a:off x="201704" y="1001273"/>
            <a:ext cx="8727141"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x-none" sz="2600" b="1" dirty="0"/>
              <a:t>उदाहरण </a:t>
            </a:r>
            <a:r>
              <a:rPr lang="en-US" sz="2600" b="1" dirty="0"/>
              <a:t>3</a:t>
            </a:r>
            <a:r>
              <a:rPr lang="x-none" sz="2600" b="1" dirty="0"/>
              <a:t>: नमिता की ब्यूटी पार्लर के लिए दैनिक बही का प्रारूप 2</a:t>
            </a:r>
            <a:r>
              <a:rPr lang="en-US" sz="2600" b="1" dirty="0"/>
              <a:t>/</a:t>
            </a:r>
            <a:r>
              <a:rPr lang="x-none" sz="2600" b="1" dirty="0"/>
              <a:t>2</a:t>
            </a:r>
            <a:endParaRPr lang="en-US" sz="2600" b="1" dirty="0"/>
          </a:p>
        </p:txBody>
      </p:sp>
      <p:sp>
        <p:nvSpPr>
          <p:cNvPr id="7"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F0BFD0A1-6DCB-5F4A-8C97-5D9D834545CF}" type="slidenum">
              <a:rPr lang="en-US" sz="1600" b="1" smtClean="0">
                <a:solidFill>
                  <a:prstClr val="black"/>
                </a:solidFill>
              </a:rPr>
              <a:t>21</a:t>
            </a:fld>
            <a:endParaRPr lang="en-US" sz="1600" b="1" dirty="0">
              <a:solidFill>
                <a:prstClr val="black"/>
              </a:solidFill>
            </a:endParaRPr>
          </a:p>
        </p:txBody>
      </p:sp>
    </p:spTree>
    <p:extLst>
      <p:ext uri="{BB962C8B-B14F-4D97-AF65-F5344CB8AC3E}">
        <p14:creationId xmlns:p14="http://schemas.microsoft.com/office/powerpoint/2010/main" val="2088098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solidFill>
            <a:srgbClr val="FFFF00"/>
          </a:solidFill>
          <a:ln>
            <a:solidFill>
              <a:schemeClr val="tx1"/>
            </a:solidFill>
          </a:ln>
        </p:spPr>
        <p:txBody>
          <a:bodyPr>
            <a:noAutofit/>
          </a:bodyPr>
          <a:lstStyle/>
          <a:p>
            <a:r>
              <a:rPr lang="en-US" sz="2400" b="1" dirty="0">
                <a:latin typeface="+mn-lt"/>
              </a:rPr>
              <a:t>Exercise - </a:t>
            </a:r>
            <a:r>
              <a:rPr lang="en-US" sz="2400" b="1" dirty="0" err="1">
                <a:latin typeface="+mn-lt"/>
              </a:rPr>
              <a:t>Ramu’s</a:t>
            </a:r>
            <a:r>
              <a:rPr lang="en-US" sz="2400" b="1" dirty="0">
                <a:latin typeface="+mn-lt"/>
              </a:rPr>
              <a:t> Tasty Tea Shop</a:t>
            </a:r>
          </a:p>
        </p:txBody>
      </p:sp>
      <p:graphicFrame>
        <p:nvGraphicFramePr>
          <p:cNvPr id="2" name="Content Placeholder 1"/>
          <p:cNvGraphicFramePr>
            <a:graphicFrameLocks noGrp="1"/>
          </p:cNvGraphicFramePr>
          <p:nvPr>
            <p:ph sz="half" idx="1"/>
            <p:extLst>
              <p:ext uri="{D42A27DB-BD31-4B8C-83A1-F6EECF244321}">
                <p14:modId xmlns:p14="http://schemas.microsoft.com/office/powerpoint/2010/main" val="1256088433"/>
              </p:ext>
            </p:extLst>
          </p:nvPr>
        </p:nvGraphicFramePr>
        <p:xfrm>
          <a:off x="201613" y="907212"/>
          <a:ext cx="4313238" cy="5069046"/>
        </p:xfrm>
        <a:graphic>
          <a:graphicData uri="http://schemas.openxmlformats.org/drawingml/2006/table">
            <a:tbl>
              <a:tblPr firstRow="1" bandRow="1">
                <a:tableStyleId>{5940675A-B579-460E-94D1-54222C63F5DA}</a:tableStyleId>
              </a:tblPr>
              <a:tblGrid>
                <a:gridCol w="3292701">
                  <a:extLst>
                    <a:ext uri="{9D8B030D-6E8A-4147-A177-3AD203B41FA5}">
                      <a16:colId xmlns:a16="http://schemas.microsoft.com/office/drawing/2014/main" val="20000"/>
                    </a:ext>
                  </a:extLst>
                </a:gridCol>
                <a:gridCol w="1020537">
                  <a:extLst>
                    <a:ext uri="{9D8B030D-6E8A-4147-A177-3AD203B41FA5}">
                      <a16:colId xmlns:a16="http://schemas.microsoft.com/office/drawing/2014/main" val="20001"/>
                    </a:ext>
                  </a:extLst>
                </a:gridCol>
              </a:tblGrid>
              <a:tr h="368390">
                <a:tc>
                  <a:txBody>
                    <a:bodyPr/>
                    <a:lstStyle/>
                    <a:p>
                      <a:r>
                        <a:rPr lang="en-US" sz="1800" dirty="0"/>
                        <a:t>Bought Milk on credit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err="1"/>
                        <a:t>Rs</a:t>
                      </a:r>
                      <a:r>
                        <a:rPr lang="en-US" sz="1800" dirty="0"/>
                        <a:t>. 120</a:t>
                      </a:r>
                    </a:p>
                  </a:txBody>
                  <a:tcPr/>
                </a:tc>
                <a:extLst>
                  <a:ext uri="{0D108BD9-81ED-4DB2-BD59-A6C34878D82A}">
                    <a16:rowId xmlns:a16="http://schemas.microsoft.com/office/drawing/2014/main" val="10000"/>
                  </a:ext>
                </a:extLst>
              </a:tr>
              <a:tr h="368390">
                <a:tc>
                  <a:txBody>
                    <a:bodyPr/>
                    <a:lstStyle/>
                    <a:p>
                      <a:r>
                        <a:rPr lang="en-US" sz="1800" dirty="0"/>
                        <a:t>Bought fuel(coal) </a:t>
                      </a:r>
                    </a:p>
                  </a:txBody>
                  <a:tcPr/>
                </a:tc>
                <a:tc>
                  <a:txBody>
                    <a:bodyPr/>
                    <a:lstStyle/>
                    <a:p>
                      <a:r>
                        <a:rPr lang="en-US" sz="1800" dirty="0" err="1"/>
                        <a:t>Rs</a:t>
                      </a:r>
                      <a:r>
                        <a:rPr lang="en-US" sz="1800" dirty="0"/>
                        <a:t>. 100</a:t>
                      </a:r>
                    </a:p>
                  </a:txBody>
                  <a:tcPr/>
                </a:tc>
                <a:extLst>
                  <a:ext uri="{0D108BD9-81ED-4DB2-BD59-A6C34878D82A}">
                    <a16:rowId xmlns:a16="http://schemas.microsoft.com/office/drawing/2014/main" val="10001"/>
                  </a:ext>
                </a:extLst>
              </a:tr>
              <a:tr h="368390">
                <a:tc>
                  <a:txBody>
                    <a:bodyPr/>
                    <a:lstStyle/>
                    <a:p>
                      <a:r>
                        <a:rPr lang="en-US" sz="1800" dirty="0"/>
                        <a:t>Transportation</a:t>
                      </a:r>
                    </a:p>
                  </a:txBody>
                  <a:tcPr/>
                </a:tc>
                <a:tc>
                  <a:txBody>
                    <a:bodyPr/>
                    <a:lstStyle/>
                    <a:p>
                      <a:r>
                        <a:rPr lang="en-US" sz="1800" kern="1200" dirty="0" err="1">
                          <a:solidFill>
                            <a:schemeClr val="tx1"/>
                          </a:solidFill>
                          <a:latin typeface="+mn-lt"/>
                          <a:ea typeface="+mn-ea"/>
                          <a:cs typeface="+mn-cs"/>
                        </a:rPr>
                        <a:t>Rs</a:t>
                      </a:r>
                      <a:r>
                        <a:rPr lang="en-US" sz="1800" kern="1200" dirty="0">
                          <a:solidFill>
                            <a:schemeClr val="tx1"/>
                          </a:solidFill>
                          <a:latin typeface="+mn-lt"/>
                          <a:ea typeface="+mn-ea"/>
                          <a:cs typeface="+mn-cs"/>
                        </a:rPr>
                        <a:t>. 100</a:t>
                      </a:r>
                    </a:p>
                  </a:txBody>
                  <a:tcPr/>
                </a:tc>
                <a:extLst>
                  <a:ext uri="{0D108BD9-81ED-4DB2-BD59-A6C34878D82A}">
                    <a16:rowId xmlns:a16="http://schemas.microsoft.com/office/drawing/2014/main" val="10002"/>
                  </a:ext>
                </a:extLst>
              </a:tr>
              <a:tr h="368390">
                <a:tc>
                  <a:txBody>
                    <a:bodyPr/>
                    <a:lstStyle/>
                    <a:p>
                      <a:r>
                        <a:rPr lang="en-US" sz="1800" dirty="0"/>
                        <a:t>Bought other raw materials </a:t>
                      </a:r>
                    </a:p>
                  </a:txBody>
                  <a:tcPr/>
                </a:tc>
                <a:tc>
                  <a:txBody>
                    <a:bodyPr/>
                    <a:lstStyle/>
                    <a:p>
                      <a:r>
                        <a:rPr lang="en-US" sz="1800" dirty="0" err="1"/>
                        <a:t>Rs</a:t>
                      </a:r>
                      <a:r>
                        <a:rPr lang="en-US" sz="1800" dirty="0"/>
                        <a:t>. 750</a:t>
                      </a:r>
                    </a:p>
                  </a:txBody>
                  <a:tcPr/>
                </a:tc>
                <a:extLst>
                  <a:ext uri="{0D108BD9-81ED-4DB2-BD59-A6C34878D82A}">
                    <a16:rowId xmlns:a16="http://schemas.microsoft.com/office/drawing/2014/main" val="10003"/>
                  </a:ext>
                </a:extLst>
              </a:tr>
              <a:tr h="368390">
                <a:tc>
                  <a:txBody>
                    <a:bodyPr/>
                    <a:lstStyle/>
                    <a:p>
                      <a:r>
                        <a:rPr lang="en-US" sz="1800" dirty="0"/>
                        <a:t>Sold Tea </a:t>
                      </a:r>
                    </a:p>
                  </a:txBody>
                  <a:tcPr/>
                </a:tc>
                <a:tc>
                  <a:txBody>
                    <a:bodyPr/>
                    <a:lstStyle/>
                    <a:p>
                      <a:r>
                        <a:rPr lang="en-US" sz="1800" dirty="0" err="1"/>
                        <a:t>Rs</a:t>
                      </a:r>
                      <a:r>
                        <a:rPr lang="en-US" sz="1800" dirty="0"/>
                        <a:t>. 350</a:t>
                      </a:r>
                    </a:p>
                  </a:txBody>
                  <a:tcPr/>
                </a:tc>
                <a:extLst>
                  <a:ext uri="{0D108BD9-81ED-4DB2-BD59-A6C34878D82A}">
                    <a16:rowId xmlns:a16="http://schemas.microsoft.com/office/drawing/2014/main" val="10004"/>
                  </a:ext>
                </a:extLst>
              </a:tr>
              <a:tr h="368390">
                <a:tc>
                  <a:txBody>
                    <a:bodyPr/>
                    <a:lstStyle/>
                    <a:p>
                      <a:r>
                        <a:rPr lang="en-US" sz="1800" dirty="0"/>
                        <a:t>Sold Samosas</a:t>
                      </a:r>
                    </a:p>
                  </a:txBody>
                  <a:tcPr/>
                </a:tc>
                <a:tc>
                  <a:txBody>
                    <a:bodyPr/>
                    <a:lstStyle/>
                    <a:p>
                      <a:r>
                        <a:rPr lang="en-US" sz="1800" dirty="0" err="1"/>
                        <a:t>Rs</a:t>
                      </a:r>
                      <a:r>
                        <a:rPr lang="en-US" sz="1800" dirty="0"/>
                        <a:t>. 900</a:t>
                      </a:r>
                    </a:p>
                  </a:txBody>
                  <a:tcPr/>
                </a:tc>
                <a:extLst>
                  <a:ext uri="{0D108BD9-81ED-4DB2-BD59-A6C34878D82A}">
                    <a16:rowId xmlns:a16="http://schemas.microsoft.com/office/drawing/2014/main" val="10005"/>
                  </a:ext>
                </a:extLst>
              </a:tr>
              <a:tr h="368390">
                <a:tc>
                  <a:txBody>
                    <a:bodyPr/>
                    <a:lstStyle/>
                    <a:p>
                      <a:r>
                        <a:rPr lang="en-US" sz="1800" dirty="0"/>
                        <a:t>Sold </a:t>
                      </a:r>
                      <a:r>
                        <a:rPr lang="en-US" sz="1800" dirty="0" err="1"/>
                        <a:t>Kachori</a:t>
                      </a:r>
                      <a:r>
                        <a:rPr lang="en-US" sz="1800" dirty="0"/>
                        <a:t> </a:t>
                      </a:r>
                    </a:p>
                  </a:txBody>
                  <a:tcPr/>
                </a:tc>
                <a:tc>
                  <a:txBody>
                    <a:bodyPr/>
                    <a:lstStyle/>
                    <a:p>
                      <a:r>
                        <a:rPr lang="en-US" sz="1800" dirty="0" err="1"/>
                        <a:t>Rs</a:t>
                      </a:r>
                      <a:r>
                        <a:rPr lang="en-US" sz="1800" baseline="0" dirty="0"/>
                        <a:t>. 800</a:t>
                      </a:r>
                      <a:endParaRPr lang="en-US" sz="1800" dirty="0"/>
                    </a:p>
                  </a:txBody>
                  <a:tcPr/>
                </a:tc>
                <a:extLst>
                  <a:ext uri="{0D108BD9-81ED-4DB2-BD59-A6C34878D82A}">
                    <a16:rowId xmlns:a16="http://schemas.microsoft.com/office/drawing/2014/main" val="10006"/>
                  </a:ext>
                </a:extLst>
              </a:tr>
              <a:tr h="368390">
                <a:tc>
                  <a:txBody>
                    <a:bodyPr/>
                    <a:lstStyle/>
                    <a:p>
                      <a:r>
                        <a:rPr lang="en-US" sz="1800" dirty="0"/>
                        <a:t>Sold snacks on credit </a:t>
                      </a:r>
                    </a:p>
                  </a:txBody>
                  <a:tcPr/>
                </a:tc>
                <a:tc>
                  <a:txBody>
                    <a:bodyPr/>
                    <a:lstStyle/>
                    <a:p>
                      <a:r>
                        <a:rPr lang="en-US" sz="1800" dirty="0" err="1"/>
                        <a:t>Rs</a:t>
                      </a:r>
                      <a:r>
                        <a:rPr lang="en-US" sz="1800" dirty="0"/>
                        <a:t>. 300</a:t>
                      </a:r>
                    </a:p>
                  </a:txBody>
                  <a:tcPr/>
                </a:tc>
                <a:extLst>
                  <a:ext uri="{0D108BD9-81ED-4DB2-BD59-A6C34878D82A}">
                    <a16:rowId xmlns:a16="http://schemas.microsoft.com/office/drawing/2014/main" val="10007"/>
                  </a:ext>
                </a:extLst>
              </a:tr>
              <a:tr h="368390">
                <a:tc>
                  <a:txBody>
                    <a:bodyPr/>
                    <a:lstStyle/>
                    <a:p>
                      <a:r>
                        <a:rPr lang="en-US" sz="1800" dirty="0"/>
                        <a:t>Paid interest on loan </a:t>
                      </a:r>
                    </a:p>
                  </a:txBody>
                  <a:tcPr/>
                </a:tc>
                <a:tc>
                  <a:txBody>
                    <a:bodyPr/>
                    <a:lstStyle/>
                    <a:p>
                      <a:r>
                        <a:rPr lang="en-US" sz="1800" dirty="0" err="1"/>
                        <a:t>Rs</a:t>
                      </a:r>
                      <a:r>
                        <a:rPr lang="en-US" sz="1800" dirty="0"/>
                        <a:t>. 100</a:t>
                      </a:r>
                    </a:p>
                  </a:txBody>
                  <a:tcPr/>
                </a:tc>
                <a:extLst>
                  <a:ext uri="{0D108BD9-81ED-4DB2-BD59-A6C34878D82A}">
                    <a16:rowId xmlns:a16="http://schemas.microsoft.com/office/drawing/2014/main" val="10008"/>
                  </a:ext>
                </a:extLst>
              </a:tr>
              <a:tr h="368390">
                <a:tc>
                  <a:txBody>
                    <a:bodyPr/>
                    <a:lstStyle/>
                    <a:p>
                      <a:r>
                        <a:rPr lang="en-US" sz="1800" dirty="0"/>
                        <a:t>Loan repaid </a:t>
                      </a:r>
                    </a:p>
                  </a:txBody>
                  <a:tcPr/>
                </a:tc>
                <a:tc>
                  <a:txBody>
                    <a:bodyPr/>
                    <a:lstStyle/>
                    <a:p>
                      <a:r>
                        <a:rPr lang="en-US" sz="1800" dirty="0" err="1"/>
                        <a:t>Rs</a:t>
                      </a:r>
                      <a:r>
                        <a:rPr lang="en-US" sz="1800" dirty="0"/>
                        <a:t>.</a:t>
                      </a:r>
                      <a:r>
                        <a:rPr lang="en-US" sz="1800" baseline="0" dirty="0"/>
                        <a:t> 200</a:t>
                      </a:r>
                      <a:endParaRPr lang="en-US" sz="1800" dirty="0"/>
                    </a:p>
                  </a:txBody>
                  <a:tcPr/>
                </a:tc>
                <a:extLst>
                  <a:ext uri="{0D108BD9-81ED-4DB2-BD59-A6C34878D82A}">
                    <a16:rowId xmlns:a16="http://schemas.microsoft.com/office/drawing/2014/main" val="10009"/>
                  </a:ext>
                </a:extLst>
              </a:tr>
              <a:tr h="368390">
                <a:tc>
                  <a:txBody>
                    <a:bodyPr/>
                    <a:lstStyle/>
                    <a:p>
                      <a:r>
                        <a:rPr lang="en-US" sz="1800" dirty="0"/>
                        <a:t>Paid wages to helper </a:t>
                      </a:r>
                    </a:p>
                  </a:txBody>
                  <a:tcPr/>
                </a:tc>
                <a:tc>
                  <a:txBody>
                    <a:bodyPr/>
                    <a:lstStyle/>
                    <a:p>
                      <a:r>
                        <a:rPr lang="en-US" sz="1800" dirty="0" err="1"/>
                        <a:t>Rs</a:t>
                      </a:r>
                      <a:r>
                        <a:rPr lang="en-US" sz="1800" dirty="0"/>
                        <a:t>.</a:t>
                      </a:r>
                      <a:r>
                        <a:rPr lang="en-US" sz="1800" baseline="0" dirty="0"/>
                        <a:t> 250</a:t>
                      </a:r>
                      <a:endParaRPr lang="en-US" sz="1800" dirty="0"/>
                    </a:p>
                  </a:txBody>
                  <a:tcPr/>
                </a:tc>
                <a:extLst>
                  <a:ext uri="{0D108BD9-81ED-4DB2-BD59-A6C34878D82A}">
                    <a16:rowId xmlns:a16="http://schemas.microsoft.com/office/drawing/2014/main" val="10010"/>
                  </a:ext>
                </a:extLst>
              </a:tr>
              <a:tr h="368390">
                <a:tc>
                  <a:txBody>
                    <a:bodyPr/>
                    <a:lstStyle/>
                    <a:p>
                      <a:r>
                        <a:rPr lang="en-US" sz="1800" dirty="0"/>
                        <a:t>Amount repaid by debtors</a:t>
                      </a:r>
                    </a:p>
                  </a:txBody>
                  <a:tcPr/>
                </a:tc>
                <a:tc>
                  <a:txBody>
                    <a:bodyPr/>
                    <a:lstStyle/>
                    <a:p>
                      <a:r>
                        <a:rPr lang="en-US" sz="1800" dirty="0" err="1"/>
                        <a:t>Rs</a:t>
                      </a:r>
                      <a:r>
                        <a:rPr lang="en-US" sz="1800" dirty="0"/>
                        <a:t>. 100</a:t>
                      </a:r>
                    </a:p>
                  </a:txBody>
                  <a:tcPr/>
                </a:tc>
                <a:extLst>
                  <a:ext uri="{0D108BD9-81ED-4DB2-BD59-A6C34878D82A}">
                    <a16:rowId xmlns:a16="http://schemas.microsoft.com/office/drawing/2014/main" val="10011"/>
                  </a:ext>
                </a:extLst>
              </a:tr>
              <a:tr h="648366">
                <a:tc>
                  <a:txBody>
                    <a:bodyPr/>
                    <a:lstStyle/>
                    <a:p>
                      <a:r>
                        <a:rPr lang="en-US" sz="1800" dirty="0"/>
                        <a:t>Removed cash for paying children’s fees </a:t>
                      </a:r>
                    </a:p>
                  </a:txBody>
                  <a:tcPr/>
                </a:tc>
                <a:tc>
                  <a:txBody>
                    <a:bodyPr/>
                    <a:lstStyle/>
                    <a:p>
                      <a:r>
                        <a:rPr lang="en-US" sz="1800" dirty="0" err="1"/>
                        <a:t>Rs</a:t>
                      </a:r>
                      <a:r>
                        <a:rPr lang="en-US" sz="1800" dirty="0"/>
                        <a:t>.</a:t>
                      </a:r>
                      <a:r>
                        <a:rPr lang="en-US" sz="1800" baseline="0" dirty="0"/>
                        <a:t> 500</a:t>
                      </a:r>
                      <a:endParaRPr lang="en-US" sz="1800" dirty="0"/>
                    </a:p>
                  </a:txBody>
                  <a:tcPr/>
                </a:tc>
                <a:extLst>
                  <a:ext uri="{0D108BD9-81ED-4DB2-BD59-A6C34878D82A}">
                    <a16:rowId xmlns:a16="http://schemas.microsoft.com/office/drawing/2014/main" val="10012"/>
                  </a:ext>
                </a:extLst>
              </a:tr>
            </a:tbl>
          </a:graphicData>
        </a:graphic>
      </p:graphicFrame>
      <p:sp>
        <p:nvSpPr>
          <p:cNvPr id="11" name="Rectangle 10"/>
          <p:cNvSpPr/>
          <p:nvPr/>
        </p:nvSpPr>
        <p:spPr>
          <a:xfrm>
            <a:off x="201706" y="6032867"/>
            <a:ext cx="4313144" cy="59266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chemeClr val="tx1"/>
                </a:solidFill>
              </a:rPr>
              <a:t>Exercise </a:t>
            </a:r>
            <a:r>
              <a:rPr lang="en-US" dirty="0">
                <a:solidFill>
                  <a:schemeClr val="tx1"/>
                </a:solidFill>
              </a:rPr>
              <a:t>: Fill in the Day-book of </a:t>
            </a:r>
            <a:r>
              <a:rPr lang="en-US" dirty="0" err="1">
                <a:solidFill>
                  <a:schemeClr val="tx1"/>
                </a:solidFill>
              </a:rPr>
              <a:t>Ramu’s</a:t>
            </a:r>
            <a:r>
              <a:rPr lang="en-US" dirty="0">
                <a:solidFill>
                  <a:schemeClr val="tx1"/>
                </a:solidFill>
              </a:rPr>
              <a:t> Tasty Tea shop for January 1</a:t>
            </a:r>
            <a:r>
              <a:rPr lang="en-US" baseline="30000" dirty="0">
                <a:solidFill>
                  <a:schemeClr val="tx1"/>
                </a:solidFill>
              </a:rPr>
              <a:t>st</a:t>
            </a:r>
            <a:r>
              <a:rPr lang="en-US" dirty="0">
                <a:solidFill>
                  <a:schemeClr val="tx1"/>
                </a:solidFill>
              </a:rPr>
              <a:t> </a:t>
            </a:r>
          </a:p>
        </p:txBody>
      </p:sp>
      <p:sp>
        <p:nvSpPr>
          <p:cNvPr id="9" name="Title 3"/>
          <p:cNvSpPr txBox="1">
            <a:spLocks/>
          </p:cNvSpPr>
          <p:nvPr/>
        </p:nvSpPr>
        <p:spPr>
          <a:xfrm>
            <a:off x="4667688"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000" b="1">
                <a:latin typeface="+mn-lt"/>
              </a:rPr>
              <a:t>अभ्यास  </a:t>
            </a:r>
            <a:r>
              <a:rPr lang="x-none" sz="2000" b="1" dirty="0">
                <a:latin typeface="+mn-lt"/>
              </a:rPr>
              <a:t>– रामू की टेस्टी चाय की दुकान </a:t>
            </a:r>
            <a:endParaRPr lang="en-US" sz="2000" b="1" dirty="0">
              <a:latin typeface="+mn-lt"/>
            </a:endParaRPr>
          </a:p>
        </p:txBody>
      </p:sp>
      <p:graphicFrame>
        <p:nvGraphicFramePr>
          <p:cNvPr id="10" name="Content Placeholder 1"/>
          <p:cNvGraphicFramePr>
            <a:graphicFrameLocks noGrp="1"/>
          </p:cNvGraphicFramePr>
          <p:nvPr>
            <p:ph sz="half" idx="1"/>
            <p:extLst>
              <p:ext uri="{D42A27DB-BD31-4B8C-83A1-F6EECF244321}">
                <p14:modId xmlns:p14="http://schemas.microsoft.com/office/powerpoint/2010/main" val="3777008893"/>
              </p:ext>
            </p:extLst>
          </p:nvPr>
        </p:nvGraphicFramePr>
        <p:xfrm>
          <a:off x="4667595" y="907212"/>
          <a:ext cx="4313238" cy="5069048"/>
        </p:xfrm>
        <a:graphic>
          <a:graphicData uri="http://schemas.openxmlformats.org/drawingml/2006/table">
            <a:tbl>
              <a:tblPr firstRow="1" bandRow="1">
                <a:tableStyleId>{5940675A-B579-460E-94D1-54222C63F5DA}</a:tableStyleId>
              </a:tblPr>
              <a:tblGrid>
                <a:gridCol w="3366482">
                  <a:extLst>
                    <a:ext uri="{9D8B030D-6E8A-4147-A177-3AD203B41FA5}">
                      <a16:colId xmlns:a16="http://schemas.microsoft.com/office/drawing/2014/main" val="20000"/>
                    </a:ext>
                  </a:extLst>
                </a:gridCol>
                <a:gridCol w="946756">
                  <a:extLst>
                    <a:ext uri="{9D8B030D-6E8A-4147-A177-3AD203B41FA5}">
                      <a16:colId xmlns:a16="http://schemas.microsoft.com/office/drawing/2014/main" val="20001"/>
                    </a:ext>
                  </a:extLst>
                </a:gridCol>
              </a:tblGrid>
              <a:tr h="370906">
                <a:tc>
                  <a:txBody>
                    <a:bodyPr/>
                    <a:lstStyle/>
                    <a:p>
                      <a:r>
                        <a:rPr lang="x-none" sz="1700"/>
                        <a:t>उधार खरीदा </a:t>
                      </a:r>
                      <a:r>
                        <a:rPr lang="x-none" sz="1700" dirty="0"/>
                        <a:t>गया दूध </a:t>
                      </a:r>
                      <a:endParaRPr lang="en-US" sz="17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err="1"/>
                        <a:t>Rs</a:t>
                      </a:r>
                      <a:r>
                        <a:rPr lang="en-US" sz="1800" dirty="0"/>
                        <a:t>. 120</a:t>
                      </a:r>
                    </a:p>
                  </a:txBody>
                  <a:tcPr/>
                </a:tc>
                <a:extLst>
                  <a:ext uri="{0D108BD9-81ED-4DB2-BD59-A6C34878D82A}">
                    <a16:rowId xmlns:a16="http://schemas.microsoft.com/office/drawing/2014/main" val="10000"/>
                  </a:ext>
                </a:extLst>
              </a:tr>
              <a:tr h="370906">
                <a:tc>
                  <a:txBody>
                    <a:bodyPr/>
                    <a:lstStyle/>
                    <a:p>
                      <a:r>
                        <a:rPr lang="x-none" sz="1700" dirty="0"/>
                        <a:t>खरीदा गया ईंधन</a:t>
                      </a:r>
                      <a:r>
                        <a:rPr lang="en-US" sz="1700" dirty="0"/>
                        <a:t>(</a:t>
                      </a:r>
                      <a:r>
                        <a:rPr lang="x-none" sz="1700" dirty="0"/>
                        <a:t>कोयला</a:t>
                      </a:r>
                      <a:r>
                        <a:rPr lang="en-US" sz="1700" dirty="0"/>
                        <a:t>) </a:t>
                      </a:r>
                    </a:p>
                  </a:txBody>
                  <a:tcPr/>
                </a:tc>
                <a:tc>
                  <a:txBody>
                    <a:bodyPr/>
                    <a:lstStyle/>
                    <a:p>
                      <a:r>
                        <a:rPr lang="en-US" sz="1800" dirty="0" err="1"/>
                        <a:t>Rs</a:t>
                      </a:r>
                      <a:r>
                        <a:rPr lang="en-US" sz="1800" dirty="0"/>
                        <a:t>. 100</a:t>
                      </a:r>
                    </a:p>
                  </a:txBody>
                  <a:tcPr/>
                </a:tc>
                <a:extLst>
                  <a:ext uri="{0D108BD9-81ED-4DB2-BD59-A6C34878D82A}">
                    <a16:rowId xmlns:a16="http://schemas.microsoft.com/office/drawing/2014/main" val="10001"/>
                  </a:ext>
                </a:extLst>
              </a:tr>
              <a:tr h="370906">
                <a:tc>
                  <a:txBody>
                    <a:bodyPr/>
                    <a:lstStyle/>
                    <a:p>
                      <a:r>
                        <a:rPr lang="x-none" sz="1700" dirty="0"/>
                        <a:t>परिवहन </a:t>
                      </a:r>
                      <a:endParaRPr lang="en-US" sz="1700" dirty="0"/>
                    </a:p>
                  </a:txBody>
                  <a:tcPr/>
                </a:tc>
                <a:tc>
                  <a:txBody>
                    <a:bodyPr/>
                    <a:lstStyle/>
                    <a:p>
                      <a:r>
                        <a:rPr lang="en-US" sz="1800" kern="1200" dirty="0" err="1">
                          <a:solidFill>
                            <a:schemeClr val="tx1"/>
                          </a:solidFill>
                          <a:latin typeface="+mn-lt"/>
                          <a:ea typeface="+mn-ea"/>
                          <a:cs typeface="+mn-cs"/>
                        </a:rPr>
                        <a:t>Rs</a:t>
                      </a:r>
                      <a:r>
                        <a:rPr lang="en-US" sz="1800" kern="1200" dirty="0">
                          <a:solidFill>
                            <a:schemeClr val="tx1"/>
                          </a:solidFill>
                          <a:latin typeface="+mn-lt"/>
                          <a:ea typeface="+mn-ea"/>
                          <a:cs typeface="+mn-cs"/>
                        </a:rPr>
                        <a:t>. 100</a:t>
                      </a:r>
                    </a:p>
                  </a:txBody>
                  <a:tcPr/>
                </a:tc>
                <a:extLst>
                  <a:ext uri="{0D108BD9-81ED-4DB2-BD59-A6C34878D82A}">
                    <a16:rowId xmlns:a16="http://schemas.microsoft.com/office/drawing/2014/main" val="10002"/>
                  </a:ext>
                </a:extLst>
              </a:tr>
              <a:tr h="370906">
                <a:tc>
                  <a:txBody>
                    <a:bodyPr/>
                    <a:lstStyle/>
                    <a:p>
                      <a:r>
                        <a:rPr lang="x-none" sz="1700" dirty="0"/>
                        <a:t>खरीदा गया अन्य कच्चा माल</a:t>
                      </a:r>
                      <a:r>
                        <a:rPr lang="en-US" sz="1700" dirty="0"/>
                        <a:t> </a:t>
                      </a:r>
                    </a:p>
                  </a:txBody>
                  <a:tcPr/>
                </a:tc>
                <a:tc>
                  <a:txBody>
                    <a:bodyPr/>
                    <a:lstStyle/>
                    <a:p>
                      <a:r>
                        <a:rPr lang="en-US" sz="1800" dirty="0" err="1"/>
                        <a:t>Rs</a:t>
                      </a:r>
                      <a:r>
                        <a:rPr lang="en-US" sz="1800" dirty="0"/>
                        <a:t>. 750</a:t>
                      </a:r>
                    </a:p>
                  </a:txBody>
                  <a:tcPr/>
                </a:tc>
                <a:extLst>
                  <a:ext uri="{0D108BD9-81ED-4DB2-BD59-A6C34878D82A}">
                    <a16:rowId xmlns:a16="http://schemas.microsoft.com/office/drawing/2014/main" val="10003"/>
                  </a:ext>
                </a:extLst>
              </a:tr>
              <a:tr h="370906">
                <a:tc>
                  <a:txBody>
                    <a:bodyPr/>
                    <a:lstStyle/>
                    <a:p>
                      <a:r>
                        <a:rPr lang="x-none" sz="1700" dirty="0"/>
                        <a:t>बेची गई चाय</a:t>
                      </a:r>
                      <a:r>
                        <a:rPr lang="en-US" sz="1700" dirty="0"/>
                        <a:t> </a:t>
                      </a:r>
                    </a:p>
                  </a:txBody>
                  <a:tcPr/>
                </a:tc>
                <a:tc>
                  <a:txBody>
                    <a:bodyPr/>
                    <a:lstStyle/>
                    <a:p>
                      <a:r>
                        <a:rPr lang="en-US" sz="1800" dirty="0" err="1"/>
                        <a:t>Rs</a:t>
                      </a:r>
                      <a:r>
                        <a:rPr lang="en-US" sz="1800" dirty="0"/>
                        <a:t>. 350</a:t>
                      </a:r>
                    </a:p>
                  </a:txBody>
                  <a:tcPr/>
                </a:tc>
                <a:extLst>
                  <a:ext uri="{0D108BD9-81ED-4DB2-BD59-A6C34878D82A}">
                    <a16:rowId xmlns:a16="http://schemas.microsoft.com/office/drawing/2014/main" val="10004"/>
                  </a:ext>
                </a:extLst>
              </a:tr>
              <a:tr h="370906">
                <a:tc>
                  <a:txBody>
                    <a:bodyPr/>
                    <a:lstStyle/>
                    <a:p>
                      <a:r>
                        <a:rPr lang="x-none" sz="1700" dirty="0"/>
                        <a:t>बेचे गए समोसे </a:t>
                      </a:r>
                      <a:endParaRPr lang="en-US" sz="1700" dirty="0"/>
                    </a:p>
                  </a:txBody>
                  <a:tcPr/>
                </a:tc>
                <a:tc>
                  <a:txBody>
                    <a:bodyPr/>
                    <a:lstStyle/>
                    <a:p>
                      <a:r>
                        <a:rPr lang="en-US" sz="1800" dirty="0" err="1"/>
                        <a:t>Rs</a:t>
                      </a:r>
                      <a:r>
                        <a:rPr lang="en-US" sz="1800" dirty="0"/>
                        <a:t>. 900</a:t>
                      </a:r>
                    </a:p>
                  </a:txBody>
                  <a:tcPr/>
                </a:tc>
                <a:extLst>
                  <a:ext uri="{0D108BD9-81ED-4DB2-BD59-A6C34878D82A}">
                    <a16:rowId xmlns:a16="http://schemas.microsoft.com/office/drawing/2014/main" val="10005"/>
                  </a:ext>
                </a:extLst>
              </a:tr>
              <a:tr h="370906">
                <a:tc>
                  <a:txBody>
                    <a:bodyPr/>
                    <a:lstStyle/>
                    <a:p>
                      <a:r>
                        <a:rPr lang="x-none" sz="1700" dirty="0"/>
                        <a:t>बेची गई कचोड़ी </a:t>
                      </a:r>
                      <a:r>
                        <a:rPr lang="en-US" sz="1700" dirty="0"/>
                        <a:t> </a:t>
                      </a:r>
                    </a:p>
                  </a:txBody>
                  <a:tcPr/>
                </a:tc>
                <a:tc>
                  <a:txBody>
                    <a:bodyPr/>
                    <a:lstStyle/>
                    <a:p>
                      <a:r>
                        <a:rPr lang="en-US" sz="1800" dirty="0" err="1"/>
                        <a:t>Rs</a:t>
                      </a:r>
                      <a:r>
                        <a:rPr lang="en-US" sz="1800" baseline="0" dirty="0"/>
                        <a:t>. 800</a:t>
                      </a:r>
                      <a:endParaRPr lang="en-US" sz="1800" dirty="0"/>
                    </a:p>
                  </a:txBody>
                  <a:tcPr/>
                </a:tc>
                <a:extLst>
                  <a:ext uri="{0D108BD9-81ED-4DB2-BD59-A6C34878D82A}">
                    <a16:rowId xmlns:a16="http://schemas.microsoft.com/office/drawing/2014/main" val="10006"/>
                  </a:ext>
                </a:extLst>
              </a:tr>
              <a:tr h="370906">
                <a:tc>
                  <a:txBody>
                    <a:bodyPr/>
                    <a:lstStyle/>
                    <a:p>
                      <a:r>
                        <a:rPr lang="x-none" sz="1700" dirty="0"/>
                        <a:t>उधार बेचे गए स्नैक्स</a:t>
                      </a:r>
                      <a:endParaRPr lang="en-US" sz="1700" dirty="0"/>
                    </a:p>
                  </a:txBody>
                  <a:tcPr/>
                </a:tc>
                <a:tc>
                  <a:txBody>
                    <a:bodyPr/>
                    <a:lstStyle/>
                    <a:p>
                      <a:r>
                        <a:rPr lang="en-US" sz="1800" dirty="0" err="1"/>
                        <a:t>Rs</a:t>
                      </a:r>
                      <a:r>
                        <a:rPr lang="en-US" sz="1800" dirty="0"/>
                        <a:t>. 300</a:t>
                      </a:r>
                    </a:p>
                  </a:txBody>
                  <a:tcPr/>
                </a:tc>
                <a:extLst>
                  <a:ext uri="{0D108BD9-81ED-4DB2-BD59-A6C34878D82A}">
                    <a16:rowId xmlns:a16="http://schemas.microsoft.com/office/drawing/2014/main" val="10007"/>
                  </a:ext>
                </a:extLst>
              </a:tr>
              <a:tr h="370906">
                <a:tc>
                  <a:txBody>
                    <a:bodyPr/>
                    <a:lstStyle/>
                    <a:p>
                      <a:r>
                        <a:rPr lang="x-none" sz="1700" dirty="0"/>
                        <a:t>ऋण पर दिया गया ब्याज </a:t>
                      </a:r>
                      <a:r>
                        <a:rPr lang="en-US" sz="1700" dirty="0"/>
                        <a:t> </a:t>
                      </a:r>
                    </a:p>
                  </a:txBody>
                  <a:tcPr/>
                </a:tc>
                <a:tc>
                  <a:txBody>
                    <a:bodyPr/>
                    <a:lstStyle/>
                    <a:p>
                      <a:r>
                        <a:rPr lang="en-US" sz="1800" dirty="0" err="1"/>
                        <a:t>Rs</a:t>
                      </a:r>
                      <a:r>
                        <a:rPr lang="en-US" sz="1800" dirty="0"/>
                        <a:t>. 100</a:t>
                      </a:r>
                    </a:p>
                  </a:txBody>
                  <a:tcPr/>
                </a:tc>
                <a:extLst>
                  <a:ext uri="{0D108BD9-81ED-4DB2-BD59-A6C34878D82A}">
                    <a16:rowId xmlns:a16="http://schemas.microsoft.com/office/drawing/2014/main" val="10008"/>
                  </a:ext>
                </a:extLst>
              </a:tr>
              <a:tr h="370906">
                <a:tc>
                  <a:txBody>
                    <a:bodyPr/>
                    <a:lstStyle/>
                    <a:p>
                      <a:r>
                        <a:rPr lang="x-none" sz="1700" dirty="0"/>
                        <a:t>ऋण की अदायगी </a:t>
                      </a:r>
                      <a:r>
                        <a:rPr lang="en-US" sz="1700" dirty="0"/>
                        <a:t> </a:t>
                      </a:r>
                    </a:p>
                  </a:txBody>
                  <a:tcPr/>
                </a:tc>
                <a:tc>
                  <a:txBody>
                    <a:bodyPr/>
                    <a:lstStyle/>
                    <a:p>
                      <a:r>
                        <a:rPr lang="en-US" sz="1800" dirty="0" err="1"/>
                        <a:t>Rs</a:t>
                      </a:r>
                      <a:r>
                        <a:rPr lang="en-US" sz="1800" dirty="0"/>
                        <a:t>.</a:t>
                      </a:r>
                      <a:r>
                        <a:rPr lang="en-US" sz="1800" baseline="0" dirty="0"/>
                        <a:t> 200</a:t>
                      </a:r>
                      <a:endParaRPr lang="en-US" sz="1800" dirty="0"/>
                    </a:p>
                  </a:txBody>
                  <a:tcPr/>
                </a:tc>
                <a:extLst>
                  <a:ext uri="{0D108BD9-81ED-4DB2-BD59-A6C34878D82A}">
                    <a16:rowId xmlns:a16="http://schemas.microsoft.com/office/drawing/2014/main" val="10009"/>
                  </a:ext>
                </a:extLst>
              </a:tr>
              <a:tr h="370906">
                <a:tc>
                  <a:txBody>
                    <a:bodyPr/>
                    <a:lstStyle/>
                    <a:p>
                      <a:r>
                        <a:rPr lang="x-none" sz="1700" dirty="0"/>
                        <a:t>सहायक को दिया गया वेतन</a:t>
                      </a:r>
                      <a:endParaRPr lang="en-US" sz="1700" dirty="0"/>
                    </a:p>
                  </a:txBody>
                  <a:tcPr/>
                </a:tc>
                <a:tc>
                  <a:txBody>
                    <a:bodyPr/>
                    <a:lstStyle/>
                    <a:p>
                      <a:r>
                        <a:rPr lang="en-US" sz="1800" dirty="0" err="1"/>
                        <a:t>Rs</a:t>
                      </a:r>
                      <a:r>
                        <a:rPr lang="en-US" sz="1800" dirty="0"/>
                        <a:t>.</a:t>
                      </a:r>
                      <a:r>
                        <a:rPr lang="en-US" sz="1800" baseline="0" dirty="0"/>
                        <a:t> 250</a:t>
                      </a:r>
                      <a:endParaRPr lang="en-US" sz="1800" dirty="0"/>
                    </a:p>
                  </a:txBody>
                  <a:tcPr/>
                </a:tc>
                <a:extLst>
                  <a:ext uri="{0D108BD9-81ED-4DB2-BD59-A6C34878D82A}">
                    <a16:rowId xmlns:a16="http://schemas.microsoft.com/office/drawing/2014/main" val="10010"/>
                  </a:ext>
                </a:extLst>
              </a:tr>
              <a:tr h="370906">
                <a:tc>
                  <a:txBody>
                    <a:bodyPr/>
                    <a:lstStyle/>
                    <a:p>
                      <a:r>
                        <a:rPr lang="x-none" sz="1700" dirty="0"/>
                        <a:t>कर्जदारों द्वारा अदा की गई रकम</a:t>
                      </a:r>
                      <a:endParaRPr lang="en-US" sz="1700" dirty="0"/>
                    </a:p>
                  </a:txBody>
                  <a:tcPr/>
                </a:tc>
                <a:tc>
                  <a:txBody>
                    <a:bodyPr/>
                    <a:lstStyle/>
                    <a:p>
                      <a:r>
                        <a:rPr lang="en-US" sz="1800" dirty="0" err="1"/>
                        <a:t>Rs</a:t>
                      </a:r>
                      <a:r>
                        <a:rPr lang="en-US" sz="1800" dirty="0"/>
                        <a:t>. 100</a:t>
                      </a:r>
                    </a:p>
                  </a:txBody>
                  <a:tcPr/>
                </a:tc>
                <a:extLst>
                  <a:ext uri="{0D108BD9-81ED-4DB2-BD59-A6C34878D82A}">
                    <a16:rowId xmlns:a16="http://schemas.microsoft.com/office/drawing/2014/main" val="10011"/>
                  </a:ext>
                </a:extLst>
              </a:tr>
              <a:tr h="618176">
                <a:tc>
                  <a:txBody>
                    <a:bodyPr/>
                    <a:lstStyle/>
                    <a:p>
                      <a:r>
                        <a:rPr lang="x-none" sz="1700" dirty="0"/>
                        <a:t>बच्चों की फीस का भुगतान करने के लिए निकाला गया नकद </a:t>
                      </a:r>
                      <a:endParaRPr lang="en-US" sz="1700" dirty="0"/>
                    </a:p>
                  </a:txBody>
                  <a:tcPr/>
                </a:tc>
                <a:tc>
                  <a:txBody>
                    <a:bodyPr/>
                    <a:lstStyle/>
                    <a:p>
                      <a:r>
                        <a:rPr lang="en-US" sz="1800" dirty="0" err="1"/>
                        <a:t>Rs</a:t>
                      </a:r>
                      <a:r>
                        <a:rPr lang="en-US" sz="1800" dirty="0"/>
                        <a:t>.</a:t>
                      </a:r>
                      <a:r>
                        <a:rPr lang="en-US" sz="1800" baseline="0" dirty="0"/>
                        <a:t> 500</a:t>
                      </a:r>
                      <a:endParaRPr lang="en-US" sz="1800" dirty="0"/>
                    </a:p>
                  </a:txBody>
                  <a:tcPr/>
                </a:tc>
                <a:extLst>
                  <a:ext uri="{0D108BD9-81ED-4DB2-BD59-A6C34878D82A}">
                    <a16:rowId xmlns:a16="http://schemas.microsoft.com/office/drawing/2014/main" val="10012"/>
                  </a:ext>
                </a:extLst>
              </a:tr>
            </a:tbl>
          </a:graphicData>
        </a:graphic>
      </p:graphicFrame>
      <p:sp>
        <p:nvSpPr>
          <p:cNvPr id="12" name="Rectangle 11"/>
          <p:cNvSpPr/>
          <p:nvPr/>
        </p:nvSpPr>
        <p:spPr>
          <a:xfrm>
            <a:off x="4667688" y="6032867"/>
            <a:ext cx="4313144" cy="59266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x-none" sz="1700" b="1" dirty="0">
                <a:solidFill>
                  <a:schemeClr val="tx1"/>
                </a:solidFill>
              </a:rPr>
              <a:t>अभ्यास: </a:t>
            </a:r>
            <a:r>
              <a:rPr lang="x-none" sz="1700" dirty="0">
                <a:solidFill>
                  <a:schemeClr val="tx1"/>
                </a:solidFill>
              </a:rPr>
              <a:t>पहली जनवरी के लिए रामू की टेस्टी चाय की दुकान की दैनिक बही को भरिए</a:t>
            </a:r>
            <a:endParaRPr lang="en-US" sz="1700" dirty="0">
              <a:solidFill>
                <a:schemeClr val="tx1"/>
              </a:solidFill>
            </a:endParaRPr>
          </a:p>
        </p:txBody>
      </p:sp>
      <p:sp>
        <p:nvSpPr>
          <p:cNvPr id="15" name="Slide Number Placeholder 5"/>
          <p:cNvSpPr>
            <a:spLocks noGrp="1"/>
          </p:cNvSpPr>
          <p:nvPr>
            <p:ph type="sldNum" sz="quarter" idx="12"/>
          </p:nvPr>
        </p:nvSpPr>
        <p:spPr bwMode="auto">
          <a:xfrm>
            <a:off x="3156858" y="6493329"/>
            <a:ext cx="2895600" cy="365125"/>
          </a:xfrm>
          <a:ln>
            <a:miter lim="800000"/>
            <a:headEnd/>
            <a:tailEnd/>
          </a:ln>
        </p:spPr>
        <p:txBody>
          <a:bodyPr wrap="square" bIns="0" numCol="1" anchor="b" anchorCtr="0" compatLnSpc="1">
            <a:prstTxWarp prst="textNoShape">
              <a:avLst/>
            </a:prstTxWarp>
          </a:bodyPr>
          <a:lstStyle/>
          <a:p>
            <a:pPr algn="ctr"/>
            <a:fld id="{BA532B13-A2C7-8C45-A5A4-4EEEC378BF7F}" type="slidenum">
              <a:rPr lang="en-US" sz="1600" b="1" smtClean="0">
                <a:solidFill>
                  <a:prstClr val="black"/>
                </a:solidFill>
              </a:rPr>
              <a:t>22</a:t>
            </a:fld>
            <a:endParaRPr lang="en-US" sz="1600" b="1" dirty="0">
              <a:solidFill>
                <a:prstClr val="black"/>
              </a:solidFill>
            </a:endParaRPr>
          </a:p>
        </p:txBody>
      </p:sp>
    </p:spTree>
    <p:extLst>
      <p:ext uri="{BB962C8B-B14F-4D97-AF65-F5344CB8AC3E}">
        <p14:creationId xmlns:p14="http://schemas.microsoft.com/office/powerpoint/2010/main" val="952426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ln>
            <a:solidFill>
              <a:schemeClr val="tx1"/>
            </a:solidFill>
          </a:ln>
        </p:spPr>
        <p:txBody>
          <a:bodyPr>
            <a:noAutofit/>
          </a:bodyPr>
          <a:lstStyle/>
          <a:p>
            <a:r>
              <a:rPr lang="en-US" sz="2600" b="1" dirty="0">
                <a:latin typeface="+mn-lt"/>
              </a:rPr>
              <a:t>Using Day-book in your businesses</a:t>
            </a:r>
          </a:p>
        </p:txBody>
      </p:sp>
      <p:sp>
        <p:nvSpPr>
          <p:cNvPr id="9" name="Content Placeholder 4"/>
          <p:cNvSpPr>
            <a:spLocks noGrp="1"/>
          </p:cNvSpPr>
          <p:nvPr>
            <p:ph sz="half" idx="1"/>
          </p:nvPr>
        </p:nvSpPr>
        <p:spPr>
          <a:xfrm>
            <a:off x="201706" y="968188"/>
            <a:ext cx="4313144" cy="5508811"/>
          </a:xfrm>
          <a:ln>
            <a:solidFill>
              <a:schemeClr val="tx1"/>
            </a:solidFill>
          </a:ln>
        </p:spPr>
        <p:txBody>
          <a:bodyPr>
            <a:normAutofit lnSpcReduction="10000"/>
          </a:bodyPr>
          <a:lstStyle/>
          <a:p>
            <a:pPr>
              <a:spcBef>
                <a:spcPts val="600"/>
              </a:spcBef>
            </a:pPr>
            <a:r>
              <a:rPr lang="en-US" sz="2400" dirty="0"/>
              <a:t>Many of the businesses make/ buy and sell more than one product/service</a:t>
            </a:r>
          </a:p>
          <a:p>
            <a:pPr>
              <a:spcBef>
                <a:spcPts val="600"/>
              </a:spcBef>
            </a:pPr>
            <a:r>
              <a:rPr lang="en-US" sz="2400" dirty="0"/>
              <a:t>These businesses may need information for each product/service separately</a:t>
            </a:r>
          </a:p>
          <a:p>
            <a:pPr>
              <a:spcBef>
                <a:spcPts val="600"/>
              </a:spcBef>
            </a:pPr>
            <a:r>
              <a:rPr lang="en-US" sz="2400" dirty="0"/>
              <a:t>In such cases, we should create the following columns in the Day-book for each different product/service:</a:t>
            </a:r>
          </a:p>
          <a:p>
            <a:pPr marL="914400" lvl="1" indent="-457200">
              <a:spcBef>
                <a:spcPts val="600"/>
              </a:spcBef>
              <a:buFont typeface="+mj-lt"/>
              <a:buAutoNum type="arabicPeriod"/>
            </a:pPr>
            <a:r>
              <a:rPr lang="en-US" sz="2200" dirty="0"/>
              <a:t>Cash sales/Credit sales for different product/services sold</a:t>
            </a:r>
          </a:p>
          <a:p>
            <a:pPr marL="914400" lvl="1" indent="-457200">
              <a:spcBef>
                <a:spcPts val="600"/>
              </a:spcBef>
              <a:buFont typeface="+mj-lt"/>
              <a:buAutoNum type="arabicPeriod"/>
            </a:pPr>
            <a:r>
              <a:rPr lang="en-US" sz="2200" dirty="0"/>
              <a:t>Cash purchase/Credit purchase/Advance paid to suppliers for different raw materials</a:t>
            </a:r>
          </a:p>
        </p:txBody>
      </p:sp>
      <p:sp>
        <p:nvSpPr>
          <p:cNvPr id="15"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49D6B2D9-C100-5140-88FA-D4F9B4014FC8}" type="slidenum">
              <a:rPr lang="en-US" sz="1600" b="1" smtClean="0">
                <a:solidFill>
                  <a:prstClr val="black"/>
                </a:solidFill>
              </a:rPr>
              <a:t>23</a:t>
            </a:fld>
            <a:endParaRPr lang="en-US" sz="1600" b="1" dirty="0">
              <a:solidFill>
                <a:prstClr val="black"/>
              </a:solidFill>
            </a:endParaRPr>
          </a:p>
        </p:txBody>
      </p:sp>
      <p:sp>
        <p:nvSpPr>
          <p:cNvPr id="7" name="Title 3"/>
          <p:cNvSpPr txBox="1">
            <a:spLocks/>
          </p:cNvSpPr>
          <p:nvPr/>
        </p:nvSpPr>
        <p:spPr>
          <a:xfrm>
            <a:off x="4667250" y="183508"/>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600" b="1" dirty="0" err="1">
                <a:latin typeface="+mn-lt"/>
              </a:rPr>
              <a:t>अपने</a:t>
            </a:r>
            <a:r>
              <a:rPr lang="en-US" sz="2600" b="1" dirty="0">
                <a:latin typeface="+mn-lt"/>
              </a:rPr>
              <a:t> </a:t>
            </a:r>
            <a:r>
              <a:rPr lang="en-US" sz="2600" b="1" dirty="0" err="1">
                <a:latin typeface="+mn-lt"/>
              </a:rPr>
              <a:t>व्यापार</a:t>
            </a:r>
            <a:r>
              <a:rPr lang="en-US" sz="2600" b="1" dirty="0">
                <a:latin typeface="+mn-lt"/>
              </a:rPr>
              <a:t> </a:t>
            </a:r>
            <a:r>
              <a:rPr lang="en-US" sz="2600" b="1" dirty="0" err="1">
                <a:latin typeface="+mn-lt"/>
              </a:rPr>
              <a:t>में</a:t>
            </a:r>
            <a:r>
              <a:rPr lang="en-US" sz="2600" b="1" dirty="0">
                <a:latin typeface="+mn-lt"/>
              </a:rPr>
              <a:t> </a:t>
            </a:r>
            <a:r>
              <a:rPr lang="en-US" sz="2600" b="1" dirty="0" err="1">
                <a:latin typeface="+mn-lt"/>
              </a:rPr>
              <a:t>दैनिक</a:t>
            </a:r>
            <a:r>
              <a:rPr lang="en-US" sz="2600" b="1" dirty="0">
                <a:latin typeface="+mn-lt"/>
              </a:rPr>
              <a:t> </a:t>
            </a:r>
            <a:r>
              <a:rPr lang="en-US" sz="2600" b="1" dirty="0" err="1">
                <a:latin typeface="+mn-lt"/>
              </a:rPr>
              <a:t>बही</a:t>
            </a:r>
            <a:r>
              <a:rPr lang="en-US" sz="2600" b="1" dirty="0">
                <a:latin typeface="+mn-lt"/>
              </a:rPr>
              <a:t> </a:t>
            </a:r>
            <a:r>
              <a:rPr lang="en-US" sz="2600" b="1" dirty="0" err="1">
                <a:latin typeface="+mn-lt"/>
              </a:rPr>
              <a:t>का</a:t>
            </a:r>
            <a:r>
              <a:rPr lang="en-US" sz="2600" b="1" dirty="0">
                <a:latin typeface="+mn-lt"/>
              </a:rPr>
              <a:t> </a:t>
            </a:r>
            <a:r>
              <a:rPr lang="en-US" sz="2600" b="1" dirty="0" err="1">
                <a:latin typeface="+mn-lt"/>
              </a:rPr>
              <a:t>प्रयोग</a:t>
            </a:r>
            <a:endParaRPr lang="en-US" sz="2600" b="1" dirty="0">
              <a:latin typeface="+mn-lt"/>
            </a:endParaRPr>
          </a:p>
        </p:txBody>
      </p:sp>
      <p:sp>
        <p:nvSpPr>
          <p:cNvPr id="10" name="Content Placeholder 4"/>
          <p:cNvSpPr>
            <a:spLocks noGrp="1"/>
          </p:cNvSpPr>
          <p:nvPr>
            <p:ph sz="half" idx="1"/>
          </p:nvPr>
        </p:nvSpPr>
        <p:spPr>
          <a:xfrm>
            <a:off x="4667250" y="974829"/>
            <a:ext cx="4313144" cy="5508811"/>
          </a:xfrm>
          <a:ln>
            <a:solidFill>
              <a:schemeClr val="tx1"/>
            </a:solidFill>
          </a:ln>
        </p:spPr>
        <p:txBody>
          <a:bodyPr>
            <a:normAutofit lnSpcReduction="10000"/>
          </a:bodyPr>
          <a:lstStyle/>
          <a:p>
            <a:pPr>
              <a:spcBef>
                <a:spcPts val="600"/>
              </a:spcBef>
            </a:pPr>
            <a:r>
              <a:rPr lang="hi-IN" sz="2400" dirty="0"/>
              <a:t>कई सारे व्यापार एक से अधिक उत्पाद / सेवा बनाते/ खरीदते और बेचते हैं  </a:t>
            </a:r>
            <a:endParaRPr lang="en-US" sz="2400" dirty="0"/>
          </a:p>
          <a:p>
            <a:pPr>
              <a:spcBef>
                <a:spcPts val="600"/>
              </a:spcBef>
            </a:pPr>
            <a:r>
              <a:rPr lang="hi-IN" sz="2400" dirty="0"/>
              <a:t>इन व्यापारों को प्रत्येक उत्पाद / सेवा के लिए अलग से जानकारी की आवश्यकता पड़ सकती है </a:t>
            </a:r>
            <a:endParaRPr lang="en-US" sz="2400" dirty="0"/>
          </a:p>
          <a:p>
            <a:pPr>
              <a:spcBef>
                <a:spcPts val="600"/>
              </a:spcBef>
            </a:pPr>
            <a:r>
              <a:rPr lang="hi-IN" sz="2400" dirty="0"/>
              <a:t>ऐसी स्थिति में, हमें दैनिक बही सभी अलग-अलग के लिए निम्न पंक्तियां बनानी चाहिए:  </a:t>
            </a:r>
            <a:endParaRPr lang="en-US" sz="2400" dirty="0"/>
          </a:p>
          <a:p>
            <a:pPr marL="914400" lvl="1" indent="-457200">
              <a:spcBef>
                <a:spcPts val="600"/>
              </a:spcBef>
              <a:buFont typeface="+mj-lt"/>
              <a:buAutoNum type="arabicPeriod"/>
            </a:pPr>
            <a:r>
              <a:rPr lang="hi-IN" sz="2200" dirty="0"/>
              <a:t>बेचे गए विभिन्न उत्पाद/ सेवाओं की नकद बिक्री/ उधार बिक्री</a:t>
            </a:r>
            <a:endParaRPr lang="en-US" sz="2200" dirty="0"/>
          </a:p>
          <a:p>
            <a:pPr marL="914400" lvl="1" indent="-457200">
              <a:spcBef>
                <a:spcPts val="600"/>
              </a:spcBef>
              <a:buFont typeface="+mj-lt"/>
              <a:buAutoNum type="arabicPeriod"/>
            </a:pPr>
            <a:r>
              <a:rPr lang="hi-IN" sz="2200"/>
              <a:t>नकद </a:t>
            </a:r>
            <a:r>
              <a:rPr lang="hi-IN" sz="2200" dirty="0"/>
              <a:t>खरीदारी/ उधार खरीदारी</a:t>
            </a:r>
            <a:r>
              <a:rPr lang="hi-IN" sz="2200"/>
              <a:t>/ विभिन्न कच्चे माल के लिए सप्लायर्स </a:t>
            </a:r>
            <a:r>
              <a:rPr lang="hi-IN" sz="2200" dirty="0"/>
              <a:t>को दी गई अग्रिम राशि</a:t>
            </a:r>
            <a:endParaRPr lang="en-US" sz="2200" dirty="0"/>
          </a:p>
        </p:txBody>
      </p:sp>
    </p:spTree>
    <p:extLst>
      <p:ext uri="{BB962C8B-B14F-4D97-AF65-F5344CB8AC3E}">
        <p14:creationId xmlns:p14="http://schemas.microsoft.com/office/powerpoint/2010/main" val="1762584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ln>
            <a:solidFill>
              <a:schemeClr val="tx1"/>
            </a:solidFill>
          </a:ln>
        </p:spPr>
        <p:txBody>
          <a:bodyPr>
            <a:noAutofit/>
          </a:bodyPr>
          <a:lstStyle/>
          <a:p>
            <a:r>
              <a:rPr lang="en-US" sz="2800" b="1" dirty="0">
                <a:latin typeface="+mn-lt"/>
              </a:rPr>
              <a:t>Capital and Assets Register</a:t>
            </a:r>
          </a:p>
        </p:txBody>
      </p:sp>
      <p:sp>
        <p:nvSpPr>
          <p:cNvPr id="9" name="Content Placeholder 4"/>
          <p:cNvSpPr>
            <a:spLocks noGrp="1"/>
          </p:cNvSpPr>
          <p:nvPr>
            <p:ph sz="half" idx="1"/>
          </p:nvPr>
        </p:nvSpPr>
        <p:spPr>
          <a:xfrm>
            <a:off x="201706" y="968189"/>
            <a:ext cx="4313144" cy="3880258"/>
          </a:xfrm>
          <a:ln>
            <a:solidFill>
              <a:schemeClr val="tx1"/>
            </a:solidFill>
          </a:ln>
        </p:spPr>
        <p:txBody>
          <a:bodyPr>
            <a:normAutofit/>
          </a:bodyPr>
          <a:lstStyle/>
          <a:p>
            <a:pPr>
              <a:spcBef>
                <a:spcPts val="600"/>
              </a:spcBef>
            </a:pPr>
            <a:r>
              <a:rPr lang="en-US" sz="2400" dirty="0"/>
              <a:t>This is used for updating information recorded in Business Profile Sheet</a:t>
            </a:r>
          </a:p>
          <a:p>
            <a:pPr>
              <a:spcBef>
                <a:spcPts val="600"/>
              </a:spcBef>
            </a:pPr>
            <a:r>
              <a:rPr lang="en-US" sz="2400" dirty="0"/>
              <a:t>It shows changes in what business owns (assets) and what it owes others (liabilities)</a:t>
            </a:r>
          </a:p>
          <a:p>
            <a:pPr>
              <a:spcBef>
                <a:spcPts val="600"/>
              </a:spcBef>
            </a:pPr>
            <a:r>
              <a:rPr lang="en-US" sz="2400" dirty="0"/>
              <a:t>It is maintained periodically and it is a good idea to review it once every month.</a:t>
            </a:r>
          </a:p>
        </p:txBody>
      </p:sp>
      <p:sp>
        <p:nvSpPr>
          <p:cNvPr id="8" name="Title 3"/>
          <p:cNvSpPr txBox="1">
            <a:spLocks/>
          </p:cNvSpPr>
          <p:nvPr/>
        </p:nvSpPr>
        <p:spPr>
          <a:xfrm>
            <a:off x="4617993"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i-IN" sz="2800" b="1" dirty="0">
                <a:latin typeface="+mn-lt"/>
              </a:rPr>
              <a:t>पूंजी एवं सम्पत्ति रजिस्टर</a:t>
            </a:r>
            <a:r>
              <a:rPr lang="x-none" sz="2800" b="1">
                <a:latin typeface="+mn-lt"/>
              </a:rPr>
              <a:t> </a:t>
            </a:r>
            <a:endParaRPr lang="en-US" sz="2800" b="1" dirty="0">
              <a:latin typeface="+mn-lt"/>
            </a:endParaRPr>
          </a:p>
        </p:txBody>
      </p:sp>
      <p:sp>
        <p:nvSpPr>
          <p:cNvPr id="13" name="Content Placeholder 4"/>
          <p:cNvSpPr>
            <a:spLocks noGrp="1"/>
          </p:cNvSpPr>
          <p:nvPr>
            <p:ph sz="half" idx="1"/>
          </p:nvPr>
        </p:nvSpPr>
        <p:spPr>
          <a:xfrm>
            <a:off x="4617993" y="968189"/>
            <a:ext cx="4313144" cy="3880258"/>
          </a:xfrm>
          <a:ln>
            <a:solidFill>
              <a:schemeClr val="tx1"/>
            </a:solidFill>
          </a:ln>
        </p:spPr>
        <p:txBody>
          <a:bodyPr>
            <a:normAutofit/>
          </a:bodyPr>
          <a:lstStyle/>
          <a:p>
            <a:pPr>
              <a:spcBef>
                <a:spcPts val="600"/>
              </a:spcBef>
            </a:pPr>
            <a:r>
              <a:rPr lang="x-none" sz="2400" dirty="0"/>
              <a:t>इस रजिस्टर का </a:t>
            </a:r>
            <a:r>
              <a:rPr lang="x-none" sz="2400"/>
              <a:t>प्रयोग </a:t>
            </a:r>
            <a:r>
              <a:rPr lang="hi-IN" sz="2400" dirty="0"/>
              <a:t>व्यापार </a:t>
            </a:r>
            <a:r>
              <a:rPr lang="x-none" sz="2400"/>
              <a:t>प्रारूप </a:t>
            </a:r>
            <a:r>
              <a:rPr lang="hi-IN" sz="2400" dirty="0"/>
              <a:t>पत्र </a:t>
            </a:r>
            <a:r>
              <a:rPr lang="x-none" sz="2400"/>
              <a:t>में </a:t>
            </a:r>
            <a:r>
              <a:rPr lang="x-none" sz="2400" dirty="0"/>
              <a:t>दर्ज की गई जानकारी को अपडेट/नवीनीकृत करने के लिए किया जाता है</a:t>
            </a:r>
          </a:p>
          <a:p>
            <a:pPr>
              <a:spcBef>
                <a:spcPts val="600"/>
              </a:spcBef>
            </a:pPr>
            <a:r>
              <a:rPr lang="x-none" sz="2400" dirty="0"/>
              <a:t>व्यापार के पास क्या है (संपत्तियां) और व्यापार पर क्या ऋण है, इससे संबंधित परिवर्तनों को दर्ज करता है</a:t>
            </a:r>
          </a:p>
          <a:p>
            <a:pPr>
              <a:spcBef>
                <a:spcPts val="600"/>
              </a:spcBef>
            </a:pPr>
            <a:r>
              <a:rPr lang="x-none" sz="2400" dirty="0"/>
              <a:t>समय—समय पर मैंटेन किया जाता है</a:t>
            </a:r>
            <a:endParaRPr lang="en-US" sz="2400" dirty="0"/>
          </a:p>
        </p:txBody>
      </p:sp>
      <p:sp>
        <p:nvSpPr>
          <p:cNvPr id="15"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1FCAE479-3643-2C4C-86F3-0FA1B532082E}" type="slidenum">
              <a:rPr lang="en-US" sz="1600" b="1" smtClean="0">
                <a:solidFill>
                  <a:prstClr val="black"/>
                </a:solidFill>
              </a:rPr>
              <a:t>24</a:t>
            </a:fld>
            <a:endParaRPr lang="en-US" sz="1600" b="1" dirty="0">
              <a:solidFill>
                <a:prstClr val="black"/>
              </a:solidFill>
            </a:endParaRPr>
          </a:p>
        </p:txBody>
      </p:sp>
    </p:spTree>
    <p:extLst>
      <p:ext uri="{BB962C8B-B14F-4D97-AF65-F5344CB8AC3E}">
        <p14:creationId xmlns:p14="http://schemas.microsoft.com/office/powerpoint/2010/main" val="100326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ln>
            <a:solidFill>
              <a:schemeClr val="tx1"/>
            </a:solidFill>
          </a:ln>
        </p:spPr>
        <p:txBody>
          <a:bodyPr>
            <a:noAutofit/>
          </a:bodyPr>
          <a:lstStyle/>
          <a:p>
            <a:r>
              <a:rPr lang="en-US" sz="2800" b="1" dirty="0">
                <a:latin typeface="+mn-lt"/>
              </a:rPr>
              <a:t>Exercises</a:t>
            </a:r>
          </a:p>
        </p:txBody>
      </p:sp>
      <p:sp>
        <p:nvSpPr>
          <p:cNvPr id="11" name="Rectangle 10"/>
          <p:cNvSpPr/>
          <p:nvPr/>
        </p:nvSpPr>
        <p:spPr>
          <a:xfrm>
            <a:off x="201706" y="968190"/>
            <a:ext cx="4313144" cy="55394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600" b="1" i="1" dirty="0">
                <a:solidFill>
                  <a:schemeClr val="tx1"/>
                </a:solidFill>
              </a:rPr>
              <a:t>Exercise 1:</a:t>
            </a:r>
            <a:r>
              <a:rPr lang="en-US" sz="2600" dirty="0">
                <a:solidFill>
                  <a:schemeClr val="tx1"/>
                </a:solidFill>
              </a:rPr>
              <a:t> Look at the format of the Capital and Assets Register. Give one or two examples of decisions you can make using this data. </a:t>
            </a:r>
          </a:p>
          <a:p>
            <a:r>
              <a:rPr lang="en-US" sz="2600" b="1" i="1" dirty="0">
                <a:solidFill>
                  <a:schemeClr val="tx1"/>
                </a:solidFill>
              </a:rPr>
              <a:t>Exercise 2:</a:t>
            </a:r>
            <a:r>
              <a:rPr lang="en-US" sz="2600" dirty="0">
                <a:solidFill>
                  <a:schemeClr val="tx1"/>
                </a:solidFill>
              </a:rPr>
              <a:t> Between 1-15 January, </a:t>
            </a:r>
            <a:r>
              <a:rPr lang="en-US" sz="2600" dirty="0" err="1">
                <a:solidFill>
                  <a:schemeClr val="tx1"/>
                </a:solidFill>
              </a:rPr>
              <a:t>Ramu’s</a:t>
            </a:r>
            <a:r>
              <a:rPr lang="en-US" sz="2600" dirty="0">
                <a:solidFill>
                  <a:schemeClr val="tx1"/>
                </a:solidFill>
              </a:rPr>
              <a:t> Tasty Tea Shop spent </a:t>
            </a:r>
            <a:r>
              <a:rPr lang="en-US" sz="2600" dirty="0" err="1">
                <a:solidFill>
                  <a:schemeClr val="tx1"/>
                </a:solidFill>
              </a:rPr>
              <a:t>Rs</a:t>
            </a:r>
            <a:r>
              <a:rPr lang="en-US" sz="2600" dirty="0">
                <a:solidFill>
                  <a:schemeClr val="tx1"/>
                </a:solidFill>
              </a:rPr>
              <a:t>. 1,500 and bought tables and chairs to put outside the shop. The business also took a loan for </a:t>
            </a:r>
            <a:r>
              <a:rPr lang="en-US" sz="2600" dirty="0" err="1">
                <a:solidFill>
                  <a:schemeClr val="tx1"/>
                </a:solidFill>
              </a:rPr>
              <a:t>Rs</a:t>
            </a:r>
            <a:r>
              <a:rPr lang="en-US" sz="2600" dirty="0">
                <a:solidFill>
                  <a:schemeClr val="tx1"/>
                </a:solidFill>
              </a:rPr>
              <a:t>. 10,000 from the self-help group (SHG). Record these transactions in the register. </a:t>
            </a:r>
          </a:p>
        </p:txBody>
      </p:sp>
      <p:sp>
        <p:nvSpPr>
          <p:cNvPr id="8" name="Title 3"/>
          <p:cNvSpPr txBox="1">
            <a:spLocks/>
          </p:cNvSpPr>
          <p:nvPr/>
        </p:nvSpPr>
        <p:spPr>
          <a:xfrm>
            <a:off x="4617993"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i-IN" sz="2800" b="1" dirty="0">
                <a:latin typeface="+mn-lt"/>
              </a:rPr>
              <a:t>अभ्यास </a:t>
            </a:r>
            <a:endParaRPr lang="en-US" sz="2800" b="1" dirty="0">
              <a:latin typeface="+mn-lt"/>
            </a:endParaRPr>
          </a:p>
        </p:txBody>
      </p:sp>
      <p:sp>
        <p:nvSpPr>
          <p:cNvPr id="14" name="Rectangle 13"/>
          <p:cNvSpPr/>
          <p:nvPr/>
        </p:nvSpPr>
        <p:spPr>
          <a:xfrm>
            <a:off x="4617993" y="968190"/>
            <a:ext cx="4313144" cy="553943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x-none" sz="2000" b="1" i="1" dirty="0">
                <a:solidFill>
                  <a:schemeClr val="tx1"/>
                </a:solidFill>
              </a:rPr>
              <a:t>अभ्यास 1</a:t>
            </a:r>
            <a:r>
              <a:rPr lang="x-none" sz="2000" b="1" i="1">
                <a:solidFill>
                  <a:schemeClr val="tx1"/>
                </a:solidFill>
              </a:rPr>
              <a:t>:</a:t>
            </a:r>
            <a:r>
              <a:rPr lang="x-none" sz="2000">
                <a:solidFill>
                  <a:schemeClr val="tx1"/>
                </a:solidFill>
              </a:rPr>
              <a:t> </a:t>
            </a:r>
            <a:r>
              <a:rPr lang="hi-IN" sz="2000" dirty="0">
                <a:solidFill>
                  <a:schemeClr val="tx1"/>
                </a:solidFill>
              </a:rPr>
              <a:t>पूंजी एवं सम्पत्ति रजिस्टर</a:t>
            </a:r>
            <a:r>
              <a:rPr lang="x-none" sz="2000">
                <a:solidFill>
                  <a:schemeClr val="tx1"/>
                </a:solidFill>
              </a:rPr>
              <a:t> </a:t>
            </a:r>
            <a:r>
              <a:rPr lang="x-none" sz="2000" dirty="0">
                <a:solidFill>
                  <a:schemeClr val="tx1"/>
                </a:solidFill>
              </a:rPr>
              <a:t>के प्रारूप को देखिए। एक या दो उन निर्णयों के उदाहरण दीजिए जो आप इस आंकड़े का प्रयोग करके ले सकते </a:t>
            </a:r>
            <a:r>
              <a:rPr lang="x-none" sz="2000">
                <a:solidFill>
                  <a:schemeClr val="tx1"/>
                </a:solidFill>
              </a:rPr>
              <a:t>हैं।</a:t>
            </a:r>
            <a:endParaRPr lang="hi-IN" sz="2000" dirty="0">
              <a:solidFill>
                <a:schemeClr val="tx1"/>
              </a:solidFill>
            </a:endParaRPr>
          </a:p>
          <a:p>
            <a:endParaRPr lang="x-none" sz="2000" dirty="0">
              <a:solidFill>
                <a:schemeClr val="tx1"/>
              </a:solidFill>
            </a:endParaRPr>
          </a:p>
          <a:p>
            <a:r>
              <a:rPr lang="x-none" sz="2000" b="1" i="1">
                <a:solidFill>
                  <a:schemeClr val="tx1"/>
                </a:solidFill>
              </a:rPr>
              <a:t>अभ्यास 2:</a:t>
            </a:r>
            <a:r>
              <a:rPr lang="x-none" sz="2000">
                <a:solidFill>
                  <a:schemeClr val="tx1"/>
                </a:solidFill>
              </a:rPr>
              <a:t> 1—15 जनवरी के बीच, रामू की टेस्टी चाय की दुकान ने 1,500 </a:t>
            </a:r>
            <a:r>
              <a:rPr lang="hi-IN" sz="2000" dirty="0">
                <a:solidFill>
                  <a:schemeClr val="tx1"/>
                </a:solidFill>
              </a:rPr>
              <a:t>रु. </a:t>
            </a:r>
            <a:r>
              <a:rPr lang="x-none" sz="2000">
                <a:solidFill>
                  <a:schemeClr val="tx1"/>
                </a:solidFill>
              </a:rPr>
              <a:t>में दुकान के बाहर रखने के लिए टेबल और कुर्सियां </a:t>
            </a:r>
            <a:r>
              <a:rPr lang="hi-IN" sz="2000" dirty="0">
                <a:solidFill>
                  <a:schemeClr val="tx1"/>
                </a:solidFill>
              </a:rPr>
              <a:t>खरीदारी</a:t>
            </a:r>
            <a:r>
              <a:rPr lang="x-none" sz="2000">
                <a:solidFill>
                  <a:schemeClr val="tx1"/>
                </a:solidFill>
              </a:rPr>
              <a:t> और एचएसजी से 10,000 रु. का ऋण लिया। रजिस्टर में इन लेन—दे्न को दर्ज कीजिए।</a:t>
            </a:r>
            <a:endParaRPr lang="en-US" sz="2000" dirty="0">
              <a:solidFill>
                <a:schemeClr val="tx1"/>
              </a:solidFill>
            </a:endParaRPr>
          </a:p>
        </p:txBody>
      </p:sp>
      <p:sp>
        <p:nvSpPr>
          <p:cNvPr id="15"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D8905A75-81B1-DD45-AB08-B64E4D09DA8F}" type="slidenum">
              <a:rPr lang="en-US" sz="1600" b="1" smtClean="0">
                <a:solidFill>
                  <a:prstClr val="black"/>
                </a:solidFill>
              </a:rPr>
              <a:t>25</a:t>
            </a:fld>
            <a:endParaRPr lang="en-US" sz="1600" b="1" dirty="0">
              <a:solidFill>
                <a:prstClr val="black"/>
              </a:solidFill>
            </a:endParaRPr>
          </a:p>
        </p:txBody>
      </p:sp>
    </p:spTree>
    <p:extLst>
      <p:ext uri="{BB962C8B-B14F-4D97-AF65-F5344CB8AC3E}">
        <p14:creationId xmlns:p14="http://schemas.microsoft.com/office/powerpoint/2010/main" val="811762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noGrp="1"/>
          </p:cNvGraphicFramePr>
          <p:nvPr>
            <p:ph idx="1"/>
            <p:extLst>
              <p:ext uri="{D42A27DB-BD31-4B8C-83A1-F6EECF244321}">
                <p14:modId xmlns:p14="http://schemas.microsoft.com/office/powerpoint/2010/main" val="3424411231"/>
              </p:ext>
            </p:extLst>
          </p:nvPr>
        </p:nvGraphicFramePr>
        <p:xfrm>
          <a:off x="201705" y="1018485"/>
          <a:ext cx="4329954" cy="5212080"/>
        </p:xfrm>
        <a:graphic>
          <a:graphicData uri="http://schemas.openxmlformats.org/drawingml/2006/table">
            <a:tbl>
              <a:tblPr firstRow="1" bandRow="1">
                <a:tableStyleId>{5940675A-B579-460E-94D1-54222C63F5DA}</a:tableStyleId>
              </a:tblPr>
              <a:tblGrid>
                <a:gridCol w="2164977">
                  <a:extLst>
                    <a:ext uri="{9D8B030D-6E8A-4147-A177-3AD203B41FA5}">
                      <a16:colId xmlns:a16="http://schemas.microsoft.com/office/drawing/2014/main" val="20000"/>
                    </a:ext>
                  </a:extLst>
                </a:gridCol>
                <a:gridCol w="2164977">
                  <a:extLst>
                    <a:ext uri="{9D8B030D-6E8A-4147-A177-3AD203B41FA5}">
                      <a16:colId xmlns:a16="http://schemas.microsoft.com/office/drawing/2014/main" val="20001"/>
                    </a:ext>
                  </a:extLst>
                </a:gridCol>
              </a:tblGrid>
              <a:tr h="551997">
                <a:tc>
                  <a:txBody>
                    <a:bodyPr/>
                    <a:lstStyle/>
                    <a:p>
                      <a:pPr algn="ctr" fontAlgn="b"/>
                      <a:r>
                        <a:rPr lang="pt-BR" sz="1800" b="1" u="none" strike="noStrike" dirty="0">
                          <a:effectLst/>
                        </a:rPr>
                        <a:t>Particulars</a:t>
                      </a:r>
                      <a:endParaRPr lang="pt-BR" sz="1800" b="1" i="0" u="none" strike="noStrike" dirty="0">
                        <a:solidFill>
                          <a:srgbClr val="000000"/>
                        </a:solidFill>
                        <a:effectLst/>
                        <a:latin typeface="Calibri"/>
                      </a:endParaRPr>
                    </a:p>
                  </a:txBody>
                  <a:tcPr anchor="ctr"/>
                </a:tc>
                <a:tc>
                  <a:txBody>
                    <a:bodyPr/>
                    <a:lstStyle/>
                    <a:p>
                      <a:pPr algn="ctr" fontAlgn="b"/>
                      <a:r>
                        <a:rPr lang="en-US" sz="1800" b="1" u="none" strike="noStrike" dirty="0">
                          <a:effectLst/>
                        </a:rPr>
                        <a:t>Time period</a:t>
                      </a:r>
                      <a:br>
                        <a:rPr lang="en-US" sz="1800" b="1" u="none" strike="noStrike" dirty="0">
                          <a:effectLst/>
                        </a:rPr>
                      </a:br>
                      <a:r>
                        <a:rPr lang="en-US" sz="1800" b="1" u="none" strike="noStrike" dirty="0">
                          <a:effectLst/>
                        </a:rPr>
                        <a:t>(From date - To date)</a:t>
                      </a:r>
                      <a:endParaRPr lang="en-US" sz="1800" b="1" i="0" u="none" strike="noStrike" dirty="0">
                        <a:solidFill>
                          <a:srgbClr val="000000"/>
                        </a:solidFill>
                        <a:effectLst/>
                        <a:latin typeface="Calibri"/>
                      </a:endParaRPr>
                    </a:p>
                  </a:txBody>
                  <a:tcPr anchor="ctr"/>
                </a:tc>
                <a:extLst>
                  <a:ext uri="{0D108BD9-81ED-4DB2-BD59-A6C34878D82A}">
                    <a16:rowId xmlns:a16="http://schemas.microsoft.com/office/drawing/2014/main" val="10000"/>
                  </a:ext>
                </a:extLst>
              </a:tr>
              <a:tr h="0">
                <a:tc>
                  <a:txBody>
                    <a:bodyPr/>
                    <a:lstStyle/>
                    <a:p>
                      <a:pPr algn="l" fontAlgn="b"/>
                      <a:r>
                        <a:rPr lang="en-US" sz="1800" u="none" strike="noStrike" dirty="0">
                          <a:effectLst/>
                        </a:rPr>
                        <a:t>Owners Investment</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anchor="ctr"/>
                </a:tc>
                <a:extLst>
                  <a:ext uri="{0D108BD9-81ED-4DB2-BD59-A6C34878D82A}">
                    <a16:rowId xmlns:a16="http://schemas.microsoft.com/office/drawing/2014/main" val="10001"/>
                  </a:ext>
                </a:extLst>
              </a:tr>
              <a:tr h="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800" u="none" strike="noStrike" dirty="0">
                          <a:effectLst/>
                        </a:rPr>
                        <a:t>Purchase of fixed asset </a:t>
                      </a:r>
                      <a:endParaRPr lang="en-US" sz="1800" b="0" i="0" u="none" strike="noStrike" dirty="0">
                        <a:solidFill>
                          <a:srgbClr val="000000"/>
                        </a:solidFill>
                        <a:effectLst/>
                        <a:latin typeface="+mn-lt"/>
                      </a:endParaRPr>
                    </a:p>
                  </a:txBody>
                  <a:tcPr anchor="ctr"/>
                </a:tc>
                <a:tc>
                  <a:txBody>
                    <a:bodyPr/>
                    <a:lstStyle/>
                    <a:p>
                      <a:pPr algn="ctr" fontAlgn="b"/>
                      <a:endParaRPr lang="sk-SK" sz="1800" b="0" i="0" u="none" strike="noStrike" dirty="0">
                        <a:solidFill>
                          <a:srgbClr val="000000"/>
                        </a:solidFill>
                        <a:effectLst/>
                        <a:latin typeface="Calibri"/>
                      </a:endParaRPr>
                    </a:p>
                  </a:txBody>
                  <a:tcPr anchor="ctr"/>
                </a:tc>
                <a:extLst>
                  <a:ext uri="{0D108BD9-81ED-4DB2-BD59-A6C34878D82A}">
                    <a16:rowId xmlns:a16="http://schemas.microsoft.com/office/drawing/2014/main" val="3449233877"/>
                  </a:ext>
                </a:extLst>
              </a:tr>
              <a:tr h="0">
                <a:tc>
                  <a:txBody>
                    <a:bodyPr/>
                    <a:lstStyle/>
                    <a:p>
                      <a:pPr algn="l" fontAlgn="b"/>
                      <a:r>
                        <a:rPr lang="en-US" sz="1800" u="none" strike="noStrike" dirty="0">
                          <a:effectLst/>
                        </a:rPr>
                        <a:t>Sale of fixed asset </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anchor="ctr"/>
                </a:tc>
                <a:extLst>
                  <a:ext uri="{0D108BD9-81ED-4DB2-BD59-A6C34878D82A}">
                    <a16:rowId xmlns:a16="http://schemas.microsoft.com/office/drawing/2014/main" val="10002"/>
                  </a:ext>
                </a:extLst>
              </a:tr>
              <a:tr h="0">
                <a:tc>
                  <a:txBody>
                    <a:bodyPr/>
                    <a:lstStyle/>
                    <a:p>
                      <a:pPr algn="l" fontAlgn="b"/>
                      <a:r>
                        <a:rPr lang="en-US" sz="1800" u="none" strike="noStrike" dirty="0">
                          <a:effectLst/>
                        </a:rPr>
                        <a:t>Security</a:t>
                      </a:r>
                      <a:r>
                        <a:rPr lang="en-US" sz="1800" u="none" strike="noStrike" baseline="0" dirty="0">
                          <a:effectLst/>
                        </a:rPr>
                        <a:t> deposit paid</a:t>
                      </a:r>
                      <a:endParaRPr lang="en-US" sz="1800" b="0" i="0" u="none" strike="noStrike" dirty="0">
                        <a:solidFill>
                          <a:srgbClr val="000000"/>
                        </a:solidFill>
                        <a:effectLst/>
                        <a:latin typeface="Calibri"/>
                      </a:endParaRPr>
                    </a:p>
                  </a:txBody>
                  <a:tcPr anchor="ctr"/>
                </a:tc>
                <a:tc>
                  <a:txBody>
                    <a:bodyPr/>
                    <a:lstStyle/>
                    <a:p>
                      <a:pPr algn="ctr" fontAlgn="b"/>
                      <a:endParaRPr lang="sk-SK" sz="1800" b="0" i="0" u="none" strike="noStrike" dirty="0">
                        <a:solidFill>
                          <a:srgbClr val="000000"/>
                        </a:solidFill>
                        <a:effectLst/>
                        <a:latin typeface="Calibri"/>
                      </a:endParaRPr>
                    </a:p>
                  </a:txBody>
                  <a:tcPr anchor="ctr"/>
                </a:tc>
                <a:extLst>
                  <a:ext uri="{0D108BD9-81ED-4DB2-BD59-A6C34878D82A}">
                    <a16:rowId xmlns:a16="http://schemas.microsoft.com/office/drawing/2014/main" val="10003"/>
                  </a:ext>
                </a:extLst>
              </a:tr>
              <a:tr h="0">
                <a:tc>
                  <a:txBody>
                    <a:bodyPr/>
                    <a:lstStyle/>
                    <a:p>
                      <a:pPr algn="l" fontAlgn="b"/>
                      <a:r>
                        <a:rPr lang="en-US" sz="1800" u="none" strike="noStrike" dirty="0">
                          <a:effectLst/>
                        </a:rPr>
                        <a:t>Security</a:t>
                      </a:r>
                      <a:r>
                        <a:rPr lang="en-US" sz="1800" u="none" strike="noStrike" baseline="0" dirty="0">
                          <a:effectLst/>
                        </a:rPr>
                        <a:t> deposit returned</a:t>
                      </a:r>
                      <a:endParaRPr lang="en-US" sz="1800" b="0" i="0" u="none" strike="noStrike" dirty="0">
                        <a:solidFill>
                          <a:srgbClr val="000000"/>
                        </a:solidFill>
                        <a:effectLst/>
                        <a:latin typeface="Calibri"/>
                      </a:endParaRPr>
                    </a:p>
                  </a:txBody>
                  <a:tcPr anchor="ctr"/>
                </a:tc>
                <a:tc>
                  <a:txBody>
                    <a:bodyPr/>
                    <a:lstStyle/>
                    <a:p>
                      <a:pPr algn="ctr" fontAlgn="b"/>
                      <a:endParaRPr lang="sk-SK" sz="1800" b="0" i="0" u="none" strike="noStrike" dirty="0">
                        <a:solidFill>
                          <a:srgbClr val="000000"/>
                        </a:solidFill>
                        <a:effectLst/>
                        <a:latin typeface="Calibri"/>
                      </a:endParaRPr>
                    </a:p>
                  </a:txBody>
                  <a:tcPr anchor="ctr"/>
                </a:tc>
                <a:extLst>
                  <a:ext uri="{0D108BD9-81ED-4DB2-BD59-A6C34878D82A}">
                    <a16:rowId xmlns:a16="http://schemas.microsoft.com/office/drawing/2014/main" val="10004"/>
                  </a:ext>
                </a:extLst>
              </a:tr>
              <a:tr h="0">
                <a:tc>
                  <a:txBody>
                    <a:bodyPr/>
                    <a:lstStyle/>
                    <a:p>
                      <a:pPr algn="l" fontAlgn="b"/>
                      <a:r>
                        <a:rPr lang="en-US" sz="1800" u="none" strike="noStrike" dirty="0">
                          <a:effectLst/>
                        </a:rPr>
                        <a:t>Loans taken in the period</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anchor="ctr"/>
                </a:tc>
                <a:extLst>
                  <a:ext uri="{0D108BD9-81ED-4DB2-BD59-A6C34878D82A}">
                    <a16:rowId xmlns:a16="http://schemas.microsoft.com/office/drawing/2014/main" val="10005"/>
                  </a:ext>
                </a:extLst>
              </a:tr>
              <a:tr h="0">
                <a:tc>
                  <a:txBody>
                    <a:bodyPr/>
                    <a:lstStyle/>
                    <a:p>
                      <a:pPr algn="l" fontAlgn="b"/>
                      <a:r>
                        <a:rPr lang="en-US" sz="1800" u="none" strike="noStrike" dirty="0">
                          <a:effectLst/>
                        </a:rPr>
                        <a:t>From where the loans are taken</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anchor="ctr"/>
                </a:tc>
                <a:extLst>
                  <a:ext uri="{0D108BD9-81ED-4DB2-BD59-A6C34878D82A}">
                    <a16:rowId xmlns:a16="http://schemas.microsoft.com/office/drawing/2014/main" val="10006"/>
                  </a:ext>
                </a:extLst>
              </a:tr>
              <a:tr h="0">
                <a:tc>
                  <a:txBody>
                    <a:bodyPr/>
                    <a:lstStyle/>
                    <a:p>
                      <a:pPr algn="l" fontAlgn="b"/>
                      <a:r>
                        <a:rPr lang="en-US" sz="1800" u="none" strike="noStrike" dirty="0">
                          <a:effectLst/>
                        </a:rPr>
                        <a:t>Capital withdrawal (in case</a:t>
                      </a:r>
                      <a:r>
                        <a:rPr lang="en-US" sz="1800" u="none" strike="noStrike" baseline="0" dirty="0">
                          <a:effectLst/>
                        </a:rPr>
                        <a:t> an</a:t>
                      </a:r>
                      <a:r>
                        <a:rPr lang="en-US" sz="1800" u="none" strike="noStrike" dirty="0">
                          <a:effectLst/>
                        </a:rPr>
                        <a:t> owner resigns)</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anchor="ctr"/>
                </a:tc>
                <a:extLst>
                  <a:ext uri="{0D108BD9-81ED-4DB2-BD59-A6C34878D82A}">
                    <a16:rowId xmlns:a16="http://schemas.microsoft.com/office/drawing/2014/main" val="10007"/>
                  </a:ext>
                </a:extLst>
              </a:tr>
            </a:tbl>
          </a:graphicData>
        </a:graphic>
      </p:graphicFrame>
      <p:sp>
        <p:nvSpPr>
          <p:cNvPr id="10" name="Title 3"/>
          <p:cNvSpPr txBox="1">
            <a:spLocks/>
          </p:cNvSpPr>
          <p:nvPr/>
        </p:nvSpPr>
        <p:spPr>
          <a:xfrm>
            <a:off x="201706"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b="1" dirty="0">
                <a:latin typeface="+mn-lt"/>
              </a:rPr>
              <a:t>Exercise 1: Capital and Assets Register Format for Tasty Tea Shop</a:t>
            </a:r>
          </a:p>
        </p:txBody>
      </p:sp>
      <p:graphicFrame>
        <p:nvGraphicFramePr>
          <p:cNvPr id="8" name="Content Placeholder 3"/>
          <p:cNvGraphicFramePr>
            <a:graphicFrameLocks noGrp="1"/>
          </p:cNvGraphicFramePr>
          <p:nvPr>
            <p:ph idx="1"/>
            <p:extLst>
              <p:ext uri="{D42A27DB-BD31-4B8C-83A1-F6EECF244321}">
                <p14:modId xmlns:p14="http://schemas.microsoft.com/office/powerpoint/2010/main" val="3541197503"/>
              </p:ext>
            </p:extLst>
          </p:nvPr>
        </p:nvGraphicFramePr>
        <p:xfrm>
          <a:off x="4627931" y="1018485"/>
          <a:ext cx="4329954" cy="5585840"/>
        </p:xfrm>
        <a:graphic>
          <a:graphicData uri="http://schemas.openxmlformats.org/drawingml/2006/table">
            <a:tbl>
              <a:tblPr firstRow="1" bandRow="1">
                <a:tableStyleId>{5940675A-B579-460E-94D1-54222C63F5DA}</a:tableStyleId>
              </a:tblPr>
              <a:tblGrid>
                <a:gridCol w="2308578">
                  <a:extLst>
                    <a:ext uri="{9D8B030D-6E8A-4147-A177-3AD203B41FA5}">
                      <a16:colId xmlns:a16="http://schemas.microsoft.com/office/drawing/2014/main" val="20000"/>
                    </a:ext>
                  </a:extLst>
                </a:gridCol>
                <a:gridCol w="2021376">
                  <a:extLst>
                    <a:ext uri="{9D8B030D-6E8A-4147-A177-3AD203B41FA5}">
                      <a16:colId xmlns:a16="http://schemas.microsoft.com/office/drawing/2014/main" val="20001"/>
                    </a:ext>
                  </a:extLst>
                </a:gridCol>
              </a:tblGrid>
              <a:tr h="577709">
                <a:tc>
                  <a:txBody>
                    <a:bodyPr/>
                    <a:lstStyle/>
                    <a:p>
                      <a:pPr algn="ctr" fontAlgn="b"/>
                      <a:r>
                        <a:rPr lang="x-none" sz="1800" b="1" i="0" u="none" strike="noStrike" dirty="0">
                          <a:solidFill>
                            <a:srgbClr val="000000"/>
                          </a:solidFill>
                          <a:effectLst/>
                          <a:latin typeface="Calibri"/>
                        </a:rPr>
                        <a:t>विवरण</a:t>
                      </a:r>
                      <a:endParaRPr lang="pt-BR" sz="1800" b="1" i="0" u="none" strike="noStrike" dirty="0">
                        <a:solidFill>
                          <a:srgbClr val="000000"/>
                        </a:solidFill>
                        <a:effectLst/>
                        <a:latin typeface="Calibri"/>
                      </a:endParaRPr>
                    </a:p>
                  </a:txBody>
                  <a:tcPr anchor="ctr"/>
                </a:tc>
                <a:tc>
                  <a:txBody>
                    <a:bodyPr/>
                    <a:lstStyle/>
                    <a:p>
                      <a:pPr algn="ctr" fontAlgn="b"/>
                      <a:r>
                        <a:rPr lang="x-none" sz="1800" b="1" i="0" u="none" strike="noStrike" dirty="0">
                          <a:solidFill>
                            <a:srgbClr val="000000"/>
                          </a:solidFill>
                          <a:effectLst/>
                          <a:latin typeface="Calibri"/>
                        </a:rPr>
                        <a:t>समयावधि</a:t>
                      </a:r>
                      <a:r>
                        <a:rPr lang="x-none" sz="1800" b="1" i="0" u="none" strike="noStrike" baseline="0" dirty="0">
                          <a:solidFill>
                            <a:srgbClr val="000000"/>
                          </a:solidFill>
                          <a:effectLst/>
                          <a:latin typeface="Calibri"/>
                        </a:rPr>
                        <a:t> (दिनांक से दिनांक तक)</a:t>
                      </a:r>
                      <a:endParaRPr lang="en-US" sz="1800" b="1" i="0" u="none" strike="noStrike" dirty="0">
                        <a:solidFill>
                          <a:srgbClr val="000000"/>
                        </a:solidFill>
                        <a:effectLst/>
                        <a:latin typeface="Calibri"/>
                      </a:endParaRPr>
                    </a:p>
                  </a:txBody>
                  <a:tcPr anchor="ctr"/>
                </a:tc>
                <a:extLst>
                  <a:ext uri="{0D108BD9-81ED-4DB2-BD59-A6C34878D82A}">
                    <a16:rowId xmlns:a16="http://schemas.microsoft.com/office/drawing/2014/main" val="10000"/>
                  </a:ext>
                </a:extLst>
              </a:tr>
              <a:tr h="618651">
                <a:tc>
                  <a:txBody>
                    <a:bodyPr/>
                    <a:lstStyle/>
                    <a:p>
                      <a:pPr algn="l" fontAlgn="b"/>
                      <a:r>
                        <a:rPr lang="hi-IN" sz="1600" dirty="0">
                          <a:solidFill>
                            <a:srgbClr val="000000"/>
                          </a:solidFill>
                          <a:latin typeface="Kruti Dev 010" pitchFamily="2" charset="0"/>
                        </a:rPr>
                        <a:t>मालिक द्वारा पूंजी निवेश </a:t>
                      </a:r>
                      <a:endParaRPr lang="en-US" sz="1600" b="0" i="0" u="none" strike="noStrike" dirty="0">
                        <a:solidFill>
                          <a:srgbClr val="000000"/>
                        </a:solidFill>
                        <a:effectLst/>
                        <a:latin typeface="Calibri"/>
                      </a:endParaRPr>
                    </a:p>
                  </a:txBody>
                  <a:tcPr anchor="ctr"/>
                </a:tc>
                <a:tc>
                  <a:txBody>
                    <a:bodyPr/>
                    <a:lstStyle/>
                    <a:p>
                      <a:pPr algn="ctr" fontAlgn="b"/>
                      <a:r>
                        <a:rPr lang="sk-SK" sz="1600" u="none" strike="noStrike" dirty="0">
                          <a:effectLst/>
                        </a:rPr>
                        <a:t> </a:t>
                      </a:r>
                      <a:endParaRPr lang="sk-SK" sz="1600" b="0" i="0" u="none" strike="noStrike" dirty="0">
                        <a:solidFill>
                          <a:srgbClr val="000000"/>
                        </a:solidFill>
                        <a:effectLst/>
                        <a:latin typeface="Calibri"/>
                      </a:endParaRPr>
                    </a:p>
                  </a:txBody>
                  <a:tcPr anchor="ctr"/>
                </a:tc>
                <a:extLst>
                  <a:ext uri="{0D108BD9-81ED-4DB2-BD59-A6C34878D82A}">
                    <a16:rowId xmlns:a16="http://schemas.microsoft.com/office/drawing/2014/main" val="10001"/>
                  </a:ext>
                </a:extLst>
              </a:tr>
              <a:tr h="618651">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x-none" sz="1600" b="0" i="0" u="none" strike="noStrike" dirty="0">
                          <a:solidFill>
                            <a:srgbClr val="000000"/>
                          </a:solidFill>
                          <a:effectLst/>
                          <a:latin typeface="+mn-lt"/>
                        </a:rPr>
                        <a:t>अचल </a:t>
                      </a:r>
                      <a:r>
                        <a:rPr lang="hi-IN" sz="1600" b="0" i="0" u="none" strike="noStrike" dirty="0">
                          <a:solidFill>
                            <a:srgbClr val="000000"/>
                          </a:solidFill>
                          <a:effectLst/>
                          <a:latin typeface="+mn-lt"/>
                        </a:rPr>
                        <a:t>सम्पत्ति</a:t>
                      </a:r>
                      <a:r>
                        <a:rPr lang="x-none" sz="1600" b="0" i="0" u="none" strike="noStrike" dirty="0">
                          <a:solidFill>
                            <a:srgbClr val="000000"/>
                          </a:solidFill>
                          <a:effectLst/>
                          <a:latin typeface="+mn-lt"/>
                        </a:rPr>
                        <a:t> की </a:t>
                      </a:r>
                      <a:r>
                        <a:rPr lang="hi-IN" sz="1600" b="0" i="0" u="none" strike="noStrike" dirty="0">
                          <a:solidFill>
                            <a:srgbClr val="000000"/>
                          </a:solidFill>
                          <a:effectLst/>
                          <a:latin typeface="+mn-lt"/>
                        </a:rPr>
                        <a:t>खरीदारी</a:t>
                      </a:r>
                      <a:r>
                        <a:rPr lang="x-none" sz="1600" b="0" i="0" u="none" strike="noStrike" dirty="0">
                          <a:solidFill>
                            <a:srgbClr val="000000"/>
                          </a:solidFill>
                          <a:effectLst/>
                          <a:latin typeface="+mn-lt"/>
                        </a:rPr>
                        <a:t> </a:t>
                      </a:r>
                      <a:endParaRPr lang="en-US" sz="1600" b="0" i="0" u="none" strike="noStrike" dirty="0">
                        <a:solidFill>
                          <a:srgbClr val="000000"/>
                        </a:solidFill>
                        <a:effectLst/>
                        <a:latin typeface="+mn-lt"/>
                      </a:endParaRPr>
                    </a:p>
                  </a:txBody>
                  <a:tcPr anchor="ctr"/>
                </a:tc>
                <a:tc>
                  <a:txBody>
                    <a:bodyPr/>
                    <a:lstStyle/>
                    <a:p>
                      <a:pPr algn="ctr" fontAlgn="b"/>
                      <a:endParaRPr lang="sk-SK" sz="1600" b="0" i="0" u="none" strike="noStrike" dirty="0">
                        <a:solidFill>
                          <a:srgbClr val="000000"/>
                        </a:solidFill>
                        <a:effectLst/>
                        <a:latin typeface="Calibri"/>
                      </a:endParaRPr>
                    </a:p>
                  </a:txBody>
                  <a:tcPr anchor="ctr"/>
                </a:tc>
                <a:extLst>
                  <a:ext uri="{0D108BD9-81ED-4DB2-BD59-A6C34878D82A}">
                    <a16:rowId xmlns:a16="http://schemas.microsoft.com/office/drawing/2014/main" val="3965878105"/>
                  </a:ext>
                </a:extLst>
              </a:tr>
              <a:tr h="618651">
                <a:tc>
                  <a:txBody>
                    <a:bodyPr/>
                    <a:lstStyle/>
                    <a:p>
                      <a:pPr algn="l" fontAlgn="b"/>
                      <a:r>
                        <a:rPr lang="x-none" sz="1600" b="0" i="0" u="none" strike="noStrike" dirty="0">
                          <a:solidFill>
                            <a:srgbClr val="000000"/>
                          </a:solidFill>
                          <a:effectLst/>
                          <a:latin typeface="+mn-lt"/>
                        </a:rPr>
                        <a:t>अचल </a:t>
                      </a:r>
                      <a:r>
                        <a:rPr lang="hi-IN" sz="1600" b="0" i="0" u="none" strike="noStrike" dirty="0">
                          <a:solidFill>
                            <a:srgbClr val="000000"/>
                          </a:solidFill>
                          <a:effectLst/>
                          <a:latin typeface="+mn-lt"/>
                        </a:rPr>
                        <a:t>सम्पत्ति</a:t>
                      </a:r>
                      <a:r>
                        <a:rPr lang="x-none" sz="1600" b="0" i="0" u="none" strike="noStrike" dirty="0">
                          <a:solidFill>
                            <a:srgbClr val="000000"/>
                          </a:solidFill>
                          <a:effectLst/>
                          <a:latin typeface="+mn-lt"/>
                        </a:rPr>
                        <a:t> की‍</a:t>
                      </a:r>
                      <a:r>
                        <a:rPr lang="x-none" sz="1600" b="0" i="0" u="none" strike="noStrike" baseline="0" dirty="0">
                          <a:solidFill>
                            <a:srgbClr val="000000"/>
                          </a:solidFill>
                          <a:effectLst/>
                          <a:latin typeface="+mn-lt"/>
                        </a:rPr>
                        <a:t> बिक्री </a:t>
                      </a:r>
                      <a:endParaRPr lang="en-US" sz="1600" b="0" i="0" u="none" strike="noStrike" dirty="0">
                        <a:solidFill>
                          <a:srgbClr val="000000"/>
                        </a:solidFill>
                        <a:effectLst/>
                        <a:latin typeface="Calibri"/>
                      </a:endParaRPr>
                    </a:p>
                  </a:txBody>
                  <a:tcPr anchor="ctr"/>
                </a:tc>
                <a:tc>
                  <a:txBody>
                    <a:bodyPr/>
                    <a:lstStyle/>
                    <a:p>
                      <a:pPr algn="ctr" fontAlgn="b"/>
                      <a:r>
                        <a:rPr lang="sk-SK" sz="1600" u="none" strike="noStrike" dirty="0">
                          <a:effectLst/>
                        </a:rPr>
                        <a:t> </a:t>
                      </a:r>
                      <a:endParaRPr lang="sk-SK" sz="1600" b="0" i="0" u="none" strike="noStrike" dirty="0">
                        <a:solidFill>
                          <a:srgbClr val="000000"/>
                        </a:solidFill>
                        <a:effectLst/>
                        <a:latin typeface="Calibri"/>
                      </a:endParaRPr>
                    </a:p>
                  </a:txBody>
                  <a:tcPr anchor="ctr"/>
                </a:tc>
                <a:extLst>
                  <a:ext uri="{0D108BD9-81ED-4DB2-BD59-A6C34878D82A}">
                    <a16:rowId xmlns:a16="http://schemas.microsoft.com/office/drawing/2014/main" val="10002"/>
                  </a:ext>
                </a:extLst>
              </a:tr>
              <a:tr h="618651">
                <a:tc>
                  <a:txBody>
                    <a:bodyPr/>
                    <a:lstStyle/>
                    <a:p>
                      <a:pPr algn="l" fontAlgn="b"/>
                      <a:r>
                        <a:rPr lang="x-none" sz="1600" b="0" i="0" u="none" strike="noStrike" dirty="0">
                          <a:solidFill>
                            <a:srgbClr val="000000"/>
                          </a:solidFill>
                          <a:effectLst/>
                          <a:latin typeface="Calibri"/>
                        </a:rPr>
                        <a:t>भुगतान की गई सुरक्षा निधि‍ </a:t>
                      </a:r>
                      <a:endParaRPr lang="en-US" sz="1600" b="0" i="0" u="none" strike="noStrike" dirty="0">
                        <a:solidFill>
                          <a:srgbClr val="000000"/>
                        </a:solidFill>
                        <a:effectLst/>
                        <a:latin typeface="Calibri"/>
                      </a:endParaRPr>
                    </a:p>
                  </a:txBody>
                  <a:tcPr anchor="ctr"/>
                </a:tc>
                <a:tc>
                  <a:txBody>
                    <a:bodyPr/>
                    <a:lstStyle/>
                    <a:p>
                      <a:pPr algn="ctr" fontAlgn="b"/>
                      <a:endParaRPr lang="sk-SK" sz="1600" b="0" i="0" u="none" strike="noStrike" dirty="0">
                        <a:solidFill>
                          <a:srgbClr val="000000"/>
                        </a:solidFill>
                        <a:effectLst/>
                        <a:latin typeface="Calibri"/>
                      </a:endParaRPr>
                    </a:p>
                  </a:txBody>
                  <a:tcPr anchor="ctr"/>
                </a:tc>
                <a:extLst>
                  <a:ext uri="{0D108BD9-81ED-4DB2-BD59-A6C34878D82A}">
                    <a16:rowId xmlns:a16="http://schemas.microsoft.com/office/drawing/2014/main" val="10003"/>
                  </a:ext>
                </a:extLst>
              </a:tr>
              <a:tr h="618651">
                <a:tc>
                  <a:txBody>
                    <a:bodyPr/>
                    <a:lstStyle/>
                    <a:p>
                      <a:pPr algn="l" fontAlgn="b"/>
                      <a:r>
                        <a:rPr lang="x-none" sz="1600" b="0" i="0" u="none" strike="noStrike" dirty="0">
                          <a:solidFill>
                            <a:srgbClr val="000000"/>
                          </a:solidFill>
                          <a:effectLst/>
                          <a:latin typeface="Calibri"/>
                        </a:rPr>
                        <a:t>वापस मिली सुरक्षा नि‍धि‍ </a:t>
                      </a:r>
                      <a:endParaRPr lang="en-US" sz="1600" b="0" i="0" u="none" strike="noStrike" dirty="0">
                        <a:solidFill>
                          <a:srgbClr val="000000"/>
                        </a:solidFill>
                        <a:effectLst/>
                        <a:latin typeface="Calibri"/>
                      </a:endParaRPr>
                    </a:p>
                  </a:txBody>
                  <a:tcPr anchor="ctr"/>
                </a:tc>
                <a:tc>
                  <a:txBody>
                    <a:bodyPr/>
                    <a:lstStyle/>
                    <a:p>
                      <a:pPr algn="ctr" fontAlgn="b"/>
                      <a:endParaRPr lang="sk-SK" sz="1600" b="0" i="0" u="none" strike="noStrike" dirty="0">
                        <a:solidFill>
                          <a:srgbClr val="000000"/>
                        </a:solidFill>
                        <a:effectLst/>
                        <a:latin typeface="Calibri"/>
                      </a:endParaRPr>
                    </a:p>
                  </a:txBody>
                  <a:tcPr anchor="ctr"/>
                </a:tc>
                <a:extLst>
                  <a:ext uri="{0D108BD9-81ED-4DB2-BD59-A6C34878D82A}">
                    <a16:rowId xmlns:a16="http://schemas.microsoft.com/office/drawing/2014/main" val="10004"/>
                  </a:ext>
                </a:extLst>
              </a:tr>
              <a:tr h="618651">
                <a:tc>
                  <a:txBody>
                    <a:bodyPr/>
                    <a:lstStyle/>
                    <a:p>
                      <a:pPr algn="l" fontAlgn="b"/>
                      <a:r>
                        <a:rPr lang="x-none" sz="1600" b="0" i="0" u="none" strike="noStrike" dirty="0">
                          <a:solidFill>
                            <a:srgbClr val="000000"/>
                          </a:solidFill>
                          <a:effectLst/>
                          <a:latin typeface="Calibri"/>
                        </a:rPr>
                        <a:t>इस अवधि‍ में लिया गया ऋण</a:t>
                      </a:r>
                      <a:endParaRPr lang="en-US" sz="1600" b="0" i="0" u="none" strike="noStrike" dirty="0">
                        <a:solidFill>
                          <a:srgbClr val="000000"/>
                        </a:solidFill>
                        <a:effectLst/>
                        <a:latin typeface="Calibri"/>
                      </a:endParaRPr>
                    </a:p>
                  </a:txBody>
                  <a:tcPr anchor="ctr"/>
                </a:tc>
                <a:tc>
                  <a:txBody>
                    <a:bodyPr/>
                    <a:lstStyle/>
                    <a:p>
                      <a:pPr algn="ctr" fontAlgn="b"/>
                      <a:r>
                        <a:rPr lang="sk-SK" sz="1600" u="none" strike="noStrike" dirty="0">
                          <a:effectLst/>
                        </a:rPr>
                        <a:t> </a:t>
                      </a:r>
                      <a:endParaRPr lang="sk-SK" sz="1600" b="0" i="0" u="none" strike="noStrike" dirty="0">
                        <a:solidFill>
                          <a:srgbClr val="000000"/>
                        </a:solidFill>
                        <a:effectLst/>
                        <a:latin typeface="Calibri"/>
                      </a:endParaRPr>
                    </a:p>
                  </a:txBody>
                  <a:tcPr anchor="ctr"/>
                </a:tc>
                <a:extLst>
                  <a:ext uri="{0D108BD9-81ED-4DB2-BD59-A6C34878D82A}">
                    <a16:rowId xmlns:a16="http://schemas.microsoft.com/office/drawing/2014/main" val="10005"/>
                  </a:ext>
                </a:extLst>
              </a:tr>
              <a:tr h="410894">
                <a:tc>
                  <a:txBody>
                    <a:bodyPr/>
                    <a:lstStyle/>
                    <a:p>
                      <a:pPr algn="l" fontAlgn="b"/>
                      <a:r>
                        <a:rPr lang="x-none" sz="1600" b="0" i="0" u="none" strike="noStrike" dirty="0">
                          <a:solidFill>
                            <a:srgbClr val="000000"/>
                          </a:solidFill>
                          <a:effectLst/>
                          <a:latin typeface="Calibri"/>
                        </a:rPr>
                        <a:t>ऋण का स्रोत </a:t>
                      </a:r>
                      <a:endParaRPr lang="en-US" sz="1600" b="0" i="0" u="none" strike="noStrike" dirty="0">
                        <a:solidFill>
                          <a:srgbClr val="000000"/>
                        </a:solidFill>
                        <a:effectLst/>
                        <a:latin typeface="Calibri"/>
                      </a:endParaRPr>
                    </a:p>
                  </a:txBody>
                  <a:tcPr anchor="ctr"/>
                </a:tc>
                <a:tc>
                  <a:txBody>
                    <a:bodyPr/>
                    <a:lstStyle/>
                    <a:p>
                      <a:pPr algn="ctr" fontAlgn="b"/>
                      <a:r>
                        <a:rPr lang="sk-SK" sz="1600" u="none" strike="noStrike" dirty="0">
                          <a:effectLst/>
                        </a:rPr>
                        <a:t> </a:t>
                      </a:r>
                      <a:endParaRPr lang="sk-SK" sz="1600" b="0" i="0" u="none" strike="noStrike" dirty="0">
                        <a:solidFill>
                          <a:srgbClr val="000000"/>
                        </a:solidFill>
                        <a:effectLst/>
                        <a:latin typeface="Calibri"/>
                      </a:endParaRPr>
                    </a:p>
                  </a:txBody>
                  <a:tcPr anchor="ctr"/>
                </a:tc>
                <a:extLst>
                  <a:ext uri="{0D108BD9-81ED-4DB2-BD59-A6C34878D82A}">
                    <a16:rowId xmlns:a16="http://schemas.microsoft.com/office/drawing/2014/main" val="10006"/>
                  </a:ext>
                </a:extLst>
              </a:tr>
              <a:tr h="741678">
                <a:tc>
                  <a:txBody>
                    <a:bodyPr/>
                    <a:lstStyle/>
                    <a:p>
                      <a:pPr algn="l" fontAlgn="b"/>
                      <a:r>
                        <a:rPr lang="x-none" sz="1600" u="none" strike="noStrike" dirty="0">
                          <a:effectLst/>
                        </a:rPr>
                        <a:t>पूंजी निकालना</a:t>
                      </a:r>
                      <a:r>
                        <a:rPr lang="x-none" sz="1600" u="none" strike="noStrike" baseline="0" dirty="0">
                          <a:effectLst/>
                        </a:rPr>
                        <a:t> </a:t>
                      </a:r>
                      <a:r>
                        <a:rPr lang="en-US" sz="1600" u="none" strike="noStrike" dirty="0">
                          <a:effectLst/>
                        </a:rPr>
                        <a:t>(</a:t>
                      </a:r>
                      <a:r>
                        <a:rPr lang="x-none" sz="1600" u="none" strike="noStrike" dirty="0">
                          <a:effectLst/>
                        </a:rPr>
                        <a:t>मालिक के इस्तीफा देने की स्थि‍ति‍ में</a:t>
                      </a:r>
                      <a:r>
                        <a:rPr lang="en-US" sz="1600" u="none" strike="noStrike" dirty="0">
                          <a:effectLst/>
                        </a:rPr>
                        <a:t>)</a:t>
                      </a:r>
                      <a:endParaRPr lang="en-US" sz="1600" b="0" i="0" u="none" strike="noStrike" dirty="0">
                        <a:solidFill>
                          <a:srgbClr val="000000"/>
                        </a:solidFill>
                        <a:effectLst/>
                        <a:latin typeface="Calibri"/>
                      </a:endParaRPr>
                    </a:p>
                  </a:txBody>
                  <a:tcPr anchor="ctr"/>
                </a:tc>
                <a:tc>
                  <a:txBody>
                    <a:bodyPr/>
                    <a:lstStyle/>
                    <a:p>
                      <a:pPr algn="ctr" fontAlgn="b"/>
                      <a:r>
                        <a:rPr lang="sk-SK" sz="1600" u="none" strike="noStrike" dirty="0">
                          <a:effectLst/>
                        </a:rPr>
                        <a:t> </a:t>
                      </a:r>
                      <a:endParaRPr lang="sk-SK" sz="1600" b="0" i="0" u="none" strike="noStrike" dirty="0">
                        <a:solidFill>
                          <a:srgbClr val="000000"/>
                        </a:solidFill>
                        <a:effectLst/>
                        <a:latin typeface="Calibri"/>
                      </a:endParaRPr>
                    </a:p>
                  </a:txBody>
                  <a:tcPr anchor="ctr"/>
                </a:tc>
                <a:extLst>
                  <a:ext uri="{0D108BD9-81ED-4DB2-BD59-A6C34878D82A}">
                    <a16:rowId xmlns:a16="http://schemas.microsoft.com/office/drawing/2014/main" val="10007"/>
                  </a:ext>
                </a:extLst>
              </a:tr>
            </a:tbl>
          </a:graphicData>
        </a:graphic>
      </p:graphicFrame>
      <p:sp>
        <p:nvSpPr>
          <p:cNvPr id="11" name="Title 3"/>
          <p:cNvSpPr txBox="1">
            <a:spLocks/>
          </p:cNvSpPr>
          <p:nvPr/>
        </p:nvSpPr>
        <p:spPr>
          <a:xfrm>
            <a:off x="4627932"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400" b="1" dirty="0">
                <a:latin typeface="+mn-lt"/>
              </a:rPr>
              <a:t>अभ्यास 1: टेस्टी चाय की दुकान के लिए पूंजी रजिस्टर का प्रारूप</a:t>
            </a:r>
            <a:endParaRPr lang="en-US" sz="2400" b="1" dirty="0">
              <a:latin typeface="+mn-lt"/>
            </a:endParaRPr>
          </a:p>
        </p:txBody>
      </p:sp>
      <p:sp>
        <p:nvSpPr>
          <p:cNvPr id="12" name="Slide Number Placeholder 5"/>
          <p:cNvSpPr>
            <a:spLocks noGrp="1"/>
          </p:cNvSpPr>
          <p:nvPr>
            <p:ph type="sldNum" sz="quarter" idx="12"/>
          </p:nvPr>
        </p:nvSpPr>
        <p:spPr bwMode="auto">
          <a:xfrm>
            <a:off x="3124200" y="6460671"/>
            <a:ext cx="2895600" cy="365125"/>
          </a:xfrm>
          <a:ln>
            <a:miter lim="800000"/>
            <a:headEnd/>
            <a:tailEnd/>
          </a:ln>
        </p:spPr>
        <p:txBody>
          <a:bodyPr wrap="square" bIns="0" numCol="1" anchor="b" anchorCtr="0" compatLnSpc="1">
            <a:prstTxWarp prst="textNoShape">
              <a:avLst/>
            </a:prstTxWarp>
          </a:bodyPr>
          <a:lstStyle/>
          <a:p>
            <a:pPr algn="ctr"/>
            <a:fld id="{E439D057-9E40-0441-B739-7EB671EC0F68}" type="slidenum">
              <a:rPr lang="en-US" sz="1600" b="1" smtClean="0">
                <a:solidFill>
                  <a:prstClr val="black"/>
                </a:solidFill>
              </a:rPr>
              <a:t>26</a:t>
            </a:fld>
            <a:endParaRPr lang="en-US" sz="1600" b="1" dirty="0">
              <a:solidFill>
                <a:prstClr val="black"/>
              </a:solidFill>
            </a:endParaRPr>
          </a:p>
        </p:txBody>
      </p:sp>
    </p:spTree>
    <p:extLst>
      <p:ext uri="{BB962C8B-B14F-4D97-AF65-F5344CB8AC3E}">
        <p14:creationId xmlns:p14="http://schemas.microsoft.com/office/powerpoint/2010/main" val="3200754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noGrp="1"/>
          </p:cNvGraphicFramePr>
          <p:nvPr>
            <p:ph idx="1"/>
            <p:extLst>
              <p:ext uri="{D42A27DB-BD31-4B8C-83A1-F6EECF244321}">
                <p14:modId xmlns:p14="http://schemas.microsoft.com/office/powerpoint/2010/main" val="3187342619"/>
              </p:ext>
            </p:extLst>
          </p:nvPr>
        </p:nvGraphicFramePr>
        <p:xfrm>
          <a:off x="201704" y="1071581"/>
          <a:ext cx="4313145" cy="5489103"/>
        </p:xfrm>
        <a:graphic>
          <a:graphicData uri="http://schemas.openxmlformats.org/drawingml/2006/table">
            <a:tbl>
              <a:tblPr firstRow="1" bandRow="1">
                <a:tableStyleId>{5940675A-B579-460E-94D1-54222C63F5DA}</a:tableStyleId>
              </a:tblPr>
              <a:tblGrid>
                <a:gridCol w="2173609">
                  <a:extLst>
                    <a:ext uri="{9D8B030D-6E8A-4147-A177-3AD203B41FA5}">
                      <a16:colId xmlns:a16="http://schemas.microsoft.com/office/drawing/2014/main" val="20000"/>
                    </a:ext>
                  </a:extLst>
                </a:gridCol>
                <a:gridCol w="2139536">
                  <a:extLst>
                    <a:ext uri="{9D8B030D-6E8A-4147-A177-3AD203B41FA5}">
                      <a16:colId xmlns:a16="http://schemas.microsoft.com/office/drawing/2014/main" val="20001"/>
                    </a:ext>
                  </a:extLst>
                </a:gridCol>
              </a:tblGrid>
              <a:tr h="541353">
                <a:tc>
                  <a:txBody>
                    <a:bodyPr/>
                    <a:lstStyle/>
                    <a:p>
                      <a:pPr algn="ctr" fontAlgn="b"/>
                      <a:r>
                        <a:rPr lang="pt-BR" sz="1800" b="1" u="none" strike="noStrike" dirty="0">
                          <a:effectLst/>
                        </a:rPr>
                        <a:t>Particulars</a:t>
                      </a:r>
                      <a:endParaRPr lang="pt-BR" sz="1800" b="1" i="0" u="none" strike="noStrike" dirty="0">
                        <a:solidFill>
                          <a:srgbClr val="000000"/>
                        </a:solidFill>
                        <a:effectLst/>
                        <a:latin typeface="Calibri"/>
                      </a:endParaRPr>
                    </a:p>
                  </a:txBody>
                  <a:tcPr marL="12700" marR="12700" marT="12700" marB="0" anchor="ctr"/>
                </a:tc>
                <a:tc>
                  <a:txBody>
                    <a:bodyPr/>
                    <a:lstStyle/>
                    <a:p>
                      <a:pPr algn="ctr" fontAlgn="b"/>
                      <a:r>
                        <a:rPr lang="en-US" sz="1800" b="0" u="none" strike="noStrike" dirty="0">
                          <a:effectLst/>
                        </a:rPr>
                        <a:t>01-15 January 2016</a:t>
                      </a:r>
                      <a:endParaRPr lang="en-US" sz="1800" b="0" i="0" u="none" strike="noStrike" dirty="0">
                        <a:solidFill>
                          <a:srgbClr val="000000"/>
                        </a:solidFill>
                        <a:effectLst/>
                        <a:latin typeface="Calibri"/>
                      </a:endParaRPr>
                    </a:p>
                  </a:txBody>
                  <a:tcPr marL="12700" marR="12700" marT="12700" marB="0" anchor="ctr">
                    <a:solidFill>
                      <a:schemeClr val="accent4"/>
                    </a:solidFill>
                  </a:tcPr>
                </a:tc>
                <a:extLst>
                  <a:ext uri="{0D108BD9-81ED-4DB2-BD59-A6C34878D82A}">
                    <a16:rowId xmlns:a16="http://schemas.microsoft.com/office/drawing/2014/main" val="10000"/>
                  </a:ext>
                </a:extLst>
              </a:tr>
              <a:tr h="672225">
                <a:tc>
                  <a:txBody>
                    <a:bodyPr/>
                    <a:lstStyle/>
                    <a:p>
                      <a:pPr algn="l" fontAlgn="b"/>
                      <a:r>
                        <a:rPr lang="en-US" sz="1800" u="none" strike="noStrike" dirty="0">
                          <a:effectLst/>
                        </a:rPr>
                        <a:t>Purchase of fixed asset </a:t>
                      </a:r>
                      <a:endParaRPr lang="en-US" sz="1800" b="0" i="0" u="none" strike="noStrike" dirty="0">
                        <a:solidFill>
                          <a:srgbClr val="000000"/>
                        </a:solidFill>
                        <a:effectLst/>
                        <a:latin typeface="Calibri"/>
                      </a:endParaRPr>
                    </a:p>
                  </a:txBody>
                  <a:tcPr anchor="ctr"/>
                </a:tc>
                <a:tc>
                  <a:txBody>
                    <a:bodyPr/>
                    <a:lstStyle/>
                    <a:p>
                      <a:pPr algn="ctr" fontAlgn="b"/>
                      <a:r>
                        <a:rPr lang="is-IS" sz="1800" u="none" strike="noStrike" dirty="0">
                          <a:effectLst/>
                        </a:rPr>
                        <a:t>1,500</a:t>
                      </a:r>
                      <a:endParaRPr lang="is-IS" sz="1800" b="0" i="0" u="none" strike="noStrike" dirty="0">
                        <a:solidFill>
                          <a:srgbClr val="000000"/>
                        </a:solidFill>
                        <a:effectLst/>
                        <a:latin typeface="Calibri"/>
                      </a:endParaRPr>
                    </a:p>
                  </a:txBody>
                  <a:tcPr marL="12700" marR="12700" marT="12700" marB="0" anchor="ctr">
                    <a:solidFill>
                      <a:schemeClr val="accent4"/>
                    </a:solidFill>
                  </a:tcPr>
                </a:tc>
                <a:extLst>
                  <a:ext uri="{0D108BD9-81ED-4DB2-BD59-A6C34878D82A}">
                    <a16:rowId xmlns:a16="http://schemas.microsoft.com/office/drawing/2014/main" val="10001"/>
                  </a:ext>
                </a:extLst>
              </a:tr>
              <a:tr h="672225">
                <a:tc>
                  <a:txBody>
                    <a:bodyPr/>
                    <a:lstStyle/>
                    <a:p>
                      <a:pPr algn="l" fontAlgn="b"/>
                      <a:r>
                        <a:rPr lang="en-US" sz="1800" u="none" strike="noStrike" dirty="0">
                          <a:effectLst/>
                        </a:rPr>
                        <a:t>Sale of fixed asset </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2"/>
                  </a:ext>
                </a:extLst>
              </a:tr>
              <a:tr h="672225">
                <a:tc>
                  <a:txBody>
                    <a:bodyPr/>
                    <a:lstStyle/>
                    <a:p>
                      <a:pPr algn="l" fontAlgn="b"/>
                      <a:r>
                        <a:rPr lang="en-US" sz="1800" u="none" strike="noStrike" dirty="0">
                          <a:effectLst/>
                        </a:rPr>
                        <a:t>Security</a:t>
                      </a:r>
                      <a:r>
                        <a:rPr lang="en-US" sz="1800" u="none" strike="noStrike" baseline="0" dirty="0">
                          <a:effectLst/>
                        </a:rPr>
                        <a:t> deposit paid</a:t>
                      </a:r>
                      <a:endParaRPr lang="en-US" sz="1800" b="0" i="0" u="none" strike="noStrike" dirty="0">
                        <a:solidFill>
                          <a:srgbClr val="000000"/>
                        </a:solidFill>
                        <a:effectLst/>
                        <a:latin typeface="Calibri"/>
                      </a:endParaRPr>
                    </a:p>
                  </a:txBody>
                  <a:tcPr anchor="ctr"/>
                </a:tc>
                <a:tc>
                  <a:txBody>
                    <a:bodyPr/>
                    <a:lstStyle/>
                    <a:p>
                      <a:pPr algn="ctr" fontAlgn="b"/>
                      <a:endParaRPr lang="is-IS" sz="18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3"/>
                  </a:ext>
                </a:extLst>
              </a:tr>
              <a:tr h="672225">
                <a:tc>
                  <a:txBody>
                    <a:bodyPr/>
                    <a:lstStyle/>
                    <a:p>
                      <a:pPr algn="l" fontAlgn="b"/>
                      <a:r>
                        <a:rPr lang="en-US" sz="1800" u="none" strike="noStrike" dirty="0">
                          <a:effectLst/>
                        </a:rPr>
                        <a:t>Security</a:t>
                      </a:r>
                      <a:r>
                        <a:rPr lang="en-US" sz="1800" u="none" strike="noStrike" baseline="0" dirty="0">
                          <a:effectLst/>
                        </a:rPr>
                        <a:t> deposit returned</a:t>
                      </a:r>
                      <a:endParaRPr lang="en-US" sz="1800" b="0" i="0" u="none" strike="noStrike" dirty="0">
                        <a:solidFill>
                          <a:srgbClr val="000000"/>
                        </a:solidFill>
                        <a:effectLst/>
                        <a:latin typeface="Calibri"/>
                      </a:endParaRPr>
                    </a:p>
                  </a:txBody>
                  <a:tcPr anchor="ctr"/>
                </a:tc>
                <a:tc>
                  <a:txBody>
                    <a:bodyPr/>
                    <a:lstStyle/>
                    <a:p>
                      <a:pPr algn="ctr" fontAlgn="b"/>
                      <a:endParaRPr lang="is-IS" sz="18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4"/>
                  </a:ext>
                </a:extLst>
              </a:tr>
              <a:tr h="672225">
                <a:tc>
                  <a:txBody>
                    <a:bodyPr/>
                    <a:lstStyle/>
                    <a:p>
                      <a:pPr algn="l" fontAlgn="b"/>
                      <a:r>
                        <a:rPr lang="en-US" sz="1800" u="none" strike="noStrike" dirty="0">
                          <a:effectLst/>
                        </a:rPr>
                        <a:t>Loans taken in the period</a:t>
                      </a:r>
                      <a:endParaRPr lang="en-US" sz="1800" b="0" i="0" u="none" strike="noStrike" dirty="0">
                        <a:solidFill>
                          <a:srgbClr val="000000"/>
                        </a:solidFill>
                        <a:effectLst/>
                        <a:latin typeface="Calibri"/>
                      </a:endParaRPr>
                    </a:p>
                  </a:txBody>
                  <a:tcPr anchor="ctr"/>
                </a:tc>
                <a:tc>
                  <a:txBody>
                    <a:bodyPr/>
                    <a:lstStyle/>
                    <a:p>
                      <a:pPr algn="ctr" fontAlgn="b"/>
                      <a:r>
                        <a:rPr lang="is-IS" sz="1800" u="none" strike="noStrike" dirty="0">
                          <a:effectLst/>
                        </a:rPr>
                        <a:t>10,000</a:t>
                      </a:r>
                      <a:endParaRPr lang="is-IS" sz="1800" b="0" i="0" u="none" strike="noStrike" dirty="0">
                        <a:solidFill>
                          <a:srgbClr val="000000"/>
                        </a:solidFill>
                        <a:effectLst/>
                        <a:latin typeface="Calibri"/>
                      </a:endParaRPr>
                    </a:p>
                  </a:txBody>
                  <a:tcPr marL="12700" marR="12700" marT="12700" marB="0" anchor="ctr">
                    <a:solidFill>
                      <a:schemeClr val="accent4"/>
                    </a:solidFill>
                  </a:tcPr>
                </a:tc>
                <a:extLst>
                  <a:ext uri="{0D108BD9-81ED-4DB2-BD59-A6C34878D82A}">
                    <a16:rowId xmlns:a16="http://schemas.microsoft.com/office/drawing/2014/main" val="10005"/>
                  </a:ext>
                </a:extLst>
              </a:tr>
              <a:tr h="672225">
                <a:tc>
                  <a:txBody>
                    <a:bodyPr/>
                    <a:lstStyle/>
                    <a:p>
                      <a:pPr algn="l" fontAlgn="b"/>
                      <a:r>
                        <a:rPr lang="en-US" sz="1800" u="none" strike="noStrike" dirty="0">
                          <a:effectLst/>
                        </a:rPr>
                        <a:t>From where the loans are taken</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SHG</a:t>
                      </a:r>
                      <a:endParaRPr lang="sk-SK" sz="1800" b="0" i="0" u="none" strike="noStrike" dirty="0">
                        <a:solidFill>
                          <a:srgbClr val="000000"/>
                        </a:solidFill>
                        <a:effectLst/>
                        <a:latin typeface="Calibri"/>
                      </a:endParaRPr>
                    </a:p>
                  </a:txBody>
                  <a:tcPr marL="12700" marR="12700" marT="12700" marB="0" anchor="ctr">
                    <a:solidFill>
                      <a:schemeClr val="accent4"/>
                    </a:solidFill>
                  </a:tcPr>
                </a:tc>
                <a:extLst>
                  <a:ext uri="{0D108BD9-81ED-4DB2-BD59-A6C34878D82A}">
                    <a16:rowId xmlns:a16="http://schemas.microsoft.com/office/drawing/2014/main" val="10006"/>
                  </a:ext>
                </a:extLst>
              </a:tr>
              <a:tr h="896768">
                <a:tc>
                  <a:txBody>
                    <a:bodyPr/>
                    <a:lstStyle/>
                    <a:p>
                      <a:pPr algn="l" fontAlgn="b"/>
                      <a:r>
                        <a:rPr lang="en-US" sz="1800" u="none" strike="noStrike" dirty="0">
                          <a:effectLst/>
                        </a:rPr>
                        <a:t>Capital withdrawal (in case</a:t>
                      </a:r>
                      <a:r>
                        <a:rPr lang="en-US" sz="1800" u="none" strike="noStrike" baseline="0" dirty="0">
                          <a:effectLst/>
                        </a:rPr>
                        <a:t> an</a:t>
                      </a:r>
                      <a:r>
                        <a:rPr lang="en-US" sz="1800" u="none" strike="noStrike" dirty="0">
                          <a:effectLst/>
                        </a:rPr>
                        <a:t> owner resigns)</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7"/>
                  </a:ext>
                </a:extLst>
              </a:tr>
            </a:tbl>
          </a:graphicData>
        </a:graphic>
      </p:graphicFrame>
      <p:sp>
        <p:nvSpPr>
          <p:cNvPr id="7" name="Title 3"/>
          <p:cNvSpPr txBox="1">
            <a:spLocks/>
          </p:cNvSpPr>
          <p:nvPr/>
        </p:nvSpPr>
        <p:spPr>
          <a:xfrm>
            <a:off x="201706"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800" b="1" dirty="0">
                <a:latin typeface="+mn-lt"/>
              </a:rPr>
              <a:t>Exercise 2: Capital and Assets Register for Tasty Tea Shop between 1-15 Jan 2016</a:t>
            </a:r>
          </a:p>
        </p:txBody>
      </p:sp>
      <p:graphicFrame>
        <p:nvGraphicFramePr>
          <p:cNvPr id="9" name="Content Placeholder 3"/>
          <p:cNvGraphicFramePr>
            <a:graphicFrameLocks noGrp="1"/>
          </p:cNvGraphicFramePr>
          <p:nvPr>
            <p:ph idx="1"/>
            <p:extLst>
              <p:ext uri="{D42A27DB-BD31-4B8C-83A1-F6EECF244321}">
                <p14:modId xmlns:p14="http://schemas.microsoft.com/office/powerpoint/2010/main" val="1382339587"/>
              </p:ext>
            </p:extLst>
          </p:nvPr>
        </p:nvGraphicFramePr>
        <p:xfrm>
          <a:off x="4677625" y="1071581"/>
          <a:ext cx="4313145" cy="5489103"/>
        </p:xfrm>
        <a:graphic>
          <a:graphicData uri="http://schemas.openxmlformats.org/drawingml/2006/table">
            <a:tbl>
              <a:tblPr firstRow="1" bandRow="1">
                <a:tableStyleId>{5940675A-B579-460E-94D1-54222C63F5DA}</a:tableStyleId>
              </a:tblPr>
              <a:tblGrid>
                <a:gridCol w="2173609">
                  <a:extLst>
                    <a:ext uri="{9D8B030D-6E8A-4147-A177-3AD203B41FA5}">
                      <a16:colId xmlns:a16="http://schemas.microsoft.com/office/drawing/2014/main" val="20000"/>
                    </a:ext>
                  </a:extLst>
                </a:gridCol>
                <a:gridCol w="2139536">
                  <a:extLst>
                    <a:ext uri="{9D8B030D-6E8A-4147-A177-3AD203B41FA5}">
                      <a16:colId xmlns:a16="http://schemas.microsoft.com/office/drawing/2014/main" val="20001"/>
                    </a:ext>
                  </a:extLst>
                </a:gridCol>
              </a:tblGrid>
              <a:tr h="541353">
                <a:tc>
                  <a:txBody>
                    <a:bodyPr/>
                    <a:lstStyle/>
                    <a:p>
                      <a:pPr algn="ctr" fontAlgn="b"/>
                      <a:r>
                        <a:rPr lang="x-none" sz="1800" b="1" i="0" u="none" strike="noStrike" dirty="0">
                          <a:solidFill>
                            <a:srgbClr val="000000"/>
                          </a:solidFill>
                          <a:effectLst/>
                          <a:latin typeface="Calibri"/>
                        </a:rPr>
                        <a:t>विवरण</a:t>
                      </a:r>
                      <a:endParaRPr lang="pt-BR" sz="1800" b="1" i="0" u="none" strike="noStrike" dirty="0">
                        <a:solidFill>
                          <a:srgbClr val="000000"/>
                        </a:solidFill>
                        <a:effectLst/>
                        <a:latin typeface="Calibri"/>
                      </a:endParaRPr>
                    </a:p>
                  </a:txBody>
                  <a:tcPr marL="12700" marR="12700" marT="12700" marB="0" anchor="ctr"/>
                </a:tc>
                <a:tc>
                  <a:txBody>
                    <a:bodyPr/>
                    <a:lstStyle/>
                    <a:p>
                      <a:pPr algn="ctr" fontAlgn="b"/>
                      <a:r>
                        <a:rPr lang="en-US" sz="1800" b="0" u="none" strike="noStrike" dirty="0">
                          <a:effectLst/>
                        </a:rPr>
                        <a:t>01-15 </a:t>
                      </a:r>
                      <a:r>
                        <a:rPr lang="x-none" sz="1600" b="0" u="none" strike="noStrike" dirty="0">
                          <a:effectLst/>
                        </a:rPr>
                        <a:t>जनवरी</a:t>
                      </a:r>
                      <a:r>
                        <a:rPr lang="x-none" sz="1800" b="0" u="none" strike="noStrike" dirty="0">
                          <a:effectLst/>
                        </a:rPr>
                        <a:t> </a:t>
                      </a:r>
                      <a:r>
                        <a:rPr lang="en-US" sz="1800" b="0" u="none" strike="noStrike" dirty="0">
                          <a:effectLst/>
                        </a:rPr>
                        <a:t>2016</a:t>
                      </a:r>
                      <a:endParaRPr lang="en-US" sz="1800" b="0" i="0" u="none" strike="noStrike" dirty="0">
                        <a:solidFill>
                          <a:srgbClr val="000000"/>
                        </a:solidFill>
                        <a:effectLst/>
                        <a:latin typeface="Calibri"/>
                      </a:endParaRPr>
                    </a:p>
                  </a:txBody>
                  <a:tcPr marL="12700" marR="12700" marT="12700" marB="0" anchor="ctr">
                    <a:solidFill>
                      <a:schemeClr val="accent4"/>
                    </a:solidFill>
                  </a:tcPr>
                </a:tc>
                <a:extLst>
                  <a:ext uri="{0D108BD9-81ED-4DB2-BD59-A6C34878D82A}">
                    <a16:rowId xmlns:a16="http://schemas.microsoft.com/office/drawing/2014/main" val="10000"/>
                  </a:ext>
                </a:extLst>
              </a:tr>
              <a:tr h="672225">
                <a:tc>
                  <a:txBody>
                    <a:bodyPr/>
                    <a:lstStyle/>
                    <a:p>
                      <a:pPr algn="l" fontAlgn="b"/>
                      <a:r>
                        <a:rPr lang="x-none" sz="1800" b="0" i="0" u="none" strike="noStrike">
                          <a:solidFill>
                            <a:srgbClr val="000000"/>
                          </a:solidFill>
                          <a:effectLst/>
                          <a:latin typeface="Calibri"/>
                        </a:rPr>
                        <a:t>अचल </a:t>
                      </a:r>
                      <a:r>
                        <a:rPr lang="hi-IN" sz="1800" b="0" i="0" u="none" strike="noStrike" dirty="0">
                          <a:solidFill>
                            <a:srgbClr val="000000"/>
                          </a:solidFill>
                          <a:effectLst/>
                          <a:latin typeface="Calibri"/>
                        </a:rPr>
                        <a:t>सम्पत्ति</a:t>
                      </a:r>
                      <a:r>
                        <a:rPr lang="x-none" sz="1800" b="0" i="0" u="none" strike="noStrike">
                          <a:solidFill>
                            <a:srgbClr val="000000"/>
                          </a:solidFill>
                          <a:effectLst/>
                          <a:latin typeface="Calibri"/>
                        </a:rPr>
                        <a:t> की </a:t>
                      </a:r>
                      <a:r>
                        <a:rPr lang="hi-IN" sz="1800" b="0" i="0" u="none" strike="noStrike" dirty="0">
                          <a:solidFill>
                            <a:srgbClr val="000000"/>
                          </a:solidFill>
                          <a:effectLst/>
                          <a:latin typeface="Calibri"/>
                        </a:rPr>
                        <a:t>खरीदारी</a:t>
                      </a:r>
                      <a:r>
                        <a:rPr lang="x-none" sz="1800" b="0" i="0" u="none" strike="noStrike">
                          <a:solidFill>
                            <a:srgbClr val="000000"/>
                          </a:solidFill>
                          <a:effectLst/>
                          <a:latin typeface="Calibri"/>
                        </a:rPr>
                        <a:t> </a:t>
                      </a:r>
                      <a:endParaRPr lang="en-US" sz="1800" b="0" i="0" u="none" strike="noStrike" dirty="0">
                        <a:solidFill>
                          <a:srgbClr val="000000"/>
                        </a:solidFill>
                        <a:effectLst/>
                        <a:latin typeface="Calibri"/>
                      </a:endParaRPr>
                    </a:p>
                  </a:txBody>
                  <a:tcPr anchor="ctr"/>
                </a:tc>
                <a:tc>
                  <a:txBody>
                    <a:bodyPr/>
                    <a:lstStyle/>
                    <a:p>
                      <a:pPr algn="ctr" fontAlgn="b"/>
                      <a:r>
                        <a:rPr lang="is-IS" sz="1800" u="none" strike="noStrike" dirty="0">
                          <a:effectLst/>
                        </a:rPr>
                        <a:t>1,500</a:t>
                      </a:r>
                      <a:endParaRPr lang="is-IS" sz="1800" b="0" i="0" u="none" strike="noStrike" dirty="0">
                        <a:solidFill>
                          <a:srgbClr val="000000"/>
                        </a:solidFill>
                        <a:effectLst/>
                        <a:latin typeface="Calibri"/>
                      </a:endParaRPr>
                    </a:p>
                  </a:txBody>
                  <a:tcPr marL="12700" marR="12700" marT="12700" marB="0" anchor="ctr">
                    <a:solidFill>
                      <a:schemeClr val="accent4"/>
                    </a:solidFill>
                  </a:tcPr>
                </a:tc>
                <a:extLst>
                  <a:ext uri="{0D108BD9-81ED-4DB2-BD59-A6C34878D82A}">
                    <a16:rowId xmlns:a16="http://schemas.microsoft.com/office/drawing/2014/main" val="10001"/>
                  </a:ext>
                </a:extLst>
              </a:tr>
              <a:tr h="672225">
                <a:tc>
                  <a:txBody>
                    <a:bodyPr/>
                    <a:lstStyle/>
                    <a:p>
                      <a:pPr algn="l" fontAlgn="b"/>
                      <a:r>
                        <a:rPr lang="x-none" sz="1800" b="0" i="0" u="none" strike="noStrike">
                          <a:solidFill>
                            <a:srgbClr val="000000"/>
                          </a:solidFill>
                          <a:effectLst/>
                          <a:latin typeface="+mn-lt"/>
                        </a:rPr>
                        <a:t>अचल </a:t>
                      </a:r>
                      <a:r>
                        <a:rPr lang="hi-IN" sz="1800" b="0" i="0" u="none" strike="noStrike" dirty="0">
                          <a:solidFill>
                            <a:srgbClr val="000000"/>
                          </a:solidFill>
                          <a:effectLst/>
                          <a:latin typeface="+mn-lt"/>
                        </a:rPr>
                        <a:t>सम्पत्ति</a:t>
                      </a:r>
                      <a:r>
                        <a:rPr lang="x-none" sz="1800" b="0" i="0" u="none" strike="noStrike">
                          <a:solidFill>
                            <a:srgbClr val="000000"/>
                          </a:solidFill>
                          <a:effectLst/>
                          <a:latin typeface="+mn-lt"/>
                        </a:rPr>
                        <a:t> की‍</a:t>
                      </a:r>
                      <a:r>
                        <a:rPr lang="x-none" sz="1800" b="0" i="0" u="none" strike="noStrike" baseline="0">
                          <a:solidFill>
                            <a:srgbClr val="000000"/>
                          </a:solidFill>
                          <a:effectLst/>
                          <a:latin typeface="+mn-lt"/>
                        </a:rPr>
                        <a:t> </a:t>
                      </a:r>
                      <a:r>
                        <a:rPr lang="x-none" sz="1800" b="0" i="0" u="none" strike="noStrike" baseline="0" dirty="0">
                          <a:solidFill>
                            <a:srgbClr val="000000"/>
                          </a:solidFill>
                          <a:effectLst/>
                          <a:latin typeface="+mn-lt"/>
                        </a:rPr>
                        <a:t>बिक्री </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2"/>
                  </a:ext>
                </a:extLst>
              </a:tr>
              <a:tr h="672225">
                <a:tc>
                  <a:txBody>
                    <a:bodyPr/>
                    <a:lstStyle/>
                    <a:p>
                      <a:pPr algn="l" fontAlgn="b"/>
                      <a:r>
                        <a:rPr lang="x-none" sz="1800" b="0" i="0" u="none" strike="noStrike" dirty="0">
                          <a:solidFill>
                            <a:srgbClr val="000000"/>
                          </a:solidFill>
                          <a:effectLst/>
                          <a:latin typeface="Calibri"/>
                        </a:rPr>
                        <a:t>भुगतान की गई सुरक्षा निधि‍ </a:t>
                      </a:r>
                      <a:endParaRPr lang="en-US" sz="1800" b="0" i="0" u="none" strike="noStrike" dirty="0">
                        <a:solidFill>
                          <a:srgbClr val="000000"/>
                        </a:solidFill>
                        <a:effectLst/>
                        <a:latin typeface="Calibri"/>
                      </a:endParaRPr>
                    </a:p>
                  </a:txBody>
                  <a:tcPr anchor="ctr"/>
                </a:tc>
                <a:tc>
                  <a:txBody>
                    <a:bodyPr/>
                    <a:lstStyle/>
                    <a:p>
                      <a:pPr algn="ctr" fontAlgn="b"/>
                      <a:endParaRPr lang="is-IS" sz="18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3"/>
                  </a:ext>
                </a:extLst>
              </a:tr>
              <a:tr h="672225">
                <a:tc>
                  <a:txBody>
                    <a:bodyPr/>
                    <a:lstStyle/>
                    <a:p>
                      <a:pPr algn="l" fontAlgn="b"/>
                      <a:r>
                        <a:rPr lang="x-none" sz="1800" b="0" i="0" u="none" strike="noStrike" dirty="0">
                          <a:solidFill>
                            <a:srgbClr val="000000"/>
                          </a:solidFill>
                          <a:effectLst/>
                          <a:latin typeface="Calibri"/>
                        </a:rPr>
                        <a:t>वापस मिली सुरक्षा नि‍धि‍ </a:t>
                      </a:r>
                      <a:endParaRPr lang="en-US" sz="1800" b="0" i="0" u="none" strike="noStrike" dirty="0">
                        <a:solidFill>
                          <a:srgbClr val="000000"/>
                        </a:solidFill>
                        <a:effectLst/>
                        <a:latin typeface="Calibri"/>
                      </a:endParaRPr>
                    </a:p>
                  </a:txBody>
                  <a:tcPr anchor="ctr"/>
                </a:tc>
                <a:tc>
                  <a:txBody>
                    <a:bodyPr/>
                    <a:lstStyle/>
                    <a:p>
                      <a:pPr algn="ctr" fontAlgn="b"/>
                      <a:endParaRPr lang="is-IS" sz="18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4"/>
                  </a:ext>
                </a:extLst>
              </a:tr>
              <a:tr h="672225">
                <a:tc>
                  <a:txBody>
                    <a:bodyPr/>
                    <a:lstStyle/>
                    <a:p>
                      <a:pPr algn="l" fontAlgn="b"/>
                      <a:r>
                        <a:rPr lang="x-none" sz="1800" b="0" i="0" u="none" strike="noStrike" dirty="0">
                          <a:solidFill>
                            <a:srgbClr val="000000"/>
                          </a:solidFill>
                          <a:effectLst/>
                          <a:latin typeface="Calibri"/>
                        </a:rPr>
                        <a:t>इस अवधि‍ में लिया गया ऋण</a:t>
                      </a:r>
                      <a:endParaRPr lang="en-US" sz="1800" b="0" i="0" u="none" strike="noStrike" dirty="0">
                        <a:solidFill>
                          <a:srgbClr val="000000"/>
                        </a:solidFill>
                        <a:effectLst/>
                        <a:latin typeface="Calibri"/>
                      </a:endParaRPr>
                    </a:p>
                  </a:txBody>
                  <a:tcPr anchor="ctr"/>
                </a:tc>
                <a:tc>
                  <a:txBody>
                    <a:bodyPr/>
                    <a:lstStyle/>
                    <a:p>
                      <a:pPr algn="ctr" fontAlgn="b"/>
                      <a:r>
                        <a:rPr lang="is-IS" sz="1800" u="none" strike="noStrike" dirty="0">
                          <a:effectLst/>
                        </a:rPr>
                        <a:t>10,000</a:t>
                      </a:r>
                      <a:endParaRPr lang="is-IS" sz="1800" b="0" i="0" u="none" strike="noStrike" dirty="0">
                        <a:solidFill>
                          <a:srgbClr val="000000"/>
                        </a:solidFill>
                        <a:effectLst/>
                        <a:latin typeface="Calibri"/>
                      </a:endParaRPr>
                    </a:p>
                  </a:txBody>
                  <a:tcPr marL="12700" marR="12700" marT="12700" marB="0" anchor="ctr">
                    <a:solidFill>
                      <a:schemeClr val="accent4"/>
                    </a:solidFill>
                  </a:tcPr>
                </a:tc>
                <a:extLst>
                  <a:ext uri="{0D108BD9-81ED-4DB2-BD59-A6C34878D82A}">
                    <a16:rowId xmlns:a16="http://schemas.microsoft.com/office/drawing/2014/main" val="10005"/>
                  </a:ext>
                </a:extLst>
              </a:tr>
              <a:tr h="672225">
                <a:tc>
                  <a:txBody>
                    <a:bodyPr/>
                    <a:lstStyle/>
                    <a:p>
                      <a:pPr algn="l" fontAlgn="b"/>
                      <a:r>
                        <a:rPr lang="x-none" sz="1800" b="0" i="0" u="none" strike="noStrike" dirty="0">
                          <a:solidFill>
                            <a:srgbClr val="000000"/>
                          </a:solidFill>
                          <a:effectLst/>
                          <a:latin typeface="Calibri"/>
                        </a:rPr>
                        <a:t>ऋण का स्रोत </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SHG</a:t>
                      </a:r>
                      <a:endParaRPr lang="sk-SK" sz="1800" b="0" i="0" u="none" strike="noStrike" dirty="0">
                        <a:solidFill>
                          <a:srgbClr val="000000"/>
                        </a:solidFill>
                        <a:effectLst/>
                        <a:latin typeface="Calibri"/>
                      </a:endParaRPr>
                    </a:p>
                  </a:txBody>
                  <a:tcPr marL="12700" marR="12700" marT="12700" marB="0" anchor="ctr">
                    <a:solidFill>
                      <a:schemeClr val="accent4"/>
                    </a:solidFill>
                  </a:tcPr>
                </a:tc>
                <a:extLst>
                  <a:ext uri="{0D108BD9-81ED-4DB2-BD59-A6C34878D82A}">
                    <a16:rowId xmlns:a16="http://schemas.microsoft.com/office/drawing/2014/main" val="10006"/>
                  </a:ext>
                </a:extLst>
              </a:tr>
              <a:tr h="896768">
                <a:tc>
                  <a:txBody>
                    <a:bodyPr/>
                    <a:lstStyle/>
                    <a:p>
                      <a:pPr algn="l" fontAlgn="b"/>
                      <a:r>
                        <a:rPr lang="x-none" sz="1800" u="none" strike="noStrike" dirty="0">
                          <a:effectLst/>
                        </a:rPr>
                        <a:t>पूंजी निकालना </a:t>
                      </a:r>
                      <a:r>
                        <a:rPr lang="en-US" sz="1800" u="none" strike="noStrike" dirty="0">
                          <a:effectLst/>
                        </a:rPr>
                        <a:t>(</a:t>
                      </a:r>
                      <a:r>
                        <a:rPr lang="x-none" sz="1800" u="none" strike="noStrike" dirty="0">
                          <a:effectLst/>
                        </a:rPr>
                        <a:t>मालिक के इस्तीफा देने की स्थि‍ति‍ में</a:t>
                      </a:r>
                      <a:r>
                        <a:rPr lang="en-US" sz="1800" u="none" strike="noStrike" dirty="0">
                          <a:effectLst/>
                        </a:rPr>
                        <a:t>)</a:t>
                      </a:r>
                      <a:endParaRPr lang="en-US" sz="1800" b="0" i="0" u="none" strike="noStrike" dirty="0">
                        <a:solidFill>
                          <a:srgbClr val="000000"/>
                        </a:solidFill>
                        <a:effectLst/>
                        <a:latin typeface="+mn-lt"/>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marL="12700" marR="12700" marT="12700" marB="0" anchor="ctr"/>
                </a:tc>
                <a:extLst>
                  <a:ext uri="{0D108BD9-81ED-4DB2-BD59-A6C34878D82A}">
                    <a16:rowId xmlns:a16="http://schemas.microsoft.com/office/drawing/2014/main" val="10007"/>
                  </a:ext>
                </a:extLst>
              </a:tr>
            </a:tbl>
          </a:graphicData>
        </a:graphic>
      </p:graphicFrame>
      <p:sp>
        <p:nvSpPr>
          <p:cNvPr id="10" name="Title 3"/>
          <p:cNvSpPr txBox="1">
            <a:spLocks/>
          </p:cNvSpPr>
          <p:nvPr/>
        </p:nvSpPr>
        <p:spPr>
          <a:xfrm>
            <a:off x="4677627"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1700" b="1" dirty="0">
                <a:latin typeface="+mn-lt"/>
              </a:rPr>
              <a:t>अभ्यास 2: 1—15 जनवरी 2016 के बीच टेस्टी चाय की दुकान के </a:t>
            </a:r>
            <a:r>
              <a:rPr lang="x-none" sz="1700" b="1">
                <a:latin typeface="+mn-lt"/>
              </a:rPr>
              <a:t>लिए </a:t>
            </a:r>
            <a:r>
              <a:rPr lang="hi-IN" sz="1700" b="1" dirty="0">
                <a:latin typeface="+mn-lt"/>
              </a:rPr>
              <a:t>पूंजी एवं सम्पत्ति रजिस्टर</a:t>
            </a:r>
            <a:endParaRPr lang="en-US" sz="1700" b="1" dirty="0">
              <a:latin typeface="+mn-lt"/>
            </a:endParaRPr>
          </a:p>
        </p:txBody>
      </p:sp>
      <p:sp>
        <p:nvSpPr>
          <p:cNvPr id="11"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47E3BBA-494D-BF4E-BC9E-8A786ED10714}" type="slidenum">
              <a:rPr lang="en-US" sz="1600" b="1" smtClean="0">
                <a:solidFill>
                  <a:prstClr val="black"/>
                </a:solidFill>
              </a:rPr>
              <a:t>27</a:t>
            </a:fld>
            <a:endParaRPr lang="en-US" sz="1600" b="1" dirty="0">
              <a:solidFill>
                <a:prstClr val="black"/>
              </a:solidFill>
            </a:endParaRPr>
          </a:p>
        </p:txBody>
      </p:sp>
    </p:spTree>
    <p:extLst>
      <p:ext uri="{BB962C8B-B14F-4D97-AF65-F5344CB8AC3E}">
        <p14:creationId xmlns:p14="http://schemas.microsoft.com/office/powerpoint/2010/main" val="505740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ln>
            <a:solidFill>
              <a:schemeClr val="tx1"/>
            </a:solidFill>
          </a:ln>
        </p:spPr>
        <p:txBody>
          <a:bodyPr>
            <a:noAutofit/>
          </a:bodyPr>
          <a:lstStyle/>
          <a:p>
            <a:r>
              <a:rPr lang="en-US" sz="2800" b="1" dirty="0">
                <a:latin typeface="+mn-lt"/>
              </a:rPr>
              <a:t>Stock Register</a:t>
            </a:r>
          </a:p>
        </p:txBody>
      </p:sp>
      <p:sp>
        <p:nvSpPr>
          <p:cNvPr id="9" name="Content Placeholder 4"/>
          <p:cNvSpPr>
            <a:spLocks noGrp="1"/>
          </p:cNvSpPr>
          <p:nvPr>
            <p:ph sz="half" idx="1"/>
          </p:nvPr>
        </p:nvSpPr>
        <p:spPr>
          <a:xfrm>
            <a:off x="201706" y="968189"/>
            <a:ext cx="4313144" cy="2958352"/>
          </a:xfrm>
          <a:ln>
            <a:solidFill>
              <a:schemeClr val="tx1"/>
            </a:solidFill>
          </a:ln>
        </p:spPr>
        <p:txBody>
          <a:bodyPr>
            <a:noAutofit/>
          </a:bodyPr>
          <a:lstStyle/>
          <a:p>
            <a:pPr>
              <a:spcBef>
                <a:spcPts val="300"/>
              </a:spcBef>
            </a:pPr>
            <a:r>
              <a:rPr lang="en-US" sz="2200" dirty="0"/>
              <a:t>It is used for recording daily changes to inventory</a:t>
            </a:r>
          </a:p>
          <a:p>
            <a:pPr>
              <a:spcBef>
                <a:spcPts val="300"/>
              </a:spcBef>
            </a:pPr>
            <a:r>
              <a:rPr lang="en-US" sz="2200" dirty="0"/>
              <a:t>Stock register need not be maintained for the following type of businesses:</a:t>
            </a:r>
          </a:p>
          <a:p>
            <a:pPr lvl="1">
              <a:spcBef>
                <a:spcPts val="300"/>
              </a:spcBef>
              <a:buFont typeface="Arial"/>
              <a:buChar char="•"/>
            </a:pPr>
            <a:r>
              <a:rPr lang="en-US" sz="2200" dirty="0"/>
              <a:t>Businesses with little or no inventory</a:t>
            </a:r>
          </a:p>
          <a:p>
            <a:pPr lvl="1">
              <a:spcBef>
                <a:spcPts val="300"/>
              </a:spcBef>
              <a:buFont typeface="Arial"/>
              <a:buChar char="•"/>
            </a:pPr>
            <a:r>
              <a:rPr lang="en-US" sz="2200" dirty="0"/>
              <a:t>Businesses where manual counting of inventory is easier</a:t>
            </a:r>
          </a:p>
        </p:txBody>
      </p:sp>
      <p:sp>
        <p:nvSpPr>
          <p:cNvPr id="8" name="Title 3"/>
          <p:cNvSpPr txBox="1">
            <a:spLocks/>
          </p:cNvSpPr>
          <p:nvPr/>
        </p:nvSpPr>
        <p:spPr>
          <a:xfrm>
            <a:off x="4647810"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800" b="1" dirty="0">
                <a:latin typeface="+mn-lt"/>
              </a:rPr>
              <a:t>स्टॉक रजिस्टर </a:t>
            </a:r>
            <a:endParaRPr lang="en-US" sz="2800" b="1" dirty="0">
              <a:latin typeface="+mn-lt"/>
            </a:endParaRPr>
          </a:p>
        </p:txBody>
      </p:sp>
      <p:sp>
        <p:nvSpPr>
          <p:cNvPr id="13" name="Content Placeholder 4"/>
          <p:cNvSpPr>
            <a:spLocks noGrp="1"/>
          </p:cNvSpPr>
          <p:nvPr>
            <p:ph sz="half" idx="1"/>
          </p:nvPr>
        </p:nvSpPr>
        <p:spPr>
          <a:xfrm>
            <a:off x="4647810" y="968189"/>
            <a:ext cx="4313144" cy="2958352"/>
          </a:xfrm>
          <a:ln>
            <a:solidFill>
              <a:schemeClr val="tx1"/>
            </a:solidFill>
          </a:ln>
        </p:spPr>
        <p:txBody>
          <a:bodyPr>
            <a:noAutofit/>
          </a:bodyPr>
          <a:lstStyle/>
          <a:p>
            <a:pPr>
              <a:spcBef>
                <a:spcPts val="300"/>
              </a:spcBef>
            </a:pPr>
            <a:r>
              <a:rPr lang="x-none" sz="2000" dirty="0"/>
              <a:t>इसका प्रयोग स्टॉक /इन्वेंटी में दैनिक परिवर्तन दर्ज करने के लिए किया जाता है</a:t>
            </a:r>
          </a:p>
          <a:p>
            <a:pPr>
              <a:spcBef>
                <a:spcPts val="300"/>
              </a:spcBef>
            </a:pPr>
            <a:r>
              <a:rPr lang="x-none" sz="2000" dirty="0"/>
              <a:t>निम्न प्रकार के व्यापारों के लिए स्टॉक रजिस्टर बनाने की जरूरत नहीं होती है:</a:t>
            </a:r>
          </a:p>
          <a:p>
            <a:pPr marL="520700">
              <a:spcBef>
                <a:spcPts val="300"/>
              </a:spcBef>
            </a:pPr>
            <a:r>
              <a:rPr lang="x-none" sz="2000" dirty="0"/>
              <a:t>छोटी या बिना इन्वेंट्री वाले व्यापार</a:t>
            </a:r>
          </a:p>
          <a:p>
            <a:pPr marL="520700">
              <a:spcBef>
                <a:spcPts val="300"/>
              </a:spcBef>
            </a:pPr>
            <a:r>
              <a:rPr lang="x-none" sz="2000" dirty="0"/>
              <a:t>वे व्यापार जहां मानवीय तौर पर इन्वेंट्री को गिनना आसान है</a:t>
            </a:r>
            <a:endParaRPr lang="en-US" sz="2000" dirty="0"/>
          </a:p>
        </p:txBody>
      </p:sp>
      <p:sp>
        <p:nvSpPr>
          <p:cNvPr id="15"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A1926F96-236E-064B-93D9-6428BE5E1690}" type="slidenum">
              <a:rPr lang="en-US" sz="1600" b="1" smtClean="0">
                <a:solidFill>
                  <a:prstClr val="black"/>
                </a:solidFill>
              </a:rPr>
              <a:t>28</a:t>
            </a:fld>
            <a:endParaRPr lang="en-US" sz="1600" b="1" dirty="0">
              <a:solidFill>
                <a:prstClr val="black"/>
              </a:solidFill>
            </a:endParaRPr>
          </a:p>
        </p:txBody>
      </p:sp>
    </p:spTree>
    <p:extLst>
      <p:ext uri="{BB962C8B-B14F-4D97-AF65-F5344CB8AC3E}">
        <p14:creationId xmlns:p14="http://schemas.microsoft.com/office/powerpoint/2010/main" val="3493766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20648" y="190120"/>
            <a:ext cx="8727141"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latin typeface="+mn-lt"/>
              </a:rPr>
              <a:t>Stock Register maintained by an Entrepreneur</a:t>
            </a:r>
          </a:p>
        </p:txBody>
      </p:sp>
      <p:pic>
        <p:nvPicPr>
          <p:cNvPr id="8" name="Picture 7" descr="Stockregister - Poultry.png"/>
          <p:cNvPicPr>
            <a:picLocks noChangeAspect="1"/>
          </p:cNvPicPr>
          <p:nvPr/>
        </p:nvPicPr>
        <p:blipFill>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651455" y="1840020"/>
            <a:ext cx="8065524" cy="4713396"/>
          </a:xfrm>
          <a:prstGeom prst="rect">
            <a:avLst/>
          </a:prstGeom>
          <a:ln>
            <a:solidFill>
              <a:schemeClr val="tx1"/>
            </a:solidFill>
          </a:ln>
        </p:spPr>
      </p:pic>
      <p:sp>
        <p:nvSpPr>
          <p:cNvPr id="6" name="Title 3"/>
          <p:cNvSpPr txBox="1">
            <a:spLocks/>
          </p:cNvSpPr>
          <p:nvPr/>
        </p:nvSpPr>
        <p:spPr>
          <a:xfrm>
            <a:off x="320647" y="1015070"/>
            <a:ext cx="8727141"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x-none" sz="2800" b="1" dirty="0">
                <a:latin typeface="+mn-lt"/>
              </a:rPr>
              <a:t>उद्यमी द्वारा बनाया गया स्टॉक रजिस्टर </a:t>
            </a:r>
            <a:endParaRPr lang="en-US" sz="2800" b="1" dirty="0">
              <a:latin typeface="+mn-lt"/>
            </a:endParaRPr>
          </a:p>
        </p:txBody>
      </p:sp>
      <p:sp>
        <p:nvSpPr>
          <p:cNvPr id="7"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A824EFF5-7335-DB42-A027-0F17AD3FFF94}" type="slidenum">
              <a:rPr lang="en-US" sz="1600" b="1" smtClean="0">
                <a:solidFill>
                  <a:prstClr val="black"/>
                </a:solidFill>
              </a:rPr>
              <a:t>29</a:t>
            </a:fld>
            <a:endParaRPr lang="en-US" sz="1600" b="1" dirty="0">
              <a:solidFill>
                <a:prstClr val="black"/>
              </a:solidFill>
            </a:endParaRPr>
          </a:p>
        </p:txBody>
      </p:sp>
    </p:spTree>
    <p:extLst>
      <p:ext uri="{BB962C8B-B14F-4D97-AF65-F5344CB8AC3E}">
        <p14:creationId xmlns:p14="http://schemas.microsoft.com/office/powerpoint/2010/main" val="3618276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txBox="1">
            <a:spLocks/>
          </p:cNvSpPr>
          <p:nvPr/>
        </p:nvSpPr>
        <p:spPr>
          <a:xfrm>
            <a:off x="201706" y="365125"/>
            <a:ext cx="4289612" cy="5421077"/>
          </a:xfrm>
          <a:prstGeom prst="rect">
            <a:avLst/>
          </a:prstGeom>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IN" altLang="en-US" sz="2200" dirty="0"/>
              <a:t>Ramu goes to the wholesale market to buy raw material for the next week. He does not know how much of raw materials to buy</a:t>
            </a:r>
          </a:p>
          <a:p>
            <a:pPr>
              <a:lnSpc>
                <a:spcPct val="100000"/>
              </a:lnSpc>
            </a:pPr>
            <a:r>
              <a:rPr lang="en-IN" altLang="en-US" sz="2200" dirty="0"/>
              <a:t>Kanku has 50 eggs. She sold 15 eggs on credit to a nearby hotel. She did not get any cash in her hand today. She complains her business is running on losses</a:t>
            </a:r>
          </a:p>
          <a:p>
            <a:pPr>
              <a:lnSpc>
                <a:spcPct val="100000"/>
              </a:lnSpc>
            </a:pPr>
            <a:r>
              <a:rPr lang="en-IN" sz="2200" dirty="0"/>
              <a:t>Namita needs a loan to buy two chairs for her beauty parlour. The bank manager needs details of her monthly revenue to sanction a loan</a:t>
            </a:r>
            <a:endParaRPr lang="en-IN" altLang="en-US" sz="2200" dirty="0"/>
          </a:p>
        </p:txBody>
      </p:sp>
      <p:sp>
        <p:nvSpPr>
          <p:cNvPr id="7" name="Rectangle 6"/>
          <p:cNvSpPr/>
          <p:nvPr/>
        </p:nvSpPr>
        <p:spPr>
          <a:xfrm>
            <a:off x="201706" y="5921115"/>
            <a:ext cx="4313144" cy="587260"/>
          </a:xfrm>
          <a:prstGeom prst="rect">
            <a:avLst/>
          </a:prstGeom>
          <a:ln>
            <a:solidFill>
              <a:schemeClr val="tx1"/>
            </a:solidFill>
          </a:ln>
        </p:spPr>
        <p:txBody>
          <a:bodyPr vert="horz" lIns="91440" tIns="45720" rIns="91440" bIns="45720" rtlCol="0" anchor="ctr">
            <a:normAutofit/>
          </a:bodyPr>
          <a:lstStyle/>
          <a:p>
            <a:pPr algn="ctr">
              <a:spcBef>
                <a:spcPct val="20000"/>
              </a:spcBef>
            </a:pPr>
            <a:r>
              <a:rPr lang="en-US" sz="2000" dirty="0"/>
              <a:t>What would you suggest they do? </a:t>
            </a:r>
            <a:endParaRPr lang="en-US" sz="2000" dirty="0">
              <a:solidFill>
                <a:schemeClr val="tx1"/>
              </a:solidFill>
            </a:endParaRPr>
          </a:p>
        </p:txBody>
      </p:sp>
      <p:sp>
        <p:nvSpPr>
          <p:cNvPr id="9" name="Content Placeholder 4"/>
          <p:cNvSpPr txBox="1">
            <a:spLocks/>
          </p:cNvSpPr>
          <p:nvPr/>
        </p:nvSpPr>
        <p:spPr>
          <a:xfrm>
            <a:off x="4647810" y="365125"/>
            <a:ext cx="4289612" cy="5421077"/>
          </a:xfrm>
          <a:prstGeom prst="rect">
            <a:avLst/>
          </a:prstGeom>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x-none" altLang="en-US" sz="2200" dirty="0"/>
              <a:t>रामू अगले हफ्ते के लिए कच्चा माल खरीदने के लिए थोक बाजार जाता है। उसे यह नहीं पता है कि कितना कच्चा माल खरीदा जाए</a:t>
            </a:r>
          </a:p>
          <a:p>
            <a:pPr>
              <a:lnSpc>
                <a:spcPct val="100000"/>
              </a:lnSpc>
            </a:pPr>
            <a:r>
              <a:rPr lang="x-none" altLang="en-US" sz="2200" dirty="0"/>
              <a:t>कंकू के पास 50 अंडे हैं। वह पास के एक होटल को 15 अंडे उधार में बेच देती है। आज उसके हाथ में कुछ भी नकद नहीं आया। वह शिकायत करती है कि उसका व्यापार घाटे में चल रहा है</a:t>
            </a:r>
          </a:p>
          <a:p>
            <a:pPr>
              <a:lnSpc>
                <a:spcPct val="100000"/>
              </a:lnSpc>
            </a:pPr>
            <a:r>
              <a:rPr lang="x-none" altLang="en-US" sz="2200" dirty="0"/>
              <a:t>नमिता को अपनी ब्यूटी पार्लर के लिए दो कुर्सियां खरीदने की जरूरत है। बैंक मैनेजर लोन/ ऋण मंजूर करने के लिए मासिक आय की जानकारी मांगता है</a:t>
            </a:r>
            <a:endParaRPr lang="en-IN" altLang="en-US" sz="2200" dirty="0"/>
          </a:p>
        </p:txBody>
      </p:sp>
      <p:sp>
        <p:nvSpPr>
          <p:cNvPr id="10" name="Rectangle 9"/>
          <p:cNvSpPr/>
          <p:nvPr/>
        </p:nvSpPr>
        <p:spPr>
          <a:xfrm>
            <a:off x="4647810" y="5921115"/>
            <a:ext cx="4313144" cy="587260"/>
          </a:xfrm>
          <a:prstGeom prst="rect">
            <a:avLst/>
          </a:prstGeom>
          <a:ln>
            <a:solidFill>
              <a:schemeClr val="tx1"/>
            </a:solidFill>
          </a:ln>
        </p:spPr>
        <p:txBody>
          <a:bodyPr vert="horz" lIns="91440" tIns="45720" rIns="91440" bIns="45720" rtlCol="0" anchor="ctr">
            <a:normAutofit/>
          </a:bodyPr>
          <a:lstStyle/>
          <a:p>
            <a:pPr algn="ctr">
              <a:spcBef>
                <a:spcPct val="20000"/>
              </a:spcBef>
            </a:pPr>
            <a:r>
              <a:rPr lang="x-none" sz="2000" dirty="0"/>
              <a:t>आप उन्हें क्या करने का सुझाव देंगे?</a:t>
            </a:r>
            <a:endParaRPr lang="en-US" sz="2000" dirty="0">
              <a:solidFill>
                <a:schemeClr val="tx1"/>
              </a:solidFill>
            </a:endParaRPr>
          </a:p>
        </p:txBody>
      </p:sp>
      <p:sp>
        <p:nvSpPr>
          <p:cNvPr id="11"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69901B98-F2B1-EB47-AB22-BDBBF8DD3179}" type="slidenum">
              <a:rPr lang="en-US" sz="1600" b="1" smtClean="0">
                <a:solidFill>
                  <a:prstClr val="black"/>
                </a:solidFill>
              </a:rPr>
              <a:t>3</a:t>
            </a:fld>
            <a:endParaRPr lang="en-US" sz="1600" b="1" dirty="0">
              <a:solidFill>
                <a:prstClr val="black"/>
              </a:solidFill>
            </a:endParaRPr>
          </a:p>
        </p:txBody>
      </p:sp>
    </p:spTree>
    <p:extLst>
      <p:ext uri="{BB962C8B-B14F-4D97-AF65-F5344CB8AC3E}">
        <p14:creationId xmlns:p14="http://schemas.microsoft.com/office/powerpoint/2010/main" val="3385471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ln>
            <a:solidFill>
              <a:schemeClr val="tx1"/>
            </a:solidFill>
          </a:ln>
        </p:spPr>
        <p:txBody>
          <a:bodyPr>
            <a:noAutofit/>
          </a:bodyPr>
          <a:lstStyle/>
          <a:p>
            <a:r>
              <a:rPr lang="en-US" sz="2800" b="1" dirty="0">
                <a:latin typeface="+mn-lt"/>
              </a:rPr>
              <a:t>Exercises</a:t>
            </a:r>
          </a:p>
        </p:txBody>
      </p:sp>
      <p:sp>
        <p:nvSpPr>
          <p:cNvPr id="11" name="Rectangle 10"/>
          <p:cNvSpPr/>
          <p:nvPr/>
        </p:nvSpPr>
        <p:spPr>
          <a:xfrm>
            <a:off x="201706" y="1020726"/>
            <a:ext cx="4313144" cy="547420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600" b="1" i="1" dirty="0">
                <a:solidFill>
                  <a:schemeClr val="tx1"/>
                </a:solidFill>
              </a:rPr>
              <a:t>Exercise 1:</a:t>
            </a:r>
            <a:r>
              <a:rPr lang="en-US" sz="2600" dirty="0">
                <a:solidFill>
                  <a:schemeClr val="tx1"/>
                </a:solidFill>
              </a:rPr>
              <a:t> Look at the format of the stock register. Give one or two examples of decisions you can make using this data.</a:t>
            </a:r>
          </a:p>
          <a:p>
            <a:r>
              <a:rPr lang="en-US" sz="2600" b="1" i="1" dirty="0">
                <a:solidFill>
                  <a:schemeClr val="tx1"/>
                </a:solidFill>
              </a:rPr>
              <a:t>Exercise 2:</a:t>
            </a:r>
            <a:r>
              <a:rPr lang="en-US" sz="2600" dirty="0">
                <a:solidFill>
                  <a:schemeClr val="tx1"/>
                </a:solidFill>
              </a:rPr>
              <a:t> On 02 January 2016, </a:t>
            </a:r>
            <a:r>
              <a:rPr lang="en-US" sz="2600" dirty="0" err="1">
                <a:solidFill>
                  <a:schemeClr val="tx1"/>
                </a:solidFill>
              </a:rPr>
              <a:t>Sundari’s</a:t>
            </a:r>
            <a:r>
              <a:rPr lang="en-US" sz="2600" dirty="0">
                <a:solidFill>
                  <a:schemeClr val="tx1"/>
                </a:solidFill>
              </a:rPr>
              <a:t> Garments Shop bought 10 sarees worth </a:t>
            </a:r>
            <a:r>
              <a:rPr lang="en-US" sz="2600" dirty="0" err="1">
                <a:solidFill>
                  <a:schemeClr val="tx1"/>
                </a:solidFill>
              </a:rPr>
              <a:t>Rs</a:t>
            </a:r>
            <a:r>
              <a:rPr lang="en-US" sz="2600" dirty="0">
                <a:solidFill>
                  <a:schemeClr val="tx1"/>
                </a:solidFill>
              </a:rPr>
              <a:t>. 2,500. The shop also sold a </a:t>
            </a:r>
            <a:r>
              <a:rPr lang="en-US" sz="2600" dirty="0" err="1">
                <a:solidFill>
                  <a:schemeClr val="tx1"/>
                </a:solidFill>
              </a:rPr>
              <a:t>saree</a:t>
            </a:r>
            <a:r>
              <a:rPr lang="en-US" sz="2600" dirty="0">
                <a:solidFill>
                  <a:schemeClr val="tx1"/>
                </a:solidFill>
              </a:rPr>
              <a:t> worth </a:t>
            </a:r>
            <a:r>
              <a:rPr lang="en-US" sz="2600" dirty="0" err="1">
                <a:solidFill>
                  <a:schemeClr val="tx1"/>
                </a:solidFill>
              </a:rPr>
              <a:t>Rs</a:t>
            </a:r>
            <a:r>
              <a:rPr lang="en-US" sz="2600" dirty="0">
                <a:solidFill>
                  <a:schemeClr val="tx1"/>
                </a:solidFill>
              </a:rPr>
              <a:t>. 200 for </a:t>
            </a:r>
            <a:r>
              <a:rPr lang="en-US" sz="2600" dirty="0" err="1">
                <a:solidFill>
                  <a:schemeClr val="tx1"/>
                </a:solidFill>
              </a:rPr>
              <a:t>Rs</a:t>
            </a:r>
            <a:r>
              <a:rPr lang="en-US" sz="2600" dirty="0">
                <a:solidFill>
                  <a:schemeClr val="tx1"/>
                </a:solidFill>
              </a:rPr>
              <a:t>. 400 on the same day. Record these transactions in the register. </a:t>
            </a:r>
          </a:p>
        </p:txBody>
      </p:sp>
      <p:sp>
        <p:nvSpPr>
          <p:cNvPr id="8" name="Title 3"/>
          <p:cNvSpPr txBox="1">
            <a:spLocks/>
          </p:cNvSpPr>
          <p:nvPr/>
        </p:nvSpPr>
        <p:spPr>
          <a:xfrm>
            <a:off x="4647810"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i-IN" sz="2800" b="1" dirty="0">
                <a:latin typeface="+mn-lt"/>
              </a:rPr>
              <a:t>अभ्यास</a:t>
            </a:r>
            <a:endParaRPr lang="en-US" sz="2800" b="1" dirty="0">
              <a:latin typeface="+mn-lt"/>
            </a:endParaRPr>
          </a:p>
        </p:txBody>
      </p:sp>
      <p:sp>
        <p:nvSpPr>
          <p:cNvPr id="14" name="Rectangle 13"/>
          <p:cNvSpPr/>
          <p:nvPr/>
        </p:nvSpPr>
        <p:spPr>
          <a:xfrm>
            <a:off x="4647810" y="1020726"/>
            <a:ext cx="4313144" cy="547420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x-none" sz="2600" i="1" dirty="0">
                <a:solidFill>
                  <a:schemeClr val="tx1"/>
                </a:solidFill>
              </a:rPr>
              <a:t>अभ्यास 1: </a:t>
            </a:r>
            <a:r>
              <a:rPr lang="x-none" sz="2600" dirty="0">
                <a:solidFill>
                  <a:schemeClr val="tx1"/>
                </a:solidFill>
              </a:rPr>
              <a:t>स्टॉक रजिस्टर के प्रारूप को देखिए। एक या दो निर्णयों के उदाहरण भी दीजिए जो आप इस आंकड़े का प्रयोग करके ले सकते हैं।</a:t>
            </a:r>
          </a:p>
          <a:p>
            <a:r>
              <a:rPr lang="x-none" sz="2600" i="1" dirty="0">
                <a:solidFill>
                  <a:schemeClr val="tx1"/>
                </a:solidFill>
              </a:rPr>
              <a:t>अभ्यास 2: </a:t>
            </a:r>
            <a:r>
              <a:rPr lang="x-none" sz="2600" dirty="0">
                <a:solidFill>
                  <a:schemeClr val="tx1"/>
                </a:solidFill>
              </a:rPr>
              <a:t>2 जनवरी 2016 को, सुंदरी गारमेंट शॉप ने 2,500 रु. कीमत की 10 </a:t>
            </a:r>
            <a:r>
              <a:rPr lang="x-none" sz="2600">
                <a:solidFill>
                  <a:schemeClr val="tx1"/>
                </a:solidFill>
              </a:rPr>
              <a:t>साड़ियां </a:t>
            </a:r>
            <a:r>
              <a:rPr lang="hi-IN" sz="2600" dirty="0">
                <a:solidFill>
                  <a:schemeClr val="tx1"/>
                </a:solidFill>
              </a:rPr>
              <a:t>खरीदारी</a:t>
            </a:r>
            <a:r>
              <a:rPr lang="x-none" sz="2600">
                <a:solidFill>
                  <a:schemeClr val="tx1"/>
                </a:solidFill>
              </a:rPr>
              <a:t>। </a:t>
            </a:r>
            <a:r>
              <a:rPr lang="x-none" sz="2600" dirty="0">
                <a:solidFill>
                  <a:schemeClr val="tx1"/>
                </a:solidFill>
              </a:rPr>
              <a:t>दुकान ने उसी दिन 200 रु. कीमत की एक साड़ी 400 रु. में बेची। रजिस्टर में इन लेन—देन को दर्ज कीजिए।</a:t>
            </a:r>
            <a:endParaRPr lang="en-US" sz="2600" dirty="0">
              <a:solidFill>
                <a:schemeClr val="tx1"/>
              </a:solidFill>
            </a:endParaRPr>
          </a:p>
        </p:txBody>
      </p:sp>
      <p:sp>
        <p:nvSpPr>
          <p:cNvPr id="15"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93A725F6-BB3E-8C48-93AE-843ED822F734}" type="slidenum">
              <a:rPr lang="en-US" sz="1600" b="1" smtClean="0">
                <a:solidFill>
                  <a:prstClr val="black"/>
                </a:solidFill>
              </a:rPr>
              <a:t>30</a:t>
            </a:fld>
            <a:endParaRPr lang="en-US" sz="1600" b="1" dirty="0">
              <a:solidFill>
                <a:prstClr val="black"/>
              </a:solidFill>
            </a:endParaRPr>
          </a:p>
        </p:txBody>
      </p:sp>
    </p:spTree>
    <p:extLst>
      <p:ext uri="{BB962C8B-B14F-4D97-AF65-F5344CB8AC3E}">
        <p14:creationId xmlns:p14="http://schemas.microsoft.com/office/powerpoint/2010/main" val="1666672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5" y="176868"/>
            <a:ext cx="8727141" cy="656850"/>
          </a:xfrm>
          <a:ln>
            <a:solidFill>
              <a:schemeClr val="tx1"/>
            </a:solidFill>
          </a:ln>
        </p:spPr>
        <p:txBody>
          <a:bodyPr>
            <a:noAutofit/>
          </a:bodyPr>
          <a:lstStyle/>
          <a:p>
            <a:pPr algn="ctr"/>
            <a:r>
              <a:rPr lang="en-US" sz="2400" b="1" dirty="0">
                <a:latin typeface="+mn-lt"/>
              </a:rPr>
              <a:t>Exercise 1: Stock register format for </a:t>
            </a:r>
            <a:r>
              <a:rPr lang="en-US" sz="2400" b="1" dirty="0" err="1">
                <a:latin typeface="+mn-lt"/>
              </a:rPr>
              <a:t>Sundari’s</a:t>
            </a:r>
            <a:r>
              <a:rPr lang="en-US" sz="2400" b="1" dirty="0">
                <a:latin typeface="+mn-lt"/>
              </a:rPr>
              <a:t> Garments Store</a:t>
            </a:r>
          </a:p>
        </p:txBody>
      </p:sp>
      <p:graphicFrame>
        <p:nvGraphicFramePr>
          <p:cNvPr id="20" name="Content Placeholder 3"/>
          <p:cNvGraphicFramePr>
            <a:graphicFrameLocks noGrp="1"/>
          </p:cNvGraphicFramePr>
          <p:nvPr>
            <p:ph idx="1"/>
            <p:extLst>
              <p:ext uri="{D42A27DB-BD31-4B8C-83A1-F6EECF244321}">
                <p14:modId xmlns:p14="http://schemas.microsoft.com/office/powerpoint/2010/main" val="3517606911"/>
              </p:ext>
            </p:extLst>
          </p:nvPr>
        </p:nvGraphicFramePr>
        <p:xfrm>
          <a:off x="194216" y="1772586"/>
          <a:ext cx="8733537" cy="4826213"/>
        </p:xfrm>
        <a:graphic>
          <a:graphicData uri="http://schemas.openxmlformats.org/drawingml/2006/table">
            <a:tbl>
              <a:tblPr firstRow="1" bandRow="1">
                <a:tableStyleId>{5940675A-B579-460E-94D1-54222C63F5DA}</a:tableStyleId>
              </a:tblPr>
              <a:tblGrid>
                <a:gridCol w="970393">
                  <a:extLst>
                    <a:ext uri="{9D8B030D-6E8A-4147-A177-3AD203B41FA5}">
                      <a16:colId xmlns:a16="http://schemas.microsoft.com/office/drawing/2014/main" val="20000"/>
                    </a:ext>
                  </a:extLst>
                </a:gridCol>
                <a:gridCol w="970393">
                  <a:extLst>
                    <a:ext uri="{9D8B030D-6E8A-4147-A177-3AD203B41FA5}">
                      <a16:colId xmlns:a16="http://schemas.microsoft.com/office/drawing/2014/main" val="20001"/>
                    </a:ext>
                  </a:extLst>
                </a:gridCol>
                <a:gridCol w="970393">
                  <a:extLst>
                    <a:ext uri="{9D8B030D-6E8A-4147-A177-3AD203B41FA5}">
                      <a16:colId xmlns:a16="http://schemas.microsoft.com/office/drawing/2014/main" val="20002"/>
                    </a:ext>
                  </a:extLst>
                </a:gridCol>
                <a:gridCol w="970393">
                  <a:extLst>
                    <a:ext uri="{9D8B030D-6E8A-4147-A177-3AD203B41FA5}">
                      <a16:colId xmlns:a16="http://schemas.microsoft.com/office/drawing/2014/main" val="4220103882"/>
                    </a:ext>
                  </a:extLst>
                </a:gridCol>
                <a:gridCol w="970393">
                  <a:extLst>
                    <a:ext uri="{9D8B030D-6E8A-4147-A177-3AD203B41FA5}">
                      <a16:colId xmlns:a16="http://schemas.microsoft.com/office/drawing/2014/main" val="20003"/>
                    </a:ext>
                  </a:extLst>
                </a:gridCol>
                <a:gridCol w="970393">
                  <a:extLst>
                    <a:ext uri="{9D8B030D-6E8A-4147-A177-3AD203B41FA5}">
                      <a16:colId xmlns:a16="http://schemas.microsoft.com/office/drawing/2014/main" val="20004"/>
                    </a:ext>
                  </a:extLst>
                </a:gridCol>
                <a:gridCol w="970393">
                  <a:extLst>
                    <a:ext uri="{9D8B030D-6E8A-4147-A177-3AD203B41FA5}">
                      <a16:colId xmlns:a16="http://schemas.microsoft.com/office/drawing/2014/main" val="20005"/>
                    </a:ext>
                  </a:extLst>
                </a:gridCol>
                <a:gridCol w="970393">
                  <a:extLst>
                    <a:ext uri="{9D8B030D-6E8A-4147-A177-3AD203B41FA5}">
                      <a16:colId xmlns:a16="http://schemas.microsoft.com/office/drawing/2014/main" val="20006"/>
                    </a:ext>
                  </a:extLst>
                </a:gridCol>
                <a:gridCol w="970393">
                  <a:extLst>
                    <a:ext uri="{9D8B030D-6E8A-4147-A177-3AD203B41FA5}">
                      <a16:colId xmlns:a16="http://schemas.microsoft.com/office/drawing/2014/main" val="3263377880"/>
                    </a:ext>
                  </a:extLst>
                </a:gridCol>
              </a:tblGrid>
              <a:tr h="371878">
                <a:tc>
                  <a:txBody>
                    <a:bodyPr/>
                    <a:lstStyle/>
                    <a:p>
                      <a:pPr algn="ctr" fontAlgn="b"/>
                      <a:r>
                        <a:rPr lang="en-US" sz="1800" u="none" strike="noStrike" dirty="0">
                          <a:effectLst/>
                          <a:latin typeface="+mn-lt"/>
                          <a:cs typeface="Calibri (Body)"/>
                        </a:rPr>
                        <a:t>A</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a:effectLst/>
                          <a:latin typeface="+mn-lt"/>
                          <a:cs typeface="Calibri (Body)"/>
                        </a:rPr>
                        <a:t>B</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a:r>
                        <a:rPr lang="en-US" dirty="0"/>
                        <a:t>C</a:t>
                      </a:r>
                    </a:p>
                  </a:txBody>
                  <a:tcPr marL="12700" marR="12700" marT="12700" marB="0" anchor="ctr"/>
                </a:tc>
                <a:tc>
                  <a:txBody>
                    <a:bodyPr/>
                    <a:lstStyle/>
                    <a:p>
                      <a:pPr algn="ctr" fontAlgn="b"/>
                      <a:r>
                        <a:rPr lang="en-US" sz="1800" u="none" strike="noStrike" dirty="0">
                          <a:effectLst/>
                          <a:latin typeface="+mn-lt"/>
                          <a:cs typeface="Calibri (Body)"/>
                        </a:rPr>
                        <a:t>D</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a:effectLst/>
                          <a:latin typeface="+mn-lt"/>
                          <a:cs typeface="Calibri (Body)"/>
                        </a:rPr>
                        <a:t>E</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a:effectLst/>
                          <a:latin typeface="+mn-lt"/>
                          <a:cs typeface="Calibri (Body)"/>
                        </a:rPr>
                        <a:t>F</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a:effectLst/>
                          <a:latin typeface="+mn-lt"/>
                          <a:cs typeface="Calibri (Body)"/>
                        </a:rPr>
                        <a:t>G</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a:effectLst/>
                          <a:latin typeface="+mn-lt"/>
                          <a:cs typeface="Calibri (Body)"/>
                        </a:rPr>
                        <a:t>H</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b="1" i="0" u="none" strike="noStrike" dirty="0">
                          <a:solidFill>
                            <a:srgbClr val="000000"/>
                          </a:solidFill>
                          <a:effectLst/>
                          <a:latin typeface="+mn-lt"/>
                          <a:cs typeface="Calibri (Body)"/>
                        </a:rPr>
                        <a:t>I</a:t>
                      </a:r>
                    </a:p>
                  </a:txBody>
                  <a:tcPr marL="12700" marR="12700" marT="12700" marB="0" anchor="ctr"/>
                </a:tc>
                <a:extLst>
                  <a:ext uri="{0D108BD9-81ED-4DB2-BD59-A6C34878D82A}">
                    <a16:rowId xmlns:a16="http://schemas.microsoft.com/office/drawing/2014/main" val="10000"/>
                  </a:ext>
                </a:extLst>
              </a:tr>
              <a:tr h="1113087">
                <a:tc>
                  <a:txBody>
                    <a:bodyPr/>
                    <a:lstStyle/>
                    <a:p>
                      <a:pPr algn="ctr" fontAlgn="b"/>
                      <a:r>
                        <a:rPr lang="de-DE" sz="1600" u="none" strike="noStrike" dirty="0">
                          <a:solidFill>
                            <a:srgbClr val="000000"/>
                          </a:solidFill>
                          <a:effectLst/>
                          <a:latin typeface="+mn-lt"/>
                          <a:cs typeface="Calibri (Body)"/>
                        </a:rPr>
                        <a:t>Date</a:t>
                      </a:r>
                      <a:endParaRPr lang="de-DE" sz="16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600" u="none" strike="noStrike" dirty="0">
                          <a:solidFill>
                            <a:srgbClr val="000000"/>
                          </a:solidFill>
                          <a:effectLst/>
                          <a:latin typeface="+mn-lt"/>
                          <a:cs typeface="Calibri (Body)"/>
                        </a:rPr>
                        <a:t>Item/s</a:t>
                      </a:r>
                      <a:endParaRPr lang="en-US" sz="16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it-IT" sz="1600" u="none" strike="noStrike" dirty="0">
                          <a:solidFill>
                            <a:srgbClr val="000000"/>
                          </a:solidFill>
                          <a:effectLst/>
                          <a:latin typeface="+mn-lt"/>
                          <a:cs typeface="Calibri (Body)"/>
                        </a:rPr>
                        <a:t>Quantity purchased</a:t>
                      </a:r>
                      <a:endParaRPr lang="it-IT" sz="1600" b="1" i="0" u="none" strike="noStrike" dirty="0">
                        <a:solidFill>
                          <a:srgbClr val="000000"/>
                        </a:solidFill>
                        <a:effectLst/>
                        <a:latin typeface="+mn-lt"/>
                        <a:cs typeface="Calibri (Body)"/>
                      </a:endParaRPr>
                    </a:p>
                  </a:txBody>
                  <a:tcPr marL="12700" marR="12700" marT="12700" marB="0" anchor="ctr"/>
                </a:tc>
                <a:tc>
                  <a:txBody>
                    <a:bodyPr/>
                    <a:lstStyle/>
                    <a:p>
                      <a:pPr algn="ctr"/>
                      <a:r>
                        <a:rPr lang="en-US" sz="1600" dirty="0">
                          <a:latin typeface="+mn-lt"/>
                          <a:cs typeface="Calibri (Body)"/>
                        </a:rPr>
                        <a:t>Rate Purchased</a:t>
                      </a:r>
                    </a:p>
                  </a:txBody>
                  <a:tcPr marL="12700" marR="12700" marT="12700" marB="0" anchor="ctr"/>
                </a:tc>
                <a:tc>
                  <a:txBody>
                    <a:bodyPr/>
                    <a:lstStyle/>
                    <a:p>
                      <a:pPr algn="ctr"/>
                      <a:r>
                        <a:rPr lang="en-US" sz="1600" dirty="0">
                          <a:latin typeface="+mn-lt"/>
                          <a:cs typeface="Calibri (Body)"/>
                        </a:rPr>
                        <a:t>Total Purchases (</a:t>
                      </a:r>
                      <a:r>
                        <a:rPr lang="en-US" sz="1600" dirty="0" err="1">
                          <a:latin typeface="+mn-lt"/>
                          <a:cs typeface="Calibri (Body)"/>
                        </a:rPr>
                        <a:t>Rs</a:t>
                      </a:r>
                      <a:r>
                        <a:rPr lang="en-US" sz="1600" dirty="0">
                          <a:latin typeface="+mn-lt"/>
                          <a:cs typeface="Calibri (Body)"/>
                        </a:rPr>
                        <a:t>.)</a:t>
                      </a:r>
                    </a:p>
                  </a:txBody>
                  <a:tcPr marL="12700" marR="12700" marT="12700" marB="0" anchor="ctr"/>
                </a:tc>
                <a:tc>
                  <a:txBody>
                    <a:bodyPr/>
                    <a:lstStyle/>
                    <a:p>
                      <a:pPr algn="ctr" fontAlgn="b"/>
                      <a:r>
                        <a:rPr lang="es-ES_tradnl" sz="1600" b="0" i="0" u="none" strike="noStrike" dirty="0">
                          <a:solidFill>
                            <a:srgbClr val="000000"/>
                          </a:solidFill>
                          <a:effectLst/>
                          <a:latin typeface="+mn-lt"/>
                          <a:cs typeface="Calibri (Body)"/>
                        </a:rPr>
                        <a:t>Sales Quantity</a:t>
                      </a:r>
                    </a:p>
                  </a:txBody>
                  <a:tcPr marL="12700" marR="12700" marT="12700" marB="0" anchor="ctr"/>
                </a:tc>
                <a:tc>
                  <a:txBody>
                    <a:bodyPr/>
                    <a:lstStyle/>
                    <a:p>
                      <a:pPr algn="ctr" fontAlgn="b"/>
                      <a:r>
                        <a:rPr lang="es-ES_tradnl" sz="1600" u="none" strike="noStrike" dirty="0">
                          <a:solidFill>
                            <a:srgbClr val="000000"/>
                          </a:solidFill>
                          <a:effectLst/>
                          <a:latin typeface="+mn-lt"/>
                          <a:cs typeface="Calibri (Body)"/>
                        </a:rPr>
                        <a:t>Total </a:t>
                      </a:r>
                      <a:r>
                        <a:rPr lang="es-ES_tradnl" sz="1600" u="none" strike="noStrike" dirty="0" err="1">
                          <a:solidFill>
                            <a:srgbClr val="000000"/>
                          </a:solidFill>
                          <a:effectLst/>
                          <a:latin typeface="+mn-lt"/>
                          <a:cs typeface="Calibri (Body)"/>
                        </a:rPr>
                        <a:t>cost</a:t>
                      </a:r>
                      <a:r>
                        <a:rPr lang="es-ES_tradnl" sz="1600" u="none" strike="noStrike" baseline="0" dirty="0">
                          <a:solidFill>
                            <a:srgbClr val="000000"/>
                          </a:solidFill>
                          <a:effectLst/>
                          <a:latin typeface="+mn-lt"/>
                          <a:cs typeface="Calibri (Body)"/>
                        </a:rPr>
                        <a:t> of </a:t>
                      </a:r>
                      <a:r>
                        <a:rPr lang="es-ES_tradnl" sz="1600" u="none" strike="noStrike" baseline="0" dirty="0" err="1">
                          <a:solidFill>
                            <a:srgbClr val="000000"/>
                          </a:solidFill>
                          <a:effectLst/>
                          <a:latin typeface="+mn-lt"/>
                          <a:cs typeface="Calibri (Body)"/>
                        </a:rPr>
                        <a:t>the</a:t>
                      </a:r>
                      <a:r>
                        <a:rPr lang="es-ES_tradnl" sz="1600" u="none" strike="noStrike" baseline="0" dirty="0">
                          <a:solidFill>
                            <a:srgbClr val="000000"/>
                          </a:solidFill>
                          <a:effectLst/>
                          <a:latin typeface="+mn-lt"/>
                          <a:cs typeface="Calibri (Body)"/>
                        </a:rPr>
                        <a:t> </a:t>
                      </a:r>
                      <a:r>
                        <a:rPr lang="es-ES_tradnl" sz="1600" u="none" strike="noStrike" baseline="0" dirty="0" err="1">
                          <a:solidFill>
                            <a:srgbClr val="000000"/>
                          </a:solidFill>
                          <a:effectLst/>
                          <a:latin typeface="+mn-lt"/>
                          <a:cs typeface="Calibri (Body)"/>
                        </a:rPr>
                        <a:t>item</a:t>
                      </a:r>
                      <a:r>
                        <a:rPr lang="es-ES_tradnl" sz="1600" u="none" strike="noStrike" baseline="0" dirty="0">
                          <a:solidFill>
                            <a:srgbClr val="000000"/>
                          </a:solidFill>
                          <a:effectLst/>
                          <a:latin typeface="+mn-lt"/>
                          <a:cs typeface="Calibri (Body)"/>
                        </a:rPr>
                        <a:t>/s </a:t>
                      </a:r>
                      <a:r>
                        <a:rPr lang="es-ES_tradnl" sz="1600" u="none" strike="noStrike" baseline="0" dirty="0" err="1">
                          <a:solidFill>
                            <a:srgbClr val="000000"/>
                          </a:solidFill>
                          <a:effectLst/>
                          <a:latin typeface="+mn-lt"/>
                          <a:cs typeface="Calibri (Body)"/>
                        </a:rPr>
                        <a:t>sold</a:t>
                      </a:r>
                      <a:r>
                        <a:rPr lang="es-ES_tradnl" sz="1600" u="none" strike="noStrike" baseline="0" dirty="0">
                          <a:solidFill>
                            <a:srgbClr val="000000"/>
                          </a:solidFill>
                          <a:effectLst/>
                          <a:latin typeface="+mn-lt"/>
                          <a:cs typeface="Calibri (Body)"/>
                        </a:rPr>
                        <a:t> </a:t>
                      </a:r>
                      <a:r>
                        <a:rPr lang="es-ES_tradnl" sz="1600" u="none" strike="noStrike" dirty="0">
                          <a:solidFill>
                            <a:srgbClr val="000000"/>
                          </a:solidFill>
                          <a:effectLst/>
                          <a:latin typeface="+mn-lt"/>
                          <a:cs typeface="Calibri (Body)"/>
                        </a:rPr>
                        <a:t>(</a:t>
                      </a:r>
                      <a:r>
                        <a:rPr lang="es-ES_tradnl" sz="1600" u="none" strike="noStrike" dirty="0" err="1">
                          <a:solidFill>
                            <a:srgbClr val="000000"/>
                          </a:solidFill>
                          <a:effectLst/>
                          <a:latin typeface="+mn-lt"/>
                          <a:cs typeface="Calibri (Body)"/>
                        </a:rPr>
                        <a:t>Rs</a:t>
                      </a:r>
                      <a:r>
                        <a:rPr lang="es-ES_tradnl" sz="1600" u="none" strike="noStrike" dirty="0">
                          <a:solidFill>
                            <a:srgbClr val="000000"/>
                          </a:solidFill>
                          <a:effectLst/>
                          <a:latin typeface="+mn-lt"/>
                          <a:cs typeface="Calibri (Body)"/>
                        </a:rPr>
                        <a:t>.)</a:t>
                      </a:r>
                      <a:endParaRPr lang="es-ES_tradnl" sz="16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600" u="none" strike="noStrike" dirty="0">
                          <a:solidFill>
                            <a:srgbClr val="000000"/>
                          </a:solidFill>
                          <a:effectLst/>
                          <a:latin typeface="+mn-lt"/>
                          <a:cs typeface="Calibri (Body)"/>
                        </a:rPr>
                        <a:t>Total sales (</a:t>
                      </a:r>
                      <a:r>
                        <a:rPr lang="en-US" sz="1600" u="none" strike="noStrike" dirty="0" err="1">
                          <a:solidFill>
                            <a:srgbClr val="000000"/>
                          </a:solidFill>
                          <a:effectLst/>
                          <a:latin typeface="+mn-lt"/>
                          <a:cs typeface="Calibri (Body)"/>
                        </a:rPr>
                        <a:t>Rs</a:t>
                      </a:r>
                      <a:r>
                        <a:rPr lang="en-US" sz="1600" u="none" strike="noStrike" dirty="0">
                          <a:solidFill>
                            <a:srgbClr val="000000"/>
                          </a:solidFill>
                          <a:effectLst/>
                          <a:latin typeface="+mn-lt"/>
                          <a:cs typeface="Calibri (Body)"/>
                        </a:rPr>
                        <a:t>.)</a:t>
                      </a:r>
                      <a:endParaRPr lang="en-US" sz="1600" b="1" i="0" u="none" strike="noStrike" dirty="0">
                        <a:solidFill>
                          <a:srgbClr val="000000"/>
                        </a:solidFill>
                        <a:effectLst/>
                        <a:latin typeface="+mn-lt"/>
                        <a:cs typeface="Calibri (Body)"/>
                      </a:endParaRPr>
                    </a:p>
                  </a:txBody>
                  <a:tcPr marL="12700" marR="12700" marT="12700" marB="0" anchor="ctr"/>
                </a:tc>
                <a:tc>
                  <a:txBody>
                    <a:bodyPr/>
                    <a:lstStyle/>
                    <a:p>
                      <a:pPr marL="0" algn="ctr" defTabSz="914400" rtl="0" eaLnBrk="1" fontAlgn="b" latinLnBrk="0" hangingPunct="1"/>
                      <a:r>
                        <a:rPr lang="en-US" sz="1600" b="0" i="0" u="none" strike="noStrike" kern="1200" dirty="0">
                          <a:solidFill>
                            <a:srgbClr val="000000"/>
                          </a:solidFill>
                          <a:effectLst/>
                          <a:latin typeface="+mn-lt"/>
                          <a:ea typeface="+mn-ea"/>
                          <a:cs typeface="Calibri (Body)"/>
                        </a:rPr>
                        <a:t>Closing</a:t>
                      </a:r>
                    </a:p>
                    <a:p>
                      <a:pPr marL="0" algn="ctr" defTabSz="914400" rtl="0" eaLnBrk="1" fontAlgn="b" latinLnBrk="0" hangingPunct="1"/>
                      <a:r>
                        <a:rPr lang="en-US" sz="1600" b="0" i="0" u="none" strike="noStrike" kern="1200" dirty="0">
                          <a:solidFill>
                            <a:srgbClr val="000000"/>
                          </a:solidFill>
                          <a:effectLst/>
                          <a:latin typeface="+mn-lt"/>
                          <a:ea typeface="+mn-ea"/>
                          <a:cs typeface="Calibri (Body)"/>
                        </a:rPr>
                        <a:t>Stock</a:t>
                      </a:r>
                    </a:p>
                  </a:txBody>
                  <a:tcPr marL="12700" marR="12700" marT="12700" marB="0" anchor="ctr"/>
                </a:tc>
                <a:extLst>
                  <a:ext uri="{0D108BD9-81ED-4DB2-BD59-A6C34878D82A}">
                    <a16:rowId xmlns:a16="http://schemas.microsoft.com/office/drawing/2014/main" val="10001"/>
                  </a:ext>
                </a:extLst>
              </a:tr>
              <a:tr h="371878">
                <a:tc>
                  <a:txBody>
                    <a:bodyPr/>
                    <a:lstStyle/>
                    <a:p>
                      <a:pPr algn="ctr" fontAlgn="b"/>
                      <a:r>
                        <a:rPr lang="x-none" sz="1800" b="0" i="0" u="none" strike="noStrike" dirty="0">
                          <a:solidFill>
                            <a:srgbClr val="000000"/>
                          </a:solidFill>
                          <a:effectLst/>
                          <a:latin typeface="+mn-lt"/>
                          <a:cs typeface="Calibri (Body)"/>
                        </a:rPr>
                        <a:t>दिनांक </a:t>
                      </a:r>
                      <a:endParaRPr lang="de-DE"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c>
                  <a:txBody>
                    <a:bodyPr/>
                    <a:lstStyle/>
                    <a:p>
                      <a:pPr algn="ctr" fontAlgn="b"/>
                      <a:r>
                        <a:rPr lang="x-none" sz="1800" b="0" i="0" u="none" strike="noStrike" dirty="0">
                          <a:solidFill>
                            <a:srgbClr val="000000"/>
                          </a:solidFill>
                          <a:effectLst/>
                          <a:latin typeface="+mn-lt"/>
                          <a:cs typeface="Calibri (Body)"/>
                        </a:rPr>
                        <a:t>वस्तुएं</a:t>
                      </a:r>
                      <a:endParaRPr lang="en-US"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c>
                  <a:txBody>
                    <a:bodyPr/>
                    <a:lstStyle/>
                    <a:p>
                      <a:pPr algn="ctr" fontAlgn="b"/>
                      <a:r>
                        <a:rPr lang="hi-IN" sz="1800" b="0" i="0" u="none" strike="noStrike" dirty="0">
                          <a:solidFill>
                            <a:srgbClr val="000000"/>
                          </a:solidFill>
                          <a:effectLst/>
                          <a:latin typeface="+mn-lt"/>
                          <a:cs typeface="Calibri (Body)"/>
                        </a:rPr>
                        <a:t>खरीदारी</a:t>
                      </a:r>
                      <a:r>
                        <a:rPr lang="x-none" sz="1800" b="0" i="0" u="none" strike="noStrike">
                          <a:solidFill>
                            <a:srgbClr val="000000"/>
                          </a:solidFill>
                          <a:effectLst/>
                          <a:latin typeface="+mn-lt"/>
                          <a:cs typeface="Calibri (Body)"/>
                        </a:rPr>
                        <a:t> </a:t>
                      </a:r>
                      <a:r>
                        <a:rPr lang="x-none" sz="1800" b="0" i="0" u="none" strike="noStrike" dirty="0">
                          <a:solidFill>
                            <a:srgbClr val="000000"/>
                          </a:solidFill>
                          <a:effectLst/>
                          <a:latin typeface="+mn-lt"/>
                          <a:cs typeface="Calibri (Body)"/>
                        </a:rPr>
                        <a:t>गई मात्रा</a:t>
                      </a:r>
                      <a:endParaRPr lang="it-IT"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c>
                  <a:txBody>
                    <a:bodyPr/>
                    <a:lstStyle/>
                    <a:p>
                      <a:pPr algn="ctr"/>
                      <a:endParaRPr lang="en-US" sz="1800" dirty="0">
                        <a:latin typeface="+mn-lt"/>
                        <a:cs typeface="Calibri (Body)"/>
                      </a:endParaRPr>
                    </a:p>
                  </a:txBody>
                  <a:tcPr marL="12700" marR="12700" marT="12700" marB="0" anchor="ctr">
                    <a:solidFill>
                      <a:schemeClr val="bg2">
                        <a:lumMod val="90000"/>
                      </a:schemeClr>
                    </a:solidFill>
                  </a:tcPr>
                </a:tc>
                <a:tc>
                  <a:txBody>
                    <a:bodyPr/>
                    <a:lstStyle/>
                    <a:p>
                      <a:pPr algn="ctr"/>
                      <a:r>
                        <a:rPr lang="x-none" sz="1800" dirty="0">
                          <a:latin typeface="+mn-lt"/>
                          <a:cs typeface="Calibri (Body)"/>
                        </a:rPr>
                        <a:t>कुल </a:t>
                      </a:r>
                      <a:r>
                        <a:rPr lang="hi-IN" sz="1800" dirty="0">
                          <a:latin typeface="+mn-lt"/>
                          <a:cs typeface="Calibri (Body)"/>
                        </a:rPr>
                        <a:t>खरीदारी</a:t>
                      </a:r>
                      <a:r>
                        <a:rPr lang="x-none" sz="1800" dirty="0">
                          <a:latin typeface="+mn-lt"/>
                          <a:cs typeface="Calibri (Body)"/>
                        </a:rPr>
                        <a:t> (रु.)</a:t>
                      </a:r>
                      <a:endParaRPr lang="en-US" sz="1800" dirty="0">
                        <a:latin typeface="+mn-lt"/>
                        <a:cs typeface="Calibri (Body)"/>
                      </a:endParaRPr>
                    </a:p>
                  </a:txBody>
                  <a:tcPr marL="12700" marR="12700" marT="12700" marB="0" anchor="ctr">
                    <a:solidFill>
                      <a:schemeClr val="bg2">
                        <a:lumMod val="90000"/>
                      </a:schemeClr>
                    </a:solidFill>
                  </a:tcPr>
                </a:tc>
                <a:tc>
                  <a:txBody>
                    <a:bodyPr/>
                    <a:lstStyle/>
                    <a:p>
                      <a:pPr algn="ctr" fontAlgn="b"/>
                      <a:r>
                        <a:rPr lang="x-none" sz="1800" b="0" i="0" u="none" strike="noStrike" dirty="0">
                          <a:solidFill>
                            <a:srgbClr val="000000"/>
                          </a:solidFill>
                          <a:effectLst/>
                          <a:latin typeface="+mn-lt"/>
                          <a:cs typeface="Calibri (Body)"/>
                        </a:rPr>
                        <a:t>बिक्री की मात्रा</a:t>
                      </a:r>
                      <a:endParaRPr lang="es-ES_tradnl"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c>
                  <a:txBody>
                    <a:bodyPr/>
                    <a:lstStyle/>
                    <a:p>
                      <a:pPr algn="ctr" fontAlgn="b"/>
                      <a:r>
                        <a:rPr lang="x-none" sz="1800" b="0" i="0" u="none" strike="noStrike" dirty="0">
                          <a:solidFill>
                            <a:srgbClr val="000000"/>
                          </a:solidFill>
                          <a:effectLst/>
                          <a:latin typeface="+mn-lt"/>
                          <a:cs typeface="Calibri (Body)"/>
                        </a:rPr>
                        <a:t>बेची गई वस्तुओं की लागत (रु.)</a:t>
                      </a:r>
                      <a:endParaRPr lang="es-ES_tradnl"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c>
                  <a:txBody>
                    <a:bodyPr/>
                    <a:lstStyle/>
                    <a:p>
                      <a:pPr algn="ctr" fontAlgn="b"/>
                      <a:r>
                        <a:rPr lang="x-none" sz="1800" b="0" i="0" u="none" strike="noStrike" dirty="0">
                          <a:solidFill>
                            <a:srgbClr val="000000"/>
                          </a:solidFill>
                          <a:effectLst/>
                          <a:latin typeface="+mn-lt"/>
                          <a:cs typeface="Calibri (Body)"/>
                        </a:rPr>
                        <a:t>कुल बिक्री (रु.)</a:t>
                      </a:r>
                      <a:endParaRPr lang="en-US"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c>
                  <a:txBody>
                    <a:bodyPr/>
                    <a:lstStyle/>
                    <a:p>
                      <a:pPr algn="ctr" fontAlgn="b"/>
                      <a:endParaRPr lang="en-US"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extLst>
                  <a:ext uri="{0D108BD9-81ED-4DB2-BD59-A6C34878D82A}">
                    <a16:rowId xmlns:a16="http://schemas.microsoft.com/office/drawing/2014/main" val="10002"/>
                  </a:ext>
                </a:extLst>
              </a:tr>
              <a:tr h="371878">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c>
                  <a:txBody>
                    <a:bodyPr/>
                    <a:lstStyle/>
                    <a:p>
                      <a:pPr algn="ctr"/>
                      <a:endParaRPr lang="en-US" sz="1800" b="0" dirty="0">
                        <a:latin typeface="+mn-lt"/>
                        <a:cs typeface="Calibri (Body)"/>
                      </a:endParaRPr>
                    </a:p>
                  </a:txBody>
                  <a:tcPr marL="12700" marR="12700" marT="12700" marB="0" anchor="ctr">
                    <a:noFill/>
                  </a:tcPr>
                </a:tc>
                <a:tc>
                  <a:txBody>
                    <a:bodyPr/>
                    <a:lstStyle/>
                    <a:p>
                      <a:pPr algn="ctr"/>
                      <a:endParaRPr lang="en-US" sz="1800" b="0" dirty="0">
                        <a:latin typeface="+mn-lt"/>
                        <a:cs typeface="Calibri (Body)"/>
                      </a:endParaRPr>
                    </a:p>
                  </a:txBody>
                  <a:tcPr marL="12700" marR="12700" marT="12700" marB="0" anchor="ctr">
                    <a:no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extLst>
                  <a:ext uri="{0D108BD9-81ED-4DB2-BD59-A6C34878D82A}">
                    <a16:rowId xmlns:a16="http://schemas.microsoft.com/office/drawing/2014/main" val="10003"/>
                  </a:ext>
                </a:extLst>
              </a:tr>
              <a:tr h="371878">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c>
                  <a:txBody>
                    <a:bodyPr/>
                    <a:lstStyle/>
                    <a:p>
                      <a:pPr algn="ctr"/>
                      <a:endParaRPr lang="en-US" sz="1800" dirty="0">
                        <a:latin typeface="+mn-lt"/>
                        <a:cs typeface="Calibri (Body)"/>
                      </a:endParaRPr>
                    </a:p>
                  </a:txBody>
                  <a:tcPr marL="12700" marR="12700" marT="12700" marB="0" anchor="ctr">
                    <a:noFill/>
                  </a:tcPr>
                </a:tc>
                <a:tc>
                  <a:txBody>
                    <a:bodyPr/>
                    <a:lstStyle/>
                    <a:p>
                      <a:pPr algn="ctr"/>
                      <a:endParaRPr lang="en-US" sz="1800" dirty="0">
                        <a:latin typeface="+mn-lt"/>
                        <a:cs typeface="Calibri (Body)"/>
                      </a:endParaRPr>
                    </a:p>
                  </a:txBody>
                  <a:tcPr marL="12700" marR="12700" marT="12700" marB="0" anchor="ctr">
                    <a:no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extLst>
                  <a:ext uri="{0D108BD9-81ED-4DB2-BD59-A6C34878D82A}">
                    <a16:rowId xmlns:a16="http://schemas.microsoft.com/office/drawing/2014/main" val="10004"/>
                  </a:ext>
                </a:extLst>
              </a:tr>
              <a:tr h="371878">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c>
                  <a:txBody>
                    <a:bodyPr/>
                    <a:lstStyle/>
                    <a:p>
                      <a:pPr algn="ctr"/>
                      <a:endParaRPr lang="en-US" sz="1800" b="0" dirty="0">
                        <a:latin typeface="+mn-lt"/>
                        <a:cs typeface="Calibri (Body)"/>
                      </a:endParaRPr>
                    </a:p>
                  </a:txBody>
                  <a:tcPr marL="12700" marR="12700" marT="12700" marB="0" anchor="ctr">
                    <a:noFill/>
                  </a:tcPr>
                </a:tc>
                <a:tc>
                  <a:txBody>
                    <a:bodyPr/>
                    <a:lstStyle/>
                    <a:p>
                      <a:pPr algn="ctr"/>
                      <a:endParaRPr lang="en-US" sz="1800" b="0" dirty="0">
                        <a:latin typeface="+mn-lt"/>
                        <a:cs typeface="Calibri (Body)"/>
                      </a:endParaRPr>
                    </a:p>
                  </a:txBody>
                  <a:tcPr marL="12700" marR="12700" marT="12700" marB="0" anchor="ctr">
                    <a:no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extLst>
                  <a:ext uri="{0D108BD9-81ED-4DB2-BD59-A6C34878D82A}">
                    <a16:rowId xmlns:a16="http://schemas.microsoft.com/office/drawing/2014/main" val="10005"/>
                  </a:ext>
                </a:extLst>
              </a:tr>
              <a:tr h="371878">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c>
                  <a:txBody>
                    <a:bodyPr/>
                    <a:lstStyle/>
                    <a:p>
                      <a:pPr algn="ctr"/>
                      <a:endParaRPr lang="en-US" sz="1800" dirty="0">
                        <a:latin typeface="+mn-lt"/>
                        <a:cs typeface="Calibri (Body)"/>
                      </a:endParaRPr>
                    </a:p>
                  </a:txBody>
                  <a:tcPr marL="12700" marR="12700" marT="12700" marB="0" anchor="ctr">
                    <a:noFill/>
                  </a:tcPr>
                </a:tc>
                <a:tc>
                  <a:txBody>
                    <a:bodyPr/>
                    <a:lstStyle/>
                    <a:p>
                      <a:pPr algn="ctr"/>
                      <a:endParaRPr lang="en-US" sz="1800" dirty="0">
                        <a:latin typeface="+mn-lt"/>
                        <a:cs typeface="Calibri (Body)"/>
                      </a:endParaRPr>
                    </a:p>
                  </a:txBody>
                  <a:tcPr marL="12700" marR="12700" marT="12700" marB="0" anchor="ctr">
                    <a:no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extLst>
                  <a:ext uri="{0D108BD9-81ED-4DB2-BD59-A6C34878D82A}">
                    <a16:rowId xmlns:a16="http://schemas.microsoft.com/office/drawing/2014/main" val="10006"/>
                  </a:ext>
                </a:extLst>
              </a:tr>
              <a:tr h="371878">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extLst>
                  <a:ext uri="{0D108BD9-81ED-4DB2-BD59-A6C34878D82A}">
                    <a16:rowId xmlns:a16="http://schemas.microsoft.com/office/drawing/2014/main" val="10007"/>
                  </a:ext>
                </a:extLst>
              </a:tr>
              <a:tr h="371878">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extLst>
                  <a:ext uri="{0D108BD9-81ED-4DB2-BD59-A6C34878D82A}">
                    <a16:rowId xmlns:a16="http://schemas.microsoft.com/office/drawing/2014/main" val="10008"/>
                  </a:ext>
                </a:extLst>
              </a:tr>
            </a:tbl>
          </a:graphicData>
        </a:graphic>
      </p:graphicFrame>
      <p:sp>
        <p:nvSpPr>
          <p:cNvPr id="6" name="Title 3"/>
          <p:cNvSpPr txBox="1">
            <a:spLocks/>
          </p:cNvSpPr>
          <p:nvPr/>
        </p:nvSpPr>
        <p:spPr>
          <a:xfrm>
            <a:off x="200612" y="974727"/>
            <a:ext cx="8727141"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hi-IN" sz="2400" b="1" dirty="0">
                <a:latin typeface="+mn-lt"/>
              </a:rPr>
              <a:t>अभ्यास</a:t>
            </a:r>
            <a:r>
              <a:rPr lang="x-none" sz="2400" b="1">
                <a:latin typeface="+mn-lt"/>
              </a:rPr>
              <a:t> </a:t>
            </a:r>
            <a:r>
              <a:rPr lang="x-none" sz="2400" b="1" dirty="0">
                <a:latin typeface="+mn-lt"/>
              </a:rPr>
              <a:t>1: सुंदरी गारमेंट शॉप के लिए स्टॉक रजिस्टर का प्रारूप</a:t>
            </a:r>
            <a:endParaRPr lang="en-US" sz="2400" b="1" dirty="0">
              <a:latin typeface="+mn-lt"/>
            </a:endParaRPr>
          </a:p>
        </p:txBody>
      </p:sp>
      <p:sp>
        <p:nvSpPr>
          <p:cNvPr id="7"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5BBE51A9-23E9-D843-938A-95E557A2E744}" type="slidenum">
              <a:rPr lang="en-US" sz="1600" b="1" smtClean="0">
                <a:solidFill>
                  <a:prstClr val="black"/>
                </a:solidFill>
              </a:rPr>
              <a:t>31</a:t>
            </a:fld>
            <a:endParaRPr lang="en-US" sz="1600" b="1" dirty="0">
              <a:solidFill>
                <a:prstClr val="black"/>
              </a:solidFill>
            </a:endParaRPr>
          </a:p>
        </p:txBody>
      </p:sp>
    </p:spTree>
    <p:extLst>
      <p:ext uri="{BB962C8B-B14F-4D97-AF65-F5344CB8AC3E}">
        <p14:creationId xmlns:p14="http://schemas.microsoft.com/office/powerpoint/2010/main" val="514184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5" y="176868"/>
            <a:ext cx="8727141" cy="656850"/>
          </a:xfrm>
          <a:ln>
            <a:solidFill>
              <a:schemeClr val="tx1"/>
            </a:solidFill>
          </a:ln>
        </p:spPr>
        <p:txBody>
          <a:bodyPr>
            <a:noAutofit/>
          </a:bodyPr>
          <a:lstStyle/>
          <a:p>
            <a:pPr algn="ctr"/>
            <a:r>
              <a:rPr lang="en-US" sz="2400" b="1" dirty="0">
                <a:latin typeface="+mn-lt"/>
              </a:rPr>
              <a:t>Exercise 2: Stock register format for </a:t>
            </a:r>
            <a:r>
              <a:rPr lang="en-US" sz="2400" b="1" dirty="0" err="1">
                <a:latin typeface="+mn-lt"/>
              </a:rPr>
              <a:t>Sundari’s</a:t>
            </a:r>
            <a:r>
              <a:rPr lang="en-US" sz="2400" b="1" dirty="0">
                <a:latin typeface="+mn-lt"/>
              </a:rPr>
              <a:t> Garments Store</a:t>
            </a:r>
          </a:p>
        </p:txBody>
      </p:sp>
      <p:graphicFrame>
        <p:nvGraphicFramePr>
          <p:cNvPr id="20" name="Content Placeholder 3"/>
          <p:cNvGraphicFramePr>
            <a:graphicFrameLocks noGrp="1"/>
          </p:cNvGraphicFramePr>
          <p:nvPr>
            <p:ph idx="1"/>
            <p:extLst>
              <p:ext uri="{D42A27DB-BD31-4B8C-83A1-F6EECF244321}">
                <p14:modId xmlns:p14="http://schemas.microsoft.com/office/powerpoint/2010/main" val="1437710575"/>
              </p:ext>
            </p:extLst>
          </p:nvPr>
        </p:nvGraphicFramePr>
        <p:xfrm>
          <a:off x="200612" y="1772586"/>
          <a:ext cx="8733536" cy="4551893"/>
        </p:xfrm>
        <a:graphic>
          <a:graphicData uri="http://schemas.openxmlformats.org/drawingml/2006/table">
            <a:tbl>
              <a:tblPr firstRow="1" bandRow="1">
                <a:tableStyleId>{5940675A-B579-460E-94D1-54222C63F5DA}</a:tableStyleId>
              </a:tblPr>
              <a:tblGrid>
                <a:gridCol w="1247648">
                  <a:extLst>
                    <a:ext uri="{9D8B030D-6E8A-4147-A177-3AD203B41FA5}">
                      <a16:colId xmlns:a16="http://schemas.microsoft.com/office/drawing/2014/main" val="20000"/>
                    </a:ext>
                  </a:extLst>
                </a:gridCol>
                <a:gridCol w="1247648">
                  <a:extLst>
                    <a:ext uri="{9D8B030D-6E8A-4147-A177-3AD203B41FA5}">
                      <a16:colId xmlns:a16="http://schemas.microsoft.com/office/drawing/2014/main" val="20001"/>
                    </a:ext>
                  </a:extLst>
                </a:gridCol>
                <a:gridCol w="1247648">
                  <a:extLst>
                    <a:ext uri="{9D8B030D-6E8A-4147-A177-3AD203B41FA5}">
                      <a16:colId xmlns:a16="http://schemas.microsoft.com/office/drawing/2014/main" val="20002"/>
                    </a:ext>
                  </a:extLst>
                </a:gridCol>
                <a:gridCol w="1247648">
                  <a:extLst>
                    <a:ext uri="{9D8B030D-6E8A-4147-A177-3AD203B41FA5}">
                      <a16:colId xmlns:a16="http://schemas.microsoft.com/office/drawing/2014/main" val="20003"/>
                    </a:ext>
                  </a:extLst>
                </a:gridCol>
                <a:gridCol w="1247648">
                  <a:extLst>
                    <a:ext uri="{9D8B030D-6E8A-4147-A177-3AD203B41FA5}">
                      <a16:colId xmlns:a16="http://schemas.microsoft.com/office/drawing/2014/main" val="20004"/>
                    </a:ext>
                  </a:extLst>
                </a:gridCol>
                <a:gridCol w="1247648">
                  <a:extLst>
                    <a:ext uri="{9D8B030D-6E8A-4147-A177-3AD203B41FA5}">
                      <a16:colId xmlns:a16="http://schemas.microsoft.com/office/drawing/2014/main" val="20005"/>
                    </a:ext>
                  </a:extLst>
                </a:gridCol>
                <a:gridCol w="1247648">
                  <a:extLst>
                    <a:ext uri="{9D8B030D-6E8A-4147-A177-3AD203B41FA5}">
                      <a16:colId xmlns:a16="http://schemas.microsoft.com/office/drawing/2014/main" val="20006"/>
                    </a:ext>
                  </a:extLst>
                </a:gridCol>
              </a:tblGrid>
              <a:tr h="371878">
                <a:tc>
                  <a:txBody>
                    <a:bodyPr/>
                    <a:lstStyle/>
                    <a:p>
                      <a:pPr algn="ctr" fontAlgn="b"/>
                      <a:r>
                        <a:rPr lang="en-US" sz="1800" u="none" strike="noStrike" dirty="0">
                          <a:effectLst/>
                          <a:latin typeface="+mn-lt"/>
                          <a:cs typeface="Calibri (Body)"/>
                        </a:rPr>
                        <a:t>A</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a:effectLst/>
                          <a:latin typeface="+mn-lt"/>
                          <a:cs typeface="Calibri (Body)"/>
                        </a:rPr>
                        <a:t>B</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a:r>
                        <a:rPr lang="en-US" dirty="0"/>
                        <a:t>C</a:t>
                      </a:r>
                    </a:p>
                  </a:txBody>
                  <a:tcPr marL="12700" marR="12700" marT="12700" marB="0" anchor="ctr"/>
                </a:tc>
                <a:tc>
                  <a:txBody>
                    <a:bodyPr/>
                    <a:lstStyle/>
                    <a:p>
                      <a:pPr algn="ctr" fontAlgn="b"/>
                      <a:r>
                        <a:rPr lang="en-US" sz="1800" u="none" strike="noStrike" dirty="0">
                          <a:effectLst/>
                          <a:latin typeface="+mn-lt"/>
                          <a:cs typeface="Calibri (Body)"/>
                        </a:rPr>
                        <a:t>D</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a:effectLst/>
                          <a:latin typeface="+mn-lt"/>
                          <a:cs typeface="Calibri (Body)"/>
                        </a:rPr>
                        <a:t>E</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a:effectLst/>
                          <a:latin typeface="+mn-lt"/>
                          <a:cs typeface="Calibri (Body)"/>
                        </a:rPr>
                        <a:t>F</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a:effectLst/>
                          <a:latin typeface="+mn-lt"/>
                          <a:cs typeface="Calibri (Body)"/>
                        </a:rPr>
                        <a:t>G</a:t>
                      </a:r>
                      <a:endParaRPr lang="en-US" sz="1800" b="1" i="0" u="none" strike="noStrike" dirty="0">
                        <a:solidFill>
                          <a:srgbClr val="000000"/>
                        </a:solidFill>
                        <a:effectLst/>
                        <a:latin typeface="+mn-lt"/>
                        <a:cs typeface="Calibri (Body)"/>
                      </a:endParaRPr>
                    </a:p>
                  </a:txBody>
                  <a:tcPr marL="12700" marR="12700" marT="12700" marB="0" anchor="ctr"/>
                </a:tc>
                <a:extLst>
                  <a:ext uri="{0D108BD9-81ED-4DB2-BD59-A6C34878D82A}">
                    <a16:rowId xmlns:a16="http://schemas.microsoft.com/office/drawing/2014/main" val="10000"/>
                  </a:ext>
                </a:extLst>
              </a:tr>
              <a:tr h="1113087">
                <a:tc>
                  <a:txBody>
                    <a:bodyPr/>
                    <a:lstStyle/>
                    <a:p>
                      <a:pPr algn="ctr" fontAlgn="b"/>
                      <a:r>
                        <a:rPr lang="de-DE" sz="1800" u="none" strike="noStrike" dirty="0">
                          <a:solidFill>
                            <a:srgbClr val="000000"/>
                          </a:solidFill>
                          <a:effectLst/>
                          <a:latin typeface="+mn-lt"/>
                          <a:cs typeface="Calibri (Body)"/>
                        </a:rPr>
                        <a:t>Date</a:t>
                      </a:r>
                      <a:endParaRPr lang="de-DE"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a:solidFill>
                            <a:srgbClr val="000000"/>
                          </a:solidFill>
                          <a:effectLst/>
                          <a:latin typeface="+mn-lt"/>
                          <a:cs typeface="Calibri (Body)"/>
                        </a:rPr>
                        <a:t>Item/s</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it-IT" sz="1800" u="none" strike="noStrike" dirty="0">
                          <a:solidFill>
                            <a:srgbClr val="000000"/>
                          </a:solidFill>
                          <a:effectLst/>
                          <a:latin typeface="+mn-lt"/>
                          <a:cs typeface="Calibri (Body)"/>
                        </a:rPr>
                        <a:t>Quantity purchased</a:t>
                      </a:r>
                      <a:endParaRPr lang="it-IT" sz="1800" b="1" i="0" u="none" strike="noStrike" dirty="0">
                        <a:solidFill>
                          <a:srgbClr val="000000"/>
                        </a:solidFill>
                        <a:effectLst/>
                        <a:latin typeface="+mn-lt"/>
                        <a:cs typeface="Calibri (Body)"/>
                      </a:endParaRPr>
                    </a:p>
                  </a:txBody>
                  <a:tcPr marL="12700" marR="12700" marT="12700" marB="0" anchor="ctr"/>
                </a:tc>
                <a:tc>
                  <a:txBody>
                    <a:bodyPr/>
                    <a:lstStyle/>
                    <a:p>
                      <a:pPr algn="ctr"/>
                      <a:r>
                        <a:rPr lang="en-US" sz="1800" dirty="0">
                          <a:latin typeface="+mn-lt"/>
                          <a:cs typeface="Calibri (Body)"/>
                        </a:rPr>
                        <a:t>Total Purchases (</a:t>
                      </a:r>
                      <a:r>
                        <a:rPr lang="en-US" sz="1800" dirty="0" err="1">
                          <a:latin typeface="+mn-lt"/>
                          <a:cs typeface="Calibri (Body)"/>
                        </a:rPr>
                        <a:t>Rs</a:t>
                      </a:r>
                      <a:r>
                        <a:rPr lang="en-US" sz="1800" dirty="0">
                          <a:latin typeface="+mn-lt"/>
                          <a:cs typeface="Calibri (Body)"/>
                        </a:rPr>
                        <a:t>.)</a:t>
                      </a:r>
                    </a:p>
                  </a:txBody>
                  <a:tcPr marL="12700" marR="12700" marT="12700" marB="0" anchor="ctr"/>
                </a:tc>
                <a:tc>
                  <a:txBody>
                    <a:bodyPr/>
                    <a:lstStyle/>
                    <a:p>
                      <a:pPr algn="ctr" fontAlgn="b"/>
                      <a:r>
                        <a:rPr lang="es-ES_tradnl" sz="1800" b="0" i="0" u="none" strike="noStrike" dirty="0">
                          <a:solidFill>
                            <a:srgbClr val="000000"/>
                          </a:solidFill>
                          <a:effectLst/>
                          <a:latin typeface="+mn-lt"/>
                          <a:cs typeface="Calibri (Body)"/>
                        </a:rPr>
                        <a:t>Sales Quantity</a:t>
                      </a:r>
                    </a:p>
                  </a:txBody>
                  <a:tcPr marL="12700" marR="12700" marT="12700" marB="0" anchor="ctr"/>
                </a:tc>
                <a:tc>
                  <a:txBody>
                    <a:bodyPr/>
                    <a:lstStyle/>
                    <a:p>
                      <a:pPr algn="ctr" fontAlgn="b"/>
                      <a:r>
                        <a:rPr lang="es-ES_tradnl" sz="1800" u="none" strike="noStrike" dirty="0">
                          <a:solidFill>
                            <a:srgbClr val="000000"/>
                          </a:solidFill>
                          <a:effectLst/>
                          <a:latin typeface="+mn-lt"/>
                          <a:cs typeface="Calibri (Body)"/>
                        </a:rPr>
                        <a:t>Total </a:t>
                      </a:r>
                      <a:r>
                        <a:rPr lang="es-ES_tradnl" sz="1800" u="none" strike="noStrike" dirty="0" err="1">
                          <a:solidFill>
                            <a:srgbClr val="000000"/>
                          </a:solidFill>
                          <a:effectLst/>
                          <a:latin typeface="+mn-lt"/>
                          <a:cs typeface="Calibri (Body)"/>
                        </a:rPr>
                        <a:t>cost</a:t>
                      </a:r>
                      <a:r>
                        <a:rPr lang="es-ES_tradnl" sz="1800" u="none" strike="noStrike" baseline="0" dirty="0">
                          <a:solidFill>
                            <a:srgbClr val="000000"/>
                          </a:solidFill>
                          <a:effectLst/>
                          <a:latin typeface="+mn-lt"/>
                          <a:cs typeface="Calibri (Body)"/>
                        </a:rPr>
                        <a:t> of </a:t>
                      </a:r>
                      <a:r>
                        <a:rPr lang="es-ES_tradnl" sz="1800" u="none" strike="noStrike" baseline="0" dirty="0" err="1">
                          <a:solidFill>
                            <a:srgbClr val="000000"/>
                          </a:solidFill>
                          <a:effectLst/>
                          <a:latin typeface="+mn-lt"/>
                          <a:cs typeface="Calibri (Body)"/>
                        </a:rPr>
                        <a:t>the</a:t>
                      </a:r>
                      <a:r>
                        <a:rPr lang="es-ES_tradnl" sz="1800" u="none" strike="noStrike" baseline="0" dirty="0">
                          <a:solidFill>
                            <a:srgbClr val="000000"/>
                          </a:solidFill>
                          <a:effectLst/>
                          <a:latin typeface="+mn-lt"/>
                          <a:cs typeface="Calibri (Body)"/>
                        </a:rPr>
                        <a:t> </a:t>
                      </a:r>
                      <a:r>
                        <a:rPr lang="es-ES_tradnl" sz="1800" u="none" strike="noStrike" baseline="0" dirty="0" err="1">
                          <a:solidFill>
                            <a:srgbClr val="000000"/>
                          </a:solidFill>
                          <a:effectLst/>
                          <a:latin typeface="+mn-lt"/>
                          <a:cs typeface="Calibri (Body)"/>
                        </a:rPr>
                        <a:t>item</a:t>
                      </a:r>
                      <a:r>
                        <a:rPr lang="es-ES_tradnl" sz="1800" u="none" strike="noStrike" baseline="0" dirty="0">
                          <a:solidFill>
                            <a:srgbClr val="000000"/>
                          </a:solidFill>
                          <a:effectLst/>
                          <a:latin typeface="+mn-lt"/>
                          <a:cs typeface="Calibri (Body)"/>
                        </a:rPr>
                        <a:t>/s </a:t>
                      </a:r>
                      <a:r>
                        <a:rPr lang="es-ES_tradnl" sz="1800" u="none" strike="noStrike" baseline="0" dirty="0" err="1">
                          <a:solidFill>
                            <a:srgbClr val="000000"/>
                          </a:solidFill>
                          <a:effectLst/>
                          <a:latin typeface="+mn-lt"/>
                          <a:cs typeface="Calibri (Body)"/>
                        </a:rPr>
                        <a:t>sold</a:t>
                      </a:r>
                      <a:r>
                        <a:rPr lang="es-ES_tradnl" sz="1800" u="none" strike="noStrike" baseline="0" dirty="0">
                          <a:solidFill>
                            <a:srgbClr val="000000"/>
                          </a:solidFill>
                          <a:effectLst/>
                          <a:latin typeface="+mn-lt"/>
                          <a:cs typeface="Calibri (Body)"/>
                        </a:rPr>
                        <a:t> </a:t>
                      </a:r>
                      <a:r>
                        <a:rPr lang="es-ES_tradnl" sz="1800" u="none" strike="noStrike" dirty="0">
                          <a:solidFill>
                            <a:srgbClr val="000000"/>
                          </a:solidFill>
                          <a:effectLst/>
                          <a:latin typeface="+mn-lt"/>
                          <a:cs typeface="Calibri (Body)"/>
                        </a:rPr>
                        <a:t>(</a:t>
                      </a:r>
                      <a:r>
                        <a:rPr lang="es-ES_tradnl" sz="1800" u="none" strike="noStrike" dirty="0" err="1">
                          <a:solidFill>
                            <a:srgbClr val="000000"/>
                          </a:solidFill>
                          <a:effectLst/>
                          <a:latin typeface="+mn-lt"/>
                          <a:cs typeface="Calibri (Body)"/>
                        </a:rPr>
                        <a:t>Rs</a:t>
                      </a:r>
                      <a:r>
                        <a:rPr lang="es-ES_tradnl" sz="1800" u="none" strike="noStrike" dirty="0">
                          <a:solidFill>
                            <a:srgbClr val="000000"/>
                          </a:solidFill>
                          <a:effectLst/>
                          <a:latin typeface="+mn-lt"/>
                          <a:cs typeface="Calibri (Body)"/>
                        </a:rPr>
                        <a:t>.)</a:t>
                      </a:r>
                      <a:endParaRPr lang="es-ES_tradnl"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a:solidFill>
                            <a:srgbClr val="000000"/>
                          </a:solidFill>
                          <a:effectLst/>
                          <a:latin typeface="+mn-lt"/>
                          <a:cs typeface="Calibri (Body)"/>
                        </a:rPr>
                        <a:t>Total sales (</a:t>
                      </a:r>
                      <a:r>
                        <a:rPr lang="en-US" sz="1800" u="none" strike="noStrike" dirty="0" err="1">
                          <a:solidFill>
                            <a:srgbClr val="000000"/>
                          </a:solidFill>
                          <a:effectLst/>
                          <a:latin typeface="+mn-lt"/>
                          <a:cs typeface="Calibri (Body)"/>
                        </a:rPr>
                        <a:t>Rs</a:t>
                      </a:r>
                      <a:r>
                        <a:rPr lang="en-US" sz="1800" u="none" strike="noStrike" dirty="0">
                          <a:solidFill>
                            <a:srgbClr val="000000"/>
                          </a:solidFill>
                          <a:effectLst/>
                          <a:latin typeface="+mn-lt"/>
                          <a:cs typeface="Calibri (Body)"/>
                        </a:rPr>
                        <a:t>.)</a:t>
                      </a:r>
                      <a:endParaRPr lang="en-US" sz="1800" b="1" i="0" u="none" strike="noStrike" dirty="0">
                        <a:solidFill>
                          <a:srgbClr val="000000"/>
                        </a:solidFill>
                        <a:effectLst/>
                        <a:latin typeface="+mn-lt"/>
                        <a:cs typeface="Calibri (Body)"/>
                      </a:endParaRPr>
                    </a:p>
                  </a:txBody>
                  <a:tcPr marL="12700" marR="12700" marT="12700" marB="0" anchor="ctr"/>
                </a:tc>
                <a:extLst>
                  <a:ext uri="{0D108BD9-81ED-4DB2-BD59-A6C34878D82A}">
                    <a16:rowId xmlns:a16="http://schemas.microsoft.com/office/drawing/2014/main" val="10001"/>
                  </a:ext>
                </a:extLst>
              </a:tr>
              <a:tr h="371878">
                <a:tc>
                  <a:txBody>
                    <a:bodyPr/>
                    <a:lstStyle/>
                    <a:p>
                      <a:pPr algn="ctr" fontAlgn="b"/>
                      <a:r>
                        <a:rPr lang="x-none" sz="1800" b="0" i="0" u="none" strike="noStrike" dirty="0">
                          <a:solidFill>
                            <a:srgbClr val="000000"/>
                          </a:solidFill>
                          <a:effectLst/>
                          <a:latin typeface="+mn-lt"/>
                          <a:cs typeface="Calibri (Body)"/>
                        </a:rPr>
                        <a:t>दिनांक </a:t>
                      </a:r>
                      <a:endParaRPr lang="de-DE"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c>
                  <a:txBody>
                    <a:bodyPr/>
                    <a:lstStyle/>
                    <a:p>
                      <a:pPr algn="ctr" fontAlgn="b"/>
                      <a:r>
                        <a:rPr lang="x-none" sz="1800" b="0" i="0" u="none" strike="noStrike" dirty="0">
                          <a:solidFill>
                            <a:srgbClr val="000000"/>
                          </a:solidFill>
                          <a:effectLst/>
                          <a:latin typeface="+mn-lt"/>
                          <a:cs typeface="Calibri (Body)"/>
                        </a:rPr>
                        <a:t>वस्तुएं</a:t>
                      </a:r>
                      <a:endParaRPr lang="en-US"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c>
                  <a:txBody>
                    <a:bodyPr/>
                    <a:lstStyle/>
                    <a:p>
                      <a:pPr algn="ctr" fontAlgn="b"/>
                      <a:r>
                        <a:rPr lang="hi-IN" sz="1800" b="0" i="0" u="none" strike="noStrike" dirty="0">
                          <a:solidFill>
                            <a:srgbClr val="000000"/>
                          </a:solidFill>
                          <a:effectLst/>
                          <a:latin typeface="+mn-lt"/>
                          <a:cs typeface="Calibri (Body)"/>
                        </a:rPr>
                        <a:t>खरीदारी</a:t>
                      </a:r>
                      <a:r>
                        <a:rPr lang="x-none" sz="1800" b="0" i="0" u="none" strike="noStrike">
                          <a:solidFill>
                            <a:srgbClr val="000000"/>
                          </a:solidFill>
                          <a:effectLst/>
                          <a:latin typeface="+mn-lt"/>
                          <a:cs typeface="Calibri (Body)"/>
                        </a:rPr>
                        <a:t> </a:t>
                      </a:r>
                      <a:r>
                        <a:rPr lang="x-none" sz="1800" b="0" i="0" u="none" strike="noStrike" dirty="0">
                          <a:solidFill>
                            <a:srgbClr val="000000"/>
                          </a:solidFill>
                          <a:effectLst/>
                          <a:latin typeface="+mn-lt"/>
                          <a:cs typeface="Calibri (Body)"/>
                        </a:rPr>
                        <a:t>गई मात्रा</a:t>
                      </a:r>
                      <a:endParaRPr lang="it-IT"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c>
                  <a:txBody>
                    <a:bodyPr/>
                    <a:lstStyle/>
                    <a:p>
                      <a:pPr algn="ctr"/>
                      <a:r>
                        <a:rPr lang="x-none" sz="1800">
                          <a:latin typeface="+mn-lt"/>
                          <a:cs typeface="Calibri (Body)"/>
                        </a:rPr>
                        <a:t>कुल </a:t>
                      </a:r>
                      <a:r>
                        <a:rPr lang="hi-IN" sz="1800" dirty="0">
                          <a:latin typeface="+mn-lt"/>
                          <a:cs typeface="Calibri (Body)"/>
                        </a:rPr>
                        <a:t>खरीदारी</a:t>
                      </a:r>
                      <a:r>
                        <a:rPr lang="x-none" sz="1800">
                          <a:latin typeface="+mn-lt"/>
                          <a:cs typeface="Calibri (Body)"/>
                        </a:rPr>
                        <a:t> </a:t>
                      </a:r>
                      <a:r>
                        <a:rPr lang="x-none" sz="1800" dirty="0">
                          <a:latin typeface="+mn-lt"/>
                          <a:cs typeface="Calibri (Body)"/>
                        </a:rPr>
                        <a:t>(रु.)</a:t>
                      </a:r>
                      <a:endParaRPr lang="en-US" sz="1800" dirty="0">
                        <a:latin typeface="+mn-lt"/>
                        <a:cs typeface="Calibri (Body)"/>
                      </a:endParaRPr>
                    </a:p>
                  </a:txBody>
                  <a:tcPr marL="12700" marR="12700" marT="12700" marB="0" anchor="ctr">
                    <a:solidFill>
                      <a:schemeClr val="bg2">
                        <a:lumMod val="90000"/>
                      </a:schemeClr>
                    </a:solidFill>
                  </a:tcPr>
                </a:tc>
                <a:tc>
                  <a:txBody>
                    <a:bodyPr/>
                    <a:lstStyle/>
                    <a:p>
                      <a:pPr algn="ctr" fontAlgn="b"/>
                      <a:r>
                        <a:rPr lang="x-none" sz="1800" b="0" i="0" u="none" strike="noStrike" dirty="0">
                          <a:solidFill>
                            <a:srgbClr val="000000"/>
                          </a:solidFill>
                          <a:effectLst/>
                          <a:latin typeface="+mn-lt"/>
                          <a:cs typeface="Calibri (Body)"/>
                        </a:rPr>
                        <a:t>बिक्री की मात्रा</a:t>
                      </a:r>
                      <a:endParaRPr lang="es-ES_tradnl"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c>
                  <a:txBody>
                    <a:bodyPr/>
                    <a:lstStyle/>
                    <a:p>
                      <a:pPr algn="ctr" fontAlgn="b"/>
                      <a:r>
                        <a:rPr lang="x-none" sz="1800" b="0" i="0" u="none" strike="noStrike" dirty="0">
                          <a:solidFill>
                            <a:srgbClr val="000000"/>
                          </a:solidFill>
                          <a:effectLst/>
                          <a:latin typeface="+mn-lt"/>
                          <a:cs typeface="Calibri (Body)"/>
                        </a:rPr>
                        <a:t>बेची गई वस्तुओं की लागत (रु.)</a:t>
                      </a:r>
                      <a:endParaRPr lang="es-ES_tradnl"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c>
                  <a:txBody>
                    <a:bodyPr/>
                    <a:lstStyle/>
                    <a:p>
                      <a:pPr algn="ctr" fontAlgn="b"/>
                      <a:r>
                        <a:rPr lang="x-none" sz="1800" b="0" i="0" u="none" strike="noStrike" dirty="0">
                          <a:solidFill>
                            <a:srgbClr val="000000"/>
                          </a:solidFill>
                          <a:effectLst/>
                          <a:latin typeface="+mn-lt"/>
                          <a:cs typeface="Calibri (Body)"/>
                        </a:rPr>
                        <a:t>कुल बिक्री (रु.)</a:t>
                      </a:r>
                      <a:endParaRPr lang="en-US"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extLst>
                  <a:ext uri="{0D108BD9-81ED-4DB2-BD59-A6C34878D82A}">
                    <a16:rowId xmlns:a16="http://schemas.microsoft.com/office/drawing/2014/main" val="10002"/>
                  </a:ext>
                </a:extLst>
              </a:tr>
              <a:tr h="371878">
                <a:tc>
                  <a:txBody>
                    <a:bodyPr/>
                    <a:lstStyle/>
                    <a:p>
                      <a:pPr algn="ctr" fontAlgn="b"/>
                      <a:r>
                        <a:rPr lang="sk-SK" sz="1800" b="0" i="0" u="none" strike="noStrike" dirty="0">
                          <a:solidFill>
                            <a:srgbClr val="000000"/>
                          </a:solidFill>
                          <a:effectLst/>
                          <a:latin typeface="+mn-lt"/>
                          <a:cs typeface="Calibri (Body)"/>
                        </a:rPr>
                        <a:t>2/1/2016</a:t>
                      </a:r>
                    </a:p>
                  </a:txBody>
                  <a:tcPr marL="12700" marR="12700" marT="12700" marB="0" anchor="ctr">
                    <a:solidFill>
                      <a:srgbClr val="FFE699"/>
                    </a:solidFill>
                  </a:tcPr>
                </a:tc>
                <a:tc>
                  <a:txBody>
                    <a:bodyPr/>
                    <a:lstStyle/>
                    <a:p>
                      <a:pPr algn="ctr" fontAlgn="b"/>
                      <a:r>
                        <a:rPr lang="sk-SK" sz="1800" b="0" i="0" u="none" strike="noStrike" dirty="0">
                          <a:solidFill>
                            <a:srgbClr val="000000"/>
                          </a:solidFill>
                          <a:effectLst/>
                          <a:latin typeface="+mn-lt"/>
                          <a:cs typeface="Calibri (Body)"/>
                        </a:rPr>
                        <a:t>Saree</a:t>
                      </a:r>
                    </a:p>
                  </a:txBody>
                  <a:tcPr marL="12700" marR="12700" marT="12700" marB="0" anchor="ctr">
                    <a:solidFill>
                      <a:srgbClr val="FFE699"/>
                    </a:solidFill>
                  </a:tcPr>
                </a:tc>
                <a:tc>
                  <a:txBody>
                    <a:bodyPr/>
                    <a:lstStyle/>
                    <a:p>
                      <a:pPr algn="ctr" fontAlgn="b"/>
                      <a:r>
                        <a:rPr lang="sk-SK" sz="1800" b="0" i="0" u="none" strike="noStrike" dirty="0">
                          <a:solidFill>
                            <a:srgbClr val="000000"/>
                          </a:solidFill>
                          <a:effectLst/>
                          <a:latin typeface="+mn-lt"/>
                          <a:cs typeface="Calibri (Body)"/>
                        </a:rPr>
                        <a:t>10</a:t>
                      </a:r>
                    </a:p>
                  </a:txBody>
                  <a:tcPr marL="12700" marR="12700" marT="12700" marB="0" anchor="ctr">
                    <a:solidFill>
                      <a:srgbClr val="FFE699"/>
                    </a:solidFill>
                  </a:tcPr>
                </a:tc>
                <a:tc>
                  <a:txBody>
                    <a:bodyPr/>
                    <a:lstStyle/>
                    <a:p>
                      <a:pPr algn="ctr"/>
                      <a:r>
                        <a:rPr lang="en-US" sz="1800" b="0" dirty="0">
                          <a:latin typeface="+mn-lt"/>
                          <a:cs typeface="Calibri (Body)"/>
                        </a:rPr>
                        <a:t>2500</a:t>
                      </a:r>
                    </a:p>
                  </a:txBody>
                  <a:tcPr marL="12700" marR="12700" marT="12700" marB="0" anchor="ctr">
                    <a:solidFill>
                      <a:srgbClr val="FFE699"/>
                    </a:solid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solidFill>
                      <a:srgbClr val="FFE699"/>
                    </a:solidFill>
                  </a:tcPr>
                </a:tc>
                <a:tc>
                  <a:txBody>
                    <a:bodyPr/>
                    <a:lstStyle/>
                    <a:p>
                      <a:pPr algn="ctr" fontAlgn="b"/>
                      <a:r>
                        <a:rPr lang="sk-SK" sz="1800" b="0" i="0" u="none" strike="noStrike" dirty="0">
                          <a:solidFill>
                            <a:srgbClr val="000000"/>
                          </a:solidFill>
                          <a:effectLst/>
                          <a:latin typeface="+mn-lt"/>
                          <a:cs typeface="Calibri (Body)"/>
                        </a:rPr>
                        <a:t>-</a:t>
                      </a:r>
                    </a:p>
                  </a:txBody>
                  <a:tcPr marL="12700" marR="12700" marT="12700" marB="0" anchor="ctr">
                    <a:solidFill>
                      <a:srgbClr val="FFE699"/>
                    </a:solidFill>
                  </a:tcPr>
                </a:tc>
                <a:tc>
                  <a:txBody>
                    <a:bodyPr/>
                    <a:lstStyle/>
                    <a:p>
                      <a:pPr algn="ctr" fontAlgn="b"/>
                      <a:r>
                        <a:rPr lang="sk-SK" sz="1800" b="0" i="0" u="none" strike="noStrike" dirty="0">
                          <a:solidFill>
                            <a:srgbClr val="000000"/>
                          </a:solidFill>
                          <a:effectLst/>
                          <a:latin typeface="+mn-lt"/>
                          <a:cs typeface="Calibri (Body)"/>
                        </a:rPr>
                        <a:t>-</a:t>
                      </a:r>
                    </a:p>
                  </a:txBody>
                  <a:tcPr marL="12700" marR="12700" marT="12700" marB="0" anchor="ctr">
                    <a:solidFill>
                      <a:srgbClr val="FFE699"/>
                    </a:solidFill>
                  </a:tcPr>
                </a:tc>
                <a:extLst>
                  <a:ext uri="{0D108BD9-81ED-4DB2-BD59-A6C34878D82A}">
                    <a16:rowId xmlns:a16="http://schemas.microsoft.com/office/drawing/2014/main" val="10003"/>
                  </a:ext>
                </a:extLst>
              </a:tr>
              <a:tr h="371878">
                <a:tc>
                  <a:txBody>
                    <a:bodyPr/>
                    <a:lstStyle/>
                    <a:p>
                      <a:pPr algn="ctr" fontAlgn="b"/>
                      <a:r>
                        <a:rPr lang="sk-SK" sz="1800" u="none" strike="noStrike" dirty="0">
                          <a:solidFill>
                            <a:schemeClr val="bg1">
                              <a:lumMod val="95000"/>
                            </a:schemeClr>
                          </a:solidFill>
                          <a:effectLst/>
                          <a:latin typeface="+mn-lt"/>
                          <a:cs typeface="Calibri (Body)"/>
                        </a:rPr>
                        <a:t> </a:t>
                      </a:r>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tc>
                  <a:txBody>
                    <a:bodyPr/>
                    <a:lstStyle/>
                    <a:p>
                      <a:pPr algn="ctr" fontAlgn="b"/>
                      <a:r>
                        <a:rPr lang="sk-SK" sz="1800" u="none" strike="noStrike" dirty="0">
                          <a:solidFill>
                            <a:schemeClr val="bg1">
                              <a:lumMod val="95000"/>
                            </a:schemeClr>
                          </a:solidFill>
                          <a:effectLst/>
                          <a:latin typeface="+mn-lt"/>
                          <a:cs typeface="Calibri (Body)"/>
                        </a:rPr>
                        <a:t> </a:t>
                      </a:r>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tc>
                  <a:txBody>
                    <a:bodyPr/>
                    <a:lstStyle/>
                    <a:p>
                      <a:pPr algn="ctr"/>
                      <a:endParaRPr lang="en-US" sz="1800" dirty="0">
                        <a:latin typeface="+mn-lt"/>
                        <a:cs typeface="Calibri (Body)"/>
                      </a:endParaRPr>
                    </a:p>
                  </a:txBody>
                  <a:tcPr marL="12700" marR="12700" marT="12700" marB="0" anchor="ctr">
                    <a:solidFill>
                      <a:srgbClr val="FFE699"/>
                    </a:solid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tc>
                  <a:txBody>
                    <a:bodyPr/>
                    <a:lstStyle/>
                    <a:p>
                      <a:pPr algn="ctr" fontAlgn="b"/>
                      <a:r>
                        <a:rPr lang="sk-SK" sz="1800" u="none" strike="noStrike" dirty="0">
                          <a:solidFill>
                            <a:schemeClr val="bg1">
                              <a:lumMod val="95000"/>
                            </a:schemeClr>
                          </a:solidFill>
                          <a:effectLst/>
                          <a:latin typeface="+mn-lt"/>
                          <a:cs typeface="Calibri (Body)"/>
                        </a:rPr>
                        <a:t> </a:t>
                      </a:r>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tc>
                  <a:txBody>
                    <a:bodyPr/>
                    <a:lstStyle/>
                    <a:p>
                      <a:pPr algn="ctr" fontAlgn="b"/>
                      <a:r>
                        <a:rPr lang="sk-SK" sz="1800" u="none" strike="noStrike" dirty="0">
                          <a:solidFill>
                            <a:schemeClr val="bg1">
                              <a:lumMod val="95000"/>
                            </a:schemeClr>
                          </a:solidFill>
                          <a:effectLst/>
                          <a:latin typeface="+mn-lt"/>
                          <a:cs typeface="Calibri (Body)"/>
                        </a:rPr>
                        <a:t> </a:t>
                      </a:r>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extLst>
                  <a:ext uri="{0D108BD9-81ED-4DB2-BD59-A6C34878D82A}">
                    <a16:rowId xmlns:a16="http://schemas.microsoft.com/office/drawing/2014/main" val="10004"/>
                  </a:ext>
                </a:extLst>
              </a:tr>
              <a:tr h="371878">
                <a:tc>
                  <a:txBody>
                    <a:bodyPr/>
                    <a:lstStyle/>
                    <a:p>
                      <a:pPr algn="ctr" fontAlgn="b"/>
                      <a:r>
                        <a:rPr lang="sk-SK" sz="1800" b="0" i="0" u="none" strike="noStrike" dirty="0">
                          <a:solidFill>
                            <a:srgbClr val="000000"/>
                          </a:solidFill>
                          <a:effectLst/>
                          <a:latin typeface="+mn-lt"/>
                          <a:cs typeface="Calibri (Body)"/>
                        </a:rPr>
                        <a:t>2/1/2016</a:t>
                      </a:r>
                    </a:p>
                  </a:txBody>
                  <a:tcPr marL="12700" marR="12700" marT="12700" marB="0" anchor="ctr">
                    <a:solidFill>
                      <a:srgbClr val="FFE699"/>
                    </a:solidFill>
                  </a:tcPr>
                </a:tc>
                <a:tc>
                  <a:txBody>
                    <a:bodyPr/>
                    <a:lstStyle/>
                    <a:p>
                      <a:pPr algn="ctr" fontAlgn="b"/>
                      <a:r>
                        <a:rPr lang="x-none" sz="1800" b="0" i="0" u="none" strike="noStrike" dirty="0">
                          <a:solidFill>
                            <a:srgbClr val="000000"/>
                          </a:solidFill>
                          <a:effectLst/>
                          <a:latin typeface="+mn-lt"/>
                          <a:cs typeface="Calibri (Body)"/>
                        </a:rPr>
                        <a:t>साड़ी</a:t>
                      </a:r>
                      <a:endParaRPr lang="sk-SK" sz="1800" b="0" i="0" u="none" strike="noStrike" dirty="0">
                        <a:solidFill>
                          <a:srgbClr val="000000"/>
                        </a:solidFill>
                        <a:effectLst/>
                        <a:latin typeface="+mn-lt"/>
                        <a:cs typeface="Calibri (Body)"/>
                      </a:endParaRPr>
                    </a:p>
                  </a:txBody>
                  <a:tcPr marL="12700" marR="12700" marT="12700" marB="0" anchor="ctr">
                    <a:solidFill>
                      <a:srgbClr val="FFE699"/>
                    </a:solidFill>
                  </a:tcPr>
                </a:tc>
                <a:tc>
                  <a:txBody>
                    <a:bodyPr/>
                    <a:lstStyle/>
                    <a:p>
                      <a:pPr algn="ctr" fontAlgn="b"/>
                      <a:r>
                        <a:rPr lang="sk-SK" sz="1800" b="0" i="0" u="none" strike="noStrike" dirty="0">
                          <a:solidFill>
                            <a:srgbClr val="000000"/>
                          </a:solidFill>
                          <a:effectLst/>
                          <a:latin typeface="+mn-lt"/>
                          <a:cs typeface="Calibri (Body)"/>
                        </a:rPr>
                        <a:t>-</a:t>
                      </a:r>
                    </a:p>
                  </a:txBody>
                  <a:tcPr marL="12700" marR="12700" marT="12700" marB="0" anchor="ctr">
                    <a:solidFill>
                      <a:srgbClr val="FFE699"/>
                    </a:solidFill>
                  </a:tcPr>
                </a:tc>
                <a:tc>
                  <a:txBody>
                    <a:bodyPr/>
                    <a:lstStyle/>
                    <a:p>
                      <a:pPr algn="ctr"/>
                      <a:r>
                        <a:rPr lang="en-US" sz="1800" b="0" dirty="0">
                          <a:latin typeface="+mn-lt"/>
                          <a:cs typeface="Calibri (Body)"/>
                        </a:rPr>
                        <a:t>-</a:t>
                      </a:r>
                    </a:p>
                  </a:txBody>
                  <a:tcPr marL="12700" marR="12700" marT="12700" marB="0" anchor="ctr">
                    <a:solidFill>
                      <a:srgbClr val="FFE699"/>
                    </a:solidFill>
                  </a:tcPr>
                </a:tc>
                <a:tc>
                  <a:txBody>
                    <a:bodyPr/>
                    <a:lstStyle/>
                    <a:p>
                      <a:pPr algn="ctr" fontAlgn="b"/>
                      <a:r>
                        <a:rPr lang="sk-SK" sz="1800" b="0" i="0" u="none" strike="noStrike" dirty="0">
                          <a:solidFill>
                            <a:srgbClr val="000000"/>
                          </a:solidFill>
                          <a:effectLst/>
                          <a:latin typeface="+mn-lt"/>
                          <a:cs typeface="Calibri (Body)"/>
                        </a:rPr>
                        <a:t>1</a:t>
                      </a:r>
                    </a:p>
                  </a:txBody>
                  <a:tcPr marL="12700" marR="12700" marT="12700" marB="0" anchor="ctr">
                    <a:solidFill>
                      <a:srgbClr val="FFE699"/>
                    </a:solidFill>
                  </a:tcPr>
                </a:tc>
                <a:tc>
                  <a:txBody>
                    <a:bodyPr/>
                    <a:lstStyle/>
                    <a:p>
                      <a:pPr algn="ctr" fontAlgn="b"/>
                      <a:r>
                        <a:rPr lang="sk-SK" sz="1800" b="0" i="0" u="none" strike="noStrike" dirty="0">
                          <a:solidFill>
                            <a:srgbClr val="000000"/>
                          </a:solidFill>
                          <a:effectLst/>
                          <a:latin typeface="+mn-lt"/>
                          <a:cs typeface="Calibri (Body)"/>
                        </a:rPr>
                        <a:t>200</a:t>
                      </a:r>
                    </a:p>
                  </a:txBody>
                  <a:tcPr marL="12700" marR="12700" marT="12700" marB="0" anchor="ctr">
                    <a:solidFill>
                      <a:srgbClr val="FFE699"/>
                    </a:solidFill>
                  </a:tcPr>
                </a:tc>
                <a:tc>
                  <a:txBody>
                    <a:bodyPr/>
                    <a:lstStyle/>
                    <a:p>
                      <a:pPr algn="ctr" fontAlgn="b"/>
                      <a:r>
                        <a:rPr lang="sk-SK" sz="1800" b="0" i="0" u="none" strike="noStrike" dirty="0">
                          <a:solidFill>
                            <a:srgbClr val="000000"/>
                          </a:solidFill>
                          <a:effectLst/>
                          <a:latin typeface="+mn-lt"/>
                          <a:cs typeface="Calibri (Body)"/>
                        </a:rPr>
                        <a:t>400</a:t>
                      </a:r>
                    </a:p>
                  </a:txBody>
                  <a:tcPr marL="12700" marR="12700" marT="12700" marB="0" anchor="ctr">
                    <a:solidFill>
                      <a:srgbClr val="FFE699"/>
                    </a:solidFill>
                  </a:tcPr>
                </a:tc>
                <a:extLst>
                  <a:ext uri="{0D108BD9-81ED-4DB2-BD59-A6C34878D82A}">
                    <a16:rowId xmlns:a16="http://schemas.microsoft.com/office/drawing/2014/main" val="10005"/>
                  </a:ext>
                </a:extLst>
              </a:tr>
              <a:tr h="371878">
                <a:tc>
                  <a:txBody>
                    <a:bodyPr/>
                    <a:lstStyle/>
                    <a:p>
                      <a:pPr algn="ctr" fontAlgn="b"/>
                      <a:r>
                        <a:rPr lang="sk-SK" sz="1800" u="none" strike="noStrike" dirty="0">
                          <a:solidFill>
                            <a:schemeClr val="bg1">
                              <a:lumMod val="95000"/>
                            </a:schemeClr>
                          </a:solidFill>
                          <a:effectLst/>
                          <a:latin typeface="+mn-lt"/>
                          <a:cs typeface="Calibri (Body)"/>
                        </a:rPr>
                        <a:t> </a:t>
                      </a:r>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tc>
                  <a:txBody>
                    <a:bodyPr/>
                    <a:lstStyle/>
                    <a:p>
                      <a:pPr algn="ctr" fontAlgn="b"/>
                      <a:r>
                        <a:rPr lang="sk-SK" sz="1800" u="none" strike="noStrike" dirty="0">
                          <a:solidFill>
                            <a:schemeClr val="bg1">
                              <a:lumMod val="95000"/>
                            </a:schemeClr>
                          </a:solidFill>
                          <a:effectLst/>
                          <a:latin typeface="+mn-lt"/>
                          <a:cs typeface="Calibri (Body)"/>
                        </a:rPr>
                        <a:t> </a:t>
                      </a:r>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tc>
                  <a:txBody>
                    <a:bodyPr/>
                    <a:lstStyle/>
                    <a:p>
                      <a:pPr algn="ctr" fontAlgn="b"/>
                      <a:r>
                        <a:rPr lang="sk-SK" sz="1800" u="none" strike="noStrike" dirty="0">
                          <a:solidFill>
                            <a:schemeClr val="bg1">
                              <a:lumMod val="95000"/>
                            </a:schemeClr>
                          </a:solidFill>
                          <a:effectLst/>
                          <a:latin typeface="+mn-lt"/>
                          <a:cs typeface="Calibri (Body)"/>
                        </a:rPr>
                        <a:t> </a:t>
                      </a:r>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tc>
                  <a:txBody>
                    <a:bodyPr/>
                    <a:lstStyle/>
                    <a:p>
                      <a:pPr algn="ctr"/>
                      <a:endParaRPr lang="en-US" sz="1800" dirty="0">
                        <a:latin typeface="+mn-lt"/>
                        <a:cs typeface="Calibri (Body)"/>
                      </a:endParaRPr>
                    </a:p>
                  </a:txBody>
                  <a:tcPr marL="12700" marR="12700" marT="12700" marB="0" anchor="ctr">
                    <a:solidFill>
                      <a:srgbClr val="FFE699"/>
                    </a:solid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tc>
                  <a:txBody>
                    <a:bodyPr/>
                    <a:lstStyle/>
                    <a:p>
                      <a:pPr algn="ctr" fontAlgn="b"/>
                      <a:r>
                        <a:rPr lang="sk-SK" sz="1800" u="none" strike="noStrike" dirty="0">
                          <a:solidFill>
                            <a:schemeClr val="bg1">
                              <a:lumMod val="95000"/>
                            </a:schemeClr>
                          </a:solidFill>
                          <a:effectLst/>
                          <a:latin typeface="+mn-lt"/>
                          <a:cs typeface="Calibri (Body)"/>
                        </a:rPr>
                        <a:t> </a:t>
                      </a:r>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tc>
                  <a:txBody>
                    <a:bodyPr/>
                    <a:lstStyle/>
                    <a:p>
                      <a:pPr algn="ctr" fontAlgn="b"/>
                      <a:r>
                        <a:rPr lang="sk-SK" sz="1800" u="none" strike="noStrike" dirty="0">
                          <a:solidFill>
                            <a:schemeClr val="bg1">
                              <a:lumMod val="95000"/>
                            </a:schemeClr>
                          </a:solidFill>
                          <a:effectLst/>
                          <a:latin typeface="+mn-lt"/>
                          <a:cs typeface="Calibri (Body)"/>
                        </a:rPr>
                        <a:t> </a:t>
                      </a:r>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extLst>
                  <a:ext uri="{0D108BD9-81ED-4DB2-BD59-A6C34878D82A}">
                    <a16:rowId xmlns:a16="http://schemas.microsoft.com/office/drawing/2014/main" val="10006"/>
                  </a:ext>
                </a:extLst>
              </a:tr>
              <a:tr h="371878">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extLst>
                  <a:ext uri="{0D108BD9-81ED-4DB2-BD59-A6C34878D82A}">
                    <a16:rowId xmlns:a16="http://schemas.microsoft.com/office/drawing/2014/main" val="10007"/>
                  </a:ext>
                </a:extLst>
              </a:tr>
              <a:tr h="371878">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extLst>
                  <a:ext uri="{0D108BD9-81ED-4DB2-BD59-A6C34878D82A}">
                    <a16:rowId xmlns:a16="http://schemas.microsoft.com/office/drawing/2014/main" val="10008"/>
                  </a:ext>
                </a:extLst>
              </a:tr>
            </a:tbl>
          </a:graphicData>
        </a:graphic>
      </p:graphicFrame>
      <p:sp>
        <p:nvSpPr>
          <p:cNvPr id="6" name="Title 3"/>
          <p:cNvSpPr txBox="1">
            <a:spLocks/>
          </p:cNvSpPr>
          <p:nvPr/>
        </p:nvSpPr>
        <p:spPr>
          <a:xfrm>
            <a:off x="200612" y="974727"/>
            <a:ext cx="8727141"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hi-IN" sz="2400" b="1" dirty="0">
                <a:latin typeface="+mn-lt"/>
              </a:rPr>
              <a:t>अभ्यास </a:t>
            </a:r>
            <a:r>
              <a:rPr lang="en-US" sz="2400" b="1" dirty="0"/>
              <a:t>2 </a:t>
            </a:r>
            <a:r>
              <a:rPr lang="x-none" sz="2400" b="1">
                <a:latin typeface="+mn-lt"/>
              </a:rPr>
              <a:t>: </a:t>
            </a:r>
            <a:r>
              <a:rPr lang="x-none" sz="2400" b="1" dirty="0">
                <a:latin typeface="+mn-lt"/>
              </a:rPr>
              <a:t>सुंदरी गारमेंट शॉप के लिए स्टॉक रजिस्टर का प्रारूप</a:t>
            </a:r>
            <a:endParaRPr lang="en-US" sz="2400" b="1" dirty="0">
              <a:latin typeface="+mn-lt"/>
            </a:endParaRPr>
          </a:p>
        </p:txBody>
      </p:sp>
      <p:sp>
        <p:nvSpPr>
          <p:cNvPr id="7"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5BBE51A9-23E9-D843-938A-95E557A2E744}" type="slidenum">
              <a:rPr lang="en-US" sz="1600" b="1" smtClean="0">
                <a:solidFill>
                  <a:prstClr val="black"/>
                </a:solidFill>
              </a:rPr>
              <a:t>32</a:t>
            </a:fld>
            <a:endParaRPr lang="en-US" sz="1600" b="1" dirty="0">
              <a:solidFill>
                <a:prstClr val="black"/>
              </a:solidFill>
            </a:endParaRPr>
          </a:p>
        </p:txBody>
      </p:sp>
    </p:spTree>
    <p:extLst>
      <p:ext uri="{BB962C8B-B14F-4D97-AF65-F5344CB8AC3E}">
        <p14:creationId xmlns:p14="http://schemas.microsoft.com/office/powerpoint/2010/main" val="3321985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33</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67558" y="2682194"/>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spcAft>
                <a:spcPts val="800"/>
              </a:spcAft>
              <a:buFont typeface="+mj-lt"/>
              <a:buAutoNum type="arabicPeriod"/>
            </a:pPr>
            <a:r>
              <a:rPr lang="en-US" sz="2000" dirty="0"/>
              <a:t>Use of business information</a:t>
            </a:r>
          </a:p>
          <a:p>
            <a:pPr marL="457200" indent="-457200">
              <a:spcAft>
                <a:spcPts val="800"/>
              </a:spcAft>
              <a:buFont typeface="+mj-lt"/>
              <a:buAutoNum type="arabicPeriod"/>
            </a:pPr>
            <a:r>
              <a:rPr lang="en-US" sz="2000" dirty="0"/>
              <a:t>Record keeping for SVEP businesses</a:t>
            </a:r>
          </a:p>
          <a:p>
            <a:pPr marL="457200" indent="-457200">
              <a:spcAft>
                <a:spcPts val="800"/>
              </a:spcAft>
              <a:buFont typeface="+mj-lt"/>
              <a:buAutoNum type="arabicPeriod"/>
            </a:pPr>
            <a:r>
              <a:rPr lang="en-US" sz="2000" dirty="0"/>
              <a:t>Primary records in a business</a:t>
            </a:r>
          </a:p>
          <a:p>
            <a:pPr marL="457200" indent="-457200">
              <a:spcAft>
                <a:spcPts val="800"/>
              </a:spcAft>
              <a:buFont typeface="+mj-lt"/>
              <a:buAutoNum type="arabicPeriod"/>
            </a:pPr>
            <a:r>
              <a:rPr lang="en-US" sz="2000" dirty="0"/>
              <a:t>Performance Tracking Sheet</a:t>
            </a:r>
          </a:p>
          <a:p>
            <a:pPr marL="457200" indent="-457200">
              <a:spcAft>
                <a:spcPts val="800"/>
              </a:spcAft>
              <a:buFont typeface="+mj-lt"/>
              <a:buAutoNum type="arabicPeriod"/>
            </a:pPr>
            <a:r>
              <a:rPr lang="en-US" sz="2000" dirty="0"/>
              <a:t>Exercise</a:t>
            </a:r>
          </a:p>
          <a:p>
            <a:pPr marL="457200" indent="-457200">
              <a:spcAft>
                <a:spcPts val="800"/>
              </a:spcAft>
              <a:buFont typeface="+mj-lt"/>
              <a:buAutoNum type="arabicPeriod"/>
            </a:pPr>
            <a:r>
              <a:rPr lang="en-US" sz="2000" dirty="0"/>
              <a:t>Appendix - Business Profile Sheet</a:t>
            </a:r>
          </a:p>
          <a:p>
            <a:pPr marL="457200" indent="-457200">
              <a:spcAft>
                <a:spcPts val="800"/>
              </a:spcAft>
              <a:buFont typeface="+mj-lt"/>
              <a:buAutoNum type="arabicPeriod"/>
            </a:pP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5" name="Text Box 17"/>
          <p:cNvSpPr txBox="1">
            <a:spLocks noChangeArrowheads="1"/>
          </p:cNvSpPr>
          <p:nvPr/>
        </p:nvSpPr>
        <p:spPr bwMode="auto">
          <a:xfrm>
            <a:off x="-40535" y="1553126"/>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229024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2"/>
          <p:cNvSpPr txBox="1">
            <a:spLocks noChangeArrowheads="1"/>
          </p:cNvSpPr>
          <p:nvPr/>
        </p:nvSpPr>
        <p:spPr bwMode="auto">
          <a:xfrm>
            <a:off x="4686401" y="1073327"/>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spcAft>
                <a:spcPts val="800"/>
              </a:spcAft>
              <a:buFont typeface="+mj-lt"/>
              <a:buAutoNum type="arabicPeriod"/>
            </a:pPr>
            <a:r>
              <a:rPr lang="hi-IN" sz="2000" dirty="0"/>
              <a:t>व्यापार से जुड़ी जानकारी का प्रयोग  </a:t>
            </a:r>
            <a:endParaRPr lang="en-US" sz="2000" dirty="0"/>
          </a:p>
          <a:p>
            <a:pPr marL="457200" indent="-457200">
              <a:spcAft>
                <a:spcPts val="800"/>
              </a:spcAft>
              <a:buFont typeface="+mj-lt"/>
              <a:buAutoNum type="arabicPeriod"/>
            </a:pPr>
            <a:r>
              <a:rPr lang="en-US" sz="2000" dirty="0"/>
              <a:t>SVEP </a:t>
            </a:r>
            <a:r>
              <a:rPr lang="hi-IN" sz="2000" dirty="0"/>
              <a:t>व्यापार के दस्तावेजों का रिकॉर्ड रखना  </a:t>
            </a:r>
            <a:endParaRPr lang="en-US" sz="2000" dirty="0"/>
          </a:p>
          <a:p>
            <a:pPr marL="457200" indent="-457200">
              <a:spcAft>
                <a:spcPts val="800"/>
              </a:spcAft>
              <a:buFont typeface="+mj-lt"/>
              <a:buAutoNum type="arabicPeriod"/>
            </a:pPr>
            <a:r>
              <a:rPr lang="hi-IN" sz="2000" dirty="0"/>
              <a:t>व्यापार में प्राथमिक दस्तावेज  </a:t>
            </a:r>
            <a:endParaRPr lang="en-US" sz="2000" dirty="0"/>
          </a:p>
          <a:p>
            <a:pPr marL="457200" indent="-457200">
              <a:spcAft>
                <a:spcPts val="800"/>
              </a:spcAft>
              <a:buFont typeface="+mj-lt"/>
              <a:buAutoNum type="arabicPeriod"/>
            </a:pPr>
            <a:r>
              <a:rPr lang="en-US" sz="2000" dirty="0" err="1"/>
              <a:t>परफोरमेंस</a:t>
            </a:r>
            <a:r>
              <a:rPr lang="en-US" sz="2000" dirty="0"/>
              <a:t> </a:t>
            </a:r>
            <a:r>
              <a:rPr lang="en-US" sz="2000" dirty="0" err="1"/>
              <a:t>ट्रैकिंग</a:t>
            </a:r>
            <a:r>
              <a:rPr lang="en-US" sz="2000" dirty="0"/>
              <a:t> </a:t>
            </a:r>
            <a:r>
              <a:rPr lang="en-US" sz="2000" dirty="0" err="1"/>
              <a:t>शीट</a:t>
            </a:r>
            <a:r>
              <a:rPr lang="en-US" sz="2000" dirty="0"/>
              <a:t> /</a:t>
            </a:r>
            <a:r>
              <a:rPr lang="hi-IN" sz="2000" dirty="0"/>
              <a:t>कार्यप्रदर्शन निरीक्षण पत्र </a:t>
            </a:r>
            <a:endParaRPr lang="en-US" sz="2000" dirty="0"/>
          </a:p>
          <a:p>
            <a:pPr marL="457200" indent="-457200">
              <a:spcAft>
                <a:spcPts val="800"/>
              </a:spcAft>
              <a:buFont typeface="+mj-lt"/>
              <a:buAutoNum type="arabicPeriod"/>
            </a:pPr>
            <a:r>
              <a:rPr lang="hi-IN" sz="2000" dirty="0"/>
              <a:t>अभ्यास </a:t>
            </a:r>
            <a:endParaRPr lang="en-US" sz="2000" dirty="0"/>
          </a:p>
          <a:p>
            <a:pPr marL="457200" indent="-457200">
              <a:spcAft>
                <a:spcPts val="800"/>
              </a:spcAft>
              <a:buFont typeface="+mj-lt"/>
              <a:buAutoNum type="arabicPeriod"/>
            </a:pPr>
            <a:r>
              <a:rPr lang="en-US" sz="2000" dirty="0" err="1"/>
              <a:t>व्यापार</a:t>
            </a:r>
            <a:r>
              <a:rPr lang="en-US" sz="2000" dirty="0"/>
              <a:t> </a:t>
            </a:r>
            <a:r>
              <a:rPr lang="x-none" sz="2000" dirty="0"/>
              <a:t>प्रारूप </a:t>
            </a:r>
            <a:r>
              <a:rPr lang="en-US" sz="2000" dirty="0" err="1"/>
              <a:t>पत्र</a:t>
            </a:r>
            <a:r>
              <a:rPr lang="en-US" sz="2000" dirty="0"/>
              <a:t> </a:t>
            </a:r>
            <a:r>
              <a:rPr lang="hi-IN" sz="2000" dirty="0"/>
              <a:t> </a:t>
            </a:r>
            <a:endParaRPr lang="en-US" sz="2000" dirty="0"/>
          </a:p>
          <a:p>
            <a:pPr marL="457200" indent="-457200">
              <a:spcAft>
                <a:spcPts val="800"/>
              </a:spcAft>
              <a:buFont typeface="+mj-lt"/>
              <a:buAutoNum type="arabicPeriod"/>
            </a:pPr>
            <a:endParaRPr lang="en-US" sz="2000" dirty="0"/>
          </a:p>
        </p:txBody>
      </p:sp>
    </p:spTree>
    <p:extLst>
      <p:ext uri="{BB962C8B-B14F-4D97-AF65-F5344CB8AC3E}">
        <p14:creationId xmlns:p14="http://schemas.microsoft.com/office/powerpoint/2010/main" val="177269061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ln>
            <a:solidFill>
              <a:schemeClr val="tx1"/>
            </a:solidFill>
          </a:ln>
        </p:spPr>
        <p:txBody>
          <a:bodyPr>
            <a:noAutofit/>
          </a:bodyPr>
          <a:lstStyle/>
          <a:p>
            <a:r>
              <a:rPr lang="en-US" sz="2400" b="1" dirty="0">
                <a:latin typeface="+mn-lt"/>
              </a:rPr>
              <a:t>Performance Tracking (PT) Sheet</a:t>
            </a:r>
          </a:p>
        </p:txBody>
      </p:sp>
      <p:sp>
        <p:nvSpPr>
          <p:cNvPr id="9" name="Content Placeholder 4"/>
          <p:cNvSpPr>
            <a:spLocks noGrp="1"/>
          </p:cNvSpPr>
          <p:nvPr>
            <p:ph sz="half" idx="1"/>
          </p:nvPr>
        </p:nvSpPr>
        <p:spPr>
          <a:xfrm>
            <a:off x="201706" y="968188"/>
            <a:ext cx="4313144" cy="3799755"/>
          </a:xfrm>
          <a:ln>
            <a:solidFill>
              <a:schemeClr val="tx1"/>
            </a:solidFill>
          </a:ln>
        </p:spPr>
        <p:txBody>
          <a:bodyPr>
            <a:normAutofit/>
          </a:bodyPr>
          <a:lstStyle/>
          <a:p>
            <a:pPr>
              <a:spcBef>
                <a:spcPts val="300"/>
              </a:spcBef>
            </a:pPr>
            <a:r>
              <a:rPr lang="en-US" sz="2200" dirty="0"/>
              <a:t>Preparing financial statements from daybook is often a difficult process because of a large number of transactions</a:t>
            </a:r>
          </a:p>
          <a:p>
            <a:pPr>
              <a:spcBef>
                <a:spcPts val="300"/>
              </a:spcBef>
            </a:pPr>
            <a:r>
              <a:rPr lang="en-US" sz="2200" dirty="0"/>
              <a:t>PT sheet makes the process easy by consolidating transactions of Day-book in one sheet</a:t>
            </a:r>
          </a:p>
          <a:p>
            <a:pPr>
              <a:spcBef>
                <a:spcPts val="300"/>
              </a:spcBef>
            </a:pPr>
            <a:r>
              <a:rPr lang="en-US" sz="2200" dirty="0"/>
              <a:t>This data can then be easily used for preparation of financial statements</a:t>
            </a:r>
          </a:p>
        </p:txBody>
      </p:sp>
      <p:sp>
        <p:nvSpPr>
          <p:cNvPr id="11" name="Title 3"/>
          <p:cNvSpPr txBox="1">
            <a:spLocks/>
          </p:cNvSpPr>
          <p:nvPr/>
        </p:nvSpPr>
        <p:spPr>
          <a:xfrm>
            <a:off x="4637871"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400" b="1" dirty="0">
                <a:latin typeface="+mn-lt"/>
              </a:rPr>
              <a:t>परफॉर्मेंस ट्रैकिंग सिस्टम (पीटीएस) शीट</a:t>
            </a:r>
            <a:endParaRPr lang="en-US" sz="2400" b="1" dirty="0">
              <a:latin typeface="+mn-lt"/>
            </a:endParaRPr>
          </a:p>
        </p:txBody>
      </p:sp>
      <p:sp>
        <p:nvSpPr>
          <p:cNvPr id="12" name="Content Placeholder 4"/>
          <p:cNvSpPr>
            <a:spLocks noGrp="1"/>
          </p:cNvSpPr>
          <p:nvPr>
            <p:ph sz="half" idx="1"/>
          </p:nvPr>
        </p:nvSpPr>
        <p:spPr>
          <a:xfrm>
            <a:off x="4637871" y="968188"/>
            <a:ext cx="4313144" cy="3799755"/>
          </a:xfrm>
          <a:ln>
            <a:solidFill>
              <a:schemeClr val="tx1"/>
            </a:solidFill>
          </a:ln>
        </p:spPr>
        <p:txBody>
          <a:bodyPr>
            <a:normAutofit/>
          </a:bodyPr>
          <a:lstStyle/>
          <a:p>
            <a:pPr>
              <a:spcBef>
                <a:spcPts val="300"/>
              </a:spcBef>
            </a:pPr>
            <a:r>
              <a:rPr lang="x-none" sz="2200" dirty="0"/>
              <a:t>दैनिक बही से वित्तीय ब्यौरा तैयार करना भारी मात्रा में लेन—देनों के कारण प्राय: एक थकाऊ प्रक्रिया होती है</a:t>
            </a:r>
          </a:p>
          <a:p>
            <a:pPr>
              <a:spcBef>
                <a:spcPts val="300"/>
              </a:spcBef>
            </a:pPr>
            <a:r>
              <a:rPr lang="x-none" sz="2200" dirty="0"/>
              <a:t>पीटीएस शीट एक शीट में दैनिक बही के लेन—देनों को शामिल करके इस प्रक्रिया को सरल करने में मदद करती है</a:t>
            </a:r>
          </a:p>
          <a:p>
            <a:pPr>
              <a:spcBef>
                <a:spcPts val="300"/>
              </a:spcBef>
            </a:pPr>
            <a:r>
              <a:rPr lang="x-none" sz="2200" dirty="0"/>
              <a:t>इस आंकड़े का प्रयोग फिर वित्तीय ब्यौरे तैयार करने के </a:t>
            </a:r>
            <a:r>
              <a:rPr lang="x-none" sz="2200"/>
              <a:t>लिए आसा</a:t>
            </a:r>
            <a:r>
              <a:rPr lang="hi-IN" sz="2200" dirty="0"/>
              <a:t>नी</a:t>
            </a:r>
            <a:r>
              <a:rPr lang="x-none" sz="2200"/>
              <a:t> </a:t>
            </a:r>
            <a:r>
              <a:rPr lang="x-none" sz="2200" dirty="0"/>
              <a:t>से किया जा सकता है</a:t>
            </a:r>
            <a:endParaRPr lang="en-US" sz="2200" dirty="0"/>
          </a:p>
        </p:txBody>
      </p:sp>
      <p:sp>
        <p:nvSpPr>
          <p:cNvPr id="14"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07BAC4E0-2DC6-F14C-B8A3-92735BE60BDE}" type="slidenum">
              <a:rPr lang="en-US" sz="1600" b="1" smtClean="0">
                <a:solidFill>
                  <a:prstClr val="black"/>
                </a:solidFill>
              </a:rPr>
              <a:t>34</a:t>
            </a:fld>
            <a:endParaRPr lang="en-US" sz="1600" b="1" dirty="0">
              <a:solidFill>
                <a:prstClr val="black"/>
              </a:solidFill>
            </a:endParaRPr>
          </a:p>
        </p:txBody>
      </p:sp>
      <p:sp>
        <p:nvSpPr>
          <p:cNvPr id="10" name="Rectangle 9"/>
          <p:cNvSpPr/>
          <p:nvPr/>
        </p:nvSpPr>
        <p:spPr>
          <a:xfrm>
            <a:off x="201706" y="4909457"/>
            <a:ext cx="4313144" cy="156754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2400" b="1" i="1" dirty="0">
                <a:solidFill>
                  <a:schemeClr val="tx1"/>
                </a:solidFill>
              </a:rPr>
              <a:t>Exercise 1:</a:t>
            </a:r>
            <a:r>
              <a:rPr lang="en-US" sz="2400" dirty="0">
                <a:solidFill>
                  <a:schemeClr val="tx1"/>
                </a:solidFill>
              </a:rPr>
              <a:t> Look at the format of the PT sheet. How will you use it to make decisions?</a:t>
            </a:r>
          </a:p>
        </p:txBody>
      </p:sp>
      <p:sp>
        <p:nvSpPr>
          <p:cNvPr id="15" name="Rectangle 14"/>
          <p:cNvSpPr/>
          <p:nvPr/>
        </p:nvSpPr>
        <p:spPr>
          <a:xfrm>
            <a:off x="4637871" y="4909457"/>
            <a:ext cx="4313144" cy="156754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x-none" sz="2400" b="1" i="1" dirty="0">
                <a:solidFill>
                  <a:schemeClr val="tx1"/>
                </a:solidFill>
              </a:rPr>
              <a:t>अभ्यास 1:</a:t>
            </a:r>
            <a:r>
              <a:rPr lang="x-none" sz="2400" dirty="0">
                <a:solidFill>
                  <a:schemeClr val="tx1"/>
                </a:solidFill>
              </a:rPr>
              <a:t> पीटीएस शीट के प्रारूप को देखिए। आप इसका प्रयोग निर्णय लेने के लिए कैसे करेंगे?</a:t>
            </a:r>
          </a:p>
        </p:txBody>
      </p:sp>
    </p:spTree>
    <p:extLst>
      <p:ext uri="{BB962C8B-B14F-4D97-AF65-F5344CB8AC3E}">
        <p14:creationId xmlns:p14="http://schemas.microsoft.com/office/powerpoint/2010/main" val="3431044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169264993"/>
              </p:ext>
            </p:extLst>
          </p:nvPr>
        </p:nvGraphicFramePr>
        <p:xfrm>
          <a:off x="238684" y="911938"/>
          <a:ext cx="8660387" cy="5708703"/>
        </p:xfrm>
        <a:graphic>
          <a:graphicData uri="http://schemas.openxmlformats.org/drawingml/2006/table">
            <a:tbl>
              <a:tblPr firstRow="1" bandRow="1">
                <a:tableStyleId>{5940675A-B579-460E-94D1-54222C63F5DA}</a:tableStyleId>
              </a:tblPr>
              <a:tblGrid>
                <a:gridCol w="3320945">
                  <a:extLst>
                    <a:ext uri="{9D8B030D-6E8A-4147-A177-3AD203B41FA5}">
                      <a16:colId xmlns:a16="http://schemas.microsoft.com/office/drawing/2014/main" val="20000"/>
                    </a:ext>
                  </a:extLst>
                </a:gridCol>
                <a:gridCol w="4251145">
                  <a:extLst>
                    <a:ext uri="{9D8B030D-6E8A-4147-A177-3AD203B41FA5}">
                      <a16:colId xmlns:a16="http://schemas.microsoft.com/office/drawing/2014/main" val="20001"/>
                    </a:ext>
                  </a:extLst>
                </a:gridCol>
                <a:gridCol w="1088297">
                  <a:extLst>
                    <a:ext uri="{9D8B030D-6E8A-4147-A177-3AD203B41FA5}">
                      <a16:colId xmlns:a16="http://schemas.microsoft.com/office/drawing/2014/main" val="20002"/>
                    </a:ext>
                  </a:extLst>
                </a:gridCol>
              </a:tblGrid>
              <a:tr h="361977">
                <a:tc gridSpan="3">
                  <a:txBody>
                    <a:bodyPr/>
                    <a:lstStyle/>
                    <a:p>
                      <a:pPr algn="ctr"/>
                      <a:r>
                        <a:rPr lang="en-US" b="1" dirty="0"/>
                        <a:t>PT sheet for</a:t>
                      </a:r>
                      <a:r>
                        <a:rPr lang="en-US" b="1" baseline="0" dirty="0"/>
                        <a:t> period from </a:t>
                      </a:r>
                      <a:r>
                        <a:rPr lang="mr-IN" b="1" baseline="0" dirty="0"/>
                        <a:t>–</a:t>
                      </a:r>
                      <a:r>
                        <a:rPr lang="en-US" b="1" baseline="0" dirty="0"/>
                        <a:t> to --</a:t>
                      </a:r>
                      <a:endParaRPr lang="en-US" b="1" dirty="0"/>
                    </a:p>
                  </a:txBody>
                  <a:tcPr/>
                </a:tc>
                <a:tc hMerge="1">
                  <a:txBody>
                    <a:bodyPr/>
                    <a:lstStyle/>
                    <a:p>
                      <a:pPr algn="l"/>
                      <a:endParaRPr lang="en-US" b="1" dirty="0"/>
                    </a:p>
                  </a:txBody>
                  <a:tcPr/>
                </a:tc>
                <a:tc hMerge="1">
                  <a:txBody>
                    <a:bodyPr/>
                    <a:lstStyle/>
                    <a:p>
                      <a:pPr algn="l"/>
                      <a:endParaRPr lang="en-US" b="1" dirty="0"/>
                    </a:p>
                  </a:txBody>
                  <a:tcPr/>
                </a:tc>
                <a:extLst>
                  <a:ext uri="{0D108BD9-81ED-4DB2-BD59-A6C34878D82A}">
                    <a16:rowId xmlns:a16="http://schemas.microsoft.com/office/drawing/2014/main" val="10000"/>
                  </a:ext>
                </a:extLst>
              </a:tr>
              <a:tr h="361977">
                <a:tc>
                  <a:txBody>
                    <a:bodyPr/>
                    <a:lstStyle/>
                    <a:p>
                      <a:pPr algn="l"/>
                      <a:r>
                        <a:rPr lang="en-US" b="1" dirty="0"/>
                        <a:t>Particulars</a:t>
                      </a:r>
                    </a:p>
                  </a:txBody>
                  <a:tcPr/>
                </a:tc>
                <a:tc>
                  <a:txBody>
                    <a:bodyPr/>
                    <a:lstStyle/>
                    <a:p>
                      <a:pPr algn="l"/>
                      <a:r>
                        <a:rPr lang="en-US" b="1" dirty="0"/>
                        <a:t>Detail of transactions</a:t>
                      </a:r>
                      <a:r>
                        <a:rPr lang="hi-IN" b="1" dirty="0"/>
                        <a:t> </a:t>
                      </a:r>
                      <a:endParaRPr lang="en-US" b="1" dirty="0"/>
                    </a:p>
                  </a:txBody>
                  <a:tcPr/>
                </a:tc>
                <a:tc>
                  <a:txBody>
                    <a:bodyPr/>
                    <a:lstStyle/>
                    <a:p>
                      <a:pPr algn="l"/>
                      <a:r>
                        <a:rPr lang="en-US" b="1" dirty="0"/>
                        <a:t>Amount</a:t>
                      </a:r>
                    </a:p>
                  </a:txBody>
                  <a:tcPr/>
                </a:tc>
                <a:extLst>
                  <a:ext uri="{0D108BD9-81ED-4DB2-BD59-A6C34878D82A}">
                    <a16:rowId xmlns:a16="http://schemas.microsoft.com/office/drawing/2014/main" val="10001"/>
                  </a:ext>
                </a:extLst>
              </a:tr>
              <a:tr h="361977">
                <a:tc>
                  <a:txBody>
                    <a:bodyPr/>
                    <a:lstStyle/>
                    <a:p>
                      <a:pPr algn="l" fontAlgn="ctr"/>
                      <a:r>
                        <a:rPr lang="en-US" sz="1750" u="none" strike="noStrike" dirty="0">
                          <a:effectLst/>
                        </a:rPr>
                        <a:t>Cash Sales</a:t>
                      </a:r>
                      <a:endParaRPr lang="en-US" sz="1750" b="0" i="0" u="none" strike="noStrike" dirty="0">
                        <a:solidFill>
                          <a:srgbClr val="000000"/>
                        </a:solidFill>
                        <a:effectLst/>
                        <a:latin typeface="Calibri"/>
                      </a:endParaRPr>
                    </a:p>
                  </a:txBody>
                  <a:tcPr anchor="ctr"/>
                </a:tc>
                <a:tc>
                  <a:txBody>
                    <a:bodyPr/>
                    <a:lstStyle/>
                    <a:p>
                      <a:pPr algn="l" fontAlgn="ctr"/>
                      <a:endParaRPr lang="en-US" sz="1750" b="0" i="0" u="none" strike="noStrike" dirty="0">
                        <a:solidFill>
                          <a:srgbClr val="000000"/>
                        </a:solidFill>
                        <a:effectLst/>
                        <a:latin typeface="Calibri"/>
                      </a:endParaRPr>
                    </a:p>
                  </a:txBody>
                  <a:tcPr anchor="ctr"/>
                </a:tc>
                <a:tc>
                  <a:txBody>
                    <a:bodyPr/>
                    <a:lstStyle/>
                    <a:p>
                      <a:r>
                        <a:rPr lang="en-US" sz="1750" dirty="0" err="1"/>
                        <a:t>Rs</a:t>
                      </a:r>
                      <a:r>
                        <a:rPr lang="en-US" sz="1750" dirty="0"/>
                        <a:t>.</a:t>
                      </a:r>
                    </a:p>
                  </a:txBody>
                  <a:tcPr/>
                </a:tc>
                <a:extLst>
                  <a:ext uri="{0D108BD9-81ED-4DB2-BD59-A6C34878D82A}">
                    <a16:rowId xmlns:a16="http://schemas.microsoft.com/office/drawing/2014/main" val="10002"/>
                  </a:ext>
                </a:extLst>
              </a:tr>
              <a:tr h="361977">
                <a:tc>
                  <a:txBody>
                    <a:bodyPr/>
                    <a:lstStyle/>
                    <a:p>
                      <a:pPr algn="l" fontAlgn="ctr"/>
                      <a:r>
                        <a:rPr lang="en-US" sz="1750" u="none" strike="noStrike" dirty="0">
                          <a:effectLst/>
                        </a:rPr>
                        <a:t>Credit Sales</a:t>
                      </a:r>
                      <a:endParaRPr lang="en-US" sz="1750" b="0" i="0" u="none" strike="noStrike" dirty="0">
                        <a:solidFill>
                          <a:srgbClr val="000000"/>
                        </a:solidFill>
                        <a:effectLst/>
                        <a:latin typeface="Calibri"/>
                      </a:endParaRPr>
                    </a:p>
                  </a:txBody>
                  <a:tcPr anchor="ctr"/>
                </a:tc>
                <a:tc>
                  <a:txBody>
                    <a:bodyPr/>
                    <a:lstStyle/>
                    <a:p>
                      <a:pPr algn="l" fontAlgn="ctr"/>
                      <a:endParaRPr lang="en-US" sz="1750" b="0" i="0" u="none" strike="noStrike" dirty="0">
                        <a:solidFill>
                          <a:srgbClr val="000000"/>
                        </a:solidFill>
                        <a:effectLst/>
                        <a:latin typeface="Calibri"/>
                      </a:endParaRPr>
                    </a:p>
                  </a:txBody>
                  <a:tcPr anchor="ctr"/>
                </a:tc>
                <a:tc>
                  <a:txBody>
                    <a:bodyPr/>
                    <a:lstStyle/>
                    <a:p>
                      <a:r>
                        <a:rPr lang="en-US" sz="1750" dirty="0" err="1"/>
                        <a:t>Rs</a:t>
                      </a:r>
                      <a:r>
                        <a:rPr lang="en-US" sz="1750" dirty="0"/>
                        <a:t>.</a:t>
                      </a:r>
                    </a:p>
                  </a:txBody>
                  <a:tcPr/>
                </a:tc>
                <a:extLst>
                  <a:ext uri="{0D108BD9-81ED-4DB2-BD59-A6C34878D82A}">
                    <a16:rowId xmlns:a16="http://schemas.microsoft.com/office/drawing/2014/main" val="10003"/>
                  </a:ext>
                </a:extLst>
              </a:tr>
              <a:tr h="361977">
                <a:tc>
                  <a:txBody>
                    <a:bodyPr/>
                    <a:lstStyle/>
                    <a:p>
                      <a:pPr algn="l" fontAlgn="ctr"/>
                      <a:r>
                        <a:rPr lang="en-US" sz="1750" u="none" strike="noStrike" dirty="0">
                          <a:effectLst/>
                        </a:rPr>
                        <a:t>Raw material purchased in cash</a:t>
                      </a:r>
                      <a:endParaRPr lang="en-US" sz="1750" b="0" i="0" u="none" strike="noStrike" dirty="0">
                        <a:solidFill>
                          <a:srgbClr val="000000"/>
                        </a:solidFill>
                        <a:effectLst/>
                        <a:latin typeface="Calibri"/>
                      </a:endParaRPr>
                    </a:p>
                  </a:txBody>
                  <a:tcPr anchor="ctr"/>
                </a:tc>
                <a:tc>
                  <a:txBody>
                    <a:bodyPr/>
                    <a:lstStyle/>
                    <a:p>
                      <a:pPr algn="l" fontAlgn="ctr"/>
                      <a:endParaRPr lang="en-US" sz="1750" b="0" i="0" u="none" strike="noStrike" dirty="0">
                        <a:solidFill>
                          <a:srgbClr val="000000"/>
                        </a:solidFill>
                        <a:effectLst/>
                        <a:latin typeface="Calibri"/>
                      </a:endParaRPr>
                    </a:p>
                  </a:txBody>
                  <a:tcPr anchor="ctr"/>
                </a:tc>
                <a:tc>
                  <a:txBody>
                    <a:bodyPr/>
                    <a:lstStyle/>
                    <a:p>
                      <a:r>
                        <a:rPr lang="en-US" sz="1750" dirty="0" err="1"/>
                        <a:t>Rs</a:t>
                      </a:r>
                      <a:r>
                        <a:rPr lang="en-US" sz="1750" dirty="0"/>
                        <a:t>.</a:t>
                      </a:r>
                    </a:p>
                  </a:txBody>
                  <a:tcPr/>
                </a:tc>
                <a:extLst>
                  <a:ext uri="{0D108BD9-81ED-4DB2-BD59-A6C34878D82A}">
                    <a16:rowId xmlns:a16="http://schemas.microsoft.com/office/drawing/2014/main" val="10004"/>
                  </a:ext>
                </a:extLst>
              </a:tr>
              <a:tr h="361977">
                <a:tc>
                  <a:txBody>
                    <a:bodyPr/>
                    <a:lstStyle/>
                    <a:p>
                      <a:pPr algn="l" fontAlgn="ctr"/>
                      <a:r>
                        <a:rPr lang="en-US" sz="1750" u="none" strike="noStrike" dirty="0">
                          <a:effectLst/>
                        </a:rPr>
                        <a:t>Raw material purchased on credit</a:t>
                      </a:r>
                      <a:endParaRPr lang="en-US" sz="1750" b="0" i="0" u="none" strike="noStrike" dirty="0">
                        <a:solidFill>
                          <a:srgbClr val="000000"/>
                        </a:solidFill>
                        <a:effectLst/>
                        <a:latin typeface="Calibri"/>
                      </a:endParaRPr>
                    </a:p>
                  </a:txBody>
                  <a:tcPr anchor="ctr"/>
                </a:tc>
                <a:tc>
                  <a:txBody>
                    <a:bodyPr/>
                    <a:lstStyle/>
                    <a:p>
                      <a:pPr algn="l" fontAlgn="ctr"/>
                      <a:endParaRPr lang="en-US" sz="1750" b="0" i="0" u="none" strike="noStrike" dirty="0">
                        <a:solidFill>
                          <a:srgbClr val="000000"/>
                        </a:solidFill>
                        <a:effectLst/>
                        <a:latin typeface="Calibri"/>
                      </a:endParaRPr>
                    </a:p>
                  </a:txBody>
                  <a:tcPr anchor="ctr"/>
                </a:tc>
                <a:tc>
                  <a:txBody>
                    <a:bodyPr/>
                    <a:lstStyle/>
                    <a:p>
                      <a:r>
                        <a:rPr lang="en-US" sz="1750" dirty="0" err="1"/>
                        <a:t>Rs</a:t>
                      </a:r>
                      <a:r>
                        <a:rPr lang="en-US" sz="1750" dirty="0"/>
                        <a:t>.</a:t>
                      </a:r>
                    </a:p>
                  </a:txBody>
                  <a:tcPr/>
                </a:tc>
                <a:extLst>
                  <a:ext uri="{0D108BD9-81ED-4DB2-BD59-A6C34878D82A}">
                    <a16:rowId xmlns:a16="http://schemas.microsoft.com/office/drawing/2014/main" val="10005"/>
                  </a:ext>
                </a:extLst>
              </a:tr>
              <a:tr h="633459">
                <a:tc>
                  <a:txBody>
                    <a:bodyPr/>
                    <a:lstStyle/>
                    <a:p>
                      <a:pPr algn="l" fontAlgn="ctr"/>
                      <a:r>
                        <a:rPr lang="en-US" sz="1750" u="none" strike="noStrike" dirty="0">
                          <a:effectLst/>
                        </a:rPr>
                        <a:t>Total amount withdrawn by the owner(s) for personal use</a:t>
                      </a:r>
                      <a:endParaRPr lang="en-US" sz="1750" b="0" i="0" u="none" strike="noStrike" dirty="0">
                        <a:solidFill>
                          <a:srgbClr val="000000"/>
                        </a:solidFill>
                        <a:effectLst/>
                        <a:latin typeface="Calibri"/>
                      </a:endParaRPr>
                    </a:p>
                  </a:txBody>
                  <a:tcPr anchor="ctr"/>
                </a:tc>
                <a:tc>
                  <a:txBody>
                    <a:bodyPr/>
                    <a:lstStyle/>
                    <a:p>
                      <a:pPr algn="l" fontAlgn="ctr"/>
                      <a:endParaRPr lang="en-US" sz="1750" b="0" i="0" u="none" strike="noStrike" dirty="0">
                        <a:solidFill>
                          <a:srgbClr val="000000"/>
                        </a:solidFill>
                        <a:effectLst/>
                        <a:latin typeface="Calibri"/>
                      </a:endParaRPr>
                    </a:p>
                  </a:txBody>
                  <a:tcPr anchor="ctr"/>
                </a:tc>
                <a:tc>
                  <a:txBody>
                    <a:bodyPr/>
                    <a:lstStyle/>
                    <a:p>
                      <a:r>
                        <a:rPr lang="en-US" sz="1750" dirty="0" err="1"/>
                        <a:t>Rs</a:t>
                      </a:r>
                      <a:r>
                        <a:rPr lang="en-US" sz="1750" dirty="0"/>
                        <a:t>.</a:t>
                      </a:r>
                    </a:p>
                  </a:txBody>
                  <a:tcPr/>
                </a:tc>
                <a:extLst>
                  <a:ext uri="{0D108BD9-81ED-4DB2-BD59-A6C34878D82A}">
                    <a16:rowId xmlns:a16="http://schemas.microsoft.com/office/drawing/2014/main" val="10006"/>
                  </a:ext>
                </a:extLst>
              </a:tr>
              <a:tr h="361977">
                <a:tc>
                  <a:txBody>
                    <a:bodyPr/>
                    <a:lstStyle/>
                    <a:p>
                      <a:pPr algn="l" fontAlgn="ctr"/>
                      <a:r>
                        <a:rPr lang="en-US" sz="1750" b="0" i="0" u="none" strike="noStrike" dirty="0">
                          <a:solidFill>
                            <a:schemeClr val="tx1"/>
                          </a:solidFill>
                          <a:effectLst/>
                          <a:latin typeface="Calibri"/>
                        </a:rPr>
                        <a:t>Total cost of item/s sold</a:t>
                      </a:r>
                    </a:p>
                  </a:txBody>
                  <a:tcPr anchor="ctr"/>
                </a:tc>
                <a:tc>
                  <a:txBody>
                    <a:bodyPr/>
                    <a:lstStyle/>
                    <a:p>
                      <a:pPr algn="l" fontAlgn="ctr"/>
                      <a:endParaRPr lang="en-US" sz="1750" b="0" i="0" u="none" strike="noStrike" dirty="0">
                        <a:solidFill>
                          <a:schemeClr val="tx1"/>
                        </a:solidFill>
                        <a:effectLst/>
                        <a:latin typeface="Calibri"/>
                      </a:endParaRPr>
                    </a:p>
                  </a:txBody>
                  <a:tcPr anchor="ctr"/>
                </a:tc>
                <a:tc>
                  <a:txBody>
                    <a:bodyPr/>
                    <a:lstStyle/>
                    <a:p>
                      <a:r>
                        <a:rPr lang="en-US" sz="1750" dirty="0" err="1">
                          <a:solidFill>
                            <a:schemeClr val="tx1"/>
                          </a:solidFill>
                        </a:rPr>
                        <a:t>Rs</a:t>
                      </a:r>
                      <a:endParaRPr lang="en-US" sz="1750" dirty="0">
                        <a:solidFill>
                          <a:schemeClr val="tx1"/>
                        </a:solidFill>
                      </a:endParaRPr>
                    </a:p>
                  </a:txBody>
                  <a:tcPr/>
                </a:tc>
                <a:extLst>
                  <a:ext uri="{0D108BD9-81ED-4DB2-BD59-A6C34878D82A}">
                    <a16:rowId xmlns:a16="http://schemas.microsoft.com/office/drawing/2014/main" val="10007"/>
                  </a:ext>
                </a:extLst>
              </a:tr>
              <a:tr h="361977">
                <a:tc>
                  <a:txBody>
                    <a:bodyPr/>
                    <a:lstStyle/>
                    <a:p>
                      <a:pPr algn="l" fontAlgn="ctr"/>
                      <a:r>
                        <a:rPr lang="en-US" sz="1750" u="none" strike="noStrike" dirty="0">
                          <a:effectLst/>
                        </a:rPr>
                        <a:t>Total amount paid to workers</a:t>
                      </a:r>
                      <a:endParaRPr lang="en-US" sz="1750" b="0" i="0" u="none" strike="noStrike" dirty="0">
                        <a:solidFill>
                          <a:srgbClr val="000000"/>
                        </a:solidFill>
                        <a:effectLst/>
                        <a:latin typeface="Calibri"/>
                      </a:endParaRPr>
                    </a:p>
                  </a:txBody>
                  <a:tcPr anchor="ctr"/>
                </a:tc>
                <a:tc>
                  <a:txBody>
                    <a:bodyPr/>
                    <a:lstStyle/>
                    <a:p>
                      <a:pPr algn="l" fontAlgn="ctr"/>
                      <a:endParaRPr lang="en-US" sz="1750" b="0" i="0" u="none" strike="noStrike" dirty="0">
                        <a:solidFill>
                          <a:srgbClr val="000000"/>
                        </a:solidFill>
                        <a:effectLst/>
                        <a:latin typeface="Calibri"/>
                      </a:endParaRPr>
                    </a:p>
                  </a:txBody>
                  <a:tcPr anchor="ctr"/>
                </a:tc>
                <a:tc>
                  <a:txBody>
                    <a:bodyPr/>
                    <a:lstStyle/>
                    <a:p>
                      <a:r>
                        <a:rPr lang="en-US" sz="1750" dirty="0" err="1"/>
                        <a:t>Rs</a:t>
                      </a:r>
                      <a:r>
                        <a:rPr lang="en-US" sz="1750" dirty="0"/>
                        <a:t>.</a:t>
                      </a:r>
                    </a:p>
                  </a:txBody>
                  <a:tcPr/>
                </a:tc>
                <a:extLst>
                  <a:ext uri="{0D108BD9-81ED-4DB2-BD59-A6C34878D82A}">
                    <a16:rowId xmlns:a16="http://schemas.microsoft.com/office/drawing/2014/main" val="10008"/>
                  </a:ext>
                </a:extLst>
              </a:tr>
              <a:tr h="361977">
                <a:tc>
                  <a:txBody>
                    <a:bodyPr/>
                    <a:lstStyle/>
                    <a:p>
                      <a:pPr algn="l" fontAlgn="ctr"/>
                      <a:r>
                        <a:rPr lang="en-US" sz="1750" u="none" strike="noStrike" dirty="0">
                          <a:effectLst/>
                        </a:rPr>
                        <a:t>Total Transportation cost</a:t>
                      </a:r>
                      <a:endParaRPr lang="en-US" sz="1750" b="0" i="0" u="none" strike="noStrike" dirty="0">
                        <a:solidFill>
                          <a:srgbClr val="000000"/>
                        </a:solidFill>
                        <a:effectLst/>
                        <a:latin typeface="Calibri"/>
                      </a:endParaRPr>
                    </a:p>
                  </a:txBody>
                  <a:tcPr anchor="ctr"/>
                </a:tc>
                <a:tc>
                  <a:txBody>
                    <a:bodyPr/>
                    <a:lstStyle/>
                    <a:p>
                      <a:pPr algn="l" fontAlgn="ctr"/>
                      <a:endParaRPr lang="en-US" sz="1750" b="0" i="0" u="none" strike="noStrike" dirty="0">
                        <a:solidFill>
                          <a:srgbClr val="000000"/>
                        </a:solidFill>
                        <a:effectLst/>
                        <a:latin typeface="Calibri"/>
                      </a:endParaRPr>
                    </a:p>
                  </a:txBody>
                  <a:tcPr anchor="ctr"/>
                </a:tc>
                <a:tc>
                  <a:txBody>
                    <a:bodyPr/>
                    <a:lstStyle/>
                    <a:p>
                      <a:r>
                        <a:rPr lang="en-US" sz="1750" dirty="0" err="1"/>
                        <a:t>Rs</a:t>
                      </a:r>
                      <a:r>
                        <a:rPr lang="en-US" sz="1750" dirty="0"/>
                        <a:t>.</a:t>
                      </a:r>
                    </a:p>
                  </a:txBody>
                  <a:tcPr/>
                </a:tc>
                <a:extLst>
                  <a:ext uri="{0D108BD9-81ED-4DB2-BD59-A6C34878D82A}">
                    <a16:rowId xmlns:a16="http://schemas.microsoft.com/office/drawing/2014/main" val="10009"/>
                  </a:ext>
                </a:extLst>
              </a:tr>
              <a:tr h="361977">
                <a:tc>
                  <a:txBody>
                    <a:bodyPr/>
                    <a:lstStyle/>
                    <a:p>
                      <a:pPr marL="0" algn="l" defTabSz="914400" rtl="0" eaLnBrk="1" fontAlgn="ctr" latinLnBrk="0" hangingPunct="1"/>
                      <a:r>
                        <a:rPr lang="en-US" sz="1750" u="none" strike="noStrike" kern="1200" dirty="0">
                          <a:solidFill>
                            <a:schemeClr val="tx1"/>
                          </a:solidFill>
                          <a:effectLst/>
                          <a:latin typeface="+mn-lt"/>
                          <a:ea typeface="+mn-ea"/>
                          <a:cs typeface="+mn-cs"/>
                        </a:rPr>
                        <a:t>Other expenses incurred</a:t>
                      </a:r>
                    </a:p>
                  </a:txBody>
                  <a:tcPr anchor="ctr"/>
                </a:tc>
                <a:tc>
                  <a:txBody>
                    <a:bodyPr/>
                    <a:lstStyle/>
                    <a:p>
                      <a:pPr marL="0" algn="l" defTabSz="914400" rtl="0" eaLnBrk="1" fontAlgn="ctr" latinLnBrk="0" hangingPunct="1"/>
                      <a:endParaRPr lang="en-US" sz="1750" u="none" strike="noStrike" kern="1200" dirty="0">
                        <a:solidFill>
                          <a:schemeClr val="tx1"/>
                        </a:solidFill>
                        <a:effectLst/>
                        <a:latin typeface="+mn-lt"/>
                        <a:ea typeface="+mn-ea"/>
                        <a:cs typeface="+mn-cs"/>
                      </a:endParaRPr>
                    </a:p>
                  </a:txBody>
                  <a:tcPr anchor="ctr"/>
                </a:tc>
                <a:tc>
                  <a:txBody>
                    <a:bodyPr/>
                    <a:lstStyle/>
                    <a:p>
                      <a:r>
                        <a:rPr lang="en-US" sz="1750" dirty="0" err="1"/>
                        <a:t>Rs</a:t>
                      </a:r>
                      <a:r>
                        <a:rPr lang="en-US" sz="1750" dirty="0"/>
                        <a:t>.</a:t>
                      </a:r>
                    </a:p>
                  </a:txBody>
                  <a:tcPr/>
                </a:tc>
                <a:extLst>
                  <a:ext uri="{0D108BD9-81ED-4DB2-BD59-A6C34878D82A}">
                    <a16:rowId xmlns:a16="http://schemas.microsoft.com/office/drawing/2014/main" val="10010"/>
                  </a:ext>
                </a:extLst>
              </a:tr>
              <a:tr h="361977">
                <a:tc>
                  <a:txBody>
                    <a:bodyPr/>
                    <a:lstStyle/>
                    <a:p>
                      <a:pPr algn="l" fontAlgn="ctr"/>
                      <a:r>
                        <a:rPr lang="en-US" sz="1750" u="none" strike="noStrike" dirty="0">
                          <a:effectLst/>
                        </a:rPr>
                        <a:t>Advance paid to suppliers</a:t>
                      </a:r>
                      <a:endParaRPr lang="en-US" sz="1750" b="0" i="0" u="none" strike="noStrike" dirty="0">
                        <a:solidFill>
                          <a:srgbClr val="000000"/>
                        </a:solidFill>
                        <a:effectLst/>
                        <a:latin typeface="Calibri"/>
                      </a:endParaRPr>
                    </a:p>
                  </a:txBody>
                  <a:tcPr anchor="ctr"/>
                </a:tc>
                <a:tc>
                  <a:txBody>
                    <a:bodyPr/>
                    <a:lstStyle/>
                    <a:p>
                      <a:pPr marL="0" algn="l" defTabSz="914400" rtl="0" eaLnBrk="1" fontAlgn="ctr" latinLnBrk="0" hangingPunct="1"/>
                      <a:endParaRPr lang="en-US" sz="1750" u="none" strike="noStrike" kern="1200" dirty="0">
                        <a:solidFill>
                          <a:schemeClr val="tx1"/>
                        </a:solidFill>
                        <a:effectLst/>
                        <a:latin typeface="+mn-lt"/>
                        <a:ea typeface="+mn-ea"/>
                        <a:cs typeface="+mn-cs"/>
                      </a:endParaRPr>
                    </a:p>
                  </a:txBody>
                  <a:tcPr anchor="ctr"/>
                </a:tc>
                <a:tc>
                  <a:txBody>
                    <a:bodyPr/>
                    <a:lstStyle/>
                    <a:p>
                      <a:r>
                        <a:rPr lang="en-US" sz="1750" dirty="0" err="1"/>
                        <a:t>Rs</a:t>
                      </a:r>
                      <a:r>
                        <a:rPr lang="en-US" sz="1750" dirty="0"/>
                        <a:t>.</a:t>
                      </a:r>
                    </a:p>
                  </a:txBody>
                  <a:tcPr/>
                </a:tc>
                <a:extLst>
                  <a:ext uri="{0D108BD9-81ED-4DB2-BD59-A6C34878D82A}">
                    <a16:rowId xmlns:a16="http://schemas.microsoft.com/office/drawing/2014/main" val="10011"/>
                  </a:ext>
                </a:extLst>
              </a:tr>
              <a:tr h="361977">
                <a:tc>
                  <a:txBody>
                    <a:bodyPr/>
                    <a:lstStyle/>
                    <a:p>
                      <a:pPr marL="0" algn="l" defTabSz="914400" rtl="0" eaLnBrk="1" fontAlgn="ctr" latinLnBrk="0" hangingPunct="1"/>
                      <a:r>
                        <a:rPr lang="en-US" sz="1750" u="none" strike="noStrike" kern="1200" dirty="0">
                          <a:solidFill>
                            <a:schemeClr val="tx1"/>
                          </a:solidFill>
                          <a:effectLst/>
                          <a:latin typeface="+mn-lt"/>
                          <a:ea typeface="+mn-ea"/>
                          <a:cs typeface="+mn-cs"/>
                        </a:rPr>
                        <a:t>Amount paid by debtors</a:t>
                      </a:r>
                    </a:p>
                  </a:txBody>
                  <a:tcPr anchor="ctr"/>
                </a:tc>
                <a:tc>
                  <a:txBody>
                    <a:bodyPr/>
                    <a:lstStyle/>
                    <a:p>
                      <a:pPr marL="0" algn="l" defTabSz="914400" rtl="0" eaLnBrk="1" fontAlgn="ctr" latinLnBrk="0" hangingPunct="1"/>
                      <a:endParaRPr lang="en-US" sz="1750" u="none" strike="noStrike" kern="1200" dirty="0">
                        <a:solidFill>
                          <a:schemeClr val="tx1"/>
                        </a:solidFill>
                        <a:effectLst/>
                        <a:latin typeface="+mn-lt"/>
                        <a:ea typeface="+mn-ea"/>
                        <a:cs typeface="+mn-cs"/>
                      </a:endParaRPr>
                    </a:p>
                  </a:txBody>
                  <a:tcPr anchor="ctr"/>
                </a:tc>
                <a:tc>
                  <a:txBody>
                    <a:bodyPr/>
                    <a:lstStyle/>
                    <a:p>
                      <a:r>
                        <a:rPr lang="en-US" sz="1750" dirty="0" err="1"/>
                        <a:t>Rs</a:t>
                      </a:r>
                      <a:r>
                        <a:rPr lang="en-US" sz="1750" dirty="0"/>
                        <a:t>.</a:t>
                      </a:r>
                    </a:p>
                  </a:txBody>
                  <a:tcPr/>
                </a:tc>
                <a:extLst>
                  <a:ext uri="{0D108BD9-81ED-4DB2-BD59-A6C34878D82A}">
                    <a16:rowId xmlns:a16="http://schemas.microsoft.com/office/drawing/2014/main" val="10012"/>
                  </a:ext>
                </a:extLst>
              </a:tr>
              <a:tr h="361977">
                <a:tc>
                  <a:txBody>
                    <a:bodyPr/>
                    <a:lstStyle/>
                    <a:p>
                      <a:pPr marL="0" algn="l" defTabSz="914400" rtl="0" eaLnBrk="1" fontAlgn="ctr" latinLnBrk="0" hangingPunct="1"/>
                      <a:r>
                        <a:rPr lang="en-US" sz="1750" u="none" strike="noStrike" kern="1200" dirty="0">
                          <a:solidFill>
                            <a:schemeClr val="tx1"/>
                          </a:solidFill>
                          <a:effectLst/>
                          <a:latin typeface="+mn-lt"/>
                          <a:ea typeface="+mn-ea"/>
                          <a:cs typeface="+mn-cs"/>
                        </a:rPr>
                        <a:t>Amount paid to suppliers</a:t>
                      </a:r>
                    </a:p>
                  </a:txBody>
                  <a:tcPr anchor="ctr"/>
                </a:tc>
                <a:tc>
                  <a:txBody>
                    <a:bodyPr/>
                    <a:lstStyle/>
                    <a:p>
                      <a:pPr marL="0" algn="l" defTabSz="914400" rtl="0" eaLnBrk="1" fontAlgn="ctr" latinLnBrk="0" hangingPunct="1"/>
                      <a:endParaRPr lang="en-US" sz="1750" u="none" strike="noStrike" kern="1200" dirty="0">
                        <a:solidFill>
                          <a:schemeClr val="tx1"/>
                        </a:solidFill>
                        <a:effectLst/>
                        <a:latin typeface="+mn-lt"/>
                        <a:ea typeface="+mn-ea"/>
                        <a:cs typeface="+mn-cs"/>
                      </a:endParaRPr>
                    </a:p>
                  </a:txBody>
                  <a:tcPr anchor="ctr"/>
                </a:tc>
                <a:tc>
                  <a:txBody>
                    <a:bodyPr/>
                    <a:lstStyle/>
                    <a:p>
                      <a:r>
                        <a:rPr lang="en-US" sz="1750" dirty="0" err="1"/>
                        <a:t>Rs</a:t>
                      </a:r>
                      <a:r>
                        <a:rPr lang="en-US" sz="1750" dirty="0"/>
                        <a:t>.</a:t>
                      </a:r>
                    </a:p>
                  </a:txBody>
                  <a:tcPr/>
                </a:tc>
                <a:extLst>
                  <a:ext uri="{0D108BD9-81ED-4DB2-BD59-A6C34878D82A}">
                    <a16:rowId xmlns:a16="http://schemas.microsoft.com/office/drawing/2014/main" val="10013"/>
                  </a:ext>
                </a:extLst>
              </a:tr>
              <a:tr h="361977">
                <a:tc>
                  <a:txBody>
                    <a:bodyPr/>
                    <a:lstStyle/>
                    <a:p>
                      <a:pPr algn="l" fontAlgn="ctr"/>
                      <a:r>
                        <a:rPr lang="en-US" sz="1750" u="none" strike="noStrike" dirty="0">
                          <a:effectLst/>
                        </a:rPr>
                        <a:t>Cash added to the business</a:t>
                      </a:r>
                      <a:endParaRPr lang="en-US" sz="1750" b="0" i="0" u="none" strike="noStrike" dirty="0">
                        <a:solidFill>
                          <a:srgbClr val="000000"/>
                        </a:solidFill>
                        <a:effectLst/>
                        <a:latin typeface="Calibri"/>
                      </a:endParaRPr>
                    </a:p>
                  </a:txBody>
                  <a:tcPr anchor="ctr"/>
                </a:tc>
                <a:tc>
                  <a:txBody>
                    <a:bodyPr/>
                    <a:lstStyle/>
                    <a:p>
                      <a:pPr algn="l" fontAlgn="ctr"/>
                      <a:endParaRPr lang="en-US" sz="1750" b="0" i="0" u="none" strike="noStrike" dirty="0">
                        <a:solidFill>
                          <a:srgbClr val="000000"/>
                        </a:solidFill>
                        <a:effectLst/>
                        <a:latin typeface="Calibri"/>
                      </a:endParaRPr>
                    </a:p>
                  </a:txBody>
                  <a:tcPr anchor="ctr"/>
                </a:tc>
                <a:tc>
                  <a:txBody>
                    <a:bodyPr/>
                    <a:lstStyle/>
                    <a:p>
                      <a:r>
                        <a:rPr lang="en-US" sz="1750" dirty="0" err="1"/>
                        <a:t>Rs</a:t>
                      </a:r>
                      <a:r>
                        <a:rPr lang="en-US" sz="1750" dirty="0"/>
                        <a:t>.</a:t>
                      </a:r>
                    </a:p>
                  </a:txBody>
                  <a:tcPr/>
                </a:tc>
                <a:extLst>
                  <a:ext uri="{0D108BD9-81ED-4DB2-BD59-A6C34878D82A}">
                    <a16:rowId xmlns:a16="http://schemas.microsoft.com/office/drawing/2014/main" val="10014"/>
                  </a:ext>
                </a:extLst>
              </a:tr>
            </a:tbl>
          </a:graphicData>
        </a:graphic>
      </p:graphicFrame>
      <p:sp>
        <p:nvSpPr>
          <p:cNvPr id="8" name="Title 3"/>
          <p:cNvSpPr>
            <a:spLocks noGrp="1"/>
          </p:cNvSpPr>
          <p:nvPr>
            <p:ph type="title"/>
          </p:nvPr>
        </p:nvSpPr>
        <p:spPr>
          <a:xfrm>
            <a:off x="201705" y="176867"/>
            <a:ext cx="8697365" cy="656851"/>
          </a:xfrm>
          <a:ln>
            <a:solidFill>
              <a:schemeClr val="tx1"/>
            </a:solidFill>
          </a:ln>
        </p:spPr>
        <p:txBody>
          <a:bodyPr>
            <a:noAutofit/>
          </a:bodyPr>
          <a:lstStyle/>
          <a:p>
            <a:r>
              <a:rPr lang="en-US" sz="2800" b="1" dirty="0">
                <a:latin typeface="+mn-lt"/>
              </a:rPr>
              <a:t>Format of a PT Sheet</a:t>
            </a:r>
          </a:p>
        </p:txBody>
      </p:sp>
      <p:sp>
        <p:nvSpPr>
          <p:cNvPr id="11"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69C878FD-89C1-754D-9B04-44C7440F1BBE}" type="slidenum">
              <a:rPr lang="en-US" sz="1600" b="1" smtClean="0">
                <a:solidFill>
                  <a:prstClr val="black"/>
                </a:solidFill>
              </a:rPr>
              <a:t>35</a:t>
            </a:fld>
            <a:endParaRPr lang="en-US" sz="1600" b="1" dirty="0">
              <a:solidFill>
                <a:prstClr val="black"/>
              </a:solidFill>
            </a:endParaRPr>
          </a:p>
        </p:txBody>
      </p:sp>
    </p:spTree>
    <p:extLst>
      <p:ext uri="{BB962C8B-B14F-4D97-AF65-F5344CB8AC3E}">
        <p14:creationId xmlns:p14="http://schemas.microsoft.com/office/powerpoint/2010/main" val="2363019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721198684"/>
              </p:ext>
            </p:extLst>
          </p:nvPr>
        </p:nvGraphicFramePr>
        <p:xfrm>
          <a:off x="238684" y="911938"/>
          <a:ext cx="8660387" cy="6013179"/>
        </p:xfrm>
        <a:graphic>
          <a:graphicData uri="http://schemas.openxmlformats.org/drawingml/2006/table">
            <a:tbl>
              <a:tblPr firstRow="1" bandRow="1">
                <a:tableStyleId>{5940675A-B579-460E-94D1-54222C63F5DA}</a:tableStyleId>
              </a:tblPr>
              <a:tblGrid>
                <a:gridCol w="3320945">
                  <a:extLst>
                    <a:ext uri="{9D8B030D-6E8A-4147-A177-3AD203B41FA5}">
                      <a16:colId xmlns:a16="http://schemas.microsoft.com/office/drawing/2014/main" val="20000"/>
                    </a:ext>
                  </a:extLst>
                </a:gridCol>
                <a:gridCol w="4251145">
                  <a:extLst>
                    <a:ext uri="{9D8B030D-6E8A-4147-A177-3AD203B41FA5}">
                      <a16:colId xmlns:a16="http://schemas.microsoft.com/office/drawing/2014/main" val="20001"/>
                    </a:ext>
                  </a:extLst>
                </a:gridCol>
                <a:gridCol w="1088297">
                  <a:extLst>
                    <a:ext uri="{9D8B030D-6E8A-4147-A177-3AD203B41FA5}">
                      <a16:colId xmlns:a16="http://schemas.microsoft.com/office/drawing/2014/main" val="20002"/>
                    </a:ext>
                  </a:extLst>
                </a:gridCol>
              </a:tblGrid>
              <a:tr h="361977">
                <a:tc gridSpan="3">
                  <a:txBody>
                    <a:bodyPr/>
                    <a:lstStyle/>
                    <a:p>
                      <a:pPr algn="ctr"/>
                      <a:r>
                        <a:rPr lang="mr-IN" b="1" baseline="0" dirty="0"/>
                        <a:t>–</a:t>
                      </a:r>
                      <a:r>
                        <a:rPr lang="en-US" b="1" baseline="0" dirty="0"/>
                        <a:t> </a:t>
                      </a:r>
                      <a:r>
                        <a:rPr lang="hi-IN" b="1" baseline="0" dirty="0"/>
                        <a:t>से</a:t>
                      </a:r>
                      <a:r>
                        <a:rPr lang="en-US" b="1" baseline="0" dirty="0"/>
                        <a:t>–</a:t>
                      </a:r>
                      <a:r>
                        <a:rPr lang="hi-IN" b="1" baseline="0" dirty="0"/>
                        <a:t> तिथि के दौरान की पी.टी. शीट </a:t>
                      </a:r>
                      <a:endParaRPr lang="en-US" b="1" dirty="0"/>
                    </a:p>
                  </a:txBody>
                  <a:tcPr/>
                </a:tc>
                <a:tc hMerge="1">
                  <a:txBody>
                    <a:bodyPr/>
                    <a:lstStyle/>
                    <a:p>
                      <a:pPr algn="l"/>
                      <a:endParaRPr lang="en-US" b="1" dirty="0"/>
                    </a:p>
                  </a:txBody>
                  <a:tcPr/>
                </a:tc>
                <a:tc hMerge="1">
                  <a:txBody>
                    <a:bodyPr/>
                    <a:lstStyle/>
                    <a:p>
                      <a:pPr algn="l"/>
                      <a:endParaRPr lang="en-US" b="1" dirty="0"/>
                    </a:p>
                  </a:txBody>
                  <a:tcPr/>
                </a:tc>
                <a:extLst>
                  <a:ext uri="{0D108BD9-81ED-4DB2-BD59-A6C34878D82A}">
                    <a16:rowId xmlns:a16="http://schemas.microsoft.com/office/drawing/2014/main" val="10000"/>
                  </a:ext>
                </a:extLst>
              </a:tr>
              <a:tr h="361977">
                <a:tc>
                  <a:txBody>
                    <a:bodyPr/>
                    <a:lstStyle/>
                    <a:p>
                      <a:pPr algn="l"/>
                      <a:r>
                        <a:rPr lang="en-US" b="1" dirty="0" err="1"/>
                        <a:t>विवरण</a:t>
                      </a:r>
                      <a:r>
                        <a:rPr lang="en-US" b="1" dirty="0"/>
                        <a:t> </a:t>
                      </a:r>
                    </a:p>
                  </a:txBody>
                  <a:tcPr/>
                </a:tc>
                <a:tc>
                  <a:txBody>
                    <a:bodyPr/>
                    <a:lstStyle/>
                    <a:p>
                      <a:pPr algn="l"/>
                      <a:r>
                        <a:rPr lang="hi-IN" b="1" dirty="0"/>
                        <a:t>लेन-देन का विवरण </a:t>
                      </a:r>
                      <a:endParaRPr lang="en-US" b="1" dirty="0"/>
                    </a:p>
                  </a:txBody>
                  <a:tcPr/>
                </a:tc>
                <a:tc>
                  <a:txBody>
                    <a:bodyPr/>
                    <a:lstStyle/>
                    <a:p>
                      <a:pPr algn="l"/>
                      <a:r>
                        <a:rPr lang="hi-IN" b="1" dirty="0"/>
                        <a:t>राशि</a:t>
                      </a:r>
                      <a:r>
                        <a:rPr lang="hi-IN" b="1" baseline="0" dirty="0"/>
                        <a:t> </a:t>
                      </a:r>
                      <a:endParaRPr lang="en-US" b="1" dirty="0"/>
                    </a:p>
                  </a:txBody>
                  <a:tcPr/>
                </a:tc>
                <a:extLst>
                  <a:ext uri="{0D108BD9-81ED-4DB2-BD59-A6C34878D82A}">
                    <a16:rowId xmlns:a16="http://schemas.microsoft.com/office/drawing/2014/main" val="10001"/>
                  </a:ext>
                </a:extLst>
              </a:tr>
              <a:tr h="361977">
                <a:tc>
                  <a:txBody>
                    <a:bodyPr/>
                    <a:lstStyle/>
                    <a:p>
                      <a:pPr algn="l" fontAlgn="ctr"/>
                      <a:r>
                        <a:rPr lang="en-US" sz="1750" b="0" i="0" u="none" strike="noStrike" dirty="0" err="1">
                          <a:solidFill>
                            <a:srgbClr val="000000"/>
                          </a:solidFill>
                          <a:effectLst/>
                          <a:latin typeface="Calibri"/>
                        </a:rPr>
                        <a:t>नकद</a:t>
                      </a:r>
                      <a:r>
                        <a:rPr lang="en-US" sz="1750" b="0" i="0" u="none" strike="noStrike" dirty="0">
                          <a:solidFill>
                            <a:srgbClr val="000000"/>
                          </a:solidFill>
                          <a:effectLst/>
                          <a:latin typeface="Calibri"/>
                        </a:rPr>
                        <a:t> </a:t>
                      </a:r>
                      <a:r>
                        <a:rPr lang="en-US" sz="1750" b="0" i="0" u="none" strike="noStrike" dirty="0" err="1">
                          <a:solidFill>
                            <a:srgbClr val="000000"/>
                          </a:solidFill>
                          <a:effectLst/>
                          <a:latin typeface="Calibri"/>
                        </a:rPr>
                        <a:t>बिक्री</a:t>
                      </a:r>
                      <a:endParaRPr lang="en-US" sz="1750" b="0" i="0" u="none" strike="noStrike" dirty="0">
                        <a:solidFill>
                          <a:srgbClr val="000000"/>
                        </a:solidFill>
                        <a:effectLst/>
                        <a:latin typeface="Calibri"/>
                      </a:endParaRPr>
                    </a:p>
                  </a:txBody>
                  <a:tcPr anchor="ctr"/>
                </a:tc>
                <a:tc>
                  <a:txBody>
                    <a:bodyPr/>
                    <a:lstStyle/>
                    <a:p>
                      <a:endParaRPr lang="en-US"/>
                    </a:p>
                  </a:txBody>
                  <a:tcPr anchor="ctr"/>
                </a:tc>
                <a:tc>
                  <a:txBody>
                    <a:bodyPr/>
                    <a:lstStyle/>
                    <a:p>
                      <a:pPr marL="0" algn="l" rtl="0" eaLnBrk="1" latinLnBrk="0" hangingPunct="1">
                        <a:spcBef>
                          <a:spcPts val="0"/>
                        </a:spcBef>
                        <a:spcAft>
                          <a:spcPts val="0"/>
                        </a:spcAft>
                      </a:pPr>
                      <a:r>
                        <a:rPr lang="hi-IN" sz="1800" kern="1200">
                          <a:solidFill>
                            <a:srgbClr val="000000"/>
                          </a:solidFill>
                          <a:effectLst/>
                          <a:latin typeface="Calibri"/>
                          <a:ea typeface="+mn-ea"/>
                          <a:cs typeface="Mangal"/>
                        </a:rPr>
                        <a:t>रु</a:t>
                      </a:r>
                      <a:r>
                        <a:rPr lang="en-US" sz="1800" kern="1200">
                          <a:solidFill>
                            <a:srgbClr val="000000"/>
                          </a:solidFill>
                          <a:effectLst/>
                          <a:latin typeface="Calibri"/>
                          <a:ea typeface="+mn-ea"/>
                          <a:cs typeface="+mn-cs"/>
                        </a:rPr>
                        <a:t>.</a:t>
                      </a:r>
                      <a:endParaRPr lang="en-US">
                        <a:effectLst/>
                      </a:endParaRPr>
                    </a:p>
                  </a:txBody>
                  <a:tcPr/>
                </a:tc>
                <a:extLst>
                  <a:ext uri="{0D108BD9-81ED-4DB2-BD59-A6C34878D82A}">
                    <a16:rowId xmlns:a16="http://schemas.microsoft.com/office/drawing/2014/main" val="10002"/>
                  </a:ext>
                </a:extLst>
              </a:tr>
              <a:tr h="361977">
                <a:tc>
                  <a:txBody>
                    <a:bodyPr/>
                    <a:lstStyle/>
                    <a:p>
                      <a:pPr algn="l" fontAlgn="ctr"/>
                      <a:r>
                        <a:rPr lang="en-US" sz="1750" b="0" i="0" u="none" strike="noStrike" dirty="0" err="1">
                          <a:solidFill>
                            <a:srgbClr val="000000"/>
                          </a:solidFill>
                          <a:effectLst/>
                          <a:latin typeface="Calibri"/>
                        </a:rPr>
                        <a:t>उधार</a:t>
                      </a:r>
                      <a:r>
                        <a:rPr lang="en-US" sz="1750" b="0" i="0" u="none" strike="noStrike" baseline="0" dirty="0">
                          <a:solidFill>
                            <a:srgbClr val="000000"/>
                          </a:solidFill>
                          <a:effectLst/>
                          <a:latin typeface="Calibri"/>
                        </a:rPr>
                        <a:t> </a:t>
                      </a:r>
                      <a:r>
                        <a:rPr lang="en-US" sz="1750" b="0" i="0" u="none" strike="noStrike" baseline="0" dirty="0" err="1">
                          <a:solidFill>
                            <a:srgbClr val="000000"/>
                          </a:solidFill>
                          <a:effectLst/>
                          <a:latin typeface="Calibri"/>
                        </a:rPr>
                        <a:t>बिक्री</a:t>
                      </a:r>
                      <a:r>
                        <a:rPr lang="en-US" sz="1750" b="0" i="0" u="none" strike="noStrike" baseline="0" dirty="0">
                          <a:solidFill>
                            <a:srgbClr val="000000"/>
                          </a:solidFill>
                          <a:effectLst/>
                          <a:latin typeface="Calibri"/>
                        </a:rPr>
                        <a:t> </a:t>
                      </a:r>
                      <a:endParaRPr lang="en-US" sz="1750" b="0" i="0" u="none" strike="noStrike" dirty="0">
                        <a:solidFill>
                          <a:srgbClr val="000000"/>
                        </a:solidFill>
                        <a:effectLst/>
                        <a:latin typeface="Calibri"/>
                      </a:endParaRPr>
                    </a:p>
                  </a:txBody>
                  <a:tcPr anchor="ctr"/>
                </a:tc>
                <a:tc>
                  <a:txBody>
                    <a:bodyPr/>
                    <a:lstStyle/>
                    <a:p>
                      <a:endParaRPr lang="en-US"/>
                    </a:p>
                  </a:txBody>
                  <a:tcPr anchor="ctr"/>
                </a:tc>
                <a:tc>
                  <a:txBody>
                    <a:bodyPr/>
                    <a:lstStyle/>
                    <a:p>
                      <a:pPr marL="0" algn="l" rtl="0" eaLnBrk="1" latinLnBrk="0" hangingPunct="1">
                        <a:spcBef>
                          <a:spcPts val="0"/>
                        </a:spcBef>
                        <a:spcAft>
                          <a:spcPts val="0"/>
                        </a:spcAft>
                      </a:pPr>
                      <a:r>
                        <a:rPr lang="hi-IN" sz="1800" kern="1200">
                          <a:solidFill>
                            <a:srgbClr val="000000"/>
                          </a:solidFill>
                          <a:effectLst/>
                          <a:latin typeface="Calibri"/>
                          <a:ea typeface="+mn-ea"/>
                          <a:cs typeface="Mangal"/>
                        </a:rPr>
                        <a:t>रु</a:t>
                      </a:r>
                      <a:r>
                        <a:rPr lang="en-US" sz="1800" kern="1200">
                          <a:solidFill>
                            <a:srgbClr val="000000"/>
                          </a:solidFill>
                          <a:effectLst/>
                          <a:latin typeface="Calibri"/>
                          <a:ea typeface="+mn-ea"/>
                          <a:cs typeface="+mn-cs"/>
                        </a:rPr>
                        <a:t>.</a:t>
                      </a:r>
                      <a:endParaRPr lang="en-US">
                        <a:effectLst/>
                      </a:endParaRPr>
                    </a:p>
                  </a:txBody>
                  <a:tcPr/>
                </a:tc>
                <a:extLst>
                  <a:ext uri="{0D108BD9-81ED-4DB2-BD59-A6C34878D82A}">
                    <a16:rowId xmlns:a16="http://schemas.microsoft.com/office/drawing/2014/main" val="10003"/>
                  </a:ext>
                </a:extLst>
              </a:tr>
              <a:tr h="361977">
                <a:tc>
                  <a:txBody>
                    <a:bodyPr/>
                    <a:lstStyle/>
                    <a:p>
                      <a:pPr algn="l" fontAlgn="ctr"/>
                      <a:r>
                        <a:rPr lang="en-US" sz="1750" b="0" i="0" u="none" strike="noStrike" dirty="0" err="1">
                          <a:solidFill>
                            <a:srgbClr val="000000"/>
                          </a:solidFill>
                          <a:effectLst/>
                          <a:latin typeface="Calibri"/>
                        </a:rPr>
                        <a:t>नकद</a:t>
                      </a:r>
                      <a:r>
                        <a:rPr lang="en-US" sz="1750" b="0" i="0" u="none" strike="noStrike" dirty="0">
                          <a:solidFill>
                            <a:srgbClr val="000000"/>
                          </a:solidFill>
                          <a:effectLst/>
                          <a:latin typeface="Calibri"/>
                        </a:rPr>
                        <a:t> </a:t>
                      </a:r>
                      <a:r>
                        <a:rPr lang="en-US" sz="1750" b="0" i="0" u="none" strike="noStrike" dirty="0" err="1">
                          <a:solidFill>
                            <a:srgbClr val="000000"/>
                          </a:solidFill>
                          <a:effectLst/>
                          <a:latin typeface="Calibri"/>
                        </a:rPr>
                        <a:t>खरीदा</a:t>
                      </a:r>
                      <a:r>
                        <a:rPr lang="en-US" sz="1750" b="0" i="0" u="none" strike="noStrike" baseline="0" dirty="0">
                          <a:solidFill>
                            <a:srgbClr val="000000"/>
                          </a:solidFill>
                          <a:effectLst/>
                          <a:latin typeface="Calibri"/>
                        </a:rPr>
                        <a:t> </a:t>
                      </a:r>
                      <a:r>
                        <a:rPr lang="en-US" sz="1750" b="0" i="0" u="none" strike="noStrike" baseline="0" dirty="0" err="1">
                          <a:solidFill>
                            <a:srgbClr val="000000"/>
                          </a:solidFill>
                          <a:effectLst/>
                          <a:latin typeface="Calibri"/>
                        </a:rPr>
                        <a:t>गया</a:t>
                      </a:r>
                      <a:r>
                        <a:rPr lang="en-US" sz="1750" b="0" i="0" u="none" strike="noStrike" baseline="0" dirty="0">
                          <a:solidFill>
                            <a:srgbClr val="000000"/>
                          </a:solidFill>
                          <a:effectLst/>
                          <a:latin typeface="Calibri"/>
                        </a:rPr>
                        <a:t> </a:t>
                      </a:r>
                      <a:r>
                        <a:rPr lang="en-US" sz="1750" b="0" i="0" u="none" strike="noStrike" baseline="0" dirty="0" err="1">
                          <a:solidFill>
                            <a:srgbClr val="000000"/>
                          </a:solidFill>
                          <a:effectLst/>
                          <a:latin typeface="Calibri"/>
                        </a:rPr>
                        <a:t>कच्चा</a:t>
                      </a:r>
                      <a:r>
                        <a:rPr lang="en-US" sz="1750" b="0" i="0" u="none" strike="noStrike" baseline="0" dirty="0">
                          <a:solidFill>
                            <a:srgbClr val="000000"/>
                          </a:solidFill>
                          <a:effectLst/>
                          <a:latin typeface="Calibri"/>
                        </a:rPr>
                        <a:t> </a:t>
                      </a:r>
                      <a:r>
                        <a:rPr lang="en-US" sz="1750" b="0" i="0" u="none" strike="noStrike" baseline="0" dirty="0" err="1">
                          <a:solidFill>
                            <a:srgbClr val="000000"/>
                          </a:solidFill>
                          <a:effectLst/>
                          <a:latin typeface="Calibri"/>
                        </a:rPr>
                        <a:t>माल</a:t>
                      </a:r>
                      <a:r>
                        <a:rPr lang="en-US" sz="1750" b="0" i="0" u="none" strike="noStrike" baseline="0" dirty="0">
                          <a:solidFill>
                            <a:srgbClr val="000000"/>
                          </a:solidFill>
                          <a:effectLst/>
                          <a:latin typeface="Calibri"/>
                        </a:rPr>
                        <a:t> </a:t>
                      </a:r>
                      <a:endParaRPr lang="en-US" sz="1750" b="0" i="0" u="none" strike="noStrike" dirty="0">
                        <a:solidFill>
                          <a:srgbClr val="000000"/>
                        </a:solidFill>
                        <a:effectLst/>
                        <a:latin typeface="Calibri"/>
                      </a:endParaRPr>
                    </a:p>
                  </a:txBody>
                  <a:tcPr anchor="ctr"/>
                </a:tc>
                <a:tc>
                  <a:txBody>
                    <a:bodyPr/>
                    <a:lstStyle/>
                    <a:p>
                      <a:endParaRPr lang="en-US"/>
                    </a:p>
                  </a:txBody>
                  <a:tcPr anchor="ctr"/>
                </a:tc>
                <a:tc>
                  <a:txBody>
                    <a:bodyPr/>
                    <a:lstStyle/>
                    <a:p>
                      <a:pPr marL="0" algn="l" rtl="0" eaLnBrk="1" latinLnBrk="0" hangingPunct="1">
                        <a:spcBef>
                          <a:spcPts val="0"/>
                        </a:spcBef>
                        <a:spcAft>
                          <a:spcPts val="0"/>
                        </a:spcAft>
                      </a:pPr>
                      <a:r>
                        <a:rPr lang="hi-IN" sz="1800" kern="1200">
                          <a:solidFill>
                            <a:srgbClr val="000000"/>
                          </a:solidFill>
                          <a:effectLst/>
                          <a:latin typeface="Calibri"/>
                          <a:ea typeface="+mn-ea"/>
                          <a:cs typeface="Mangal"/>
                        </a:rPr>
                        <a:t>रु</a:t>
                      </a:r>
                      <a:r>
                        <a:rPr lang="en-US" sz="1800" kern="1200">
                          <a:solidFill>
                            <a:srgbClr val="000000"/>
                          </a:solidFill>
                          <a:effectLst/>
                          <a:latin typeface="Calibri"/>
                          <a:ea typeface="+mn-ea"/>
                          <a:cs typeface="+mn-cs"/>
                        </a:rPr>
                        <a:t>.</a:t>
                      </a:r>
                      <a:endParaRPr lang="en-US">
                        <a:effectLst/>
                      </a:endParaRPr>
                    </a:p>
                  </a:txBody>
                  <a:tcPr/>
                </a:tc>
                <a:extLst>
                  <a:ext uri="{0D108BD9-81ED-4DB2-BD59-A6C34878D82A}">
                    <a16:rowId xmlns:a16="http://schemas.microsoft.com/office/drawing/2014/main" val="10004"/>
                  </a:ext>
                </a:extLst>
              </a:tr>
              <a:tr h="361977">
                <a:tc>
                  <a:txBody>
                    <a:bodyPr/>
                    <a:lstStyle/>
                    <a:p>
                      <a:pPr algn="l" fontAlgn="ctr"/>
                      <a:r>
                        <a:rPr lang="en-US" sz="1750" b="0" i="0" u="none" strike="noStrike" dirty="0" err="1">
                          <a:solidFill>
                            <a:srgbClr val="000000"/>
                          </a:solidFill>
                          <a:effectLst/>
                          <a:latin typeface="Calibri"/>
                        </a:rPr>
                        <a:t>उधार</a:t>
                      </a:r>
                      <a:r>
                        <a:rPr lang="en-US" sz="1750" b="0" i="0" u="none" strike="noStrike" baseline="0" dirty="0">
                          <a:solidFill>
                            <a:srgbClr val="000000"/>
                          </a:solidFill>
                          <a:effectLst/>
                          <a:latin typeface="Calibri"/>
                        </a:rPr>
                        <a:t> </a:t>
                      </a:r>
                      <a:r>
                        <a:rPr lang="en-US" sz="1750" b="0" i="0" u="none" strike="noStrike" baseline="0" dirty="0" err="1">
                          <a:solidFill>
                            <a:srgbClr val="000000"/>
                          </a:solidFill>
                          <a:effectLst/>
                          <a:latin typeface="Calibri"/>
                        </a:rPr>
                        <a:t>पर</a:t>
                      </a:r>
                      <a:r>
                        <a:rPr lang="en-US" sz="1750" b="0" i="0" u="none" strike="noStrike" baseline="0" dirty="0">
                          <a:solidFill>
                            <a:srgbClr val="000000"/>
                          </a:solidFill>
                          <a:effectLst/>
                          <a:latin typeface="Calibri"/>
                        </a:rPr>
                        <a:t> </a:t>
                      </a:r>
                      <a:r>
                        <a:rPr lang="en-US" sz="1750" b="0" i="0" u="none" strike="noStrike" baseline="0" dirty="0" err="1">
                          <a:solidFill>
                            <a:srgbClr val="000000"/>
                          </a:solidFill>
                          <a:effectLst/>
                          <a:latin typeface="Calibri"/>
                        </a:rPr>
                        <a:t>खरीदा</a:t>
                      </a:r>
                      <a:r>
                        <a:rPr lang="en-US" sz="1750" b="0" i="0" u="none" strike="noStrike" baseline="0" dirty="0">
                          <a:solidFill>
                            <a:srgbClr val="000000"/>
                          </a:solidFill>
                          <a:effectLst/>
                          <a:latin typeface="Calibri"/>
                        </a:rPr>
                        <a:t> </a:t>
                      </a:r>
                      <a:r>
                        <a:rPr lang="en-US" sz="1750" b="0" i="0" u="none" strike="noStrike" baseline="0" dirty="0" err="1">
                          <a:solidFill>
                            <a:srgbClr val="000000"/>
                          </a:solidFill>
                          <a:effectLst/>
                          <a:latin typeface="Calibri"/>
                        </a:rPr>
                        <a:t>गया</a:t>
                      </a:r>
                      <a:r>
                        <a:rPr lang="en-US" sz="1750" b="0" i="0" u="none" strike="noStrike" baseline="0" dirty="0">
                          <a:solidFill>
                            <a:srgbClr val="000000"/>
                          </a:solidFill>
                          <a:effectLst/>
                          <a:latin typeface="Calibri"/>
                        </a:rPr>
                        <a:t> </a:t>
                      </a:r>
                      <a:r>
                        <a:rPr lang="en-US" sz="1750" b="0" i="0" u="none" strike="noStrike" baseline="0" dirty="0" err="1">
                          <a:solidFill>
                            <a:srgbClr val="000000"/>
                          </a:solidFill>
                          <a:effectLst/>
                          <a:latin typeface="Calibri"/>
                        </a:rPr>
                        <a:t>कच्चा</a:t>
                      </a:r>
                      <a:r>
                        <a:rPr lang="en-US" sz="1750" b="0" i="0" u="none" strike="noStrike" baseline="0" dirty="0">
                          <a:solidFill>
                            <a:srgbClr val="000000"/>
                          </a:solidFill>
                          <a:effectLst/>
                          <a:latin typeface="Calibri"/>
                        </a:rPr>
                        <a:t> </a:t>
                      </a:r>
                      <a:r>
                        <a:rPr lang="en-US" sz="1750" b="0" i="0" u="none" strike="noStrike" baseline="0" dirty="0" err="1">
                          <a:solidFill>
                            <a:srgbClr val="000000"/>
                          </a:solidFill>
                          <a:effectLst/>
                          <a:latin typeface="Calibri"/>
                        </a:rPr>
                        <a:t>माल</a:t>
                      </a:r>
                      <a:r>
                        <a:rPr lang="en-US" sz="1750" b="0" i="0" u="none" strike="noStrike" baseline="0" dirty="0">
                          <a:solidFill>
                            <a:srgbClr val="000000"/>
                          </a:solidFill>
                          <a:effectLst/>
                          <a:latin typeface="Calibri"/>
                        </a:rPr>
                        <a:t> </a:t>
                      </a:r>
                      <a:endParaRPr lang="en-US" sz="1750" b="0" i="0" u="none" strike="noStrike" dirty="0">
                        <a:solidFill>
                          <a:srgbClr val="000000"/>
                        </a:solidFill>
                        <a:effectLst/>
                        <a:latin typeface="Calibri"/>
                      </a:endParaRPr>
                    </a:p>
                  </a:txBody>
                  <a:tcPr anchor="ctr"/>
                </a:tc>
                <a:tc>
                  <a:txBody>
                    <a:bodyPr/>
                    <a:lstStyle/>
                    <a:p>
                      <a:endParaRPr lang="en-US"/>
                    </a:p>
                  </a:txBody>
                  <a:tcPr anchor="ctr"/>
                </a:tc>
                <a:tc>
                  <a:txBody>
                    <a:bodyPr/>
                    <a:lstStyle/>
                    <a:p>
                      <a:pPr marL="0" algn="l" rtl="0" eaLnBrk="1" latinLnBrk="0" hangingPunct="1">
                        <a:spcBef>
                          <a:spcPts val="0"/>
                        </a:spcBef>
                        <a:spcAft>
                          <a:spcPts val="0"/>
                        </a:spcAft>
                      </a:pPr>
                      <a:r>
                        <a:rPr lang="hi-IN" sz="1800" kern="1200">
                          <a:solidFill>
                            <a:srgbClr val="000000"/>
                          </a:solidFill>
                          <a:effectLst/>
                          <a:latin typeface="Calibri"/>
                          <a:ea typeface="+mn-ea"/>
                          <a:cs typeface="Mangal"/>
                        </a:rPr>
                        <a:t>रु</a:t>
                      </a:r>
                      <a:r>
                        <a:rPr lang="en-US" sz="1800" kern="1200">
                          <a:solidFill>
                            <a:srgbClr val="000000"/>
                          </a:solidFill>
                          <a:effectLst/>
                          <a:latin typeface="Calibri"/>
                          <a:ea typeface="+mn-ea"/>
                          <a:cs typeface="+mn-cs"/>
                        </a:rPr>
                        <a:t>.</a:t>
                      </a:r>
                      <a:endParaRPr lang="en-US">
                        <a:effectLst/>
                      </a:endParaRPr>
                    </a:p>
                  </a:txBody>
                  <a:tcPr/>
                </a:tc>
                <a:extLst>
                  <a:ext uri="{0D108BD9-81ED-4DB2-BD59-A6C34878D82A}">
                    <a16:rowId xmlns:a16="http://schemas.microsoft.com/office/drawing/2014/main" val="10005"/>
                  </a:ext>
                </a:extLst>
              </a:tr>
              <a:tr h="633459">
                <a:tc>
                  <a:txBody>
                    <a:bodyPr/>
                    <a:lstStyle/>
                    <a:p>
                      <a:pPr algn="l" fontAlgn="ctr"/>
                      <a:r>
                        <a:rPr lang="hi-IN" sz="1750" b="0" i="0" u="none" strike="noStrike" dirty="0">
                          <a:solidFill>
                            <a:srgbClr val="000000"/>
                          </a:solidFill>
                          <a:effectLst/>
                          <a:latin typeface="Calibri"/>
                        </a:rPr>
                        <a:t>मालिक द्वारा व्यक्तिगत इस्तेमाल के लिए</a:t>
                      </a:r>
                      <a:r>
                        <a:rPr lang="hi-IN" sz="1750" b="0" i="0" u="none" strike="noStrike" baseline="0" dirty="0">
                          <a:solidFill>
                            <a:srgbClr val="000000"/>
                          </a:solidFill>
                          <a:effectLst/>
                          <a:latin typeface="Calibri"/>
                        </a:rPr>
                        <a:t> निकाली गई राशि </a:t>
                      </a:r>
                      <a:endParaRPr lang="en-US" sz="1750" b="0" i="0" u="none" strike="noStrike" dirty="0">
                        <a:solidFill>
                          <a:srgbClr val="000000"/>
                        </a:solidFill>
                        <a:effectLst/>
                        <a:latin typeface="Calibri"/>
                      </a:endParaRPr>
                    </a:p>
                  </a:txBody>
                  <a:tcPr anchor="ctr"/>
                </a:tc>
                <a:tc>
                  <a:txBody>
                    <a:bodyPr/>
                    <a:lstStyle/>
                    <a:p>
                      <a:endParaRPr lang="en-US"/>
                    </a:p>
                  </a:txBody>
                  <a:tcPr anchor="ctr"/>
                </a:tc>
                <a:tc>
                  <a:txBody>
                    <a:bodyPr/>
                    <a:lstStyle/>
                    <a:p>
                      <a:pPr marL="0" algn="l" rtl="0" eaLnBrk="1" latinLnBrk="0" hangingPunct="1">
                        <a:spcBef>
                          <a:spcPts val="0"/>
                        </a:spcBef>
                        <a:spcAft>
                          <a:spcPts val="0"/>
                        </a:spcAft>
                      </a:pPr>
                      <a:r>
                        <a:rPr lang="hi-IN" sz="1800" kern="1200">
                          <a:solidFill>
                            <a:srgbClr val="000000"/>
                          </a:solidFill>
                          <a:effectLst/>
                          <a:latin typeface="Calibri"/>
                          <a:ea typeface="+mn-ea"/>
                          <a:cs typeface="Mangal"/>
                        </a:rPr>
                        <a:t>रु</a:t>
                      </a:r>
                      <a:r>
                        <a:rPr lang="en-US" sz="1800" kern="1200">
                          <a:solidFill>
                            <a:srgbClr val="000000"/>
                          </a:solidFill>
                          <a:effectLst/>
                          <a:latin typeface="Calibri"/>
                          <a:ea typeface="+mn-ea"/>
                          <a:cs typeface="+mn-cs"/>
                        </a:rPr>
                        <a:t>.</a:t>
                      </a:r>
                      <a:endParaRPr lang="en-US">
                        <a:effectLst/>
                      </a:endParaRPr>
                    </a:p>
                  </a:txBody>
                  <a:tcPr/>
                </a:tc>
                <a:extLst>
                  <a:ext uri="{0D108BD9-81ED-4DB2-BD59-A6C34878D82A}">
                    <a16:rowId xmlns:a16="http://schemas.microsoft.com/office/drawing/2014/main" val="10006"/>
                  </a:ext>
                </a:extLst>
              </a:tr>
              <a:tr h="361977">
                <a:tc>
                  <a:txBody>
                    <a:bodyPr/>
                    <a:lstStyle/>
                    <a:p>
                      <a:pPr algn="l" fontAlgn="ctr"/>
                      <a:r>
                        <a:rPr lang="hi-IN" sz="1750" b="0" i="0" u="none" strike="noStrike" dirty="0">
                          <a:solidFill>
                            <a:schemeClr val="tx1"/>
                          </a:solidFill>
                          <a:effectLst/>
                          <a:latin typeface="Calibri"/>
                        </a:rPr>
                        <a:t>बेचे गए आइटम्स</a:t>
                      </a:r>
                      <a:r>
                        <a:rPr lang="hi-IN" sz="1750" b="0" i="0" u="none" strike="noStrike" baseline="0" dirty="0">
                          <a:solidFill>
                            <a:schemeClr val="tx1"/>
                          </a:solidFill>
                          <a:effectLst/>
                          <a:latin typeface="Calibri"/>
                        </a:rPr>
                        <a:t> की कुल लागत </a:t>
                      </a:r>
                      <a:endParaRPr lang="en-US" sz="1750" b="0" i="0" u="none" strike="noStrike" dirty="0">
                        <a:solidFill>
                          <a:schemeClr val="tx1"/>
                        </a:solidFill>
                        <a:effectLst/>
                        <a:latin typeface="Calibri"/>
                      </a:endParaRPr>
                    </a:p>
                  </a:txBody>
                  <a:tcPr anchor="ctr"/>
                </a:tc>
                <a:tc>
                  <a:txBody>
                    <a:bodyPr/>
                    <a:lstStyle/>
                    <a:p>
                      <a:endParaRPr lang="en-US"/>
                    </a:p>
                  </a:txBody>
                  <a:tcPr anchor="ctr"/>
                </a:tc>
                <a:tc>
                  <a:txBody>
                    <a:bodyPr/>
                    <a:lstStyle/>
                    <a:p>
                      <a:pPr marL="0" algn="l" rtl="0" eaLnBrk="1" latinLnBrk="0" hangingPunct="1">
                        <a:spcBef>
                          <a:spcPts val="0"/>
                        </a:spcBef>
                        <a:spcAft>
                          <a:spcPts val="0"/>
                        </a:spcAft>
                      </a:pPr>
                      <a:r>
                        <a:rPr lang="hi-IN" sz="1800" kern="1200">
                          <a:solidFill>
                            <a:srgbClr val="000000"/>
                          </a:solidFill>
                          <a:effectLst/>
                          <a:latin typeface="Calibri"/>
                          <a:ea typeface="+mn-ea"/>
                          <a:cs typeface="Mangal"/>
                        </a:rPr>
                        <a:t>रु</a:t>
                      </a:r>
                      <a:r>
                        <a:rPr lang="en-US" sz="1800" kern="1200">
                          <a:solidFill>
                            <a:srgbClr val="000000"/>
                          </a:solidFill>
                          <a:effectLst/>
                          <a:latin typeface="Calibri"/>
                          <a:ea typeface="+mn-ea"/>
                          <a:cs typeface="+mn-cs"/>
                        </a:rPr>
                        <a:t>.</a:t>
                      </a:r>
                      <a:endParaRPr lang="en-US">
                        <a:effectLst/>
                      </a:endParaRPr>
                    </a:p>
                  </a:txBody>
                  <a:tcPr/>
                </a:tc>
                <a:extLst>
                  <a:ext uri="{0D108BD9-81ED-4DB2-BD59-A6C34878D82A}">
                    <a16:rowId xmlns:a16="http://schemas.microsoft.com/office/drawing/2014/main" val="10007"/>
                  </a:ext>
                </a:extLst>
              </a:tr>
              <a:tr h="361977">
                <a:tc>
                  <a:txBody>
                    <a:bodyPr/>
                    <a:lstStyle/>
                    <a:p>
                      <a:pPr algn="l" fontAlgn="ctr"/>
                      <a:r>
                        <a:rPr lang="hi-IN" sz="1750" b="0" i="0" u="none" strike="noStrike" dirty="0">
                          <a:solidFill>
                            <a:srgbClr val="000000"/>
                          </a:solidFill>
                          <a:effectLst/>
                          <a:latin typeface="Calibri"/>
                        </a:rPr>
                        <a:t>श्रमिकों</a:t>
                      </a:r>
                      <a:r>
                        <a:rPr lang="hi-IN" sz="1750" b="0" i="0" u="none" strike="noStrike" baseline="0" dirty="0">
                          <a:solidFill>
                            <a:srgbClr val="000000"/>
                          </a:solidFill>
                          <a:effectLst/>
                          <a:latin typeface="Calibri"/>
                        </a:rPr>
                        <a:t> को </a:t>
                      </a:r>
                      <a:r>
                        <a:rPr lang="en-US" sz="1750" u="none" strike="noStrike" kern="1200" dirty="0" err="1">
                          <a:solidFill>
                            <a:schemeClr val="tx1"/>
                          </a:solidFill>
                          <a:effectLst/>
                          <a:latin typeface="+mn-lt"/>
                          <a:ea typeface="+mn-ea"/>
                          <a:cs typeface="+mn-cs"/>
                        </a:rPr>
                        <a:t>अदा</a:t>
                      </a:r>
                      <a:r>
                        <a:rPr lang="en-US" sz="1750" u="none" strike="noStrike" kern="1200" dirty="0">
                          <a:solidFill>
                            <a:schemeClr val="tx1"/>
                          </a:solidFill>
                          <a:effectLst/>
                          <a:latin typeface="+mn-lt"/>
                          <a:ea typeface="+mn-ea"/>
                          <a:cs typeface="+mn-cs"/>
                        </a:rPr>
                        <a:t> </a:t>
                      </a:r>
                      <a:r>
                        <a:rPr lang="en-US" sz="1750" u="none" strike="noStrike" kern="1200" dirty="0" err="1">
                          <a:solidFill>
                            <a:schemeClr val="tx1"/>
                          </a:solidFill>
                          <a:effectLst/>
                          <a:latin typeface="+mn-lt"/>
                          <a:ea typeface="+mn-ea"/>
                          <a:cs typeface="+mn-cs"/>
                        </a:rPr>
                        <a:t>की</a:t>
                      </a:r>
                      <a:r>
                        <a:rPr lang="en-US" sz="1750" u="none" strike="noStrike" kern="1200" dirty="0">
                          <a:solidFill>
                            <a:schemeClr val="tx1"/>
                          </a:solidFill>
                          <a:effectLst/>
                          <a:latin typeface="+mn-lt"/>
                          <a:ea typeface="+mn-ea"/>
                          <a:cs typeface="+mn-cs"/>
                        </a:rPr>
                        <a:t> </a:t>
                      </a:r>
                      <a:r>
                        <a:rPr lang="en-US" sz="1750" u="none" strike="noStrike" kern="1200" dirty="0" err="1">
                          <a:solidFill>
                            <a:schemeClr val="tx1"/>
                          </a:solidFill>
                          <a:effectLst/>
                          <a:latin typeface="+mn-lt"/>
                          <a:ea typeface="+mn-ea"/>
                          <a:cs typeface="+mn-cs"/>
                        </a:rPr>
                        <a:t>गई</a:t>
                      </a:r>
                      <a:r>
                        <a:rPr lang="en-US" sz="1750" u="none" strike="noStrike" kern="1200" dirty="0">
                          <a:solidFill>
                            <a:schemeClr val="tx1"/>
                          </a:solidFill>
                          <a:effectLst/>
                          <a:latin typeface="+mn-lt"/>
                          <a:ea typeface="+mn-ea"/>
                          <a:cs typeface="+mn-cs"/>
                        </a:rPr>
                        <a:t> </a:t>
                      </a:r>
                      <a:r>
                        <a:rPr lang="hi-IN" sz="1750" u="none" strike="noStrike" kern="1200" dirty="0">
                          <a:solidFill>
                            <a:schemeClr val="tx1"/>
                          </a:solidFill>
                          <a:effectLst/>
                          <a:latin typeface="+mn-lt"/>
                          <a:ea typeface="+mn-ea"/>
                          <a:cs typeface="+mn-cs"/>
                        </a:rPr>
                        <a:t>कुल </a:t>
                      </a:r>
                      <a:r>
                        <a:rPr lang="en-US" sz="1750" u="none" strike="noStrike" kern="1200" dirty="0" err="1">
                          <a:solidFill>
                            <a:schemeClr val="tx1"/>
                          </a:solidFill>
                          <a:effectLst/>
                          <a:latin typeface="+mn-lt"/>
                          <a:ea typeface="+mn-ea"/>
                          <a:cs typeface="+mn-cs"/>
                        </a:rPr>
                        <a:t>राशि</a:t>
                      </a:r>
                      <a:r>
                        <a:rPr lang="en-US" sz="1750" u="none" strike="noStrike" kern="1200" baseline="0" dirty="0">
                          <a:solidFill>
                            <a:schemeClr val="tx1"/>
                          </a:solidFill>
                          <a:effectLst/>
                          <a:latin typeface="+mn-lt"/>
                          <a:ea typeface="+mn-ea"/>
                          <a:cs typeface="+mn-cs"/>
                        </a:rPr>
                        <a:t> </a:t>
                      </a:r>
                      <a:endParaRPr lang="en-US" sz="1750" b="0" i="0" u="none" strike="noStrike" dirty="0">
                        <a:solidFill>
                          <a:srgbClr val="000000"/>
                        </a:solidFill>
                        <a:effectLst/>
                        <a:latin typeface="Calibri"/>
                      </a:endParaRPr>
                    </a:p>
                  </a:txBody>
                  <a:tcPr anchor="ctr"/>
                </a:tc>
                <a:tc>
                  <a:txBody>
                    <a:bodyPr/>
                    <a:lstStyle/>
                    <a:p>
                      <a:endParaRPr lang="en-US"/>
                    </a:p>
                  </a:txBody>
                  <a:tcPr anchor="ctr"/>
                </a:tc>
                <a:tc>
                  <a:txBody>
                    <a:bodyPr/>
                    <a:lstStyle/>
                    <a:p>
                      <a:pPr marL="0" algn="l" rtl="0" eaLnBrk="1" latinLnBrk="0" hangingPunct="1">
                        <a:spcBef>
                          <a:spcPts val="0"/>
                        </a:spcBef>
                        <a:spcAft>
                          <a:spcPts val="0"/>
                        </a:spcAft>
                      </a:pPr>
                      <a:r>
                        <a:rPr lang="hi-IN" sz="1800" kern="1200">
                          <a:solidFill>
                            <a:srgbClr val="000000"/>
                          </a:solidFill>
                          <a:effectLst/>
                          <a:latin typeface="Calibri"/>
                          <a:ea typeface="+mn-ea"/>
                          <a:cs typeface="Mangal"/>
                        </a:rPr>
                        <a:t>रु</a:t>
                      </a:r>
                      <a:r>
                        <a:rPr lang="en-US" sz="1800" kern="1200">
                          <a:solidFill>
                            <a:srgbClr val="000000"/>
                          </a:solidFill>
                          <a:effectLst/>
                          <a:latin typeface="Calibri"/>
                          <a:ea typeface="+mn-ea"/>
                          <a:cs typeface="+mn-cs"/>
                        </a:rPr>
                        <a:t>.</a:t>
                      </a:r>
                      <a:endParaRPr lang="en-US">
                        <a:effectLst/>
                      </a:endParaRPr>
                    </a:p>
                  </a:txBody>
                  <a:tcPr/>
                </a:tc>
                <a:extLst>
                  <a:ext uri="{0D108BD9-81ED-4DB2-BD59-A6C34878D82A}">
                    <a16:rowId xmlns:a16="http://schemas.microsoft.com/office/drawing/2014/main" val="10008"/>
                  </a:ext>
                </a:extLst>
              </a:tr>
              <a:tr h="361977">
                <a:tc>
                  <a:txBody>
                    <a:bodyPr/>
                    <a:lstStyle/>
                    <a:p>
                      <a:pPr algn="l" fontAlgn="ctr"/>
                      <a:r>
                        <a:rPr lang="hi-IN" sz="1750" b="0" i="0" u="none" strike="noStrike" dirty="0">
                          <a:solidFill>
                            <a:srgbClr val="000000"/>
                          </a:solidFill>
                          <a:effectLst/>
                          <a:latin typeface="Calibri"/>
                        </a:rPr>
                        <a:t>कुल परिवहन खर्च</a:t>
                      </a:r>
                      <a:r>
                        <a:rPr lang="hi-IN" sz="1750" b="0" i="0" u="none" strike="noStrike" baseline="0" dirty="0">
                          <a:solidFill>
                            <a:srgbClr val="000000"/>
                          </a:solidFill>
                          <a:effectLst/>
                          <a:latin typeface="Calibri"/>
                        </a:rPr>
                        <a:t> </a:t>
                      </a:r>
                      <a:endParaRPr lang="en-US" sz="1750" b="0" i="0" u="none" strike="noStrike" dirty="0">
                        <a:solidFill>
                          <a:srgbClr val="000000"/>
                        </a:solidFill>
                        <a:effectLst/>
                        <a:latin typeface="Calibri"/>
                      </a:endParaRPr>
                    </a:p>
                  </a:txBody>
                  <a:tcPr anchor="ctr"/>
                </a:tc>
                <a:tc>
                  <a:txBody>
                    <a:bodyPr/>
                    <a:lstStyle/>
                    <a:p>
                      <a:endParaRPr lang="en-US"/>
                    </a:p>
                  </a:txBody>
                  <a:tcPr anchor="ctr"/>
                </a:tc>
                <a:tc>
                  <a:txBody>
                    <a:bodyPr/>
                    <a:lstStyle/>
                    <a:p>
                      <a:pPr marL="0" algn="l" rtl="0" eaLnBrk="1" latinLnBrk="0" hangingPunct="1">
                        <a:spcBef>
                          <a:spcPts val="0"/>
                        </a:spcBef>
                        <a:spcAft>
                          <a:spcPts val="0"/>
                        </a:spcAft>
                      </a:pPr>
                      <a:r>
                        <a:rPr lang="hi-IN" sz="1800" kern="1200">
                          <a:solidFill>
                            <a:srgbClr val="000000"/>
                          </a:solidFill>
                          <a:effectLst/>
                          <a:latin typeface="Calibri"/>
                          <a:ea typeface="+mn-ea"/>
                          <a:cs typeface="Mangal"/>
                        </a:rPr>
                        <a:t>रु</a:t>
                      </a:r>
                      <a:r>
                        <a:rPr lang="en-US" sz="1800" kern="1200">
                          <a:solidFill>
                            <a:srgbClr val="000000"/>
                          </a:solidFill>
                          <a:effectLst/>
                          <a:latin typeface="Calibri"/>
                          <a:ea typeface="+mn-ea"/>
                          <a:cs typeface="+mn-cs"/>
                        </a:rPr>
                        <a:t>.</a:t>
                      </a:r>
                      <a:endParaRPr lang="en-US">
                        <a:effectLst/>
                      </a:endParaRPr>
                    </a:p>
                  </a:txBody>
                  <a:tcPr/>
                </a:tc>
                <a:extLst>
                  <a:ext uri="{0D108BD9-81ED-4DB2-BD59-A6C34878D82A}">
                    <a16:rowId xmlns:a16="http://schemas.microsoft.com/office/drawing/2014/main" val="10009"/>
                  </a:ext>
                </a:extLst>
              </a:tr>
              <a:tr h="361977">
                <a:tc>
                  <a:txBody>
                    <a:bodyPr/>
                    <a:lstStyle/>
                    <a:p>
                      <a:pPr marL="0" algn="l" defTabSz="914400" rtl="0" eaLnBrk="1" fontAlgn="ctr" latinLnBrk="0" hangingPunct="1"/>
                      <a:r>
                        <a:rPr lang="hi-IN" sz="1750" u="none" strike="noStrike" kern="1200" dirty="0">
                          <a:solidFill>
                            <a:schemeClr val="tx1"/>
                          </a:solidFill>
                          <a:effectLst/>
                          <a:latin typeface="+mn-lt"/>
                          <a:ea typeface="+mn-ea"/>
                          <a:cs typeface="+mn-cs"/>
                        </a:rPr>
                        <a:t>अन्य खर्चे</a:t>
                      </a:r>
                      <a:r>
                        <a:rPr lang="hi-IN" sz="1750" u="none" strike="noStrike" kern="1200" baseline="0" dirty="0">
                          <a:solidFill>
                            <a:schemeClr val="tx1"/>
                          </a:solidFill>
                          <a:effectLst/>
                          <a:latin typeface="+mn-lt"/>
                          <a:ea typeface="+mn-ea"/>
                          <a:cs typeface="+mn-cs"/>
                        </a:rPr>
                        <a:t> </a:t>
                      </a:r>
                      <a:endParaRPr lang="en-US" sz="1750" u="none" strike="noStrike" kern="1200" dirty="0">
                        <a:solidFill>
                          <a:schemeClr val="tx1"/>
                        </a:solidFill>
                        <a:effectLst/>
                        <a:latin typeface="+mn-lt"/>
                        <a:ea typeface="+mn-ea"/>
                        <a:cs typeface="+mn-cs"/>
                      </a:endParaRPr>
                    </a:p>
                  </a:txBody>
                  <a:tcPr anchor="ctr"/>
                </a:tc>
                <a:tc>
                  <a:txBody>
                    <a:bodyPr/>
                    <a:lstStyle/>
                    <a:p>
                      <a:endParaRPr lang="en-US"/>
                    </a:p>
                  </a:txBody>
                  <a:tcPr anchor="ctr"/>
                </a:tc>
                <a:tc>
                  <a:txBody>
                    <a:bodyPr/>
                    <a:lstStyle/>
                    <a:p>
                      <a:pPr marL="0" algn="l" rtl="0" eaLnBrk="1" latinLnBrk="0" hangingPunct="1">
                        <a:spcBef>
                          <a:spcPts val="0"/>
                        </a:spcBef>
                        <a:spcAft>
                          <a:spcPts val="0"/>
                        </a:spcAft>
                      </a:pPr>
                      <a:r>
                        <a:rPr lang="hi-IN" sz="1800" kern="1200">
                          <a:solidFill>
                            <a:srgbClr val="000000"/>
                          </a:solidFill>
                          <a:effectLst/>
                          <a:latin typeface="Calibri"/>
                          <a:ea typeface="+mn-ea"/>
                          <a:cs typeface="Mangal"/>
                        </a:rPr>
                        <a:t>रु</a:t>
                      </a:r>
                      <a:r>
                        <a:rPr lang="en-US" sz="1800" kern="1200">
                          <a:solidFill>
                            <a:srgbClr val="000000"/>
                          </a:solidFill>
                          <a:effectLst/>
                          <a:latin typeface="Calibri"/>
                          <a:ea typeface="+mn-ea"/>
                          <a:cs typeface="+mn-cs"/>
                        </a:rPr>
                        <a:t>.</a:t>
                      </a:r>
                      <a:endParaRPr lang="en-US">
                        <a:effectLst/>
                      </a:endParaRPr>
                    </a:p>
                  </a:txBody>
                  <a:tcPr/>
                </a:tc>
                <a:extLst>
                  <a:ext uri="{0D108BD9-81ED-4DB2-BD59-A6C34878D82A}">
                    <a16:rowId xmlns:a16="http://schemas.microsoft.com/office/drawing/2014/main" val="10010"/>
                  </a:ext>
                </a:extLst>
              </a:tr>
              <a:tr h="361977">
                <a:tc>
                  <a:txBody>
                    <a:bodyPr/>
                    <a:lstStyle/>
                    <a:p>
                      <a:pPr marL="0" algn="l" defTabSz="914400" rtl="0" eaLnBrk="1" fontAlgn="ctr" latinLnBrk="0" hangingPunct="1"/>
                      <a:r>
                        <a:rPr lang="en-US" sz="1750" u="none" strike="noStrike" kern="1200" dirty="0" err="1">
                          <a:solidFill>
                            <a:schemeClr val="tx1"/>
                          </a:solidFill>
                          <a:effectLst/>
                          <a:latin typeface="+mn-lt"/>
                          <a:ea typeface="+mn-ea"/>
                          <a:cs typeface="+mn-cs"/>
                        </a:rPr>
                        <a:t>सप्लायर्स</a:t>
                      </a:r>
                      <a:r>
                        <a:rPr lang="en-US" sz="1750" u="none" strike="noStrike" kern="1200" dirty="0">
                          <a:solidFill>
                            <a:schemeClr val="tx1"/>
                          </a:solidFill>
                          <a:effectLst/>
                          <a:latin typeface="+mn-lt"/>
                          <a:ea typeface="+mn-ea"/>
                          <a:cs typeface="+mn-cs"/>
                        </a:rPr>
                        <a:t> </a:t>
                      </a:r>
                      <a:r>
                        <a:rPr lang="en-US" sz="1750" u="none" strike="noStrike" kern="1200" dirty="0" err="1">
                          <a:solidFill>
                            <a:schemeClr val="tx1"/>
                          </a:solidFill>
                          <a:effectLst/>
                          <a:latin typeface="+mn-lt"/>
                          <a:ea typeface="+mn-ea"/>
                          <a:cs typeface="+mn-cs"/>
                        </a:rPr>
                        <a:t>को</a:t>
                      </a:r>
                      <a:r>
                        <a:rPr lang="en-US" sz="1750" u="none" strike="noStrike" kern="1200" dirty="0">
                          <a:solidFill>
                            <a:schemeClr val="tx1"/>
                          </a:solidFill>
                          <a:effectLst/>
                          <a:latin typeface="+mn-lt"/>
                          <a:ea typeface="+mn-ea"/>
                          <a:cs typeface="+mn-cs"/>
                        </a:rPr>
                        <a:t> </a:t>
                      </a:r>
                      <a:r>
                        <a:rPr lang="en-US" sz="1750" u="none" strike="noStrike" kern="1200" dirty="0" err="1">
                          <a:solidFill>
                            <a:schemeClr val="tx1"/>
                          </a:solidFill>
                          <a:effectLst/>
                          <a:latin typeface="+mn-lt"/>
                          <a:ea typeface="+mn-ea"/>
                          <a:cs typeface="+mn-cs"/>
                        </a:rPr>
                        <a:t>अदा</a:t>
                      </a:r>
                      <a:r>
                        <a:rPr lang="en-US" sz="1750" u="none" strike="noStrike" kern="1200" dirty="0">
                          <a:solidFill>
                            <a:schemeClr val="tx1"/>
                          </a:solidFill>
                          <a:effectLst/>
                          <a:latin typeface="+mn-lt"/>
                          <a:ea typeface="+mn-ea"/>
                          <a:cs typeface="+mn-cs"/>
                        </a:rPr>
                        <a:t> </a:t>
                      </a:r>
                      <a:r>
                        <a:rPr lang="en-US" sz="1750" u="none" strike="noStrike" kern="1200" dirty="0" err="1">
                          <a:solidFill>
                            <a:schemeClr val="tx1"/>
                          </a:solidFill>
                          <a:effectLst/>
                          <a:latin typeface="+mn-lt"/>
                          <a:ea typeface="+mn-ea"/>
                          <a:cs typeface="+mn-cs"/>
                        </a:rPr>
                        <a:t>की</a:t>
                      </a:r>
                      <a:r>
                        <a:rPr lang="en-US" sz="1750" u="none" strike="noStrike" kern="1200" dirty="0">
                          <a:solidFill>
                            <a:schemeClr val="tx1"/>
                          </a:solidFill>
                          <a:effectLst/>
                          <a:latin typeface="+mn-lt"/>
                          <a:ea typeface="+mn-ea"/>
                          <a:cs typeface="+mn-cs"/>
                        </a:rPr>
                        <a:t> </a:t>
                      </a:r>
                      <a:r>
                        <a:rPr lang="en-US" sz="1750" u="none" strike="noStrike" kern="1200" dirty="0" err="1">
                          <a:solidFill>
                            <a:schemeClr val="tx1"/>
                          </a:solidFill>
                          <a:effectLst/>
                          <a:latin typeface="+mn-lt"/>
                          <a:ea typeface="+mn-ea"/>
                          <a:cs typeface="+mn-cs"/>
                        </a:rPr>
                        <a:t>गई</a:t>
                      </a:r>
                      <a:r>
                        <a:rPr lang="en-US" sz="1750" u="none" strike="noStrike" kern="1200" dirty="0">
                          <a:solidFill>
                            <a:schemeClr val="tx1"/>
                          </a:solidFill>
                          <a:effectLst/>
                          <a:latin typeface="+mn-lt"/>
                          <a:ea typeface="+mn-ea"/>
                          <a:cs typeface="+mn-cs"/>
                        </a:rPr>
                        <a:t> </a:t>
                      </a:r>
                      <a:r>
                        <a:rPr lang="hi-IN" sz="1750" u="none" strike="noStrike" kern="1200" dirty="0">
                          <a:solidFill>
                            <a:schemeClr val="tx1"/>
                          </a:solidFill>
                          <a:effectLst/>
                          <a:latin typeface="+mn-lt"/>
                          <a:ea typeface="+mn-ea"/>
                          <a:cs typeface="+mn-cs"/>
                        </a:rPr>
                        <a:t>अग्रिम </a:t>
                      </a:r>
                      <a:r>
                        <a:rPr lang="en-US" sz="1750" u="none" strike="noStrike" kern="1200" dirty="0" err="1">
                          <a:solidFill>
                            <a:schemeClr val="tx1"/>
                          </a:solidFill>
                          <a:effectLst/>
                          <a:latin typeface="+mn-lt"/>
                          <a:ea typeface="+mn-ea"/>
                          <a:cs typeface="+mn-cs"/>
                        </a:rPr>
                        <a:t>राशि</a:t>
                      </a:r>
                      <a:r>
                        <a:rPr lang="en-US" sz="1750" u="none" strike="noStrike" kern="1200" baseline="0" dirty="0">
                          <a:solidFill>
                            <a:schemeClr val="tx1"/>
                          </a:solidFill>
                          <a:effectLst/>
                          <a:latin typeface="+mn-lt"/>
                          <a:ea typeface="+mn-ea"/>
                          <a:cs typeface="+mn-cs"/>
                        </a:rPr>
                        <a:t> </a:t>
                      </a:r>
                      <a:r>
                        <a:rPr lang="hi-IN" sz="1750" u="none" strike="noStrike" kern="1200" baseline="0" dirty="0">
                          <a:solidFill>
                            <a:schemeClr val="tx1"/>
                          </a:solidFill>
                          <a:effectLst/>
                          <a:latin typeface="+mn-lt"/>
                          <a:ea typeface="+mn-ea"/>
                          <a:cs typeface="+mn-cs"/>
                        </a:rPr>
                        <a:t>(एडवांस)</a:t>
                      </a:r>
                      <a:endParaRPr lang="en-US" sz="1750" u="none" strike="noStrike" kern="1200" dirty="0">
                        <a:solidFill>
                          <a:schemeClr val="tx1"/>
                        </a:solidFill>
                        <a:effectLst/>
                        <a:latin typeface="+mn-lt"/>
                        <a:ea typeface="+mn-ea"/>
                        <a:cs typeface="+mn-cs"/>
                      </a:endParaRPr>
                    </a:p>
                  </a:txBody>
                  <a:tcPr anchor="ctr"/>
                </a:tc>
                <a:tc>
                  <a:txBody>
                    <a:bodyPr/>
                    <a:lstStyle/>
                    <a:p>
                      <a:endParaRPr lang="en-US"/>
                    </a:p>
                  </a:txBody>
                  <a:tcPr anchor="ctr"/>
                </a:tc>
                <a:tc>
                  <a:txBody>
                    <a:bodyPr/>
                    <a:lstStyle/>
                    <a:p>
                      <a:pPr marL="0" algn="l" rtl="0" eaLnBrk="1" latinLnBrk="0" hangingPunct="1">
                        <a:spcBef>
                          <a:spcPts val="0"/>
                        </a:spcBef>
                        <a:spcAft>
                          <a:spcPts val="0"/>
                        </a:spcAft>
                      </a:pPr>
                      <a:r>
                        <a:rPr lang="hi-IN" sz="1800" kern="1200">
                          <a:solidFill>
                            <a:srgbClr val="000000"/>
                          </a:solidFill>
                          <a:effectLst/>
                          <a:latin typeface="Calibri"/>
                          <a:ea typeface="+mn-ea"/>
                          <a:cs typeface="Mangal"/>
                        </a:rPr>
                        <a:t>रु</a:t>
                      </a:r>
                      <a:r>
                        <a:rPr lang="en-US" sz="1800" kern="1200">
                          <a:solidFill>
                            <a:srgbClr val="000000"/>
                          </a:solidFill>
                          <a:effectLst/>
                          <a:latin typeface="Calibri"/>
                          <a:ea typeface="+mn-ea"/>
                          <a:cs typeface="+mn-cs"/>
                        </a:rPr>
                        <a:t>.</a:t>
                      </a:r>
                      <a:endParaRPr lang="en-US">
                        <a:effectLst/>
                      </a:endParaRPr>
                    </a:p>
                  </a:txBody>
                  <a:tcPr/>
                </a:tc>
                <a:extLst>
                  <a:ext uri="{0D108BD9-81ED-4DB2-BD59-A6C34878D82A}">
                    <a16:rowId xmlns:a16="http://schemas.microsoft.com/office/drawing/2014/main" val="10011"/>
                  </a:ext>
                </a:extLst>
              </a:tr>
              <a:tr h="361977">
                <a:tc>
                  <a:txBody>
                    <a:bodyPr/>
                    <a:lstStyle/>
                    <a:p>
                      <a:pPr marL="0" algn="l" defTabSz="914400" rtl="0" eaLnBrk="1" fontAlgn="ctr" latinLnBrk="0" hangingPunct="1"/>
                      <a:r>
                        <a:rPr lang="hi-IN" sz="1750" u="none" strike="noStrike" kern="1200" dirty="0">
                          <a:solidFill>
                            <a:schemeClr val="tx1"/>
                          </a:solidFill>
                          <a:effectLst/>
                          <a:latin typeface="+mn-lt"/>
                          <a:ea typeface="+mn-ea"/>
                          <a:cs typeface="+mn-cs"/>
                        </a:rPr>
                        <a:t>देनदारों द्वारा दी</a:t>
                      </a:r>
                      <a:r>
                        <a:rPr lang="en-US" sz="1750" u="none" strike="noStrike" kern="1200" dirty="0">
                          <a:solidFill>
                            <a:schemeClr val="tx1"/>
                          </a:solidFill>
                          <a:effectLst/>
                          <a:latin typeface="+mn-lt"/>
                          <a:ea typeface="+mn-ea"/>
                          <a:cs typeface="+mn-cs"/>
                        </a:rPr>
                        <a:t> </a:t>
                      </a:r>
                      <a:r>
                        <a:rPr lang="en-US" sz="1750" u="none" strike="noStrike" kern="1200" dirty="0" err="1">
                          <a:solidFill>
                            <a:schemeClr val="tx1"/>
                          </a:solidFill>
                          <a:effectLst/>
                          <a:latin typeface="+mn-lt"/>
                          <a:ea typeface="+mn-ea"/>
                          <a:cs typeface="+mn-cs"/>
                        </a:rPr>
                        <a:t>गई</a:t>
                      </a:r>
                      <a:r>
                        <a:rPr lang="en-US" sz="1750" u="none" strike="noStrike" kern="1200" dirty="0">
                          <a:solidFill>
                            <a:schemeClr val="tx1"/>
                          </a:solidFill>
                          <a:effectLst/>
                          <a:latin typeface="+mn-lt"/>
                          <a:ea typeface="+mn-ea"/>
                          <a:cs typeface="+mn-cs"/>
                        </a:rPr>
                        <a:t> </a:t>
                      </a:r>
                      <a:r>
                        <a:rPr lang="en-US" sz="1750" u="none" strike="noStrike" kern="1200" dirty="0" err="1">
                          <a:solidFill>
                            <a:schemeClr val="tx1"/>
                          </a:solidFill>
                          <a:effectLst/>
                          <a:latin typeface="+mn-lt"/>
                          <a:ea typeface="+mn-ea"/>
                          <a:cs typeface="+mn-cs"/>
                        </a:rPr>
                        <a:t>राशि</a:t>
                      </a:r>
                      <a:r>
                        <a:rPr lang="en-US" sz="1750" u="none" strike="noStrike" kern="1200" baseline="0" dirty="0">
                          <a:solidFill>
                            <a:schemeClr val="tx1"/>
                          </a:solidFill>
                          <a:effectLst/>
                          <a:latin typeface="+mn-lt"/>
                          <a:ea typeface="+mn-ea"/>
                          <a:cs typeface="+mn-cs"/>
                        </a:rPr>
                        <a:t> </a:t>
                      </a:r>
                      <a:endParaRPr lang="en-US" sz="1750" u="none" strike="noStrike" kern="1200" dirty="0">
                        <a:solidFill>
                          <a:schemeClr val="tx1"/>
                        </a:solidFill>
                        <a:effectLst/>
                        <a:latin typeface="+mn-lt"/>
                        <a:ea typeface="+mn-ea"/>
                        <a:cs typeface="+mn-cs"/>
                      </a:endParaRPr>
                    </a:p>
                  </a:txBody>
                  <a:tcPr anchor="ctr"/>
                </a:tc>
                <a:tc>
                  <a:txBody>
                    <a:bodyPr/>
                    <a:lstStyle/>
                    <a:p>
                      <a:endParaRPr lang="en-US"/>
                    </a:p>
                  </a:txBody>
                  <a:tcPr anchor="ctr"/>
                </a:tc>
                <a:tc>
                  <a:txBody>
                    <a:bodyPr/>
                    <a:lstStyle/>
                    <a:p>
                      <a:pPr marL="0" algn="l" rtl="0" eaLnBrk="1" latinLnBrk="0" hangingPunct="1">
                        <a:spcBef>
                          <a:spcPts val="0"/>
                        </a:spcBef>
                        <a:spcAft>
                          <a:spcPts val="0"/>
                        </a:spcAft>
                      </a:pPr>
                      <a:r>
                        <a:rPr lang="hi-IN" sz="1800" kern="1200">
                          <a:solidFill>
                            <a:srgbClr val="000000"/>
                          </a:solidFill>
                          <a:effectLst/>
                          <a:latin typeface="Calibri"/>
                          <a:ea typeface="+mn-ea"/>
                          <a:cs typeface="Mangal"/>
                        </a:rPr>
                        <a:t>रु</a:t>
                      </a:r>
                      <a:r>
                        <a:rPr lang="en-US" sz="1800" kern="1200">
                          <a:solidFill>
                            <a:srgbClr val="000000"/>
                          </a:solidFill>
                          <a:effectLst/>
                          <a:latin typeface="Calibri"/>
                          <a:ea typeface="+mn-ea"/>
                          <a:cs typeface="+mn-cs"/>
                        </a:rPr>
                        <a:t>.</a:t>
                      </a:r>
                      <a:endParaRPr lang="en-US">
                        <a:effectLst/>
                      </a:endParaRPr>
                    </a:p>
                  </a:txBody>
                  <a:tcPr/>
                </a:tc>
                <a:extLst>
                  <a:ext uri="{0D108BD9-81ED-4DB2-BD59-A6C34878D82A}">
                    <a16:rowId xmlns:a16="http://schemas.microsoft.com/office/drawing/2014/main" val="10012"/>
                  </a:ext>
                </a:extLst>
              </a:tr>
              <a:tr h="361977">
                <a:tc>
                  <a:txBody>
                    <a:bodyPr/>
                    <a:lstStyle/>
                    <a:p>
                      <a:pPr marL="0" algn="l" defTabSz="914400" rtl="0" eaLnBrk="1" fontAlgn="ctr" latinLnBrk="0" hangingPunct="1"/>
                      <a:r>
                        <a:rPr lang="en-US" sz="1750" u="none" strike="noStrike" kern="1200" dirty="0" err="1">
                          <a:solidFill>
                            <a:schemeClr val="tx1"/>
                          </a:solidFill>
                          <a:effectLst/>
                          <a:latin typeface="+mn-lt"/>
                          <a:ea typeface="+mn-ea"/>
                          <a:cs typeface="+mn-cs"/>
                        </a:rPr>
                        <a:t>सप्लायर्स</a:t>
                      </a:r>
                      <a:r>
                        <a:rPr lang="en-US" sz="1750" u="none" strike="noStrike" kern="1200" dirty="0">
                          <a:solidFill>
                            <a:schemeClr val="tx1"/>
                          </a:solidFill>
                          <a:effectLst/>
                          <a:latin typeface="+mn-lt"/>
                          <a:ea typeface="+mn-ea"/>
                          <a:cs typeface="+mn-cs"/>
                        </a:rPr>
                        <a:t> </a:t>
                      </a:r>
                      <a:r>
                        <a:rPr lang="en-US" sz="1750" u="none" strike="noStrike" kern="1200" dirty="0" err="1">
                          <a:solidFill>
                            <a:schemeClr val="tx1"/>
                          </a:solidFill>
                          <a:effectLst/>
                          <a:latin typeface="+mn-lt"/>
                          <a:ea typeface="+mn-ea"/>
                          <a:cs typeface="+mn-cs"/>
                        </a:rPr>
                        <a:t>को</a:t>
                      </a:r>
                      <a:r>
                        <a:rPr lang="en-US" sz="1750" u="none" strike="noStrike" kern="1200" dirty="0">
                          <a:solidFill>
                            <a:schemeClr val="tx1"/>
                          </a:solidFill>
                          <a:effectLst/>
                          <a:latin typeface="+mn-lt"/>
                          <a:ea typeface="+mn-ea"/>
                          <a:cs typeface="+mn-cs"/>
                        </a:rPr>
                        <a:t> </a:t>
                      </a:r>
                      <a:r>
                        <a:rPr lang="en-US" sz="1750" u="none" strike="noStrike" kern="1200" dirty="0" err="1">
                          <a:solidFill>
                            <a:schemeClr val="tx1"/>
                          </a:solidFill>
                          <a:effectLst/>
                          <a:latin typeface="+mn-lt"/>
                          <a:ea typeface="+mn-ea"/>
                          <a:cs typeface="+mn-cs"/>
                        </a:rPr>
                        <a:t>अदा</a:t>
                      </a:r>
                      <a:r>
                        <a:rPr lang="en-US" sz="1750" u="none" strike="noStrike" kern="1200" dirty="0">
                          <a:solidFill>
                            <a:schemeClr val="tx1"/>
                          </a:solidFill>
                          <a:effectLst/>
                          <a:latin typeface="+mn-lt"/>
                          <a:ea typeface="+mn-ea"/>
                          <a:cs typeface="+mn-cs"/>
                        </a:rPr>
                        <a:t> </a:t>
                      </a:r>
                      <a:r>
                        <a:rPr lang="en-US" sz="1750" u="none" strike="noStrike" kern="1200" dirty="0" err="1">
                          <a:solidFill>
                            <a:schemeClr val="tx1"/>
                          </a:solidFill>
                          <a:effectLst/>
                          <a:latin typeface="+mn-lt"/>
                          <a:ea typeface="+mn-ea"/>
                          <a:cs typeface="+mn-cs"/>
                        </a:rPr>
                        <a:t>की</a:t>
                      </a:r>
                      <a:r>
                        <a:rPr lang="en-US" sz="1750" u="none" strike="noStrike" kern="1200" dirty="0">
                          <a:solidFill>
                            <a:schemeClr val="tx1"/>
                          </a:solidFill>
                          <a:effectLst/>
                          <a:latin typeface="+mn-lt"/>
                          <a:ea typeface="+mn-ea"/>
                          <a:cs typeface="+mn-cs"/>
                        </a:rPr>
                        <a:t> </a:t>
                      </a:r>
                      <a:r>
                        <a:rPr lang="en-US" sz="1750" u="none" strike="noStrike" kern="1200" dirty="0" err="1">
                          <a:solidFill>
                            <a:schemeClr val="tx1"/>
                          </a:solidFill>
                          <a:effectLst/>
                          <a:latin typeface="+mn-lt"/>
                          <a:ea typeface="+mn-ea"/>
                          <a:cs typeface="+mn-cs"/>
                        </a:rPr>
                        <a:t>गई</a:t>
                      </a:r>
                      <a:r>
                        <a:rPr lang="en-US" sz="1750" u="none" strike="noStrike" kern="1200" dirty="0">
                          <a:solidFill>
                            <a:schemeClr val="tx1"/>
                          </a:solidFill>
                          <a:effectLst/>
                          <a:latin typeface="+mn-lt"/>
                          <a:ea typeface="+mn-ea"/>
                          <a:cs typeface="+mn-cs"/>
                        </a:rPr>
                        <a:t> </a:t>
                      </a:r>
                      <a:r>
                        <a:rPr lang="en-US" sz="1750" u="none" strike="noStrike" kern="1200" dirty="0" err="1">
                          <a:solidFill>
                            <a:schemeClr val="tx1"/>
                          </a:solidFill>
                          <a:effectLst/>
                          <a:latin typeface="+mn-lt"/>
                          <a:ea typeface="+mn-ea"/>
                          <a:cs typeface="+mn-cs"/>
                        </a:rPr>
                        <a:t>राशि</a:t>
                      </a:r>
                      <a:r>
                        <a:rPr lang="en-US" sz="1750" u="none" strike="noStrike" kern="1200" baseline="0" dirty="0">
                          <a:solidFill>
                            <a:schemeClr val="tx1"/>
                          </a:solidFill>
                          <a:effectLst/>
                          <a:latin typeface="+mn-lt"/>
                          <a:ea typeface="+mn-ea"/>
                          <a:cs typeface="+mn-cs"/>
                        </a:rPr>
                        <a:t> </a:t>
                      </a:r>
                      <a:endParaRPr lang="en-US" sz="1750" u="none" strike="noStrike" kern="1200" dirty="0">
                        <a:solidFill>
                          <a:schemeClr val="tx1"/>
                        </a:solidFill>
                        <a:effectLst/>
                        <a:latin typeface="+mn-lt"/>
                        <a:ea typeface="+mn-ea"/>
                        <a:cs typeface="+mn-cs"/>
                      </a:endParaRPr>
                    </a:p>
                  </a:txBody>
                  <a:tcPr anchor="ctr"/>
                </a:tc>
                <a:tc>
                  <a:txBody>
                    <a:bodyPr/>
                    <a:lstStyle/>
                    <a:p>
                      <a:endParaRPr lang="en-US"/>
                    </a:p>
                  </a:txBody>
                  <a:tcPr anchor="ctr"/>
                </a:tc>
                <a:tc>
                  <a:txBody>
                    <a:bodyPr/>
                    <a:lstStyle/>
                    <a:p>
                      <a:pPr marL="0" algn="l" rtl="0" eaLnBrk="1" latinLnBrk="0" hangingPunct="1">
                        <a:spcBef>
                          <a:spcPts val="0"/>
                        </a:spcBef>
                        <a:spcAft>
                          <a:spcPts val="0"/>
                        </a:spcAft>
                      </a:pPr>
                      <a:r>
                        <a:rPr lang="hi-IN" sz="1800" kern="1200">
                          <a:solidFill>
                            <a:srgbClr val="000000"/>
                          </a:solidFill>
                          <a:effectLst/>
                          <a:latin typeface="Calibri"/>
                          <a:ea typeface="+mn-ea"/>
                          <a:cs typeface="Mangal"/>
                        </a:rPr>
                        <a:t>रु</a:t>
                      </a:r>
                      <a:r>
                        <a:rPr lang="en-US" sz="1800" kern="1200">
                          <a:solidFill>
                            <a:srgbClr val="000000"/>
                          </a:solidFill>
                          <a:effectLst/>
                          <a:latin typeface="Calibri"/>
                          <a:ea typeface="+mn-ea"/>
                          <a:cs typeface="+mn-cs"/>
                        </a:rPr>
                        <a:t>.</a:t>
                      </a:r>
                      <a:endParaRPr lang="en-US">
                        <a:effectLst/>
                      </a:endParaRPr>
                    </a:p>
                  </a:txBody>
                  <a:tcPr/>
                </a:tc>
                <a:extLst>
                  <a:ext uri="{0D108BD9-81ED-4DB2-BD59-A6C34878D82A}">
                    <a16:rowId xmlns:a16="http://schemas.microsoft.com/office/drawing/2014/main" val="10013"/>
                  </a:ext>
                </a:extLst>
              </a:tr>
              <a:tr h="361977">
                <a:tc>
                  <a:txBody>
                    <a:bodyPr/>
                    <a:lstStyle/>
                    <a:p>
                      <a:pPr algn="l" fontAlgn="ctr"/>
                      <a:r>
                        <a:rPr lang="en-US" sz="1750" b="0" i="0" u="none" strike="noStrike" dirty="0" err="1">
                          <a:solidFill>
                            <a:srgbClr val="000000"/>
                          </a:solidFill>
                          <a:effectLst/>
                          <a:latin typeface="Calibri"/>
                        </a:rPr>
                        <a:t>व्यापार</a:t>
                      </a:r>
                      <a:r>
                        <a:rPr lang="en-US" sz="1750" b="0" i="0" u="none" strike="noStrike" baseline="0" dirty="0">
                          <a:solidFill>
                            <a:srgbClr val="000000"/>
                          </a:solidFill>
                          <a:effectLst/>
                          <a:latin typeface="Calibri"/>
                        </a:rPr>
                        <a:t> </a:t>
                      </a:r>
                      <a:r>
                        <a:rPr lang="en-US" sz="1750" b="0" i="0" u="none" strike="noStrike" baseline="0" dirty="0" err="1">
                          <a:solidFill>
                            <a:srgbClr val="000000"/>
                          </a:solidFill>
                          <a:effectLst/>
                          <a:latin typeface="Calibri"/>
                        </a:rPr>
                        <a:t>में</a:t>
                      </a:r>
                      <a:r>
                        <a:rPr lang="en-US" sz="1750" b="0" i="0" u="none" strike="noStrike" baseline="0" dirty="0">
                          <a:solidFill>
                            <a:srgbClr val="000000"/>
                          </a:solidFill>
                          <a:effectLst/>
                          <a:latin typeface="Calibri"/>
                        </a:rPr>
                        <a:t> </a:t>
                      </a:r>
                      <a:r>
                        <a:rPr lang="en-US" sz="1750" b="0" i="0" u="none" strike="noStrike" baseline="0" dirty="0" err="1">
                          <a:solidFill>
                            <a:srgbClr val="000000"/>
                          </a:solidFill>
                          <a:effectLst/>
                          <a:latin typeface="Calibri"/>
                        </a:rPr>
                        <a:t>जोड़ा</a:t>
                      </a:r>
                      <a:r>
                        <a:rPr lang="en-US" sz="1750" b="0" i="0" u="none" strike="noStrike" baseline="0" dirty="0">
                          <a:solidFill>
                            <a:srgbClr val="000000"/>
                          </a:solidFill>
                          <a:effectLst/>
                          <a:latin typeface="Calibri"/>
                        </a:rPr>
                        <a:t> </a:t>
                      </a:r>
                      <a:r>
                        <a:rPr lang="en-US" sz="1750" b="0" i="0" u="none" strike="noStrike" baseline="0" dirty="0" err="1">
                          <a:solidFill>
                            <a:srgbClr val="000000"/>
                          </a:solidFill>
                          <a:effectLst/>
                          <a:latin typeface="Calibri"/>
                        </a:rPr>
                        <a:t>गया</a:t>
                      </a:r>
                      <a:r>
                        <a:rPr lang="en-US" sz="1750" b="0" i="0" u="none" strike="noStrike" baseline="0" dirty="0">
                          <a:solidFill>
                            <a:srgbClr val="000000"/>
                          </a:solidFill>
                          <a:effectLst/>
                          <a:latin typeface="Calibri"/>
                        </a:rPr>
                        <a:t> </a:t>
                      </a:r>
                      <a:r>
                        <a:rPr lang="en-US" sz="1750" b="0" i="0" u="none" strike="noStrike" baseline="0" dirty="0" err="1">
                          <a:solidFill>
                            <a:srgbClr val="000000"/>
                          </a:solidFill>
                          <a:effectLst/>
                          <a:latin typeface="Calibri"/>
                        </a:rPr>
                        <a:t>नकद</a:t>
                      </a:r>
                      <a:r>
                        <a:rPr lang="en-US" sz="1750" b="0" i="0" u="none" strike="noStrike" baseline="0" dirty="0">
                          <a:solidFill>
                            <a:srgbClr val="000000"/>
                          </a:solidFill>
                          <a:effectLst/>
                          <a:latin typeface="Calibri"/>
                        </a:rPr>
                        <a:t> </a:t>
                      </a:r>
                      <a:endParaRPr lang="en-US" sz="1750" b="0" i="0" u="none" strike="noStrike" dirty="0">
                        <a:solidFill>
                          <a:srgbClr val="000000"/>
                        </a:solidFill>
                        <a:effectLst/>
                        <a:latin typeface="Calibri"/>
                      </a:endParaRPr>
                    </a:p>
                  </a:txBody>
                  <a:tcPr anchor="ctr"/>
                </a:tc>
                <a:tc>
                  <a:txBody>
                    <a:bodyPr/>
                    <a:lstStyle/>
                    <a:p>
                      <a:endParaRPr lang="en-US" dirty="0"/>
                    </a:p>
                  </a:txBody>
                  <a:tcPr anchor="ctr"/>
                </a:tc>
                <a:tc>
                  <a:txBody>
                    <a:bodyPr/>
                    <a:lstStyle/>
                    <a:p>
                      <a:pPr marL="0" algn="l" rtl="0" eaLnBrk="1" latinLnBrk="0" hangingPunct="1">
                        <a:spcBef>
                          <a:spcPts val="0"/>
                        </a:spcBef>
                        <a:spcAft>
                          <a:spcPts val="0"/>
                        </a:spcAft>
                      </a:pPr>
                      <a:r>
                        <a:rPr lang="hi-IN" sz="1800" kern="1200" dirty="0">
                          <a:solidFill>
                            <a:srgbClr val="000000"/>
                          </a:solidFill>
                          <a:effectLst/>
                          <a:latin typeface="Calibri"/>
                          <a:ea typeface="+mn-ea"/>
                          <a:cs typeface="Mangal"/>
                        </a:rPr>
                        <a:t>रु</a:t>
                      </a:r>
                      <a:r>
                        <a:rPr lang="en-US" sz="1800" kern="1200" dirty="0">
                          <a:solidFill>
                            <a:srgbClr val="000000"/>
                          </a:solidFill>
                          <a:effectLst/>
                          <a:latin typeface="Calibri"/>
                          <a:ea typeface="+mn-ea"/>
                          <a:cs typeface="+mn-cs"/>
                        </a:rPr>
                        <a:t>.</a:t>
                      </a:r>
                      <a:endParaRPr lang="en-US" dirty="0">
                        <a:effectLst/>
                      </a:endParaRPr>
                    </a:p>
                  </a:txBody>
                  <a:tcPr/>
                </a:tc>
                <a:extLst>
                  <a:ext uri="{0D108BD9-81ED-4DB2-BD59-A6C34878D82A}">
                    <a16:rowId xmlns:a16="http://schemas.microsoft.com/office/drawing/2014/main" val="10014"/>
                  </a:ext>
                </a:extLst>
              </a:tr>
            </a:tbl>
          </a:graphicData>
        </a:graphic>
      </p:graphicFrame>
      <p:sp>
        <p:nvSpPr>
          <p:cNvPr id="8" name="Title 3"/>
          <p:cNvSpPr>
            <a:spLocks noGrp="1"/>
          </p:cNvSpPr>
          <p:nvPr>
            <p:ph type="title"/>
          </p:nvPr>
        </p:nvSpPr>
        <p:spPr>
          <a:xfrm>
            <a:off x="201705" y="176867"/>
            <a:ext cx="8697365" cy="656851"/>
          </a:xfrm>
          <a:ln>
            <a:solidFill>
              <a:schemeClr val="tx1"/>
            </a:solidFill>
          </a:ln>
        </p:spPr>
        <p:txBody>
          <a:bodyPr>
            <a:noAutofit/>
          </a:bodyPr>
          <a:lstStyle/>
          <a:p>
            <a:r>
              <a:rPr lang="hi-IN" sz="2800" b="1" dirty="0">
                <a:latin typeface="+mn-lt"/>
              </a:rPr>
              <a:t>पी.टी. शीट का प्रारुप </a:t>
            </a:r>
            <a:endParaRPr lang="en-US" sz="2800" b="1" dirty="0">
              <a:latin typeface="+mn-lt"/>
            </a:endParaRPr>
          </a:p>
        </p:txBody>
      </p:sp>
      <p:sp>
        <p:nvSpPr>
          <p:cNvPr id="11"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69C878FD-89C1-754D-9B04-44C7440F1BBE}" type="slidenum">
              <a:rPr lang="en-US" sz="1600" b="1" smtClean="0">
                <a:solidFill>
                  <a:prstClr val="black"/>
                </a:solidFill>
              </a:rPr>
              <a:t>36</a:t>
            </a:fld>
            <a:endParaRPr lang="en-US" sz="1600" b="1" dirty="0">
              <a:solidFill>
                <a:prstClr val="black"/>
              </a:solidFill>
            </a:endParaRPr>
          </a:p>
        </p:txBody>
      </p:sp>
    </p:spTree>
    <p:extLst>
      <p:ext uri="{BB962C8B-B14F-4D97-AF65-F5344CB8AC3E}">
        <p14:creationId xmlns:p14="http://schemas.microsoft.com/office/powerpoint/2010/main" val="1450573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908552147"/>
              </p:ext>
            </p:extLst>
          </p:nvPr>
        </p:nvGraphicFramePr>
        <p:xfrm>
          <a:off x="238684" y="993583"/>
          <a:ext cx="8660387" cy="4297680"/>
        </p:xfrm>
        <a:graphic>
          <a:graphicData uri="http://schemas.openxmlformats.org/drawingml/2006/table">
            <a:tbl>
              <a:tblPr firstRow="1" bandRow="1">
                <a:tableStyleId>{5940675A-B579-460E-94D1-54222C63F5DA}</a:tableStyleId>
              </a:tblPr>
              <a:tblGrid>
                <a:gridCol w="3786045">
                  <a:extLst>
                    <a:ext uri="{9D8B030D-6E8A-4147-A177-3AD203B41FA5}">
                      <a16:colId xmlns:a16="http://schemas.microsoft.com/office/drawing/2014/main" val="20000"/>
                    </a:ext>
                  </a:extLst>
                </a:gridCol>
                <a:gridCol w="3786045">
                  <a:extLst>
                    <a:ext uri="{9D8B030D-6E8A-4147-A177-3AD203B41FA5}">
                      <a16:colId xmlns:a16="http://schemas.microsoft.com/office/drawing/2014/main" val="20001"/>
                    </a:ext>
                  </a:extLst>
                </a:gridCol>
                <a:gridCol w="1088297">
                  <a:extLst>
                    <a:ext uri="{9D8B030D-6E8A-4147-A177-3AD203B41FA5}">
                      <a16:colId xmlns:a16="http://schemas.microsoft.com/office/drawing/2014/main" val="20002"/>
                    </a:ext>
                  </a:extLst>
                </a:gridCol>
              </a:tblGrid>
              <a:tr h="300626">
                <a:tc gridSpan="3">
                  <a:txBody>
                    <a:bodyPr/>
                    <a:lstStyle/>
                    <a:p>
                      <a:pPr algn="ctr"/>
                      <a:r>
                        <a:rPr lang="en-US" b="1" dirty="0"/>
                        <a:t>PT sheet for</a:t>
                      </a:r>
                      <a:r>
                        <a:rPr lang="en-US" b="1" baseline="0" dirty="0"/>
                        <a:t> period from </a:t>
                      </a:r>
                      <a:r>
                        <a:rPr lang="mr-IN" b="1" baseline="0" dirty="0"/>
                        <a:t>–</a:t>
                      </a:r>
                      <a:r>
                        <a:rPr lang="en-US" b="1" baseline="0" dirty="0"/>
                        <a:t> to --</a:t>
                      </a:r>
                      <a:endParaRPr lang="en-US" b="1" dirty="0"/>
                    </a:p>
                  </a:txBody>
                  <a:tcPr/>
                </a:tc>
                <a:tc hMerge="1">
                  <a:txBody>
                    <a:bodyPr/>
                    <a:lstStyle/>
                    <a:p>
                      <a:pPr algn="l"/>
                      <a:endParaRPr lang="en-US" b="1" dirty="0"/>
                    </a:p>
                  </a:txBody>
                  <a:tcPr/>
                </a:tc>
                <a:tc hMerge="1">
                  <a:txBody>
                    <a:bodyPr/>
                    <a:lstStyle/>
                    <a:p>
                      <a:pPr algn="l"/>
                      <a:endParaRPr lang="en-US" b="1" dirty="0"/>
                    </a:p>
                  </a:txBody>
                  <a:tcPr/>
                </a:tc>
                <a:extLst>
                  <a:ext uri="{0D108BD9-81ED-4DB2-BD59-A6C34878D82A}">
                    <a16:rowId xmlns:a16="http://schemas.microsoft.com/office/drawing/2014/main" val="10000"/>
                  </a:ext>
                </a:extLst>
              </a:tr>
              <a:tr h="300626">
                <a:tc>
                  <a:txBody>
                    <a:bodyPr/>
                    <a:lstStyle/>
                    <a:p>
                      <a:pPr algn="l"/>
                      <a:r>
                        <a:rPr lang="en-US" b="1" dirty="0"/>
                        <a:t>Particulars</a:t>
                      </a:r>
                    </a:p>
                  </a:txBody>
                  <a:tcPr/>
                </a:tc>
                <a:tc>
                  <a:txBody>
                    <a:bodyPr/>
                    <a:lstStyle/>
                    <a:p>
                      <a:pPr algn="l"/>
                      <a:r>
                        <a:rPr lang="en-US" b="1" dirty="0"/>
                        <a:t>Detail of transactions</a:t>
                      </a:r>
                    </a:p>
                  </a:txBody>
                  <a:tcPr/>
                </a:tc>
                <a:tc>
                  <a:txBody>
                    <a:bodyPr/>
                    <a:lstStyle/>
                    <a:p>
                      <a:pPr algn="l"/>
                      <a:r>
                        <a:rPr lang="en-US" b="1" dirty="0"/>
                        <a:t>Amount</a:t>
                      </a:r>
                    </a:p>
                  </a:txBody>
                  <a:tcPr/>
                </a:tc>
                <a:extLst>
                  <a:ext uri="{0D108BD9-81ED-4DB2-BD59-A6C34878D82A}">
                    <a16:rowId xmlns:a16="http://schemas.microsoft.com/office/drawing/2014/main" val="10001"/>
                  </a:ext>
                </a:extLst>
              </a:tr>
              <a:tr h="300626">
                <a:tc>
                  <a:txBody>
                    <a:bodyPr/>
                    <a:lstStyle/>
                    <a:p>
                      <a:pPr algn="l" fontAlgn="ctr"/>
                      <a:r>
                        <a:rPr lang="en-US" sz="1800" u="none" strike="noStrike" dirty="0">
                          <a:effectLst/>
                        </a:rPr>
                        <a:t>Loan amount repaid</a:t>
                      </a:r>
                      <a:endParaRPr lang="en-US" sz="1800" b="0" i="0" u="none" strike="noStrike" dirty="0">
                        <a:solidFill>
                          <a:srgbClr val="000000"/>
                        </a:solidFill>
                        <a:effectLst/>
                        <a:latin typeface="Calibri"/>
                      </a:endParaRPr>
                    </a:p>
                  </a:txBody>
                  <a:tcPr anchor="ctr"/>
                </a:tc>
                <a:tc>
                  <a:txBody>
                    <a:bodyPr/>
                    <a:lstStyle/>
                    <a:p>
                      <a:pPr algn="l" fontAlgn="ctr"/>
                      <a:endParaRPr lang="en-US" sz="1800" b="0" i="0" u="none" strike="noStrike" dirty="0">
                        <a:solidFill>
                          <a:srgbClr val="000000"/>
                        </a:solidFill>
                        <a:effectLst/>
                        <a:latin typeface="Calibri"/>
                      </a:endParaRPr>
                    </a:p>
                  </a:txBody>
                  <a:tcPr anchor="ctr"/>
                </a:tc>
                <a:tc>
                  <a:txBody>
                    <a:bodyPr/>
                    <a:lstStyle/>
                    <a:p>
                      <a:r>
                        <a:rPr lang="en-US"/>
                        <a:t>Rs.</a:t>
                      </a:r>
                      <a:endParaRPr lang="en-US" dirty="0"/>
                    </a:p>
                  </a:txBody>
                  <a:tcPr/>
                </a:tc>
                <a:extLst>
                  <a:ext uri="{0D108BD9-81ED-4DB2-BD59-A6C34878D82A}">
                    <a16:rowId xmlns:a16="http://schemas.microsoft.com/office/drawing/2014/main" val="10002"/>
                  </a:ext>
                </a:extLst>
              </a:tr>
              <a:tr h="300626">
                <a:tc>
                  <a:txBody>
                    <a:bodyPr/>
                    <a:lstStyle/>
                    <a:p>
                      <a:pPr algn="l" fontAlgn="ctr"/>
                      <a:r>
                        <a:rPr lang="en-US" sz="1800" u="none" strike="noStrike" dirty="0">
                          <a:effectLst/>
                        </a:rPr>
                        <a:t>Interest amount paid</a:t>
                      </a:r>
                      <a:endParaRPr lang="en-US" sz="1800" b="0" i="0" u="none" strike="noStrike" dirty="0">
                        <a:solidFill>
                          <a:srgbClr val="000000"/>
                        </a:solidFill>
                        <a:effectLst/>
                        <a:latin typeface="Calibri"/>
                      </a:endParaRPr>
                    </a:p>
                  </a:txBody>
                  <a:tcPr anchor="ctr"/>
                </a:tc>
                <a:tc>
                  <a:txBody>
                    <a:bodyPr/>
                    <a:lstStyle/>
                    <a:p>
                      <a:pPr algn="l" fontAlgn="ctr"/>
                      <a:endParaRPr lang="en-US" sz="1800" b="0" i="0" u="none" strike="noStrike" dirty="0">
                        <a:solidFill>
                          <a:srgbClr val="000000"/>
                        </a:solidFill>
                        <a:effectLst/>
                        <a:latin typeface="Calibri"/>
                      </a:endParaRPr>
                    </a:p>
                  </a:txBody>
                  <a:tcPr anchor="ctr"/>
                </a:tc>
                <a:tc>
                  <a:txBody>
                    <a:bodyPr/>
                    <a:lstStyle/>
                    <a:p>
                      <a:r>
                        <a:rPr lang="en-US"/>
                        <a:t>Rs.</a:t>
                      </a:r>
                      <a:endParaRPr lang="en-US" dirty="0"/>
                    </a:p>
                  </a:txBody>
                  <a:tcPr/>
                </a:tc>
                <a:extLst>
                  <a:ext uri="{0D108BD9-81ED-4DB2-BD59-A6C34878D82A}">
                    <a16:rowId xmlns:a16="http://schemas.microsoft.com/office/drawing/2014/main" val="10003"/>
                  </a:ext>
                </a:extLst>
              </a:tr>
              <a:tr h="300626">
                <a:tc>
                  <a:txBody>
                    <a:bodyPr/>
                    <a:lstStyle/>
                    <a:p>
                      <a:pPr algn="l" fontAlgn="b"/>
                      <a:r>
                        <a:rPr lang="en-US" sz="1800" u="none" strike="noStrike" dirty="0">
                          <a:solidFill>
                            <a:schemeClr val="tx1"/>
                          </a:solidFill>
                          <a:effectLst/>
                        </a:rPr>
                        <a:t>Purchase of assets (tables,</a:t>
                      </a:r>
                      <a:r>
                        <a:rPr lang="en-US" sz="1800" u="none" strike="noStrike" baseline="0" dirty="0">
                          <a:solidFill>
                            <a:schemeClr val="tx1"/>
                          </a:solidFill>
                          <a:effectLst/>
                        </a:rPr>
                        <a:t> chairs, etc.)</a:t>
                      </a:r>
                      <a:r>
                        <a:rPr lang="en-US" sz="1800" u="none" strike="noStrike" dirty="0">
                          <a:solidFill>
                            <a:schemeClr val="tx1"/>
                          </a:solidFill>
                          <a:effectLst/>
                        </a:rPr>
                        <a:t> </a:t>
                      </a:r>
                      <a:endParaRPr lang="en-US" sz="1800" b="0" i="0" u="none" strike="noStrike" dirty="0">
                        <a:solidFill>
                          <a:schemeClr val="tx1"/>
                        </a:solidFill>
                        <a:effectLst/>
                        <a:latin typeface="Calibri"/>
                      </a:endParaRPr>
                    </a:p>
                  </a:txBody>
                  <a:tcPr anchor="ctr"/>
                </a:tc>
                <a:tc>
                  <a:txBody>
                    <a:bodyPr/>
                    <a:lstStyle/>
                    <a:p>
                      <a:pPr algn="l" fontAlgn="ctr"/>
                      <a:endParaRPr lang="en-US" sz="1800" b="0" i="0" u="none" strike="noStrike" dirty="0">
                        <a:solidFill>
                          <a:schemeClr val="tx1"/>
                        </a:solidFill>
                        <a:effectLst/>
                        <a:latin typeface="Calibri"/>
                      </a:endParaRPr>
                    </a:p>
                  </a:txBody>
                  <a:tcPr anchor="ctr"/>
                </a:tc>
                <a:tc>
                  <a:txBody>
                    <a:bodyPr/>
                    <a:lstStyle/>
                    <a:p>
                      <a:r>
                        <a:rPr lang="en-US">
                          <a:solidFill>
                            <a:schemeClr val="tx1"/>
                          </a:solidFill>
                        </a:rPr>
                        <a:t>Rs.</a:t>
                      </a:r>
                      <a:endParaRPr lang="en-US" dirty="0">
                        <a:solidFill>
                          <a:schemeClr val="tx1"/>
                        </a:solidFill>
                      </a:endParaRPr>
                    </a:p>
                  </a:txBody>
                  <a:tcPr/>
                </a:tc>
                <a:extLst>
                  <a:ext uri="{0D108BD9-81ED-4DB2-BD59-A6C34878D82A}">
                    <a16:rowId xmlns:a16="http://schemas.microsoft.com/office/drawing/2014/main" val="10004"/>
                  </a:ext>
                </a:extLst>
              </a:tr>
              <a:tr h="300626">
                <a:tc>
                  <a:txBody>
                    <a:bodyPr/>
                    <a:lstStyle/>
                    <a:p>
                      <a:pPr algn="l" fontAlgn="b"/>
                      <a:r>
                        <a:rPr lang="en-US" sz="1800" u="none" strike="noStrike" dirty="0">
                          <a:solidFill>
                            <a:schemeClr val="tx1"/>
                          </a:solidFill>
                          <a:effectLst/>
                        </a:rPr>
                        <a:t>Sale of assets (tables,</a:t>
                      </a:r>
                      <a:r>
                        <a:rPr lang="en-US" sz="1800" u="none" strike="noStrike" baseline="0" dirty="0">
                          <a:solidFill>
                            <a:schemeClr val="tx1"/>
                          </a:solidFill>
                          <a:effectLst/>
                        </a:rPr>
                        <a:t> chairs, etc.)</a:t>
                      </a:r>
                      <a:endParaRPr lang="en-US" sz="1800" b="0" i="0" u="none" strike="noStrike" dirty="0">
                        <a:solidFill>
                          <a:schemeClr val="tx1"/>
                        </a:solidFill>
                        <a:effectLst/>
                        <a:latin typeface="Calibri"/>
                      </a:endParaRPr>
                    </a:p>
                  </a:txBody>
                  <a:tcPr anchor="ctr"/>
                </a:tc>
                <a:tc>
                  <a:txBody>
                    <a:bodyPr/>
                    <a:lstStyle/>
                    <a:p>
                      <a:pPr algn="l" fontAlgn="ctr"/>
                      <a:endParaRPr lang="en-US" sz="1800" b="0" i="0" u="none" strike="noStrike" dirty="0">
                        <a:solidFill>
                          <a:schemeClr val="tx1"/>
                        </a:solidFill>
                        <a:effectLst/>
                        <a:latin typeface="Calibri"/>
                      </a:endParaRPr>
                    </a:p>
                  </a:txBody>
                  <a:tcPr anchor="ctr"/>
                </a:tc>
                <a:tc>
                  <a:txBody>
                    <a:bodyPr/>
                    <a:lstStyle/>
                    <a:p>
                      <a:r>
                        <a:rPr lang="en-US">
                          <a:solidFill>
                            <a:schemeClr val="tx1"/>
                          </a:solidFill>
                        </a:rPr>
                        <a:t>Rs.</a:t>
                      </a:r>
                      <a:endParaRPr lang="en-US" dirty="0">
                        <a:solidFill>
                          <a:schemeClr val="tx1"/>
                        </a:solidFill>
                      </a:endParaRPr>
                    </a:p>
                  </a:txBody>
                  <a:tcPr/>
                </a:tc>
                <a:extLst>
                  <a:ext uri="{0D108BD9-81ED-4DB2-BD59-A6C34878D82A}">
                    <a16:rowId xmlns:a16="http://schemas.microsoft.com/office/drawing/2014/main" val="10005"/>
                  </a:ext>
                </a:extLst>
              </a:tr>
              <a:tr h="355532">
                <a:tc>
                  <a:txBody>
                    <a:bodyPr/>
                    <a:lstStyle/>
                    <a:p>
                      <a:pPr algn="l" fontAlgn="b"/>
                      <a:r>
                        <a:rPr lang="en-US" sz="1800" u="none" strike="noStrike" dirty="0">
                          <a:solidFill>
                            <a:schemeClr val="tx1"/>
                          </a:solidFill>
                          <a:effectLst/>
                        </a:rPr>
                        <a:t>Security</a:t>
                      </a:r>
                      <a:r>
                        <a:rPr lang="en-US" sz="1800" u="none" strike="noStrike" baseline="0" dirty="0">
                          <a:solidFill>
                            <a:schemeClr val="tx1"/>
                          </a:solidFill>
                          <a:effectLst/>
                        </a:rPr>
                        <a:t> deposit paid</a:t>
                      </a:r>
                      <a:endParaRPr lang="en-US" sz="1800" b="0" i="0" u="none" strike="noStrike" dirty="0">
                        <a:solidFill>
                          <a:schemeClr val="tx1"/>
                        </a:solidFill>
                        <a:effectLst/>
                        <a:latin typeface="Calibri"/>
                      </a:endParaRPr>
                    </a:p>
                  </a:txBody>
                  <a:tcPr anchor="ctr"/>
                </a:tc>
                <a:tc>
                  <a:txBody>
                    <a:bodyPr/>
                    <a:lstStyle/>
                    <a:p>
                      <a:pPr algn="l" fontAlgn="ctr"/>
                      <a:endParaRPr lang="en-US" sz="1800" b="0" i="0" u="none" strike="noStrike" dirty="0">
                        <a:solidFill>
                          <a:schemeClr val="tx1"/>
                        </a:solidFill>
                        <a:effectLst/>
                        <a:latin typeface="Calibri"/>
                      </a:endParaRPr>
                    </a:p>
                  </a:txBody>
                  <a:tcPr anchor="ctr"/>
                </a:tc>
                <a:tc>
                  <a:txBody>
                    <a:bodyPr/>
                    <a:lstStyle/>
                    <a:p>
                      <a:r>
                        <a:rPr lang="en-US">
                          <a:solidFill>
                            <a:schemeClr val="tx1"/>
                          </a:solidFill>
                        </a:rPr>
                        <a:t>Rs.</a:t>
                      </a:r>
                      <a:endParaRPr lang="en-US" dirty="0">
                        <a:solidFill>
                          <a:schemeClr val="tx1"/>
                        </a:solidFill>
                      </a:endParaRPr>
                    </a:p>
                  </a:txBody>
                  <a:tcPr/>
                </a:tc>
                <a:extLst>
                  <a:ext uri="{0D108BD9-81ED-4DB2-BD59-A6C34878D82A}">
                    <a16:rowId xmlns:a16="http://schemas.microsoft.com/office/drawing/2014/main" val="10006"/>
                  </a:ext>
                </a:extLst>
              </a:tr>
              <a:tr h="300626">
                <a:tc>
                  <a:txBody>
                    <a:bodyPr/>
                    <a:lstStyle/>
                    <a:p>
                      <a:pPr algn="l" fontAlgn="b"/>
                      <a:r>
                        <a:rPr lang="en-US" sz="1800" u="none" strike="noStrike" dirty="0">
                          <a:solidFill>
                            <a:schemeClr val="tx1"/>
                          </a:solidFill>
                          <a:effectLst/>
                        </a:rPr>
                        <a:t>Security</a:t>
                      </a:r>
                      <a:r>
                        <a:rPr lang="en-US" sz="1800" u="none" strike="noStrike" baseline="0" dirty="0">
                          <a:solidFill>
                            <a:schemeClr val="tx1"/>
                          </a:solidFill>
                          <a:effectLst/>
                        </a:rPr>
                        <a:t> deposit returned</a:t>
                      </a:r>
                      <a:endParaRPr lang="en-US" sz="1800" b="0" i="0" u="none" strike="noStrike" dirty="0">
                        <a:solidFill>
                          <a:schemeClr val="tx1"/>
                        </a:solidFill>
                        <a:effectLst/>
                        <a:latin typeface="Calibri"/>
                      </a:endParaRPr>
                    </a:p>
                  </a:txBody>
                  <a:tcPr anchor="ctr"/>
                </a:tc>
                <a:tc>
                  <a:txBody>
                    <a:bodyPr/>
                    <a:lstStyle/>
                    <a:p>
                      <a:pPr algn="l" fontAlgn="ctr"/>
                      <a:endParaRPr lang="en-US" sz="1800" b="0" i="0" u="none" strike="noStrike" dirty="0">
                        <a:solidFill>
                          <a:schemeClr val="tx1"/>
                        </a:solidFill>
                        <a:effectLst/>
                        <a:latin typeface="Calibri"/>
                      </a:endParaRPr>
                    </a:p>
                  </a:txBody>
                  <a:tcPr anchor="ctr"/>
                </a:tc>
                <a:tc>
                  <a:txBody>
                    <a:bodyPr/>
                    <a:lstStyle/>
                    <a:p>
                      <a:r>
                        <a:rPr lang="en-US">
                          <a:solidFill>
                            <a:schemeClr val="tx1"/>
                          </a:solidFill>
                        </a:rPr>
                        <a:t>Rs.</a:t>
                      </a:r>
                      <a:endParaRPr lang="en-US" dirty="0">
                        <a:solidFill>
                          <a:schemeClr val="tx1"/>
                        </a:solidFill>
                      </a:endParaRPr>
                    </a:p>
                  </a:txBody>
                  <a:tcPr/>
                </a:tc>
                <a:extLst>
                  <a:ext uri="{0D108BD9-81ED-4DB2-BD59-A6C34878D82A}">
                    <a16:rowId xmlns:a16="http://schemas.microsoft.com/office/drawing/2014/main" val="10007"/>
                  </a:ext>
                </a:extLst>
              </a:tr>
              <a:tr h="300626">
                <a:tc>
                  <a:txBody>
                    <a:bodyPr/>
                    <a:lstStyle/>
                    <a:p>
                      <a:pPr algn="l" fontAlgn="b"/>
                      <a:r>
                        <a:rPr lang="en-US" sz="1800" u="none" strike="noStrike" dirty="0">
                          <a:solidFill>
                            <a:schemeClr val="tx1"/>
                          </a:solidFill>
                          <a:effectLst/>
                        </a:rPr>
                        <a:t>Loans taken in the period</a:t>
                      </a:r>
                      <a:endParaRPr lang="en-US" sz="1800" b="0" i="0" u="none" strike="noStrike" dirty="0">
                        <a:solidFill>
                          <a:schemeClr val="tx1"/>
                        </a:solidFill>
                        <a:effectLst/>
                        <a:latin typeface="Calibri"/>
                      </a:endParaRPr>
                    </a:p>
                  </a:txBody>
                  <a:tcPr anchor="ctr"/>
                </a:tc>
                <a:tc>
                  <a:txBody>
                    <a:bodyPr/>
                    <a:lstStyle/>
                    <a:p>
                      <a:pPr algn="l" fontAlgn="ctr"/>
                      <a:endParaRPr lang="en-US" sz="1800" b="0" i="0" u="none" strike="noStrike" dirty="0">
                        <a:solidFill>
                          <a:schemeClr val="tx1"/>
                        </a:solidFill>
                        <a:effectLst/>
                        <a:latin typeface="Calibri"/>
                      </a:endParaRPr>
                    </a:p>
                  </a:txBody>
                  <a:tcPr anchor="ctr"/>
                </a:tc>
                <a:tc>
                  <a:txBody>
                    <a:bodyPr/>
                    <a:lstStyle/>
                    <a:p>
                      <a:r>
                        <a:rPr lang="en-US">
                          <a:solidFill>
                            <a:schemeClr val="tx1"/>
                          </a:solidFill>
                        </a:rPr>
                        <a:t>Rs.</a:t>
                      </a:r>
                      <a:endParaRPr lang="en-US" dirty="0">
                        <a:solidFill>
                          <a:schemeClr val="tx1"/>
                        </a:solidFill>
                      </a:endParaRPr>
                    </a:p>
                  </a:txBody>
                  <a:tcPr/>
                </a:tc>
                <a:extLst>
                  <a:ext uri="{0D108BD9-81ED-4DB2-BD59-A6C34878D82A}">
                    <a16:rowId xmlns:a16="http://schemas.microsoft.com/office/drawing/2014/main" val="10008"/>
                  </a:ext>
                </a:extLst>
              </a:tr>
              <a:tr h="300626">
                <a:tc>
                  <a:txBody>
                    <a:bodyPr/>
                    <a:lstStyle/>
                    <a:p>
                      <a:pPr algn="l" fontAlgn="b"/>
                      <a:r>
                        <a:rPr lang="en-US" sz="1800" u="none" strike="noStrike" dirty="0">
                          <a:solidFill>
                            <a:schemeClr val="tx1"/>
                          </a:solidFill>
                          <a:effectLst/>
                        </a:rPr>
                        <a:t>Capital withdrawal (in case</a:t>
                      </a:r>
                      <a:r>
                        <a:rPr lang="en-US" sz="1800" u="none" strike="noStrike" baseline="0" dirty="0">
                          <a:solidFill>
                            <a:schemeClr val="tx1"/>
                          </a:solidFill>
                          <a:effectLst/>
                        </a:rPr>
                        <a:t> an</a:t>
                      </a:r>
                      <a:r>
                        <a:rPr lang="en-US" sz="1800" u="none" strike="noStrike" dirty="0">
                          <a:solidFill>
                            <a:schemeClr val="tx1"/>
                          </a:solidFill>
                          <a:effectLst/>
                        </a:rPr>
                        <a:t> owner resigns)</a:t>
                      </a:r>
                      <a:endParaRPr lang="en-US" sz="1800" b="0" i="0" u="none" strike="noStrike" dirty="0">
                        <a:solidFill>
                          <a:schemeClr val="tx1"/>
                        </a:solidFill>
                        <a:effectLst/>
                        <a:latin typeface="Calibri"/>
                      </a:endParaRPr>
                    </a:p>
                  </a:txBody>
                  <a:tcPr anchor="ctr"/>
                </a:tc>
                <a:tc>
                  <a:txBody>
                    <a:bodyPr/>
                    <a:lstStyle/>
                    <a:p>
                      <a:pPr algn="l" fontAlgn="ctr"/>
                      <a:endParaRPr lang="en-US" sz="1800" b="0" i="0" u="none" strike="noStrike" dirty="0">
                        <a:solidFill>
                          <a:schemeClr val="tx1"/>
                        </a:solidFill>
                        <a:effectLst/>
                        <a:latin typeface="Calibri"/>
                      </a:endParaRPr>
                    </a:p>
                  </a:txBody>
                  <a:tcPr anchor="ctr"/>
                </a:tc>
                <a:tc>
                  <a:txBody>
                    <a:bodyPr/>
                    <a:lstStyle/>
                    <a:p>
                      <a:r>
                        <a:rPr lang="en-US">
                          <a:solidFill>
                            <a:schemeClr val="tx1"/>
                          </a:solidFill>
                        </a:rPr>
                        <a:t>Rs.</a:t>
                      </a:r>
                      <a:endParaRPr lang="en-US" dirty="0">
                        <a:solidFill>
                          <a:schemeClr val="tx1"/>
                        </a:solidFill>
                      </a:endParaRPr>
                    </a:p>
                  </a:txBody>
                  <a:tcPr/>
                </a:tc>
                <a:extLst>
                  <a:ext uri="{0D108BD9-81ED-4DB2-BD59-A6C34878D82A}">
                    <a16:rowId xmlns:a16="http://schemas.microsoft.com/office/drawing/2014/main" val="10009"/>
                  </a:ext>
                </a:extLst>
              </a:tr>
              <a:tr h="300626">
                <a:tc>
                  <a:txBody>
                    <a:bodyPr/>
                    <a:lstStyle/>
                    <a:p>
                      <a:pPr algn="l" fontAlgn="ctr"/>
                      <a:r>
                        <a:rPr lang="en-US" sz="1800" b="0" i="0" u="none" strike="noStrike" dirty="0">
                          <a:solidFill>
                            <a:schemeClr val="tx1"/>
                          </a:solidFill>
                          <a:effectLst/>
                          <a:latin typeface="Calibri"/>
                        </a:rPr>
                        <a:t>Stock/Inventory</a:t>
                      </a:r>
                    </a:p>
                  </a:txBody>
                  <a:tcPr anchor="ctr"/>
                </a:tc>
                <a:tc>
                  <a:txBody>
                    <a:bodyPr/>
                    <a:lstStyle/>
                    <a:p>
                      <a:pPr marL="0" algn="l" defTabSz="914400" rtl="0" eaLnBrk="1" fontAlgn="ctr" latinLnBrk="0" hangingPunct="1"/>
                      <a:endParaRPr lang="en-US" sz="1800" u="none" strike="noStrike" kern="1200" dirty="0">
                        <a:solidFill>
                          <a:schemeClr val="tx1"/>
                        </a:solidFill>
                        <a:effectLst/>
                        <a:latin typeface="+mn-lt"/>
                        <a:ea typeface="+mn-ea"/>
                        <a:cs typeface="+mn-cs"/>
                      </a:endParaRPr>
                    </a:p>
                  </a:txBody>
                  <a:tcPr anchor="ctr"/>
                </a:tc>
                <a:tc>
                  <a:txBody>
                    <a:bodyPr/>
                    <a:lstStyle/>
                    <a:p>
                      <a:r>
                        <a:rPr lang="en-US" dirty="0" err="1">
                          <a:solidFill>
                            <a:schemeClr val="tx1"/>
                          </a:solidFill>
                        </a:rPr>
                        <a:t>Rs</a:t>
                      </a:r>
                      <a:r>
                        <a:rPr lang="en-US" dirty="0">
                          <a:solidFill>
                            <a:schemeClr val="tx1"/>
                          </a:solidFill>
                        </a:rPr>
                        <a:t>.</a:t>
                      </a:r>
                    </a:p>
                  </a:txBody>
                  <a:tcPr/>
                </a:tc>
                <a:extLst>
                  <a:ext uri="{0D108BD9-81ED-4DB2-BD59-A6C34878D82A}">
                    <a16:rowId xmlns:a16="http://schemas.microsoft.com/office/drawing/2014/main" val="10010"/>
                  </a:ext>
                </a:extLst>
              </a:tr>
            </a:tbl>
          </a:graphicData>
        </a:graphic>
      </p:graphicFrame>
      <p:sp>
        <p:nvSpPr>
          <p:cNvPr id="8" name="Title 3"/>
          <p:cNvSpPr>
            <a:spLocks noGrp="1"/>
          </p:cNvSpPr>
          <p:nvPr>
            <p:ph type="title"/>
          </p:nvPr>
        </p:nvSpPr>
        <p:spPr>
          <a:xfrm>
            <a:off x="201705" y="176867"/>
            <a:ext cx="8697365" cy="656851"/>
          </a:xfrm>
          <a:ln>
            <a:solidFill>
              <a:schemeClr val="tx1"/>
            </a:solidFill>
          </a:ln>
        </p:spPr>
        <p:txBody>
          <a:bodyPr>
            <a:noAutofit/>
          </a:bodyPr>
          <a:lstStyle/>
          <a:p>
            <a:r>
              <a:rPr lang="en-US" sz="2800" b="1" dirty="0">
                <a:latin typeface="+mn-lt"/>
              </a:rPr>
              <a:t>Format of a PT Sheet</a:t>
            </a:r>
          </a:p>
        </p:txBody>
      </p:sp>
      <p:sp>
        <p:nvSpPr>
          <p:cNvPr id="11"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C497E66B-CBAD-0F46-8F75-5E07869C9105}" type="slidenum">
              <a:rPr lang="en-US" sz="1600" b="1" smtClean="0">
                <a:solidFill>
                  <a:prstClr val="black"/>
                </a:solidFill>
              </a:rPr>
              <a:t>37</a:t>
            </a:fld>
            <a:endParaRPr lang="en-US" sz="1600" b="1" dirty="0">
              <a:solidFill>
                <a:prstClr val="black"/>
              </a:solidFill>
            </a:endParaRPr>
          </a:p>
        </p:txBody>
      </p:sp>
    </p:spTree>
    <p:extLst>
      <p:ext uri="{BB962C8B-B14F-4D97-AF65-F5344CB8AC3E}">
        <p14:creationId xmlns:p14="http://schemas.microsoft.com/office/powerpoint/2010/main" val="1898526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295065665"/>
              </p:ext>
            </p:extLst>
          </p:nvPr>
        </p:nvGraphicFramePr>
        <p:xfrm>
          <a:off x="238684" y="993583"/>
          <a:ext cx="8660387" cy="4846320"/>
        </p:xfrm>
        <a:graphic>
          <a:graphicData uri="http://schemas.openxmlformats.org/drawingml/2006/table">
            <a:tbl>
              <a:tblPr firstRow="1" bandRow="1">
                <a:tableStyleId>{5940675A-B579-460E-94D1-54222C63F5DA}</a:tableStyleId>
              </a:tblPr>
              <a:tblGrid>
                <a:gridCol w="3786045">
                  <a:extLst>
                    <a:ext uri="{9D8B030D-6E8A-4147-A177-3AD203B41FA5}">
                      <a16:colId xmlns:a16="http://schemas.microsoft.com/office/drawing/2014/main" val="20000"/>
                    </a:ext>
                  </a:extLst>
                </a:gridCol>
                <a:gridCol w="3786045">
                  <a:extLst>
                    <a:ext uri="{9D8B030D-6E8A-4147-A177-3AD203B41FA5}">
                      <a16:colId xmlns:a16="http://schemas.microsoft.com/office/drawing/2014/main" val="20001"/>
                    </a:ext>
                  </a:extLst>
                </a:gridCol>
                <a:gridCol w="1088297">
                  <a:extLst>
                    <a:ext uri="{9D8B030D-6E8A-4147-A177-3AD203B41FA5}">
                      <a16:colId xmlns:a16="http://schemas.microsoft.com/office/drawing/2014/main" val="20002"/>
                    </a:ext>
                  </a:extLst>
                </a:gridCol>
              </a:tblGrid>
              <a:tr h="300626">
                <a:tc gridSpan="3">
                  <a:txBody>
                    <a:bodyPr/>
                    <a:lstStyle/>
                    <a:p>
                      <a:pPr algn="ctr"/>
                      <a:r>
                        <a:rPr lang="mr-IN" b="1" baseline="0" dirty="0"/>
                        <a:t>–</a:t>
                      </a:r>
                      <a:r>
                        <a:rPr lang="en-US" b="1" baseline="0" dirty="0"/>
                        <a:t> </a:t>
                      </a:r>
                      <a:r>
                        <a:rPr lang="hi-IN" b="1" baseline="0" dirty="0"/>
                        <a:t>से</a:t>
                      </a:r>
                      <a:r>
                        <a:rPr lang="en-US" b="1" baseline="0" dirty="0"/>
                        <a:t>–</a:t>
                      </a:r>
                      <a:r>
                        <a:rPr lang="hi-IN" b="1" baseline="0" dirty="0"/>
                        <a:t> तिथि के दौरान की पी.टी. शीट </a:t>
                      </a:r>
                      <a:endParaRPr lang="en-US" b="1" dirty="0"/>
                    </a:p>
                  </a:txBody>
                  <a:tcPr/>
                </a:tc>
                <a:tc hMerge="1">
                  <a:txBody>
                    <a:bodyPr/>
                    <a:lstStyle/>
                    <a:p>
                      <a:pPr algn="l"/>
                      <a:endParaRPr lang="en-US" b="1" dirty="0"/>
                    </a:p>
                  </a:txBody>
                  <a:tcPr/>
                </a:tc>
                <a:tc hMerge="1">
                  <a:txBody>
                    <a:bodyPr/>
                    <a:lstStyle/>
                    <a:p>
                      <a:pPr algn="l"/>
                      <a:endParaRPr lang="en-US" b="1" dirty="0"/>
                    </a:p>
                  </a:txBody>
                  <a:tcPr/>
                </a:tc>
                <a:extLst>
                  <a:ext uri="{0D108BD9-81ED-4DB2-BD59-A6C34878D82A}">
                    <a16:rowId xmlns:a16="http://schemas.microsoft.com/office/drawing/2014/main" val="10000"/>
                  </a:ext>
                </a:extLst>
              </a:tr>
              <a:tr h="300626">
                <a:tc>
                  <a:txBody>
                    <a:bodyPr/>
                    <a:lstStyle/>
                    <a:p>
                      <a:pPr algn="l"/>
                      <a:r>
                        <a:rPr lang="en-US" b="1" dirty="0" err="1"/>
                        <a:t>विवरण</a:t>
                      </a:r>
                      <a:r>
                        <a:rPr lang="en-US" b="1" dirty="0"/>
                        <a:t> </a:t>
                      </a:r>
                    </a:p>
                  </a:txBody>
                  <a:tcPr/>
                </a:tc>
                <a:tc>
                  <a:txBody>
                    <a:bodyPr/>
                    <a:lstStyle/>
                    <a:p>
                      <a:pPr algn="l"/>
                      <a:r>
                        <a:rPr lang="hi-IN" b="1" dirty="0"/>
                        <a:t>लेन-देन का विवरण </a:t>
                      </a:r>
                      <a:endParaRPr lang="en-US" b="1" dirty="0"/>
                    </a:p>
                  </a:txBody>
                  <a:tcPr/>
                </a:tc>
                <a:tc>
                  <a:txBody>
                    <a:bodyPr/>
                    <a:lstStyle/>
                    <a:p>
                      <a:pPr algn="l"/>
                      <a:r>
                        <a:rPr lang="hi-IN" b="1" dirty="0"/>
                        <a:t>राशि</a:t>
                      </a:r>
                      <a:r>
                        <a:rPr lang="hi-IN" b="1" baseline="0" dirty="0"/>
                        <a:t> </a:t>
                      </a:r>
                      <a:endParaRPr lang="en-US" b="1" dirty="0"/>
                    </a:p>
                  </a:txBody>
                  <a:tcPr/>
                </a:tc>
                <a:extLst>
                  <a:ext uri="{0D108BD9-81ED-4DB2-BD59-A6C34878D82A}">
                    <a16:rowId xmlns:a16="http://schemas.microsoft.com/office/drawing/2014/main" val="10001"/>
                  </a:ext>
                </a:extLst>
              </a:tr>
              <a:tr h="300626">
                <a:tc>
                  <a:txBody>
                    <a:bodyPr/>
                    <a:lstStyle/>
                    <a:p>
                      <a:pPr algn="l" fontAlgn="ctr"/>
                      <a:r>
                        <a:rPr lang="hi-IN" sz="1800" u="none" strike="noStrike" dirty="0">
                          <a:effectLst/>
                        </a:rPr>
                        <a:t>चूकाई गई लोन राशि</a:t>
                      </a:r>
                      <a:endParaRPr lang="en-US" sz="1800" b="0" i="0" u="none" strike="noStrike" dirty="0">
                        <a:solidFill>
                          <a:srgbClr val="000000"/>
                        </a:solidFill>
                        <a:effectLst/>
                        <a:latin typeface="Calibri"/>
                      </a:endParaRPr>
                    </a:p>
                  </a:txBody>
                  <a:tcPr anchor="ctr"/>
                </a:tc>
                <a:tc>
                  <a:txBody>
                    <a:bodyPr/>
                    <a:lstStyle/>
                    <a:p>
                      <a:pPr algn="l" fontAlgn="ctr"/>
                      <a:endParaRPr lang="en-US" sz="1800" b="0" i="0" u="none" strike="noStrike" dirty="0">
                        <a:solidFill>
                          <a:srgbClr val="000000"/>
                        </a:solidFill>
                        <a:effectLst/>
                        <a:latin typeface="Calibri"/>
                      </a:endParaRPr>
                    </a:p>
                  </a:txBody>
                  <a:tcPr anchor="ctr"/>
                </a:tc>
                <a:tc>
                  <a:txBody>
                    <a:bodyPr/>
                    <a:lstStyle/>
                    <a:p>
                      <a:r>
                        <a:rPr lang="hi-IN" dirty="0"/>
                        <a:t>रु</a:t>
                      </a:r>
                      <a:r>
                        <a:rPr lang="en-US" dirty="0"/>
                        <a:t>.</a:t>
                      </a:r>
                    </a:p>
                  </a:txBody>
                  <a:tcPr/>
                </a:tc>
                <a:extLst>
                  <a:ext uri="{0D108BD9-81ED-4DB2-BD59-A6C34878D82A}">
                    <a16:rowId xmlns:a16="http://schemas.microsoft.com/office/drawing/2014/main" val="10002"/>
                  </a:ext>
                </a:extLst>
              </a:tr>
              <a:tr h="300626">
                <a:tc>
                  <a:txBody>
                    <a:bodyPr/>
                    <a:lstStyle/>
                    <a:p>
                      <a:pPr algn="l" fontAlgn="ctr"/>
                      <a:r>
                        <a:rPr lang="hi-IN" sz="1800" u="none" strike="noStrike" dirty="0">
                          <a:effectLst/>
                        </a:rPr>
                        <a:t>चूकाई गई ब्याज राशि</a:t>
                      </a:r>
                      <a:r>
                        <a:rPr lang="hi-IN" sz="1800" u="none" strike="noStrike" baseline="0" dirty="0">
                          <a:effectLst/>
                        </a:rPr>
                        <a:t> </a:t>
                      </a:r>
                      <a:r>
                        <a:rPr lang="hi-IN" sz="1800" u="none" strike="noStrike" dirty="0">
                          <a:effectLst/>
                        </a:rPr>
                        <a:t> </a:t>
                      </a:r>
                      <a:endParaRPr lang="en-US" sz="1800" b="0" i="0" u="none" strike="noStrike" dirty="0">
                        <a:solidFill>
                          <a:srgbClr val="000000"/>
                        </a:solidFill>
                        <a:effectLst/>
                        <a:latin typeface="Calibri"/>
                      </a:endParaRPr>
                    </a:p>
                  </a:txBody>
                  <a:tcPr anchor="ctr"/>
                </a:tc>
                <a:tc>
                  <a:txBody>
                    <a:bodyPr/>
                    <a:lstStyle/>
                    <a:p>
                      <a:pPr algn="l" fontAlgn="ctr"/>
                      <a:endParaRPr lang="en-US" sz="1800" b="0" i="0" u="none" strike="noStrike" dirty="0">
                        <a:solidFill>
                          <a:srgbClr val="000000"/>
                        </a:solidFill>
                        <a:effectLst/>
                        <a:latin typeface="Calibri"/>
                      </a:endParaRPr>
                    </a:p>
                  </a:txBody>
                  <a:tcPr anchor="ctr"/>
                </a:tc>
                <a:tc>
                  <a:txBody>
                    <a:bodyPr/>
                    <a:lstStyle/>
                    <a:p>
                      <a:r>
                        <a:rPr lang="hi-IN"/>
                        <a:t>रु</a:t>
                      </a:r>
                      <a:r>
                        <a:rPr lang="en-US"/>
                        <a:t>.</a:t>
                      </a:r>
                      <a:endParaRPr lang="en-US" dirty="0"/>
                    </a:p>
                  </a:txBody>
                  <a:tcPr/>
                </a:tc>
                <a:extLst>
                  <a:ext uri="{0D108BD9-81ED-4DB2-BD59-A6C34878D82A}">
                    <a16:rowId xmlns:a16="http://schemas.microsoft.com/office/drawing/2014/main" val="10003"/>
                  </a:ext>
                </a:extLst>
              </a:tr>
              <a:tr h="300626">
                <a:tc>
                  <a:txBody>
                    <a:bodyPr/>
                    <a:lstStyle/>
                    <a:p>
                      <a:pPr algn="l" fontAlgn="b"/>
                      <a:r>
                        <a:rPr lang="hi-IN" sz="1800" u="none" strike="noStrike" dirty="0">
                          <a:solidFill>
                            <a:schemeClr val="tx1"/>
                          </a:solidFill>
                          <a:effectLst/>
                        </a:rPr>
                        <a:t>सम्पत्ति की खरीदारी </a:t>
                      </a:r>
                      <a:r>
                        <a:rPr lang="en-US" sz="1800" u="none" strike="noStrike" dirty="0">
                          <a:solidFill>
                            <a:schemeClr val="tx1"/>
                          </a:solidFill>
                          <a:effectLst/>
                        </a:rPr>
                        <a:t>(</a:t>
                      </a:r>
                      <a:r>
                        <a:rPr lang="hi-IN" sz="1800" u="none" strike="noStrike" dirty="0">
                          <a:solidFill>
                            <a:schemeClr val="tx1"/>
                          </a:solidFill>
                          <a:effectLst/>
                        </a:rPr>
                        <a:t>टेबल, कुर्सी,</a:t>
                      </a:r>
                      <a:r>
                        <a:rPr lang="hi-IN" sz="1800" u="none" strike="noStrike" baseline="0" dirty="0">
                          <a:solidFill>
                            <a:schemeClr val="tx1"/>
                          </a:solidFill>
                          <a:effectLst/>
                        </a:rPr>
                        <a:t> आदि) </a:t>
                      </a:r>
                      <a:endParaRPr lang="en-US" sz="1800" b="0" i="0" u="none" strike="noStrike" dirty="0">
                        <a:solidFill>
                          <a:schemeClr val="tx1"/>
                        </a:solidFill>
                        <a:effectLst/>
                        <a:latin typeface="Calibri"/>
                      </a:endParaRPr>
                    </a:p>
                  </a:txBody>
                  <a:tcPr anchor="ctr"/>
                </a:tc>
                <a:tc>
                  <a:txBody>
                    <a:bodyPr/>
                    <a:lstStyle/>
                    <a:p>
                      <a:pPr algn="l" fontAlgn="ctr"/>
                      <a:endParaRPr lang="en-US" sz="1800" b="0" i="0" u="none" strike="noStrike" dirty="0">
                        <a:solidFill>
                          <a:schemeClr val="tx1"/>
                        </a:solidFill>
                        <a:effectLst/>
                        <a:latin typeface="Calibri"/>
                      </a:endParaRPr>
                    </a:p>
                  </a:txBody>
                  <a:tcPr anchor="ctr"/>
                </a:tc>
                <a:tc>
                  <a:txBody>
                    <a:bodyPr/>
                    <a:lstStyle/>
                    <a:p>
                      <a:r>
                        <a:rPr lang="hi-IN"/>
                        <a:t>रु</a:t>
                      </a:r>
                      <a:r>
                        <a:rPr lang="en-US"/>
                        <a:t>.</a:t>
                      </a:r>
                      <a:endParaRPr lang="en-US" dirty="0"/>
                    </a:p>
                  </a:txBody>
                  <a:tcPr/>
                </a:tc>
                <a:extLst>
                  <a:ext uri="{0D108BD9-81ED-4DB2-BD59-A6C34878D82A}">
                    <a16:rowId xmlns:a16="http://schemas.microsoft.com/office/drawing/2014/main" val="10004"/>
                  </a:ext>
                </a:extLst>
              </a:tr>
              <a:tr h="300626">
                <a:tc>
                  <a:txBody>
                    <a:bodyPr/>
                    <a:lstStyle/>
                    <a:p>
                      <a:pPr algn="l" fontAlgn="b"/>
                      <a:r>
                        <a:rPr lang="hi-IN" sz="1800" u="none" strike="noStrike" dirty="0">
                          <a:solidFill>
                            <a:schemeClr val="tx1"/>
                          </a:solidFill>
                          <a:effectLst/>
                        </a:rPr>
                        <a:t>सम्पत्तियों की बिक्री </a:t>
                      </a:r>
                      <a:r>
                        <a:rPr lang="en-US" sz="1800" u="none" strike="noStrike" dirty="0">
                          <a:solidFill>
                            <a:schemeClr val="tx1"/>
                          </a:solidFill>
                          <a:effectLst/>
                        </a:rPr>
                        <a:t>(</a:t>
                      </a:r>
                      <a:r>
                        <a:rPr lang="hi-IN" sz="1800" u="none" strike="noStrike" dirty="0">
                          <a:solidFill>
                            <a:schemeClr val="tx1"/>
                          </a:solidFill>
                          <a:effectLst/>
                        </a:rPr>
                        <a:t>टेबल, कुर्सी,</a:t>
                      </a:r>
                      <a:r>
                        <a:rPr lang="hi-IN" sz="1800" u="none" strike="noStrike" baseline="0" dirty="0">
                          <a:solidFill>
                            <a:schemeClr val="tx1"/>
                          </a:solidFill>
                          <a:effectLst/>
                        </a:rPr>
                        <a:t> आदि)</a:t>
                      </a:r>
                      <a:endParaRPr lang="en-US" sz="1800" b="0" i="0" u="none" strike="noStrike" dirty="0">
                        <a:solidFill>
                          <a:schemeClr val="tx1"/>
                        </a:solidFill>
                        <a:effectLst/>
                        <a:latin typeface="Calibri"/>
                      </a:endParaRPr>
                    </a:p>
                  </a:txBody>
                  <a:tcPr anchor="ctr"/>
                </a:tc>
                <a:tc>
                  <a:txBody>
                    <a:bodyPr/>
                    <a:lstStyle/>
                    <a:p>
                      <a:pPr algn="l" fontAlgn="ctr"/>
                      <a:endParaRPr lang="en-US" sz="1800" b="0" i="0" u="none" strike="noStrike" dirty="0">
                        <a:solidFill>
                          <a:schemeClr val="tx1"/>
                        </a:solidFill>
                        <a:effectLst/>
                        <a:latin typeface="Calibri"/>
                      </a:endParaRPr>
                    </a:p>
                  </a:txBody>
                  <a:tcPr anchor="ctr"/>
                </a:tc>
                <a:tc>
                  <a:txBody>
                    <a:bodyPr/>
                    <a:lstStyle/>
                    <a:p>
                      <a:r>
                        <a:rPr lang="hi-IN"/>
                        <a:t>रु</a:t>
                      </a:r>
                      <a:r>
                        <a:rPr lang="en-US"/>
                        <a:t>.</a:t>
                      </a:r>
                      <a:endParaRPr lang="en-US" dirty="0"/>
                    </a:p>
                  </a:txBody>
                  <a:tcPr/>
                </a:tc>
                <a:extLst>
                  <a:ext uri="{0D108BD9-81ED-4DB2-BD59-A6C34878D82A}">
                    <a16:rowId xmlns:a16="http://schemas.microsoft.com/office/drawing/2014/main" val="10005"/>
                  </a:ext>
                </a:extLst>
              </a:tr>
              <a:tr h="355532">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hi-IN" sz="1800" u="none" strike="noStrike" dirty="0">
                          <a:solidFill>
                            <a:schemeClr val="tx1"/>
                          </a:solidFill>
                          <a:effectLst/>
                        </a:rPr>
                        <a:t>चूकाई गई </a:t>
                      </a:r>
                      <a:r>
                        <a:rPr lang="hi-IN" sz="1800" u="none" strike="noStrike" baseline="0" dirty="0">
                          <a:solidFill>
                            <a:schemeClr val="tx1"/>
                          </a:solidFill>
                          <a:effectLst/>
                        </a:rPr>
                        <a:t>सुरक्षा निधि</a:t>
                      </a:r>
                      <a:endParaRPr lang="en-US" sz="1800" b="0" i="0" u="none" strike="noStrike" dirty="0">
                        <a:solidFill>
                          <a:schemeClr val="tx1"/>
                        </a:solidFill>
                        <a:effectLst/>
                        <a:latin typeface="+mn-lt"/>
                      </a:endParaRPr>
                    </a:p>
                  </a:txBody>
                  <a:tcPr anchor="ctr"/>
                </a:tc>
                <a:tc>
                  <a:txBody>
                    <a:bodyPr/>
                    <a:lstStyle/>
                    <a:p>
                      <a:pPr algn="l" fontAlgn="ctr"/>
                      <a:endParaRPr lang="en-US" sz="1800" b="0" i="0" u="none" strike="noStrike" dirty="0">
                        <a:solidFill>
                          <a:schemeClr val="tx1"/>
                        </a:solidFill>
                        <a:effectLst/>
                        <a:latin typeface="Calibri"/>
                      </a:endParaRPr>
                    </a:p>
                  </a:txBody>
                  <a:tcPr anchor="ctr"/>
                </a:tc>
                <a:tc>
                  <a:txBody>
                    <a:bodyPr/>
                    <a:lstStyle/>
                    <a:p>
                      <a:r>
                        <a:rPr lang="hi-IN"/>
                        <a:t>रु</a:t>
                      </a:r>
                      <a:r>
                        <a:rPr lang="en-US"/>
                        <a:t>.</a:t>
                      </a:r>
                      <a:endParaRPr lang="en-US" dirty="0"/>
                    </a:p>
                  </a:txBody>
                  <a:tcPr/>
                </a:tc>
                <a:extLst>
                  <a:ext uri="{0D108BD9-81ED-4DB2-BD59-A6C34878D82A}">
                    <a16:rowId xmlns:a16="http://schemas.microsoft.com/office/drawing/2014/main" val="10006"/>
                  </a:ext>
                </a:extLst>
              </a:tr>
              <a:tr h="300626">
                <a:tc>
                  <a:txBody>
                    <a:bodyPr/>
                    <a:lstStyle/>
                    <a:p>
                      <a:pPr algn="l" fontAlgn="b"/>
                      <a:r>
                        <a:rPr lang="hi-IN" sz="1800" u="none" strike="noStrike" baseline="0" dirty="0">
                          <a:solidFill>
                            <a:schemeClr val="tx1"/>
                          </a:solidFill>
                          <a:effectLst/>
                        </a:rPr>
                        <a:t>वापिस की गई सुरक्षा जमाराशि </a:t>
                      </a:r>
                      <a:endParaRPr lang="en-US" sz="1800" b="0" i="0" u="none" strike="noStrike" dirty="0">
                        <a:solidFill>
                          <a:schemeClr val="tx1"/>
                        </a:solidFill>
                        <a:effectLst/>
                        <a:latin typeface="Calibri"/>
                      </a:endParaRPr>
                    </a:p>
                  </a:txBody>
                  <a:tcPr anchor="ctr"/>
                </a:tc>
                <a:tc>
                  <a:txBody>
                    <a:bodyPr/>
                    <a:lstStyle/>
                    <a:p>
                      <a:pPr algn="l" fontAlgn="ctr"/>
                      <a:endParaRPr lang="en-US" sz="1800" b="0" i="0" u="none" strike="noStrike" dirty="0">
                        <a:solidFill>
                          <a:schemeClr val="tx1"/>
                        </a:solidFill>
                        <a:effectLst/>
                        <a:latin typeface="Calibri"/>
                      </a:endParaRPr>
                    </a:p>
                  </a:txBody>
                  <a:tcPr anchor="ctr"/>
                </a:tc>
                <a:tc>
                  <a:txBody>
                    <a:bodyPr/>
                    <a:lstStyle/>
                    <a:p>
                      <a:r>
                        <a:rPr lang="hi-IN"/>
                        <a:t>रु</a:t>
                      </a:r>
                      <a:r>
                        <a:rPr lang="en-US"/>
                        <a:t>.</a:t>
                      </a:r>
                      <a:endParaRPr lang="en-US" dirty="0"/>
                    </a:p>
                  </a:txBody>
                  <a:tcPr/>
                </a:tc>
                <a:extLst>
                  <a:ext uri="{0D108BD9-81ED-4DB2-BD59-A6C34878D82A}">
                    <a16:rowId xmlns:a16="http://schemas.microsoft.com/office/drawing/2014/main" val="10007"/>
                  </a:ext>
                </a:extLst>
              </a:tr>
              <a:tr h="300626">
                <a:tc>
                  <a:txBody>
                    <a:bodyPr/>
                    <a:lstStyle/>
                    <a:p>
                      <a:pPr algn="l" fontAlgn="b"/>
                      <a:r>
                        <a:rPr lang="hi-IN" sz="1800" u="none" strike="noStrike" dirty="0">
                          <a:solidFill>
                            <a:schemeClr val="tx1"/>
                          </a:solidFill>
                          <a:effectLst/>
                        </a:rPr>
                        <a:t>उस अवधि</a:t>
                      </a:r>
                      <a:r>
                        <a:rPr lang="hi-IN" sz="1800" u="none" strike="noStrike" baseline="0" dirty="0">
                          <a:solidFill>
                            <a:schemeClr val="tx1"/>
                          </a:solidFill>
                          <a:effectLst/>
                        </a:rPr>
                        <a:t> में लिया गया लोन  </a:t>
                      </a:r>
                      <a:endParaRPr lang="en-US" sz="1800" b="0" i="0" u="none" strike="noStrike" dirty="0">
                        <a:solidFill>
                          <a:schemeClr val="tx1"/>
                        </a:solidFill>
                        <a:effectLst/>
                        <a:latin typeface="Calibri"/>
                      </a:endParaRPr>
                    </a:p>
                  </a:txBody>
                  <a:tcPr anchor="ctr"/>
                </a:tc>
                <a:tc>
                  <a:txBody>
                    <a:bodyPr/>
                    <a:lstStyle/>
                    <a:p>
                      <a:pPr algn="l" fontAlgn="ctr"/>
                      <a:endParaRPr lang="en-US" sz="1800" b="0" i="0" u="none" strike="noStrike" dirty="0">
                        <a:solidFill>
                          <a:schemeClr val="tx1"/>
                        </a:solidFill>
                        <a:effectLst/>
                        <a:latin typeface="Calibri"/>
                      </a:endParaRPr>
                    </a:p>
                  </a:txBody>
                  <a:tcPr anchor="ctr"/>
                </a:tc>
                <a:tc>
                  <a:txBody>
                    <a:bodyPr/>
                    <a:lstStyle/>
                    <a:p>
                      <a:r>
                        <a:rPr lang="hi-IN"/>
                        <a:t>रु</a:t>
                      </a:r>
                      <a:r>
                        <a:rPr lang="en-US"/>
                        <a:t>.</a:t>
                      </a:r>
                      <a:endParaRPr lang="en-US" dirty="0"/>
                    </a:p>
                  </a:txBody>
                  <a:tcPr/>
                </a:tc>
                <a:extLst>
                  <a:ext uri="{0D108BD9-81ED-4DB2-BD59-A6C34878D82A}">
                    <a16:rowId xmlns:a16="http://schemas.microsoft.com/office/drawing/2014/main" val="10008"/>
                  </a:ext>
                </a:extLst>
              </a:tr>
              <a:tr h="300626">
                <a:tc>
                  <a:txBody>
                    <a:bodyPr/>
                    <a:lstStyle/>
                    <a:p>
                      <a:pPr algn="l" fontAlgn="b"/>
                      <a:r>
                        <a:rPr lang="hi-IN" sz="1800" u="none" strike="noStrike" dirty="0">
                          <a:solidFill>
                            <a:schemeClr val="tx1"/>
                          </a:solidFill>
                          <a:effectLst/>
                        </a:rPr>
                        <a:t>पूंजी</a:t>
                      </a:r>
                      <a:r>
                        <a:rPr lang="hi-IN" sz="1800" u="none" strike="noStrike" baseline="0" dirty="0">
                          <a:solidFill>
                            <a:schemeClr val="tx1"/>
                          </a:solidFill>
                          <a:effectLst/>
                        </a:rPr>
                        <a:t> में से निकासी (अगर मालिक इस्तीफा देता हो) </a:t>
                      </a:r>
                      <a:endParaRPr lang="en-US" sz="1800" b="0" i="0" u="none" strike="noStrike" dirty="0">
                        <a:solidFill>
                          <a:schemeClr val="tx1"/>
                        </a:solidFill>
                        <a:effectLst/>
                        <a:latin typeface="Calibri"/>
                      </a:endParaRPr>
                    </a:p>
                  </a:txBody>
                  <a:tcPr anchor="ctr"/>
                </a:tc>
                <a:tc>
                  <a:txBody>
                    <a:bodyPr/>
                    <a:lstStyle/>
                    <a:p>
                      <a:pPr algn="l" fontAlgn="ctr"/>
                      <a:endParaRPr lang="en-US" sz="1800" b="0" i="0" u="none" strike="noStrike" dirty="0">
                        <a:solidFill>
                          <a:schemeClr val="tx1"/>
                        </a:solidFill>
                        <a:effectLst/>
                        <a:latin typeface="Calibri"/>
                      </a:endParaRPr>
                    </a:p>
                  </a:txBody>
                  <a:tcPr anchor="ctr"/>
                </a:tc>
                <a:tc>
                  <a:txBody>
                    <a:bodyPr/>
                    <a:lstStyle/>
                    <a:p>
                      <a:r>
                        <a:rPr lang="hi-IN"/>
                        <a:t>रु</a:t>
                      </a:r>
                      <a:r>
                        <a:rPr lang="en-US"/>
                        <a:t>.</a:t>
                      </a:r>
                      <a:endParaRPr lang="en-US" dirty="0"/>
                    </a:p>
                  </a:txBody>
                  <a:tcPr/>
                </a:tc>
                <a:extLst>
                  <a:ext uri="{0D108BD9-81ED-4DB2-BD59-A6C34878D82A}">
                    <a16:rowId xmlns:a16="http://schemas.microsoft.com/office/drawing/2014/main" val="10009"/>
                  </a:ext>
                </a:extLst>
              </a:tr>
              <a:tr h="300626">
                <a:tc>
                  <a:txBody>
                    <a:bodyPr/>
                    <a:lstStyle/>
                    <a:p>
                      <a:pPr algn="l" fontAlgn="ctr"/>
                      <a:r>
                        <a:rPr lang="hi-IN" sz="1800" b="0" i="0" u="none" strike="noStrike" dirty="0">
                          <a:solidFill>
                            <a:schemeClr val="tx1"/>
                          </a:solidFill>
                          <a:effectLst/>
                          <a:latin typeface="Calibri"/>
                        </a:rPr>
                        <a:t>स्टॉक</a:t>
                      </a:r>
                      <a:r>
                        <a:rPr lang="hi-IN" sz="1800" b="0" i="0" u="none" strike="noStrike" baseline="0" dirty="0">
                          <a:solidFill>
                            <a:schemeClr val="tx1"/>
                          </a:solidFill>
                          <a:effectLst/>
                          <a:latin typeface="Calibri"/>
                        </a:rPr>
                        <a:t> / इन्वेंट्री </a:t>
                      </a:r>
                      <a:endParaRPr lang="en-US" sz="1800" b="0" i="0" u="none" strike="noStrike" dirty="0">
                        <a:solidFill>
                          <a:schemeClr val="tx1"/>
                        </a:solidFill>
                        <a:effectLst/>
                        <a:latin typeface="Calibri"/>
                      </a:endParaRPr>
                    </a:p>
                  </a:txBody>
                  <a:tcPr anchor="ctr"/>
                </a:tc>
                <a:tc>
                  <a:txBody>
                    <a:bodyPr/>
                    <a:lstStyle/>
                    <a:p>
                      <a:pPr marL="0" algn="l" defTabSz="914400" rtl="0" eaLnBrk="1" fontAlgn="ctr" latinLnBrk="0" hangingPunct="1"/>
                      <a:endParaRPr lang="en-US" sz="1800" u="none" strike="noStrike" kern="1200" dirty="0">
                        <a:solidFill>
                          <a:schemeClr val="tx1"/>
                        </a:solidFill>
                        <a:effectLst/>
                        <a:latin typeface="+mn-lt"/>
                        <a:ea typeface="+mn-ea"/>
                        <a:cs typeface="+mn-cs"/>
                      </a:endParaRPr>
                    </a:p>
                  </a:txBody>
                  <a:tcPr anchor="ctr"/>
                </a:tc>
                <a:tc>
                  <a:txBody>
                    <a:bodyPr/>
                    <a:lstStyle/>
                    <a:p>
                      <a:r>
                        <a:rPr lang="hi-IN" dirty="0"/>
                        <a:t>रु</a:t>
                      </a:r>
                      <a:r>
                        <a:rPr lang="en-US" dirty="0"/>
                        <a:t>.</a:t>
                      </a:r>
                    </a:p>
                  </a:txBody>
                  <a:tcPr/>
                </a:tc>
                <a:extLst>
                  <a:ext uri="{0D108BD9-81ED-4DB2-BD59-A6C34878D82A}">
                    <a16:rowId xmlns:a16="http://schemas.microsoft.com/office/drawing/2014/main" val="10010"/>
                  </a:ext>
                </a:extLst>
              </a:tr>
            </a:tbl>
          </a:graphicData>
        </a:graphic>
      </p:graphicFrame>
      <p:sp>
        <p:nvSpPr>
          <p:cNvPr id="8" name="Title 3"/>
          <p:cNvSpPr>
            <a:spLocks noGrp="1"/>
          </p:cNvSpPr>
          <p:nvPr>
            <p:ph type="title"/>
          </p:nvPr>
        </p:nvSpPr>
        <p:spPr>
          <a:xfrm>
            <a:off x="201705" y="176867"/>
            <a:ext cx="8697365" cy="656851"/>
          </a:xfrm>
          <a:ln>
            <a:solidFill>
              <a:schemeClr val="tx1"/>
            </a:solidFill>
          </a:ln>
        </p:spPr>
        <p:txBody>
          <a:bodyPr>
            <a:noAutofit/>
          </a:bodyPr>
          <a:lstStyle/>
          <a:p>
            <a:r>
              <a:rPr lang="hi-IN" sz="2800" b="1" dirty="0"/>
              <a:t>पी.टी. शीट का प्रारुप </a:t>
            </a:r>
            <a:endParaRPr lang="en-US" sz="2800" b="1" dirty="0">
              <a:latin typeface="+mn-lt"/>
            </a:endParaRPr>
          </a:p>
        </p:txBody>
      </p:sp>
      <p:sp>
        <p:nvSpPr>
          <p:cNvPr id="11"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C497E66B-CBAD-0F46-8F75-5E07869C9105}" type="slidenum">
              <a:rPr lang="en-US" sz="1600" b="1" smtClean="0">
                <a:solidFill>
                  <a:prstClr val="black"/>
                </a:solidFill>
              </a:rPr>
              <a:t>38</a:t>
            </a:fld>
            <a:endParaRPr lang="en-US" sz="1600" b="1" dirty="0">
              <a:solidFill>
                <a:prstClr val="black"/>
              </a:solidFill>
            </a:endParaRPr>
          </a:p>
        </p:txBody>
      </p:sp>
    </p:spTree>
    <p:extLst>
      <p:ext uri="{BB962C8B-B14F-4D97-AF65-F5344CB8AC3E}">
        <p14:creationId xmlns:p14="http://schemas.microsoft.com/office/powerpoint/2010/main" val="3221767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ln>
            <a:solidFill>
              <a:schemeClr val="tx1"/>
            </a:solidFill>
          </a:ln>
        </p:spPr>
        <p:txBody>
          <a:bodyPr>
            <a:noAutofit/>
          </a:bodyPr>
          <a:lstStyle/>
          <a:p>
            <a:r>
              <a:rPr lang="en-US" sz="2400" b="1" dirty="0">
                <a:latin typeface="+mn-lt"/>
              </a:rPr>
              <a:t>Using the PT sheet</a:t>
            </a:r>
          </a:p>
        </p:txBody>
      </p:sp>
      <p:sp>
        <p:nvSpPr>
          <p:cNvPr id="9" name="Content Placeholder 4"/>
          <p:cNvSpPr>
            <a:spLocks noGrp="1"/>
          </p:cNvSpPr>
          <p:nvPr>
            <p:ph sz="half" idx="1"/>
          </p:nvPr>
        </p:nvSpPr>
        <p:spPr>
          <a:xfrm>
            <a:off x="201706" y="968189"/>
            <a:ext cx="4313144" cy="3498880"/>
          </a:xfrm>
          <a:ln>
            <a:solidFill>
              <a:schemeClr val="tx1"/>
            </a:solidFill>
          </a:ln>
        </p:spPr>
        <p:txBody>
          <a:bodyPr>
            <a:normAutofit/>
          </a:bodyPr>
          <a:lstStyle/>
          <a:p>
            <a:pPr>
              <a:spcBef>
                <a:spcPts val="300"/>
              </a:spcBef>
            </a:pPr>
            <a:r>
              <a:rPr lang="en-US" sz="2200" dirty="0"/>
              <a:t>The PT sheet brings together information from different records</a:t>
            </a:r>
          </a:p>
          <a:p>
            <a:pPr>
              <a:spcBef>
                <a:spcPts val="300"/>
              </a:spcBef>
            </a:pPr>
            <a:r>
              <a:rPr lang="en-US" sz="2200" dirty="0"/>
              <a:t>This information is then used to make the financial statements</a:t>
            </a:r>
          </a:p>
          <a:p>
            <a:pPr>
              <a:spcBef>
                <a:spcPts val="300"/>
              </a:spcBef>
            </a:pPr>
            <a:r>
              <a:rPr lang="en-US" sz="2200" dirty="0"/>
              <a:t>We will see this in detail in latter modules of the course</a:t>
            </a:r>
          </a:p>
        </p:txBody>
      </p:sp>
      <p:sp>
        <p:nvSpPr>
          <p:cNvPr id="6" name="Rectangle 5"/>
          <p:cNvSpPr/>
          <p:nvPr/>
        </p:nvSpPr>
        <p:spPr>
          <a:xfrm>
            <a:off x="201706" y="4616970"/>
            <a:ext cx="4313144" cy="199972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tx1"/>
                </a:solidFill>
              </a:rPr>
              <a:t>You will need to practice record keeping and preparation of PT sheet with the businesses you support before you come for part B</a:t>
            </a:r>
          </a:p>
          <a:p>
            <a:endParaRPr lang="en-US" sz="2000" dirty="0">
              <a:solidFill>
                <a:schemeClr val="tx1"/>
              </a:solidFill>
            </a:endParaRPr>
          </a:p>
        </p:txBody>
      </p:sp>
      <p:sp>
        <p:nvSpPr>
          <p:cNvPr id="14"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E91A0CD-D21A-A34A-B370-CAE511A463B8}" type="slidenum">
              <a:rPr lang="en-US" sz="1600" b="1" smtClean="0">
                <a:solidFill>
                  <a:prstClr val="black"/>
                </a:solidFill>
              </a:rPr>
              <a:t>39</a:t>
            </a:fld>
            <a:endParaRPr lang="en-US" sz="1600" b="1" dirty="0">
              <a:solidFill>
                <a:prstClr val="black"/>
              </a:solidFill>
            </a:endParaRPr>
          </a:p>
        </p:txBody>
      </p:sp>
      <p:sp>
        <p:nvSpPr>
          <p:cNvPr id="10" name="Title 3"/>
          <p:cNvSpPr txBox="1">
            <a:spLocks/>
          </p:cNvSpPr>
          <p:nvPr/>
        </p:nvSpPr>
        <p:spPr>
          <a:xfrm>
            <a:off x="4667250" y="179804"/>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err="1">
                <a:latin typeface="+mn-lt"/>
              </a:rPr>
              <a:t>पी.टी</a:t>
            </a:r>
            <a:r>
              <a:rPr lang="en-US" sz="2400" b="1" dirty="0">
                <a:latin typeface="+mn-lt"/>
              </a:rPr>
              <a:t>. </a:t>
            </a:r>
            <a:r>
              <a:rPr lang="en-US" sz="2400" b="1" dirty="0" err="1">
                <a:latin typeface="+mn-lt"/>
              </a:rPr>
              <a:t>शीट</a:t>
            </a:r>
            <a:r>
              <a:rPr lang="en-US" sz="2400" b="1" dirty="0">
                <a:latin typeface="+mn-lt"/>
              </a:rPr>
              <a:t> </a:t>
            </a:r>
            <a:r>
              <a:rPr lang="en-US" sz="2400" b="1" dirty="0" err="1">
                <a:latin typeface="+mn-lt"/>
              </a:rPr>
              <a:t>का</a:t>
            </a:r>
            <a:r>
              <a:rPr lang="en-US" sz="2400" b="1" dirty="0">
                <a:latin typeface="+mn-lt"/>
              </a:rPr>
              <a:t> </a:t>
            </a:r>
            <a:r>
              <a:rPr lang="en-US" sz="2400" b="1" dirty="0" err="1">
                <a:latin typeface="+mn-lt"/>
              </a:rPr>
              <a:t>प्रयोग</a:t>
            </a:r>
            <a:r>
              <a:rPr lang="en-US" sz="2400" b="1" dirty="0">
                <a:latin typeface="+mn-lt"/>
              </a:rPr>
              <a:t> </a:t>
            </a:r>
            <a:r>
              <a:rPr lang="en-US" sz="2400" b="1" dirty="0" err="1">
                <a:latin typeface="+mn-lt"/>
              </a:rPr>
              <a:t>करना</a:t>
            </a:r>
            <a:r>
              <a:rPr lang="en-US" sz="2400" b="1" dirty="0">
                <a:latin typeface="+mn-lt"/>
              </a:rPr>
              <a:t> </a:t>
            </a:r>
          </a:p>
        </p:txBody>
      </p:sp>
      <p:sp>
        <p:nvSpPr>
          <p:cNvPr id="15" name="Content Placeholder 4"/>
          <p:cNvSpPr>
            <a:spLocks noGrp="1"/>
          </p:cNvSpPr>
          <p:nvPr>
            <p:ph sz="half" idx="1"/>
          </p:nvPr>
        </p:nvSpPr>
        <p:spPr>
          <a:xfrm>
            <a:off x="4667250" y="971126"/>
            <a:ext cx="4313144" cy="3498880"/>
          </a:xfrm>
          <a:ln>
            <a:solidFill>
              <a:schemeClr val="tx1"/>
            </a:solidFill>
          </a:ln>
        </p:spPr>
        <p:txBody>
          <a:bodyPr>
            <a:normAutofit/>
          </a:bodyPr>
          <a:lstStyle/>
          <a:p>
            <a:pPr>
              <a:spcBef>
                <a:spcPts val="300"/>
              </a:spcBef>
            </a:pPr>
            <a:r>
              <a:rPr lang="hi-IN" sz="2200" dirty="0"/>
              <a:t>पी.टी. शीट विभिन्न रिकॉर्ड्स से जानकारी एकत्रित करता है  </a:t>
            </a:r>
            <a:endParaRPr lang="en-US" sz="2200" dirty="0"/>
          </a:p>
          <a:p>
            <a:pPr>
              <a:spcBef>
                <a:spcPts val="300"/>
              </a:spcBef>
            </a:pPr>
            <a:r>
              <a:rPr lang="hi-IN" sz="2200" dirty="0"/>
              <a:t>इस जानकारी का प्रयोग फिर वित्तीय ब्यौरे के लिए किया जाता है </a:t>
            </a:r>
            <a:endParaRPr lang="en-US" sz="2200" dirty="0"/>
          </a:p>
          <a:p>
            <a:pPr>
              <a:spcBef>
                <a:spcPts val="300"/>
              </a:spcBef>
            </a:pPr>
            <a:r>
              <a:rPr lang="hi-IN" sz="2200" dirty="0"/>
              <a:t>हम ये पाठ्यक्रम के बाद के भाग में देखेंगे </a:t>
            </a:r>
            <a:endParaRPr lang="en-US" sz="2200" dirty="0"/>
          </a:p>
        </p:txBody>
      </p:sp>
      <p:sp>
        <p:nvSpPr>
          <p:cNvPr id="16" name="Rectangle 15"/>
          <p:cNvSpPr/>
          <p:nvPr/>
        </p:nvSpPr>
        <p:spPr>
          <a:xfrm>
            <a:off x="4667250" y="4619907"/>
            <a:ext cx="4313144" cy="199972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i-IN" sz="2000" dirty="0">
                <a:solidFill>
                  <a:schemeClr val="tx1"/>
                </a:solidFill>
              </a:rPr>
              <a:t>भाग </a:t>
            </a:r>
            <a:r>
              <a:rPr lang="en-US" sz="2000" dirty="0">
                <a:solidFill>
                  <a:schemeClr val="tx1"/>
                </a:solidFill>
              </a:rPr>
              <a:t>B</a:t>
            </a:r>
            <a:r>
              <a:rPr lang="hi-IN" sz="2000" dirty="0">
                <a:solidFill>
                  <a:schemeClr val="tx1"/>
                </a:solidFill>
              </a:rPr>
              <a:t> में आने से पहले आपको स्वयं के द्वारा समर्थित व्यापार में रिकॉर्ड रखने और पी.टी. शीट तैयार करने का अभ्यास करना पड़ेगा </a:t>
            </a:r>
            <a:endParaRPr lang="en-US" sz="2000" dirty="0">
              <a:solidFill>
                <a:schemeClr val="tx1"/>
              </a:solidFill>
            </a:endParaRPr>
          </a:p>
        </p:txBody>
      </p:sp>
    </p:spTree>
    <p:extLst>
      <p:ext uri="{BB962C8B-B14F-4D97-AF65-F5344CB8AC3E}">
        <p14:creationId xmlns:p14="http://schemas.microsoft.com/office/powerpoint/2010/main" val="585328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8"/>
            <a:ext cx="4313144" cy="656850"/>
          </a:xfrm>
          <a:solidFill>
            <a:srgbClr val="FFFF00"/>
          </a:solidFill>
          <a:ln>
            <a:solidFill>
              <a:schemeClr val="tx1"/>
            </a:solidFill>
          </a:ln>
        </p:spPr>
        <p:txBody>
          <a:bodyPr>
            <a:noAutofit/>
          </a:bodyPr>
          <a:lstStyle/>
          <a:p>
            <a:r>
              <a:rPr lang="en-US" sz="2400" dirty="0">
                <a:latin typeface="+mn-lt"/>
              </a:rPr>
              <a:t>Use of business information (1/2)</a:t>
            </a:r>
          </a:p>
        </p:txBody>
      </p:sp>
      <p:sp>
        <p:nvSpPr>
          <p:cNvPr id="5" name="Content Placeholder 4"/>
          <p:cNvSpPr>
            <a:spLocks noGrp="1"/>
          </p:cNvSpPr>
          <p:nvPr>
            <p:ph sz="half" idx="1"/>
          </p:nvPr>
        </p:nvSpPr>
        <p:spPr>
          <a:xfrm>
            <a:off x="201706" y="968187"/>
            <a:ext cx="4313144" cy="5472953"/>
          </a:xfrm>
          <a:ln>
            <a:solidFill>
              <a:schemeClr val="tx1"/>
            </a:solidFill>
          </a:ln>
        </p:spPr>
        <p:txBody>
          <a:bodyPr>
            <a:noAutofit/>
          </a:bodyPr>
          <a:lstStyle/>
          <a:p>
            <a:pPr marL="0" indent="0">
              <a:buNone/>
            </a:pPr>
            <a:r>
              <a:rPr lang="en-US" sz="2150" b="1" dirty="0"/>
              <a:t>Entrepreneur uses business information</a:t>
            </a:r>
          </a:p>
          <a:p>
            <a:pPr marL="457200" indent="-457200">
              <a:buFont typeface="+mj-lt"/>
              <a:buAutoNum type="arabicPeriod"/>
            </a:pPr>
            <a:r>
              <a:rPr lang="en-US" sz="2150" dirty="0"/>
              <a:t>To understand the strengths or weaknesses of the business</a:t>
            </a:r>
          </a:p>
          <a:p>
            <a:pPr marL="457200" indent="-457200">
              <a:spcBef>
                <a:spcPts val="600"/>
              </a:spcBef>
              <a:buFont typeface="+mj-lt"/>
              <a:buAutoNum type="arabicPeriod"/>
            </a:pPr>
            <a:r>
              <a:rPr lang="en-US" sz="2150" dirty="0"/>
              <a:t>To analyze and improve performance of the business</a:t>
            </a:r>
          </a:p>
          <a:p>
            <a:pPr marL="457200" indent="-457200">
              <a:spcBef>
                <a:spcPts val="600"/>
              </a:spcBef>
              <a:buFont typeface="+mj-lt"/>
              <a:buAutoNum type="arabicPeriod"/>
            </a:pPr>
            <a:r>
              <a:rPr lang="en-US" sz="2150" dirty="0"/>
              <a:t>To make business decisions</a:t>
            </a:r>
          </a:p>
          <a:p>
            <a:pPr marL="457200" indent="-457200">
              <a:spcBef>
                <a:spcPts val="600"/>
              </a:spcBef>
              <a:buFont typeface="+mj-lt"/>
              <a:buAutoNum type="arabicPeriod"/>
            </a:pPr>
            <a:r>
              <a:rPr lang="en-US" sz="2150" dirty="0"/>
              <a:t>To help raise money for the business</a:t>
            </a:r>
          </a:p>
          <a:p>
            <a:pPr>
              <a:spcBef>
                <a:spcPts val="600"/>
              </a:spcBef>
            </a:pPr>
            <a:endParaRPr lang="en-US" sz="1600" dirty="0"/>
          </a:p>
          <a:p>
            <a:pPr marL="0" indent="0">
              <a:buNone/>
            </a:pPr>
            <a:r>
              <a:rPr lang="en-US" sz="2150" b="1" dirty="0"/>
              <a:t>Banks and Financial institutions</a:t>
            </a:r>
          </a:p>
          <a:p>
            <a:pPr marL="457200" indent="-457200">
              <a:buFont typeface="+mj-lt"/>
              <a:buAutoNum type="arabicPeriod"/>
            </a:pPr>
            <a:r>
              <a:rPr lang="en-US" sz="2150" dirty="0"/>
              <a:t>To assess ability of business to make interest payments and loan repayments</a:t>
            </a:r>
          </a:p>
          <a:p>
            <a:pPr marL="457200" indent="-457200">
              <a:buFont typeface="+mj-lt"/>
              <a:buAutoNum type="arabicPeriod"/>
            </a:pPr>
            <a:r>
              <a:rPr lang="en-US" sz="2150" dirty="0"/>
              <a:t>To help decide whether to provide loans to businesses</a:t>
            </a:r>
          </a:p>
        </p:txBody>
      </p:sp>
      <p:sp>
        <p:nvSpPr>
          <p:cNvPr id="8" name="Title 3"/>
          <p:cNvSpPr txBox="1">
            <a:spLocks/>
          </p:cNvSpPr>
          <p:nvPr/>
        </p:nvSpPr>
        <p:spPr>
          <a:xfrm>
            <a:off x="4697506" y="176868"/>
            <a:ext cx="4313144"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400" dirty="0">
                <a:latin typeface="+mn-lt"/>
              </a:rPr>
              <a:t>व्यापार की जानकारी किस प्रकार से उपयोगी है</a:t>
            </a:r>
            <a:r>
              <a:rPr lang="en-US" sz="2400" dirty="0">
                <a:latin typeface="+mn-lt"/>
              </a:rPr>
              <a:t>(1/2)</a:t>
            </a:r>
          </a:p>
        </p:txBody>
      </p:sp>
      <p:sp>
        <p:nvSpPr>
          <p:cNvPr id="9" name="Content Placeholder 4"/>
          <p:cNvSpPr>
            <a:spLocks noGrp="1"/>
          </p:cNvSpPr>
          <p:nvPr>
            <p:ph sz="half" idx="1"/>
          </p:nvPr>
        </p:nvSpPr>
        <p:spPr>
          <a:xfrm>
            <a:off x="4697506" y="968187"/>
            <a:ext cx="4313144" cy="5472953"/>
          </a:xfrm>
          <a:ln>
            <a:solidFill>
              <a:schemeClr val="tx1"/>
            </a:solidFill>
          </a:ln>
        </p:spPr>
        <p:txBody>
          <a:bodyPr>
            <a:noAutofit/>
          </a:bodyPr>
          <a:lstStyle/>
          <a:p>
            <a:pPr marL="0" indent="0">
              <a:buNone/>
            </a:pPr>
            <a:r>
              <a:rPr lang="x-none" sz="2000" b="1"/>
              <a:t>उद्यमी/आन्ट्रप्रेन्योर</a:t>
            </a:r>
            <a:r>
              <a:rPr lang="hi-IN" sz="2000" b="1" dirty="0"/>
              <a:t> व्यापार की जानकारी का प्रयोग करता है </a:t>
            </a:r>
            <a:endParaRPr lang="x-none" sz="2000" b="1" dirty="0"/>
          </a:p>
          <a:p>
            <a:pPr marL="292100" indent="-292100"/>
            <a:r>
              <a:rPr lang="hi-IN" sz="2000" dirty="0"/>
              <a:t>व्यापार</a:t>
            </a:r>
            <a:r>
              <a:rPr lang="x-none" sz="2000"/>
              <a:t>/इंटरप्राइज </a:t>
            </a:r>
            <a:r>
              <a:rPr lang="x-none" sz="2000" dirty="0"/>
              <a:t>की ताकतों और कमजोरियों को समझने के लिए</a:t>
            </a:r>
          </a:p>
          <a:p>
            <a:pPr marL="292100" indent="-292100"/>
            <a:r>
              <a:rPr lang="x-none" sz="2000" dirty="0"/>
              <a:t>व्यापार का विश्लेषण करने और प्रदर्शन सुधारने में सहायता करने के लिए</a:t>
            </a:r>
          </a:p>
          <a:p>
            <a:pPr marL="292100" indent="-292100"/>
            <a:r>
              <a:rPr lang="hi-IN" sz="2000" dirty="0"/>
              <a:t>व्यापार</a:t>
            </a:r>
            <a:r>
              <a:rPr lang="x-none" sz="2000"/>
              <a:t> </a:t>
            </a:r>
            <a:r>
              <a:rPr lang="x-none" sz="2000" dirty="0"/>
              <a:t>के लिए निर्णय लेने </a:t>
            </a:r>
            <a:r>
              <a:rPr lang="x-none" sz="2000"/>
              <a:t>में सहायता</a:t>
            </a:r>
            <a:r>
              <a:rPr lang="hi-IN" sz="2000" dirty="0"/>
              <a:t> </a:t>
            </a:r>
            <a:r>
              <a:rPr lang="x-none" sz="2000"/>
              <a:t> के </a:t>
            </a:r>
            <a:r>
              <a:rPr lang="x-none" sz="2000" dirty="0"/>
              <a:t>लिए</a:t>
            </a:r>
          </a:p>
          <a:p>
            <a:pPr marL="292100" indent="-292100"/>
            <a:r>
              <a:rPr lang="hi-IN" sz="2000" dirty="0"/>
              <a:t>व्यापार</a:t>
            </a:r>
            <a:r>
              <a:rPr lang="x-none" sz="2000"/>
              <a:t> </a:t>
            </a:r>
            <a:r>
              <a:rPr lang="hi-IN" sz="2000" dirty="0"/>
              <a:t>के</a:t>
            </a:r>
            <a:r>
              <a:rPr lang="x-none" sz="2000"/>
              <a:t> </a:t>
            </a:r>
            <a:r>
              <a:rPr lang="x-none" sz="2000" dirty="0"/>
              <a:t>लिए वित्तीय सहायता प्राप्त करने के लिए</a:t>
            </a:r>
          </a:p>
          <a:p>
            <a:pPr marL="0" indent="0">
              <a:buNone/>
            </a:pPr>
            <a:r>
              <a:rPr lang="x-none" sz="2000" b="1" dirty="0"/>
              <a:t>बैंक और वित्तीय संस्थान</a:t>
            </a:r>
          </a:p>
          <a:p>
            <a:pPr marL="292100" indent="-292100"/>
            <a:r>
              <a:rPr lang="x-none" sz="2000"/>
              <a:t>व्यापार </a:t>
            </a:r>
            <a:r>
              <a:rPr lang="hi-IN" sz="2000" dirty="0"/>
              <a:t>द्वारा ब्याज भरने और</a:t>
            </a:r>
            <a:r>
              <a:rPr lang="x-none" sz="2000"/>
              <a:t> कर्ज चूकाने </a:t>
            </a:r>
            <a:r>
              <a:rPr lang="x-none" sz="2000" dirty="0"/>
              <a:t>की क्षमता का </a:t>
            </a:r>
            <a:r>
              <a:rPr lang="x-none" sz="2000"/>
              <a:t>मूल्यांकन कर</a:t>
            </a:r>
            <a:r>
              <a:rPr lang="hi-IN" sz="2000" dirty="0"/>
              <a:t>ने</a:t>
            </a:r>
            <a:endParaRPr lang="x-none" sz="2000" dirty="0"/>
          </a:p>
          <a:p>
            <a:pPr marL="292100" indent="-292100"/>
            <a:r>
              <a:rPr lang="x-none" sz="2000"/>
              <a:t>यह </a:t>
            </a:r>
            <a:r>
              <a:rPr lang="hi-IN" sz="2000" dirty="0"/>
              <a:t>निर्णय</a:t>
            </a:r>
            <a:r>
              <a:rPr lang="x-none" sz="2000"/>
              <a:t> </a:t>
            </a:r>
            <a:r>
              <a:rPr lang="hi-IN" sz="2000" dirty="0"/>
              <a:t>ले</a:t>
            </a:r>
            <a:r>
              <a:rPr lang="x-none" sz="2000"/>
              <a:t>ने </a:t>
            </a:r>
            <a:r>
              <a:rPr lang="hi-IN" sz="2000" dirty="0"/>
              <a:t>के लिए </a:t>
            </a:r>
            <a:r>
              <a:rPr lang="x-none" sz="2000"/>
              <a:t>कि </a:t>
            </a:r>
            <a:r>
              <a:rPr lang="hi-IN" sz="2000" dirty="0"/>
              <a:t>व्यापार</a:t>
            </a:r>
            <a:r>
              <a:rPr lang="x-none" sz="2000"/>
              <a:t> को </a:t>
            </a:r>
            <a:r>
              <a:rPr lang="hi-IN" sz="2000" dirty="0"/>
              <a:t>कर्ज </a:t>
            </a:r>
            <a:r>
              <a:rPr lang="x-none" sz="2000"/>
              <a:t>प्रदान </a:t>
            </a:r>
            <a:r>
              <a:rPr lang="x-none" sz="2000" dirty="0"/>
              <a:t>किया जाए या नहीं</a:t>
            </a:r>
            <a:endParaRPr lang="en-US" sz="2000" dirty="0"/>
          </a:p>
        </p:txBody>
      </p:sp>
      <p:sp>
        <p:nvSpPr>
          <p:cNvPr id="10"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865DFC57-7974-ED48-A420-F6C014F80677}" type="slidenum">
              <a:rPr lang="en-US" sz="1600" b="1" smtClean="0">
                <a:solidFill>
                  <a:prstClr val="black"/>
                </a:solidFill>
              </a:rPr>
              <a:t>4</a:t>
            </a:fld>
            <a:endParaRPr lang="en-US" sz="1600" b="1" dirty="0">
              <a:solidFill>
                <a:prstClr val="black"/>
              </a:solidFill>
            </a:endParaRPr>
          </a:p>
        </p:txBody>
      </p:sp>
    </p:spTree>
    <p:extLst>
      <p:ext uri="{BB962C8B-B14F-4D97-AF65-F5344CB8AC3E}">
        <p14:creationId xmlns:p14="http://schemas.microsoft.com/office/powerpoint/2010/main" val="1246015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5">
                                            <p:txEl>
                                              <p:pRg st="7" end="7"/>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
                                            <p:txEl>
                                              <p:pRg st="8" end="8"/>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5" y="176868"/>
            <a:ext cx="8727141" cy="656850"/>
          </a:xfrm>
          <a:ln>
            <a:solidFill>
              <a:schemeClr val="tx1"/>
            </a:solidFill>
          </a:ln>
        </p:spPr>
        <p:txBody>
          <a:bodyPr>
            <a:noAutofit/>
          </a:bodyPr>
          <a:lstStyle/>
          <a:p>
            <a:pPr algn="ctr"/>
            <a:r>
              <a:rPr lang="en-US" sz="2400" dirty="0">
                <a:latin typeface="Arial" panose="020B0604020202020204" pitchFamily="34" charset="0"/>
                <a:cs typeface="Arial" panose="020B0604020202020204" pitchFamily="34" charset="0"/>
              </a:rPr>
              <a:t>Process of Record Keeping / </a:t>
            </a:r>
            <a:r>
              <a:rPr lang="hi-IN" sz="2400" dirty="0">
                <a:latin typeface="Arial" panose="020B0604020202020204" pitchFamily="34" charset="0"/>
                <a:cs typeface="Arial" panose="020B0604020202020204" pitchFamily="34" charset="0"/>
              </a:rPr>
              <a:t>रिकॉर्ड्स </a:t>
            </a:r>
            <a:r>
              <a:rPr lang="x-none" sz="2400">
                <a:latin typeface="Arial" panose="020B0604020202020204" pitchFamily="34" charset="0"/>
                <a:cs typeface="Arial" panose="020B0604020202020204" pitchFamily="34" charset="0"/>
              </a:rPr>
              <a:t>रखने </a:t>
            </a:r>
            <a:r>
              <a:rPr lang="x-none" sz="2400" dirty="0">
                <a:latin typeface="Arial" panose="020B0604020202020204" pitchFamily="34" charset="0"/>
                <a:cs typeface="Arial" panose="020B0604020202020204" pitchFamily="34" charset="0"/>
              </a:rPr>
              <a:t>की प्रक्रिया</a:t>
            </a:r>
            <a:endParaRPr lang="en-US" sz="2400" dirty="0">
              <a:latin typeface="Arial" panose="020B0604020202020204" pitchFamily="34" charset="0"/>
              <a:cs typeface="Arial" panose="020B0604020202020204" pitchFamily="34" charset="0"/>
            </a:endParaRPr>
          </a:p>
        </p:txBody>
      </p:sp>
      <p:sp>
        <p:nvSpPr>
          <p:cNvPr id="2" name="Rounded Rectangle 1"/>
          <p:cNvSpPr/>
          <p:nvPr/>
        </p:nvSpPr>
        <p:spPr>
          <a:xfrm>
            <a:off x="1203769" y="1127981"/>
            <a:ext cx="1828800" cy="118872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Collect</a:t>
            </a:r>
            <a:r>
              <a:rPr lang="en-US" dirty="0">
                <a:solidFill>
                  <a:schemeClr val="tx1"/>
                </a:solidFill>
              </a:rPr>
              <a:t> One-time details of the business</a:t>
            </a:r>
          </a:p>
        </p:txBody>
      </p:sp>
      <p:cxnSp>
        <p:nvCxnSpPr>
          <p:cNvPr id="11" name="Straight Arrow Connector 10"/>
          <p:cNvCxnSpPr/>
          <p:nvPr/>
        </p:nvCxnSpPr>
        <p:spPr>
          <a:xfrm>
            <a:off x="3110404" y="2314776"/>
            <a:ext cx="365760" cy="0"/>
          </a:xfrm>
          <a:prstGeom prst="straightConnector1">
            <a:avLst/>
          </a:prstGeom>
          <a:ln w="57150">
            <a:solidFill>
              <a:schemeClr val="bg1">
                <a:lumMod val="50000"/>
              </a:schemeClr>
            </a:solidFill>
            <a:tailEnd type="triangle"/>
          </a:ln>
        </p:spPr>
        <p:style>
          <a:lnRef idx="1">
            <a:schemeClr val="dk1"/>
          </a:lnRef>
          <a:fillRef idx="0">
            <a:schemeClr val="dk1"/>
          </a:fillRef>
          <a:effectRef idx="0">
            <a:schemeClr val="dk1"/>
          </a:effectRef>
          <a:fontRef idx="minor">
            <a:schemeClr val="tx1"/>
          </a:fontRef>
        </p:style>
      </p:cxnSp>
      <p:sp>
        <p:nvSpPr>
          <p:cNvPr id="12" name="Rounded Rectangle 11"/>
          <p:cNvSpPr/>
          <p:nvPr/>
        </p:nvSpPr>
        <p:spPr>
          <a:xfrm>
            <a:off x="3576819" y="1127981"/>
            <a:ext cx="1828800" cy="118872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Maintain</a:t>
            </a:r>
            <a:r>
              <a:rPr lang="en-US" dirty="0">
                <a:solidFill>
                  <a:schemeClr val="tx1"/>
                </a:solidFill>
              </a:rPr>
              <a:t> Day-books and stock register*</a:t>
            </a:r>
          </a:p>
        </p:txBody>
      </p:sp>
      <p:cxnSp>
        <p:nvCxnSpPr>
          <p:cNvPr id="13" name="Straight Arrow Connector 12"/>
          <p:cNvCxnSpPr/>
          <p:nvPr/>
        </p:nvCxnSpPr>
        <p:spPr>
          <a:xfrm>
            <a:off x="5486301" y="2340902"/>
            <a:ext cx="365760" cy="0"/>
          </a:xfrm>
          <a:prstGeom prst="straightConnector1">
            <a:avLst/>
          </a:prstGeom>
          <a:ln w="57150">
            <a:solidFill>
              <a:schemeClr val="bg1">
                <a:lumMod val="50000"/>
              </a:schemeClr>
            </a:solidFill>
            <a:tailEnd type="triangle"/>
          </a:ln>
        </p:spPr>
        <p:style>
          <a:lnRef idx="1">
            <a:schemeClr val="dk1"/>
          </a:lnRef>
          <a:fillRef idx="0">
            <a:schemeClr val="dk1"/>
          </a:fillRef>
          <a:effectRef idx="0">
            <a:schemeClr val="dk1"/>
          </a:effectRef>
          <a:fontRef idx="minor">
            <a:schemeClr val="tx1"/>
          </a:fontRef>
        </p:style>
      </p:cxnSp>
      <p:sp>
        <p:nvSpPr>
          <p:cNvPr id="14" name="Rounded Rectangle 13"/>
          <p:cNvSpPr/>
          <p:nvPr/>
        </p:nvSpPr>
        <p:spPr>
          <a:xfrm>
            <a:off x="5852061" y="1127981"/>
            <a:ext cx="1828800" cy="118872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Update </a:t>
            </a:r>
            <a:r>
              <a:rPr lang="en-US" dirty="0">
                <a:solidFill>
                  <a:schemeClr val="tx1"/>
                </a:solidFill>
              </a:rPr>
              <a:t>Capital and Assets Register</a:t>
            </a:r>
          </a:p>
        </p:txBody>
      </p:sp>
      <p:cxnSp>
        <p:nvCxnSpPr>
          <p:cNvPr id="17" name="Straight Arrow Connector 16"/>
          <p:cNvCxnSpPr/>
          <p:nvPr/>
        </p:nvCxnSpPr>
        <p:spPr>
          <a:xfrm>
            <a:off x="6667821" y="3584528"/>
            <a:ext cx="0" cy="365760"/>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5852061" y="4011933"/>
            <a:ext cx="1828800" cy="118872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Input aggregate</a:t>
            </a:r>
            <a:r>
              <a:rPr lang="en-US" sz="1600" dirty="0">
                <a:solidFill>
                  <a:schemeClr val="tx1"/>
                </a:solidFill>
              </a:rPr>
              <a:t>  information in PT Sheet</a:t>
            </a:r>
          </a:p>
        </p:txBody>
      </p:sp>
      <p:cxnSp>
        <p:nvCxnSpPr>
          <p:cNvPr id="21" name="Straight Arrow Connector 20"/>
          <p:cNvCxnSpPr/>
          <p:nvPr/>
        </p:nvCxnSpPr>
        <p:spPr>
          <a:xfrm flipH="1">
            <a:off x="5484958" y="5232917"/>
            <a:ext cx="367103" cy="0"/>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3576819" y="4011933"/>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Prepare </a:t>
            </a:r>
            <a:r>
              <a:rPr lang="en-US" dirty="0">
                <a:solidFill>
                  <a:schemeClr val="tx1"/>
                </a:solidFill>
              </a:rPr>
              <a:t>Financial Statements</a:t>
            </a:r>
          </a:p>
        </p:txBody>
      </p:sp>
      <p:sp>
        <p:nvSpPr>
          <p:cNvPr id="18" name="Rounded Rectangle 17"/>
          <p:cNvSpPr/>
          <p:nvPr/>
        </p:nvSpPr>
        <p:spPr>
          <a:xfrm>
            <a:off x="1203769" y="4011933"/>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Do Comparative Analysis </a:t>
            </a:r>
            <a:r>
              <a:rPr lang="en-US" dirty="0">
                <a:solidFill>
                  <a:schemeClr val="tx1"/>
                </a:solidFill>
              </a:rPr>
              <a:t>of financial information</a:t>
            </a:r>
          </a:p>
        </p:txBody>
      </p:sp>
      <p:cxnSp>
        <p:nvCxnSpPr>
          <p:cNvPr id="24" name="Straight Arrow Connector 23"/>
          <p:cNvCxnSpPr/>
          <p:nvPr/>
        </p:nvCxnSpPr>
        <p:spPr>
          <a:xfrm flipH="1">
            <a:off x="3110404" y="5233454"/>
            <a:ext cx="367103" cy="0"/>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1203769" y="2402548"/>
            <a:ext cx="1828800" cy="118872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dirty="0">
                <a:solidFill>
                  <a:schemeClr val="tx1"/>
                </a:solidFill>
              </a:rPr>
              <a:t>व्यापार की </a:t>
            </a:r>
            <a:r>
              <a:rPr lang="x-none">
                <a:solidFill>
                  <a:schemeClr val="tx1"/>
                </a:solidFill>
              </a:rPr>
              <a:t>एक </a:t>
            </a:r>
            <a:r>
              <a:rPr lang="en-US" dirty="0" err="1">
                <a:solidFill>
                  <a:schemeClr val="tx1"/>
                </a:solidFill>
              </a:rPr>
              <a:t>बार</a:t>
            </a:r>
            <a:r>
              <a:rPr lang="en-US" dirty="0">
                <a:solidFill>
                  <a:schemeClr val="tx1"/>
                </a:solidFill>
              </a:rPr>
              <a:t> </a:t>
            </a:r>
            <a:r>
              <a:rPr lang="x-none">
                <a:solidFill>
                  <a:schemeClr val="tx1"/>
                </a:solidFill>
              </a:rPr>
              <a:t>की </a:t>
            </a:r>
            <a:r>
              <a:rPr lang="x-none" dirty="0">
                <a:solidFill>
                  <a:schemeClr val="tx1"/>
                </a:solidFill>
              </a:rPr>
              <a:t>जानकारी एकत्रित करें  </a:t>
            </a:r>
            <a:endParaRPr lang="en-US" dirty="0">
              <a:solidFill>
                <a:schemeClr val="tx1"/>
              </a:solidFill>
            </a:endParaRPr>
          </a:p>
        </p:txBody>
      </p:sp>
      <p:sp>
        <p:nvSpPr>
          <p:cNvPr id="30" name="Rounded Rectangle 29"/>
          <p:cNvSpPr/>
          <p:nvPr/>
        </p:nvSpPr>
        <p:spPr>
          <a:xfrm>
            <a:off x="3576819" y="2402548"/>
            <a:ext cx="1828800" cy="118872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dirty="0">
                <a:solidFill>
                  <a:schemeClr val="tx1"/>
                </a:solidFill>
              </a:rPr>
              <a:t>दैनिक बही और स्टॉक रजिस्टर को मैंटेन करना</a:t>
            </a:r>
            <a:endParaRPr lang="en-US" dirty="0">
              <a:solidFill>
                <a:schemeClr val="tx1"/>
              </a:solidFill>
            </a:endParaRPr>
          </a:p>
        </p:txBody>
      </p:sp>
      <p:sp>
        <p:nvSpPr>
          <p:cNvPr id="31" name="Rounded Rectangle 30"/>
          <p:cNvSpPr/>
          <p:nvPr/>
        </p:nvSpPr>
        <p:spPr>
          <a:xfrm>
            <a:off x="5852061" y="2402548"/>
            <a:ext cx="1828800" cy="118872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i-IN" dirty="0">
                <a:solidFill>
                  <a:schemeClr val="tx1"/>
                </a:solidFill>
              </a:rPr>
              <a:t>पूंजी एवं सम्पत्ति रजिस्टर</a:t>
            </a:r>
            <a:r>
              <a:rPr lang="x-none">
                <a:solidFill>
                  <a:schemeClr val="tx1"/>
                </a:solidFill>
              </a:rPr>
              <a:t> </a:t>
            </a:r>
            <a:r>
              <a:rPr lang="x-none" dirty="0">
                <a:solidFill>
                  <a:schemeClr val="tx1"/>
                </a:solidFill>
              </a:rPr>
              <a:t>को अपडेट करना</a:t>
            </a:r>
            <a:endParaRPr lang="en-US" dirty="0">
              <a:solidFill>
                <a:schemeClr val="tx1"/>
              </a:solidFill>
            </a:endParaRPr>
          </a:p>
        </p:txBody>
      </p:sp>
      <p:sp>
        <p:nvSpPr>
          <p:cNvPr id="32" name="Rounded Rectangle 31"/>
          <p:cNvSpPr/>
          <p:nvPr/>
        </p:nvSpPr>
        <p:spPr>
          <a:xfrm>
            <a:off x="5852061" y="5406724"/>
            <a:ext cx="1828800" cy="118872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sz="1600" dirty="0">
                <a:solidFill>
                  <a:schemeClr val="tx1"/>
                </a:solidFill>
              </a:rPr>
              <a:t>पीटीएस शीट में अनुमानित जानकारी दर्ज करना </a:t>
            </a:r>
            <a:endParaRPr lang="en-US" sz="1600" dirty="0">
              <a:solidFill>
                <a:schemeClr val="tx1"/>
              </a:solidFill>
            </a:endParaRPr>
          </a:p>
        </p:txBody>
      </p:sp>
      <p:sp>
        <p:nvSpPr>
          <p:cNvPr id="33" name="Rounded Rectangle 32"/>
          <p:cNvSpPr/>
          <p:nvPr/>
        </p:nvSpPr>
        <p:spPr>
          <a:xfrm>
            <a:off x="3576819" y="5406724"/>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dirty="0">
                <a:solidFill>
                  <a:schemeClr val="tx1"/>
                </a:solidFill>
              </a:rPr>
              <a:t>वित्तीय ब्यौरा तैयार करना</a:t>
            </a:r>
            <a:endParaRPr lang="en-US" dirty="0">
              <a:solidFill>
                <a:schemeClr val="tx1"/>
              </a:solidFill>
            </a:endParaRPr>
          </a:p>
        </p:txBody>
      </p:sp>
      <p:sp>
        <p:nvSpPr>
          <p:cNvPr id="34" name="Rounded Rectangle 33"/>
          <p:cNvSpPr/>
          <p:nvPr/>
        </p:nvSpPr>
        <p:spPr>
          <a:xfrm>
            <a:off x="1203769" y="5406724"/>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dirty="0">
                <a:solidFill>
                  <a:schemeClr val="tx1"/>
                </a:solidFill>
              </a:rPr>
              <a:t>वित्तीय जानकारी का तुलनात्मक विश्लेषण करना</a:t>
            </a:r>
            <a:endParaRPr lang="en-US" dirty="0">
              <a:solidFill>
                <a:schemeClr val="tx1"/>
              </a:solidFill>
            </a:endParaRPr>
          </a:p>
        </p:txBody>
      </p:sp>
      <p:sp>
        <p:nvSpPr>
          <p:cNvPr id="35"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D5EB624B-C36C-9045-9227-93B7B2A495B0}" type="slidenum">
              <a:rPr lang="en-US" sz="1600" b="1" smtClean="0">
                <a:solidFill>
                  <a:prstClr val="black"/>
                </a:solidFill>
              </a:rPr>
              <a:t>40</a:t>
            </a:fld>
            <a:endParaRPr lang="en-US" sz="1600" b="1" dirty="0">
              <a:solidFill>
                <a:prstClr val="black"/>
              </a:solidFill>
            </a:endParaRPr>
          </a:p>
        </p:txBody>
      </p:sp>
      <p:sp>
        <p:nvSpPr>
          <p:cNvPr id="3" name="Rectangle 2"/>
          <p:cNvSpPr/>
          <p:nvPr/>
        </p:nvSpPr>
        <p:spPr>
          <a:xfrm>
            <a:off x="4208663" y="3244334"/>
            <a:ext cx="726674" cy="369332"/>
          </a:xfrm>
          <a:prstGeom prst="rect">
            <a:avLst/>
          </a:prstGeom>
        </p:spPr>
        <p:txBody>
          <a:bodyPr wrap="none">
            <a:spAutoFit/>
          </a:bodyPr>
          <a:lstStyle/>
          <a:p>
            <a:r>
              <a:rPr lang="en-US" b="1" dirty="0"/>
              <a:t>Sheet</a:t>
            </a:r>
            <a:endParaRPr lang="en-US" dirty="0"/>
          </a:p>
        </p:txBody>
      </p:sp>
    </p:spTree>
    <p:extLst>
      <p:ext uri="{BB962C8B-B14F-4D97-AF65-F5344CB8AC3E}">
        <p14:creationId xmlns:p14="http://schemas.microsoft.com/office/powerpoint/2010/main" val="1558195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animBg="1"/>
      <p:bldP spid="14" grpId="0" animBg="1"/>
      <p:bldP spid="19" grpId="0" animBg="1"/>
      <p:bldP spid="22" grpId="0" animBg="1"/>
      <p:bldP spid="18" grpId="0" animBg="1"/>
      <p:bldP spid="29" grpId="0" animBg="1"/>
      <p:bldP spid="30" grpId="0" animBg="1"/>
      <p:bldP spid="31" grpId="0" animBg="1"/>
      <p:bldP spid="32" grpId="0" animBg="1"/>
      <p:bldP spid="33" grpId="0" animBg="1"/>
      <p:bldP spid="3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41</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54047" y="3019943"/>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spcAft>
                <a:spcPts val="800"/>
              </a:spcAft>
              <a:buFont typeface="+mj-lt"/>
              <a:buAutoNum type="arabicPeriod"/>
            </a:pPr>
            <a:r>
              <a:rPr lang="en-US" sz="2000" dirty="0"/>
              <a:t>Use of business information</a:t>
            </a:r>
          </a:p>
          <a:p>
            <a:pPr marL="457200" indent="-457200">
              <a:spcAft>
                <a:spcPts val="800"/>
              </a:spcAft>
              <a:buFont typeface="+mj-lt"/>
              <a:buAutoNum type="arabicPeriod"/>
            </a:pPr>
            <a:r>
              <a:rPr lang="en-US" sz="2000" dirty="0"/>
              <a:t>Record keeping for SVEP businesses</a:t>
            </a:r>
          </a:p>
          <a:p>
            <a:pPr marL="457200" indent="-457200">
              <a:spcAft>
                <a:spcPts val="800"/>
              </a:spcAft>
              <a:buFont typeface="+mj-lt"/>
              <a:buAutoNum type="arabicPeriod"/>
            </a:pPr>
            <a:r>
              <a:rPr lang="en-US" sz="2000" dirty="0"/>
              <a:t>Primary records in a business</a:t>
            </a:r>
          </a:p>
          <a:p>
            <a:pPr marL="457200" indent="-457200">
              <a:spcAft>
                <a:spcPts val="800"/>
              </a:spcAft>
              <a:buFont typeface="+mj-lt"/>
              <a:buAutoNum type="arabicPeriod"/>
            </a:pPr>
            <a:r>
              <a:rPr lang="en-US" sz="2000" dirty="0"/>
              <a:t>Performance Tracking Sheet</a:t>
            </a:r>
          </a:p>
          <a:p>
            <a:pPr marL="457200" indent="-457200">
              <a:spcAft>
                <a:spcPts val="800"/>
              </a:spcAft>
              <a:buFont typeface="+mj-lt"/>
              <a:buAutoNum type="arabicPeriod"/>
            </a:pPr>
            <a:r>
              <a:rPr lang="en-US" sz="2000" dirty="0"/>
              <a:t>Exercise</a:t>
            </a:r>
          </a:p>
          <a:p>
            <a:pPr marL="457200" indent="-457200">
              <a:spcAft>
                <a:spcPts val="800"/>
              </a:spcAft>
              <a:buFont typeface="+mj-lt"/>
              <a:buAutoNum type="arabicPeriod"/>
            </a:pPr>
            <a:r>
              <a:rPr lang="en-US" sz="2000" dirty="0"/>
              <a:t>Appendix - Business Profile Sheet</a:t>
            </a:r>
          </a:p>
          <a:p>
            <a:pPr marL="457200" indent="-457200">
              <a:spcAft>
                <a:spcPts val="800"/>
              </a:spcAft>
              <a:buFont typeface="+mj-lt"/>
              <a:buAutoNum type="arabicPeriod"/>
            </a:pP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5" name="Text Box 17"/>
          <p:cNvSpPr txBox="1">
            <a:spLocks noChangeArrowheads="1"/>
          </p:cNvSpPr>
          <p:nvPr/>
        </p:nvSpPr>
        <p:spPr bwMode="auto">
          <a:xfrm>
            <a:off x="-67559" y="1539616"/>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229024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81070" y="2683686"/>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20" name="Text Box 2"/>
          <p:cNvSpPr txBox="1">
            <a:spLocks noChangeArrowheads="1"/>
          </p:cNvSpPr>
          <p:nvPr/>
        </p:nvSpPr>
        <p:spPr bwMode="auto">
          <a:xfrm>
            <a:off x="4686401" y="1073327"/>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spcAft>
                <a:spcPts val="800"/>
              </a:spcAft>
              <a:buFont typeface="+mj-lt"/>
              <a:buAutoNum type="arabicPeriod"/>
            </a:pPr>
            <a:r>
              <a:rPr lang="hi-IN" sz="2000" dirty="0"/>
              <a:t>व्यापार से जुड़ी जानकारी का प्रयोग  </a:t>
            </a:r>
            <a:endParaRPr lang="en-US" sz="2000" dirty="0"/>
          </a:p>
          <a:p>
            <a:pPr marL="457200" indent="-457200">
              <a:spcAft>
                <a:spcPts val="800"/>
              </a:spcAft>
              <a:buFont typeface="+mj-lt"/>
              <a:buAutoNum type="arabicPeriod"/>
            </a:pPr>
            <a:r>
              <a:rPr lang="en-US" sz="2000" dirty="0"/>
              <a:t>SVEP </a:t>
            </a:r>
            <a:r>
              <a:rPr lang="hi-IN" sz="2000" dirty="0"/>
              <a:t>व्यापार के दस्तावेजों का रिकॉर्ड रखना  </a:t>
            </a:r>
            <a:endParaRPr lang="en-US" sz="2000" dirty="0"/>
          </a:p>
          <a:p>
            <a:pPr marL="457200" indent="-457200">
              <a:spcAft>
                <a:spcPts val="800"/>
              </a:spcAft>
              <a:buFont typeface="+mj-lt"/>
              <a:buAutoNum type="arabicPeriod"/>
            </a:pPr>
            <a:r>
              <a:rPr lang="hi-IN" sz="2000" dirty="0"/>
              <a:t>व्यापार में प्राथमिक दस्तावेज  </a:t>
            </a:r>
            <a:endParaRPr lang="en-US" sz="2000" dirty="0"/>
          </a:p>
          <a:p>
            <a:pPr marL="457200" indent="-457200">
              <a:spcAft>
                <a:spcPts val="800"/>
              </a:spcAft>
              <a:buFont typeface="+mj-lt"/>
              <a:buAutoNum type="arabicPeriod"/>
            </a:pPr>
            <a:r>
              <a:rPr lang="en-US" sz="2000" dirty="0" err="1"/>
              <a:t>परफोरमेंस</a:t>
            </a:r>
            <a:r>
              <a:rPr lang="en-US" sz="2000" dirty="0"/>
              <a:t> </a:t>
            </a:r>
            <a:r>
              <a:rPr lang="en-US" sz="2000" dirty="0" err="1"/>
              <a:t>ट्रैकिंग</a:t>
            </a:r>
            <a:r>
              <a:rPr lang="en-US" sz="2000" dirty="0"/>
              <a:t> </a:t>
            </a:r>
            <a:r>
              <a:rPr lang="en-US" sz="2000" dirty="0" err="1"/>
              <a:t>शीट</a:t>
            </a:r>
            <a:r>
              <a:rPr lang="en-US" sz="2000" dirty="0"/>
              <a:t> /</a:t>
            </a:r>
            <a:r>
              <a:rPr lang="hi-IN" sz="2000" dirty="0"/>
              <a:t>कार्यप्रदर्शन निरीक्षण पत्र </a:t>
            </a:r>
            <a:endParaRPr lang="en-US" sz="2000" dirty="0"/>
          </a:p>
          <a:p>
            <a:pPr marL="457200" indent="-457200">
              <a:spcAft>
                <a:spcPts val="800"/>
              </a:spcAft>
              <a:buFont typeface="+mj-lt"/>
              <a:buAutoNum type="arabicPeriod"/>
            </a:pPr>
            <a:r>
              <a:rPr lang="hi-IN" sz="2000" dirty="0"/>
              <a:t>अभ्यास </a:t>
            </a:r>
            <a:endParaRPr lang="en-US" sz="2000" dirty="0"/>
          </a:p>
          <a:p>
            <a:pPr marL="457200" indent="-457200">
              <a:spcAft>
                <a:spcPts val="800"/>
              </a:spcAft>
              <a:buFont typeface="+mj-lt"/>
              <a:buAutoNum type="arabicPeriod"/>
            </a:pPr>
            <a:r>
              <a:rPr lang="en-US" sz="2000" dirty="0" err="1"/>
              <a:t>व्यापार</a:t>
            </a:r>
            <a:r>
              <a:rPr lang="en-US" sz="2000" dirty="0"/>
              <a:t> </a:t>
            </a:r>
            <a:r>
              <a:rPr lang="x-none" sz="2000" dirty="0"/>
              <a:t>प्रारूप </a:t>
            </a:r>
            <a:r>
              <a:rPr lang="en-US" sz="2000" dirty="0" err="1"/>
              <a:t>पत्र</a:t>
            </a:r>
            <a:r>
              <a:rPr lang="en-US" sz="2000" dirty="0"/>
              <a:t> </a:t>
            </a:r>
            <a:r>
              <a:rPr lang="hi-IN" sz="2000" dirty="0"/>
              <a:t> </a:t>
            </a:r>
            <a:endParaRPr lang="en-US" sz="2000" dirty="0"/>
          </a:p>
          <a:p>
            <a:pPr marL="457200" indent="-457200">
              <a:spcAft>
                <a:spcPts val="800"/>
              </a:spcAft>
              <a:buFont typeface="+mj-lt"/>
              <a:buAutoNum type="arabicPeriod"/>
            </a:pPr>
            <a:endParaRPr lang="en-US" sz="2000" dirty="0"/>
          </a:p>
        </p:txBody>
      </p:sp>
    </p:spTree>
    <p:extLst>
      <p:ext uri="{BB962C8B-B14F-4D97-AF65-F5344CB8AC3E}">
        <p14:creationId xmlns:p14="http://schemas.microsoft.com/office/powerpoint/2010/main" val="157058531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8"/>
            <a:ext cx="4313144" cy="656850"/>
          </a:xfrm>
          <a:solidFill>
            <a:srgbClr val="FFFF00"/>
          </a:solidFill>
          <a:ln>
            <a:solidFill>
              <a:schemeClr val="tx1"/>
            </a:solidFill>
          </a:ln>
        </p:spPr>
        <p:txBody>
          <a:bodyPr>
            <a:noAutofit/>
          </a:bodyPr>
          <a:lstStyle/>
          <a:p>
            <a:r>
              <a:rPr lang="en-US" sz="2800" b="1" dirty="0">
                <a:latin typeface="+mn-lt"/>
              </a:rPr>
              <a:t>Exercise</a:t>
            </a:r>
          </a:p>
        </p:txBody>
      </p:sp>
      <p:sp>
        <p:nvSpPr>
          <p:cNvPr id="5" name="Content Placeholder 4"/>
          <p:cNvSpPr>
            <a:spLocks noGrp="1"/>
          </p:cNvSpPr>
          <p:nvPr>
            <p:ph sz="half" idx="1"/>
          </p:nvPr>
        </p:nvSpPr>
        <p:spPr>
          <a:xfrm>
            <a:off x="201706" y="968187"/>
            <a:ext cx="4313144" cy="5526955"/>
          </a:xfrm>
          <a:ln>
            <a:solidFill>
              <a:schemeClr val="tx1"/>
            </a:solidFill>
          </a:ln>
        </p:spPr>
        <p:txBody>
          <a:bodyPr>
            <a:normAutofit/>
          </a:bodyPr>
          <a:lstStyle/>
          <a:p>
            <a:pPr marL="0" indent="0">
              <a:buNone/>
            </a:pPr>
            <a:r>
              <a:rPr lang="en-US" sz="2400" dirty="0"/>
              <a:t>Read carefully the case of </a:t>
            </a:r>
            <a:r>
              <a:rPr lang="en-US" sz="2400" dirty="0" err="1"/>
              <a:t>Sundari’s</a:t>
            </a:r>
            <a:r>
              <a:rPr lang="en-US" sz="2400" dirty="0"/>
              <a:t> Garment Store with transactions for the period January 1</a:t>
            </a:r>
            <a:r>
              <a:rPr lang="en-US" sz="2400" baseline="30000" dirty="0"/>
              <a:t>st</a:t>
            </a:r>
            <a:r>
              <a:rPr lang="en-US" sz="2400" dirty="0"/>
              <a:t> to 5</a:t>
            </a:r>
            <a:r>
              <a:rPr lang="en-US" sz="2400" baseline="30000" dirty="0"/>
              <a:t>th</a:t>
            </a:r>
            <a:r>
              <a:rPr lang="en-US" sz="2400" dirty="0"/>
              <a:t> and prepare the following:</a:t>
            </a:r>
          </a:p>
          <a:p>
            <a:r>
              <a:rPr lang="en-US" sz="2400" dirty="0"/>
              <a:t>Capital and Assets Register</a:t>
            </a:r>
          </a:p>
          <a:p>
            <a:r>
              <a:rPr lang="en-US" sz="2400" dirty="0"/>
              <a:t>Stock Register</a:t>
            </a:r>
          </a:p>
          <a:p>
            <a:r>
              <a:rPr lang="en-US" sz="2400" dirty="0"/>
              <a:t>Day-book</a:t>
            </a:r>
          </a:p>
          <a:p>
            <a:r>
              <a:rPr lang="en-US" sz="2400" dirty="0"/>
              <a:t>PT Sheet</a:t>
            </a:r>
          </a:p>
        </p:txBody>
      </p:sp>
      <p:sp>
        <p:nvSpPr>
          <p:cNvPr id="9" name="Content Placeholder 4"/>
          <p:cNvSpPr>
            <a:spLocks noGrp="1"/>
          </p:cNvSpPr>
          <p:nvPr>
            <p:ph sz="half" idx="1"/>
          </p:nvPr>
        </p:nvSpPr>
        <p:spPr>
          <a:xfrm>
            <a:off x="4657750" y="968187"/>
            <a:ext cx="4313144" cy="5526955"/>
          </a:xfrm>
          <a:ln>
            <a:solidFill>
              <a:schemeClr val="tx1"/>
            </a:solidFill>
          </a:ln>
        </p:spPr>
        <p:txBody>
          <a:bodyPr>
            <a:normAutofit/>
          </a:bodyPr>
          <a:lstStyle/>
          <a:p>
            <a:pPr marL="0" indent="0">
              <a:buNone/>
            </a:pPr>
            <a:r>
              <a:rPr lang="hi-IN" sz="2400" dirty="0"/>
              <a:t>सुंदरी गार्मेंट स्टोर के केस को गौर से पढ़ें और </a:t>
            </a:r>
            <a:r>
              <a:rPr lang="en-US" sz="2400" dirty="0"/>
              <a:t>1 </a:t>
            </a:r>
            <a:r>
              <a:rPr lang="hi-IN" sz="2400" dirty="0"/>
              <a:t>से</a:t>
            </a:r>
            <a:r>
              <a:rPr lang="en-US" sz="2400" dirty="0"/>
              <a:t> 5 </a:t>
            </a:r>
            <a:r>
              <a:rPr lang="hi-IN" sz="2400" dirty="0"/>
              <a:t>जनवरी के लेन-देन को देखें और निम्न को तैयार </a:t>
            </a:r>
            <a:r>
              <a:rPr lang="x-none" sz="2400"/>
              <a:t>कीजिए</a:t>
            </a:r>
            <a:r>
              <a:rPr lang="x-none" sz="2400" dirty="0"/>
              <a:t>:</a:t>
            </a:r>
          </a:p>
          <a:p>
            <a:pPr marL="0" indent="0">
              <a:buNone/>
            </a:pPr>
            <a:r>
              <a:rPr lang="hi-IN" sz="2400" dirty="0"/>
              <a:t>पूंजी एवं सम्पत्ति रजिस्टर</a:t>
            </a:r>
            <a:endParaRPr lang="x-none" sz="2400" dirty="0"/>
          </a:p>
          <a:p>
            <a:pPr marL="0" indent="0">
              <a:buNone/>
            </a:pPr>
            <a:r>
              <a:rPr lang="x-none" sz="2400" dirty="0"/>
              <a:t>स्टॉक रजिस्टर</a:t>
            </a:r>
          </a:p>
          <a:p>
            <a:pPr marL="0" indent="0">
              <a:buNone/>
            </a:pPr>
            <a:r>
              <a:rPr lang="x-none" sz="2400" dirty="0"/>
              <a:t>दैनिक—बही</a:t>
            </a:r>
          </a:p>
          <a:p>
            <a:pPr marL="0" indent="0">
              <a:buNone/>
            </a:pPr>
            <a:r>
              <a:rPr lang="x-none" sz="2400" dirty="0"/>
              <a:t>पीटीएस शीट</a:t>
            </a:r>
            <a:endParaRPr lang="en-US" sz="2400" dirty="0"/>
          </a:p>
        </p:txBody>
      </p:sp>
      <p:sp>
        <p:nvSpPr>
          <p:cNvPr id="10"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95CC7C6-87CD-5C4E-9AC0-52F4E292795F}" type="slidenum">
              <a:rPr lang="en-US" sz="1600" b="1" smtClean="0">
                <a:solidFill>
                  <a:prstClr val="black"/>
                </a:solidFill>
              </a:rPr>
              <a:t>42</a:t>
            </a:fld>
            <a:endParaRPr lang="en-US" sz="1600" b="1" dirty="0">
              <a:solidFill>
                <a:prstClr val="black"/>
              </a:solidFill>
            </a:endParaRPr>
          </a:p>
        </p:txBody>
      </p:sp>
      <p:sp>
        <p:nvSpPr>
          <p:cNvPr id="7" name="Title 3"/>
          <p:cNvSpPr txBox="1">
            <a:spLocks/>
          </p:cNvSpPr>
          <p:nvPr/>
        </p:nvSpPr>
        <p:spPr>
          <a:xfrm>
            <a:off x="4667250" y="184402"/>
            <a:ext cx="4313144" cy="656850"/>
          </a:xfrm>
          <a:prstGeom prst="rect">
            <a:avLst/>
          </a:prstGeom>
          <a:solidFill>
            <a:srgbClr val="FFFF00"/>
          </a:solidFill>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i-IN" sz="2800" b="1" dirty="0">
                <a:latin typeface="+mn-lt"/>
              </a:rPr>
              <a:t>अभ्यास </a:t>
            </a:r>
            <a:endParaRPr lang="en-US" sz="2800" b="1" dirty="0">
              <a:latin typeface="+mn-lt"/>
            </a:endParaRPr>
          </a:p>
        </p:txBody>
      </p:sp>
    </p:spTree>
    <p:extLst>
      <p:ext uri="{BB962C8B-B14F-4D97-AF65-F5344CB8AC3E}">
        <p14:creationId xmlns:p14="http://schemas.microsoft.com/office/powerpoint/2010/main" val="3709838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43</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67559" y="34778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spcAft>
                <a:spcPts val="800"/>
              </a:spcAft>
              <a:buFont typeface="+mj-lt"/>
              <a:buAutoNum type="arabicPeriod"/>
            </a:pPr>
            <a:r>
              <a:rPr lang="en-US" sz="2000" dirty="0"/>
              <a:t>Use of business information</a:t>
            </a:r>
          </a:p>
          <a:p>
            <a:pPr marL="457200" indent="-457200">
              <a:spcAft>
                <a:spcPts val="800"/>
              </a:spcAft>
              <a:buFont typeface="+mj-lt"/>
              <a:buAutoNum type="arabicPeriod"/>
            </a:pPr>
            <a:r>
              <a:rPr lang="en-US" sz="2000" dirty="0"/>
              <a:t>Record keeping for SVEP businesses</a:t>
            </a:r>
          </a:p>
          <a:p>
            <a:pPr marL="457200" indent="-457200">
              <a:spcAft>
                <a:spcPts val="800"/>
              </a:spcAft>
              <a:buFont typeface="+mj-lt"/>
              <a:buAutoNum type="arabicPeriod"/>
            </a:pPr>
            <a:r>
              <a:rPr lang="en-US" sz="2000" dirty="0"/>
              <a:t>Primary records in a business</a:t>
            </a:r>
          </a:p>
          <a:p>
            <a:pPr marL="457200" indent="-457200">
              <a:spcAft>
                <a:spcPts val="800"/>
              </a:spcAft>
              <a:buFont typeface="+mj-lt"/>
              <a:buAutoNum type="arabicPeriod"/>
            </a:pPr>
            <a:r>
              <a:rPr lang="en-US" sz="2000" dirty="0"/>
              <a:t>Performance Tracking Sheet</a:t>
            </a:r>
          </a:p>
          <a:p>
            <a:pPr marL="457200" indent="-457200">
              <a:spcAft>
                <a:spcPts val="800"/>
              </a:spcAft>
              <a:buFont typeface="+mj-lt"/>
              <a:buAutoNum type="arabicPeriod"/>
            </a:pPr>
            <a:r>
              <a:rPr lang="en-US" sz="2000" dirty="0"/>
              <a:t>Exercise</a:t>
            </a:r>
          </a:p>
          <a:p>
            <a:pPr marL="457200" indent="-457200">
              <a:spcAft>
                <a:spcPts val="800"/>
              </a:spcAft>
              <a:buFont typeface="+mj-lt"/>
              <a:buAutoNum type="arabicPeriod"/>
            </a:pPr>
            <a:r>
              <a:rPr lang="en-US" sz="2000" dirty="0"/>
              <a:t>Appendix - Business Profile Sheet</a:t>
            </a:r>
          </a:p>
          <a:p>
            <a:pPr marL="457200" indent="-457200">
              <a:spcAft>
                <a:spcPts val="800"/>
              </a:spcAft>
              <a:buFont typeface="+mj-lt"/>
              <a:buAutoNum type="arabicPeriod"/>
            </a:pP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5" name="Text Box 17"/>
          <p:cNvSpPr txBox="1">
            <a:spLocks noChangeArrowheads="1"/>
          </p:cNvSpPr>
          <p:nvPr/>
        </p:nvSpPr>
        <p:spPr bwMode="auto">
          <a:xfrm>
            <a:off x="-67559" y="1539616"/>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229024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81070" y="2683686"/>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20" name="Text Box 2"/>
          <p:cNvSpPr txBox="1">
            <a:spLocks noChangeArrowheads="1"/>
          </p:cNvSpPr>
          <p:nvPr/>
        </p:nvSpPr>
        <p:spPr bwMode="auto">
          <a:xfrm>
            <a:off x="4686401" y="1073327"/>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spcAft>
                <a:spcPts val="800"/>
              </a:spcAft>
              <a:buFont typeface="+mj-lt"/>
              <a:buAutoNum type="arabicPeriod"/>
            </a:pPr>
            <a:r>
              <a:rPr lang="hi-IN" sz="2000" dirty="0"/>
              <a:t>व्यापार से जुड़ी जानकारी का प्रयोग  </a:t>
            </a:r>
            <a:endParaRPr lang="en-US" sz="2000" dirty="0"/>
          </a:p>
          <a:p>
            <a:pPr marL="457200" indent="-457200">
              <a:spcAft>
                <a:spcPts val="800"/>
              </a:spcAft>
              <a:buFont typeface="+mj-lt"/>
              <a:buAutoNum type="arabicPeriod"/>
            </a:pPr>
            <a:r>
              <a:rPr lang="en-US" sz="2000" dirty="0"/>
              <a:t>SVEP </a:t>
            </a:r>
            <a:r>
              <a:rPr lang="hi-IN" sz="2000" dirty="0"/>
              <a:t>व्यापार के दस्तावेजों का रिकॉर्ड रखना  </a:t>
            </a:r>
            <a:endParaRPr lang="en-US" sz="2000" dirty="0"/>
          </a:p>
          <a:p>
            <a:pPr marL="457200" indent="-457200">
              <a:spcAft>
                <a:spcPts val="800"/>
              </a:spcAft>
              <a:buFont typeface="+mj-lt"/>
              <a:buAutoNum type="arabicPeriod"/>
            </a:pPr>
            <a:r>
              <a:rPr lang="hi-IN" sz="2000" dirty="0"/>
              <a:t>व्यापार में प्राथमिक दस्तावेज  </a:t>
            </a:r>
            <a:endParaRPr lang="en-US" sz="2000" dirty="0"/>
          </a:p>
          <a:p>
            <a:pPr marL="457200" indent="-457200">
              <a:spcAft>
                <a:spcPts val="800"/>
              </a:spcAft>
              <a:buFont typeface="+mj-lt"/>
              <a:buAutoNum type="arabicPeriod"/>
            </a:pPr>
            <a:r>
              <a:rPr lang="en-US" sz="2000" dirty="0" err="1"/>
              <a:t>परफोरमेंस</a:t>
            </a:r>
            <a:r>
              <a:rPr lang="en-US" sz="2000" dirty="0"/>
              <a:t> </a:t>
            </a:r>
            <a:r>
              <a:rPr lang="en-US" sz="2000" dirty="0" err="1"/>
              <a:t>ट्रैकिंग</a:t>
            </a:r>
            <a:r>
              <a:rPr lang="en-US" sz="2000" dirty="0"/>
              <a:t> </a:t>
            </a:r>
            <a:r>
              <a:rPr lang="en-US" sz="2000" dirty="0" err="1"/>
              <a:t>शीट</a:t>
            </a:r>
            <a:r>
              <a:rPr lang="en-US" sz="2000" dirty="0"/>
              <a:t> /</a:t>
            </a:r>
            <a:r>
              <a:rPr lang="hi-IN" sz="2000" dirty="0"/>
              <a:t>कार्यप्रदर्शन निरीक्षण पत्र </a:t>
            </a:r>
            <a:endParaRPr lang="en-US" sz="2000" dirty="0"/>
          </a:p>
          <a:p>
            <a:pPr marL="457200" indent="-457200">
              <a:spcAft>
                <a:spcPts val="800"/>
              </a:spcAft>
              <a:buFont typeface="+mj-lt"/>
              <a:buAutoNum type="arabicPeriod"/>
            </a:pPr>
            <a:r>
              <a:rPr lang="hi-IN" sz="2000" dirty="0"/>
              <a:t>अभ्यास </a:t>
            </a:r>
            <a:endParaRPr lang="en-US" sz="2000" dirty="0"/>
          </a:p>
          <a:p>
            <a:pPr marL="457200" indent="-457200">
              <a:spcAft>
                <a:spcPts val="800"/>
              </a:spcAft>
              <a:buFont typeface="+mj-lt"/>
              <a:buAutoNum type="arabicPeriod"/>
            </a:pPr>
            <a:r>
              <a:rPr lang="en-US" sz="2000" dirty="0" err="1"/>
              <a:t>व्यापार</a:t>
            </a:r>
            <a:r>
              <a:rPr lang="en-US" sz="2000" dirty="0"/>
              <a:t> </a:t>
            </a:r>
            <a:r>
              <a:rPr lang="x-none" sz="2000" dirty="0"/>
              <a:t>प्रारूप </a:t>
            </a:r>
            <a:r>
              <a:rPr lang="en-US" sz="2000" dirty="0" err="1"/>
              <a:t>पत्र</a:t>
            </a:r>
            <a:r>
              <a:rPr lang="en-US" sz="2000" dirty="0"/>
              <a:t> </a:t>
            </a:r>
            <a:r>
              <a:rPr lang="hi-IN" sz="2000" dirty="0"/>
              <a:t> </a:t>
            </a:r>
            <a:endParaRPr lang="en-US" sz="2000" dirty="0"/>
          </a:p>
          <a:p>
            <a:pPr marL="457200" indent="-457200">
              <a:spcAft>
                <a:spcPts val="800"/>
              </a:spcAft>
              <a:buFont typeface="+mj-lt"/>
              <a:buAutoNum type="arabicPeriod"/>
            </a:pPr>
            <a:endParaRPr lang="en-US" sz="2000" dirty="0"/>
          </a:p>
          <a:p>
            <a:pPr marL="457200" indent="-457200">
              <a:spcAft>
                <a:spcPts val="800"/>
              </a:spcAft>
              <a:buFont typeface="+mj-lt"/>
              <a:buAutoNum type="arabicPeriod"/>
            </a:pPr>
            <a:endParaRPr lang="en-US" sz="2000" dirty="0"/>
          </a:p>
        </p:txBody>
      </p:sp>
      <p:sp>
        <p:nvSpPr>
          <p:cNvPr id="14" name="Text Box 17">
            <a:extLst>
              <a:ext uri="{FF2B5EF4-FFF2-40B4-BE49-F238E27FC236}">
                <a16:creationId xmlns:a16="http://schemas.microsoft.com/office/drawing/2014/main" id="{D32B5E7C-8746-44FF-B052-8BACE4E41D8F}"/>
              </a:ext>
            </a:extLst>
          </p:cNvPr>
          <p:cNvSpPr txBox="1">
            <a:spLocks noChangeArrowheads="1"/>
          </p:cNvSpPr>
          <p:nvPr/>
        </p:nvSpPr>
        <p:spPr bwMode="auto">
          <a:xfrm>
            <a:off x="-92970" y="3102368"/>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36107789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A824EFF5-7335-DB42-A027-0F17AD3FFF94}" type="slidenum">
              <a:rPr lang="en-US" sz="1600" b="1" smtClean="0">
                <a:solidFill>
                  <a:prstClr val="black"/>
                </a:solidFill>
              </a:rPr>
              <a:t>44</a:t>
            </a:fld>
            <a:endParaRPr lang="en-US" sz="1600" b="1" dirty="0">
              <a:solidFill>
                <a:prstClr val="black"/>
              </a:solidFill>
            </a:endParaRPr>
          </a:p>
        </p:txBody>
      </p:sp>
      <p:pic>
        <p:nvPicPr>
          <p:cNvPr id="8" name="Picture 7">
            <a:extLst>
              <a:ext uri="{FF2B5EF4-FFF2-40B4-BE49-F238E27FC236}">
                <a16:creationId xmlns:a16="http://schemas.microsoft.com/office/drawing/2014/main" id="{7E98B5B3-4247-4AB9-B551-CC1872EADF69}"/>
              </a:ext>
            </a:extLst>
          </p:cNvPr>
          <p:cNvPicPr>
            <a:picLocks noChangeAspect="1"/>
          </p:cNvPicPr>
          <p:nvPr/>
        </p:nvPicPr>
        <p:blipFill>
          <a:blip r:embed="rId2"/>
          <a:stretch>
            <a:fillRect/>
          </a:stretch>
        </p:blipFill>
        <p:spPr>
          <a:xfrm>
            <a:off x="4007511" y="340902"/>
            <a:ext cx="5136490" cy="6009098"/>
          </a:xfrm>
          <a:prstGeom prst="rect">
            <a:avLst/>
          </a:prstGeom>
        </p:spPr>
      </p:pic>
      <p:sp>
        <p:nvSpPr>
          <p:cNvPr id="5" name="Title 3"/>
          <p:cNvSpPr txBox="1">
            <a:spLocks/>
          </p:cNvSpPr>
          <p:nvPr/>
        </p:nvSpPr>
        <p:spPr>
          <a:xfrm>
            <a:off x="202283" y="213902"/>
            <a:ext cx="3805229"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latin typeface="+mn-lt"/>
              </a:rPr>
              <a:t>Business Profile Sheet</a:t>
            </a:r>
          </a:p>
        </p:txBody>
      </p:sp>
      <p:sp>
        <p:nvSpPr>
          <p:cNvPr id="6" name="Title 3"/>
          <p:cNvSpPr txBox="1">
            <a:spLocks/>
          </p:cNvSpPr>
          <p:nvPr/>
        </p:nvSpPr>
        <p:spPr>
          <a:xfrm>
            <a:off x="202283" y="1038852"/>
            <a:ext cx="3805228"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800"/>
              </a:spcAft>
            </a:pPr>
            <a:r>
              <a:rPr lang="en-US" sz="2800" b="1" dirty="0" err="1"/>
              <a:t>व्यापार</a:t>
            </a:r>
            <a:r>
              <a:rPr lang="en-US" sz="2800" b="1" dirty="0"/>
              <a:t> </a:t>
            </a:r>
            <a:r>
              <a:rPr lang="x-none" sz="2800" b="1" dirty="0"/>
              <a:t>प्रारूप </a:t>
            </a:r>
            <a:r>
              <a:rPr lang="en-US" sz="2800" b="1" dirty="0" err="1"/>
              <a:t>पत्र</a:t>
            </a:r>
            <a:r>
              <a:rPr lang="en-US" sz="2800" b="1" dirty="0"/>
              <a:t> </a:t>
            </a:r>
            <a:r>
              <a:rPr lang="hi-IN" sz="2800" b="1" dirty="0"/>
              <a:t> </a:t>
            </a:r>
            <a:endParaRPr lang="en-US" sz="2800" b="1" dirty="0"/>
          </a:p>
        </p:txBody>
      </p:sp>
    </p:spTree>
    <p:extLst>
      <p:ext uri="{BB962C8B-B14F-4D97-AF65-F5344CB8AC3E}">
        <p14:creationId xmlns:p14="http://schemas.microsoft.com/office/powerpoint/2010/main" val="986996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63060" y="190120"/>
            <a:ext cx="3805229"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latin typeface="+mn-lt"/>
              </a:rPr>
              <a:t>Business Profile Sheet</a:t>
            </a:r>
          </a:p>
        </p:txBody>
      </p:sp>
      <p:sp>
        <p:nvSpPr>
          <p:cNvPr id="6" name="Title 3"/>
          <p:cNvSpPr txBox="1">
            <a:spLocks/>
          </p:cNvSpPr>
          <p:nvPr/>
        </p:nvSpPr>
        <p:spPr>
          <a:xfrm>
            <a:off x="363060" y="1015070"/>
            <a:ext cx="3805228"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800"/>
              </a:spcAft>
            </a:pPr>
            <a:r>
              <a:rPr lang="en-US" sz="2800" b="1" dirty="0" err="1"/>
              <a:t>व्यापार</a:t>
            </a:r>
            <a:r>
              <a:rPr lang="en-US" sz="2800" b="1" dirty="0"/>
              <a:t> </a:t>
            </a:r>
            <a:r>
              <a:rPr lang="x-none" sz="2800" b="1" dirty="0"/>
              <a:t>प्रारूप </a:t>
            </a:r>
            <a:r>
              <a:rPr lang="en-US" sz="2800" b="1" dirty="0" err="1"/>
              <a:t>पत्र</a:t>
            </a:r>
            <a:r>
              <a:rPr lang="en-US" sz="2800" b="1" dirty="0"/>
              <a:t> </a:t>
            </a:r>
            <a:r>
              <a:rPr lang="hi-IN" sz="2800" b="1" dirty="0"/>
              <a:t> </a:t>
            </a:r>
            <a:endParaRPr lang="en-US" sz="2800" b="1" dirty="0"/>
          </a:p>
        </p:txBody>
      </p:sp>
      <p:sp>
        <p:nvSpPr>
          <p:cNvPr id="7"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A824EFF5-7335-DB42-A027-0F17AD3FFF94}" type="slidenum">
              <a:rPr lang="en-US" sz="1600" b="1" smtClean="0">
                <a:solidFill>
                  <a:prstClr val="black"/>
                </a:solidFill>
              </a:rPr>
              <a:t>45</a:t>
            </a:fld>
            <a:endParaRPr lang="en-US" sz="1600" b="1" dirty="0">
              <a:solidFill>
                <a:prstClr val="black"/>
              </a:solidFill>
            </a:endParaRPr>
          </a:p>
        </p:txBody>
      </p:sp>
      <p:pic>
        <p:nvPicPr>
          <p:cNvPr id="3" name="Picture 2">
            <a:extLst>
              <a:ext uri="{FF2B5EF4-FFF2-40B4-BE49-F238E27FC236}">
                <a16:creationId xmlns:a16="http://schemas.microsoft.com/office/drawing/2014/main" id="{8662BEB2-7691-4723-A050-C74641CCB01D}"/>
              </a:ext>
            </a:extLst>
          </p:cNvPr>
          <p:cNvPicPr>
            <a:picLocks noChangeAspect="1"/>
          </p:cNvPicPr>
          <p:nvPr/>
        </p:nvPicPr>
        <p:blipFill>
          <a:blip r:embed="rId2"/>
          <a:stretch>
            <a:fillRect/>
          </a:stretch>
        </p:blipFill>
        <p:spPr>
          <a:xfrm>
            <a:off x="4709767" y="127941"/>
            <a:ext cx="4348595" cy="6602118"/>
          </a:xfrm>
          <a:prstGeom prst="rect">
            <a:avLst/>
          </a:prstGeom>
        </p:spPr>
      </p:pic>
    </p:spTree>
    <p:extLst>
      <p:ext uri="{BB962C8B-B14F-4D97-AF65-F5344CB8AC3E}">
        <p14:creationId xmlns:p14="http://schemas.microsoft.com/office/powerpoint/2010/main" val="3875600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8"/>
            <a:ext cx="4313144" cy="656850"/>
          </a:xfrm>
          <a:solidFill>
            <a:srgbClr val="FFFF00"/>
          </a:solidFill>
          <a:ln>
            <a:solidFill>
              <a:schemeClr val="tx1"/>
            </a:solidFill>
          </a:ln>
        </p:spPr>
        <p:txBody>
          <a:bodyPr>
            <a:noAutofit/>
          </a:bodyPr>
          <a:lstStyle/>
          <a:p>
            <a:r>
              <a:rPr lang="en-US" sz="2400" dirty="0"/>
              <a:t>Use of business information (2/2)</a:t>
            </a:r>
            <a:endParaRPr lang="en-US" sz="2400" b="1" dirty="0">
              <a:latin typeface="+mn-lt"/>
            </a:endParaRPr>
          </a:p>
        </p:txBody>
      </p:sp>
      <p:sp>
        <p:nvSpPr>
          <p:cNvPr id="5" name="Content Placeholder 4"/>
          <p:cNvSpPr>
            <a:spLocks noGrp="1"/>
          </p:cNvSpPr>
          <p:nvPr>
            <p:ph sz="half" idx="1"/>
          </p:nvPr>
        </p:nvSpPr>
        <p:spPr>
          <a:xfrm>
            <a:off x="201706" y="968187"/>
            <a:ext cx="4313144" cy="5472953"/>
          </a:xfrm>
          <a:ln>
            <a:solidFill>
              <a:schemeClr val="tx1"/>
            </a:solidFill>
          </a:ln>
        </p:spPr>
        <p:txBody>
          <a:bodyPr>
            <a:normAutofit/>
          </a:bodyPr>
          <a:lstStyle/>
          <a:p>
            <a:pPr marL="0" indent="0">
              <a:buNone/>
            </a:pPr>
            <a:r>
              <a:rPr lang="en-US" sz="2200" b="1" dirty="0"/>
              <a:t>Supporting government agencies use business information</a:t>
            </a:r>
          </a:p>
          <a:p>
            <a:pPr marL="457200" indent="-457200">
              <a:buFont typeface="+mj-lt"/>
              <a:buAutoNum type="arabicPeriod"/>
            </a:pPr>
            <a:r>
              <a:rPr lang="en-US" sz="2200" dirty="0"/>
              <a:t>To monitor the health of the business</a:t>
            </a:r>
          </a:p>
          <a:p>
            <a:pPr marL="457200" indent="-457200">
              <a:buFont typeface="+mj-lt"/>
              <a:buAutoNum type="arabicPeriod"/>
            </a:pPr>
            <a:r>
              <a:rPr lang="en-US" sz="2200" dirty="0"/>
              <a:t>To create enterprise related policies</a:t>
            </a:r>
          </a:p>
          <a:p>
            <a:pPr marL="457200" indent="-457200">
              <a:buFont typeface="+mj-lt"/>
              <a:buAutoNum type="arabicPeriod"/>
            </a:pPr>
            <a:r>
              <a:rPr lang="en-US" sz="2200" dirty="0"/>
              <a:t>To assess the performance of their field staff</a:t>
            </a:r>
          </a:p>
          <a:p>
            <a:pPr marL="457200" indent="-457200">
              <a:buFont typeface="+mj-lt"/>
              <a:buAutoNum type="arabicPeriod"/>
            </a:pPr>
            <a:r>
              <a:rPr lang="en-US" sz="2200" dirty="0"/>
              <a:t>To plan enterprise related activities</a:t>
            </a:r>
          </a:p>
          <a:p>
            <a:pPr>
              <a:spcBef>
                <a:spcPts val="600"/>
              </a:spcBef>
            </a:pPr>
            <a:endParaRPr lang="en-US" sz="2200" dirty="0"/>
          </a:p>
          <a:p>
            <a:pPr>
              <a:spcBef>
                <a:spcPts val="600"/>
              </a:spcBef>
            </a:pPr>
            <a:endParaRPr lang="en-US" sz="2200" dirty="0"/>
          </a:p>
        </p:txBody>
      </p:sp>
      <p:sp>
        <p:nvSpPr>
          <p:cNvPr id="8" name="Title 3"/>
          <p:cNvSpPr txBox="1">
            <a:spLocks/>
          </p:cNvSpPr>
          <p:nvPr/>
        </p:nvSpPr>
        <p:spPr>
          <a:xfrm>
            <a:off x="4627932" y="176868"/>
            <a:ext cx="4313144"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400" dirty="0"/>
              <a:t>व्यापार की जानकारी किस प्रकार से उपयोगी </a:t>
            </a:r>
            <a:r>
              <a:rPr lang="x-none" sz="2400"/>
              <a:t>है</a:t>
            </a:r>
            <a:r>
              <a:rPr lang="en-US" sz="2400" dirty="0"/>
              <a:t> (2/2)</a:t>
            </a:r>
            <a:endParaRPr lang="en-US" sz="2400" b="1" dirty="0">
              <a:latin typeface="+mn-lt"/>
            </a:endParaRPr>
          </a:p>
        </p:txBody>
      </p:sp>
      <p:sp>
        <p:nvSpPr>
          <p:cNvPr id="9" name="Content Placeholder 4"/>
          <p:cNvSpPr>
            <a:spLocks noGrp="1"/>
          </p:cNvSpPr>
          <p:nvPr>
            <p:ph sz="half" idx="1"/>
          </p:nvPr>
        </p:nvSpPr>
        <p:spPr>
          <a:xfrm>
            <a:off x="4627932" y="968187"/>
            <a:ext cx="4313144" cy="5472953"/>
          </a:xfrm>
          <a:ln>
            <a:solidFill>
              <a:schemeClr val="tx1"/>
            </a:solidFill>
          </a:ln>
        </p:spPr>
        <p:txBody>
          <a:bodyPr>
            <a:normAutofit/>
          </a:bodyPr>
          <a:lstStyle/>
          <a:p>
            <a:pPr marL="0" indent="0">
              <a:buNone/>
            </a:pPr>
            <a:r>
              <a:rPr lang="x-none" sz="2200" b="1"/>
              <a:t>समर्थन </a:t>
            </a:r>
            <a:r>
              <a:rPr lang="hi-IN" sz="2200" b="1" dirty="0"/>
              <a:t>सरकारी </a:t>
            </a:r>
            <a:r>
              <a:rPr lang="x-none" sz="2200" b="1"/>
              <a:t>एजेंसियां </a:t>
            </a:r>
            <a:r>
              <a:rPr lang="hi-IN" sz="2200" b="1" dirty="0"/>
              <a:t>व्यापार की जानकारी का प्रयोग करती है  </a:t>
            </a:r>
            <a:endParaRPr lang="x-none" sz="2200" b="1" dirty="0"/>
          </a:p>
          <a:p>
            <a:pPr marL="292100" indent="-292100"/>
            <a:r>
              <a:rPr lang="hi-IN" sz="2200" dirty="0"/>
              <a:t>व्यापार</a:t>
            </a:r>
            <a:r>
              <a:rPr lang="x-none" sz="2200"/>
              <a:t> </a:t>
            </a:r>
            <a:r>
              <a:rPr lang="hi-IN" sz="2200" dirty="0"/>
              <a:t>की सेहत के निरीक्षण के लिए   </a:t>
            </a:r>
            <a:endParaRPr lang="x-none" sz="2200" dirty="0"/>
          </a:p>
          <a:p>
            <a:pPr marL="292100" indent="-292100"/>
            <a:r>
              <a:rPr lang="hi-IN" sz="2200" dirty="0"/>
              <a:t>व्यापार</a:t>
            </a:r>
            <a:r>
              <a:rPr lang="x-none" sz="2200"/>
              <a:t> संबंधित </a:t>
            </a:r>
            <a:r>
              <a:rPr lang="x-none" sz="2200" dirty="0"/>
              <a:t>नीतियों का निर्माण करने में मदद करना</a:t>
            </a:r>
          </a:p>
          <a:p>
            <a:pPr marL="292100" indent="-292100"/>
            <a:r>
              <a:rPr lang="x-none" sz="2200"/>
              <a:t>उनके </a:t>
            </a:r>
            <a:r>
              <a:rPr lang="hi-IN" sz="2200" dirty="0"/>
              <a:t>फील्ड </a:t>
            </a:r>
            <a:r>
              <a:rPr lang="x-none" sz="2200"/>
              <a:t>कर्मचारी</a:t>
            </a:r>
            <a:r>
              <a:rPr lang="hi-IN" sz="2200" dirty="0"/>
              <a:t> </a:t>
            </a:r>
            <a:r>
              <a:rPr lang="x-none" sz="2200"/>
              <a:t>के </a:t>
            </a:r>
            <a:r>
              <a:rPr lang="x-none" sz="2200" dirty="0"/>
              <a:t>प्रदर्शन का मूल्यांकन करना</a:t>
            </a:r>
          </a:p>
          <a:p>
            <a:pPr marL="292100" indent="-292100"/>
            <a:r>
              <a:rPr lang="hi-IN" sz="2200" dirty="0"/>
              <a:t>व्यापार</a:t>
            </a:r>
            <a:r>
              <a:rPr lang="x-none" sz="2200"/>
              <a:t> </a:t>
            </a:r>
            <a:r>
              <a:rPr lang="x-none" sz="2200" dirty="0"/>
              <a:t>संबंधित गतिविधियों की योजना बनाने में मदद करना</a:t>
            </a:r>
            <a:endParaRPr lang="en-US" sz="2200" dirty="0"/>
          </a:p>
        </p:txBody>
      </p:sp>
      <p:sp>
        <p:nvSpPr>
          <p:cNvPr id="10"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045D9C66-5973-0B45-82CB-6E4926E32D2A}" type="slidenum">
              <a:rPr lang="en-US" sz="1600" b="1" smtClean="0">
                <a:solidFill>
                  <a:prstClr val="black"/>
                </a:solidFill>
              </a:rPr>
              <a:t>5</a:t>
            </a:fld>
            <a:endParaRPr lang="en-US" sz="1600" b="1" dirty="0">
              <a:solidFill>
                <a:prstClr val="black"/>
              </a:solidFill>
            </a:endParaRPr>
          </a:p>
        </p:txBody>
      </p:sp>
    </p:spTree>
    <p:extLst>
      <p:ext uri="{BB962C8B-B14F-4D97-AF65-F5344CB8AC3E}">
        <p14:creationId xmlns:p14="http://schemas.microsoft.com/office/powerpoint/2010/main" val="1972352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6</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27023" y="1560865"/>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spcAft>
                <a:spcPts val="800"/>
              </a:spcAft>
              <a:buFont typeface="+mj-lt"/>
              <a:buAutoNum type="arabicPeriod"/>
            </a:pPr>
            <a:r>
              <a:rPr lang="en-US" sz="2000" dirty="0"/>
              <a:t>Use of business information</a:t>
            </a:r>
          </a:p>
          <a:p>
            <a:pPr marL="457200" indent="-457200">
              <a:spcAft>
                <a:spcPts val="800"/>
              </a:spcAft>
              <a:buFont typeface="+mj-lt"/>
              <a:buAutoNum type="arabicPeriod"/>
            </a:pPr>
            <a:r>
              <a:rPr lang="en-US" sz="2000" dirty="0"/>
              <a:t>Record keeping for SVEP businesses</a:t>
            </a:r>
          </a:p>
          <a:p>
            <a:pPr marL="457200" indent="-457200">
              <a:spcAft>
                <a:spcPts val="800"/>
              </a:spcAft>
              <a:buFont typeface="+mj-lt"/>
              <a:buAutoNum type="arabicPeriod"/>
            </a:pPr>
            <a:r>
              <a:rPr lang="en-US" sz="2000" dirty="0"/>
              <a:t>Primary records in a business</a:t>
            </a:r>
          </a:p>
          <a:p>
            <a:pPr marL="457200" indent="-457200">
              <a:spcAft>
                <a:spcPts val="800"/>
              </a:spcAft>
              <a:buFont typeface="+mj-lt"/>
              <a:buAutoNum type="arabicPeriod"/>
            </a:pPr>
            <a:r>
              <a:rPr lang="en-US" sz="2000" dirty="0"/>
              <a:t>Performance Tracking Sheet</a:t>
            </a:r>
          </a:p>
          <a:p>
            <a:pPr marL="457200" indent="-457200">
              <a:spcAft>
                <a:spcPts val="800"/>
              </a:spcAft>
              <a:buFont typeface="+mj-lt"/>
              <a:buAutoNum type="arabicPeriod"/>
            </a:pPr>
            <a:r>
              <a:rPr lang="en-US" sz="2000" dirty="0"/>
              <a:t>Exercise</a:t>
            </a:r>
          </a:p>
          <a:p>
            <a:pPr marL="457200" indent="-457200">
              <a:spcAft>
                <a:spcPts val="800"/>
              </a:spcAft>
              <a:buFont typeface="+mj-lt"/>
              <a:buAutoNum type="arabicPeriod"/>
            </a:pPr>
            <a:r>
              <a:rPr lang="en-US" sz="2000" dirty="0"/>
              <a:t>Appendix - Business Profile Sheet</a:t>
            </a:r>
          </a:p>
          <a:p>
            <a:pPr marL="457200" indent="-457200">
              <a:spcAft>
                <a:spcPts val="800"/>
              </a:spcAft>
              <a:buFont typeface="+mj-lt"/>
              <a:buAutoNum type="arabicPeriod"/>
            </a:pP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5" name="Text Box 2"/>
          <p:cNvSpPr txBox="1">
            <a:spLocks noChangeArrowheads="1"/>
          </p:cNvSpPr>
          <p:nvPr/>
        </p:nvSpPr>
        <p:spPr bwMode="auto">
          <a:xfrm>
            <a:off x="4686401" y="1073327"/>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spcAft>
                <a:spcPts val="800"/>
              </a:spcAft>
              <a:buFont typeface="+mj-lt"/>
              <a:buAutoNum type="arabicPeriod"/>
            </a:pPr>
            <a:r>
              <a:rPr lang="hi-IN" sz="2000" dirty="0"/>
              <a:t>व्यापार से जुड़ी जानकारी का प्रयोग  </a:t>
            </a:r>
            <a:endParaRPr lang="en-US" sz="2000" dirty="0"/>
          </a:p>
          <a:p>
            <a:pPr marL="457200" indent="-457200">
              <a:spcAft>
                <a:spcPts val="800"/>
              </a:spcAft>
              <a:buFont typeface="+mj-lt"/>
              <a:buAutoNum type="arabicPeriod"/>
            </a:pPr>
            <a:r>
              <a:rPr lang="en-US" sz="2000" dirty="0"/>
              <a:t>SVEP </a:t>
            </a:r>
            <a:r>
              <a:rPr lang="hi-IN" sz="2000" dirty="0"/>
              <a:t>व्यापार के दस्तावेजों का रिकॉर्ड रखना  </a:t>
            </a:r>
            <a:endParaRPr lang="en-US" sz="2000" dirty="0"/>
          </a:p>
          <a:p>
            <a:pPr marL="457200" indent="-457200">
              <a:spcAft>
                <a:spcPts val="800"/>
              </a:spcAft>
              <a:buFont typeface="+mj-lt"/>
              <a:buAutoNum type="arabicPeriod"/>
            </a:pPr>
            <a:r>
              <a:rPr lang="hi-IN" sz="2000" dirty="0"/>
              <a:t>व्यापार में प्राथमिक दस्तावेज  </a:t>
            </a:r>
            <a:endParaRPr lang="en-US" sz="2000" dirty="0"/>
          </a:p>
          <a:p>
            <a:pPr marL="457200" indent="-457200">
              <a:spcAft>
                <a:spcPts val="800"/>
              </a:spcAft>
              <a:buFont typeface="+mj-lt"/>
              <a:buAutoNum type="arabicPeriod"/>
            </a:pPr>
            <a:r>
              <a:rPr lang="en-US" sz="2000" dirty="0" err="1"/>
              <a:t>परफोरमेंस</a:t>
            </a:r>
            <a:r>
              <a:rPr lang="en-US" sz="2000" dirty="0"/>
              <a:t> </a:t>
            </a:r>
            <a:r>
              <a:rPr lang="en-US" sz="2000" dirty="0" err="1"/>
              <a:t>ट्रैकिंग</a:t>
            </a:r>
            <a:r>
              <a:rPr lang="en-US" sz="2000" dirty="0"/>
              <a:t> </a:t>
            </a:r>
            <a:r>
              <a:rPr lang="en-US" sz="2000" dirty="0" err="1"/>
              <a:t>शीट</a:t>
            </a:r>
            <a:r>
              <a:rPr lang="en-US" sz="2000" dirty="0"/>
              <a:t> /</a:t>
            </a:r>
            <a:r>
              <a:rPr lang="hi-IN" sz="2000" dirty="0"/>
              <a:t>कार्यप्रदर्शन निरीक्षण पत्र </a:t>
            </a:r>
            <a:endParaRPr lang="en-US" sz="2000" dirty="0"/>
          </a:p>
          <a:p>
            <a:pPr marL="457200" indent="-457200">
              <a:spcAft>
                <a:spcPts val="800"/>
              </a:spcAft>
              <a:buFont typeface="+mj-lt"/>
              <a:buAutoNum type="arabicPeriod"/>
            </a:pPr>
            <a:r>
              <a:rPr lang="hi-IN" sz="2000" dirty="0"/>
              <a:t>अभ्यास </a:t>
            </a:r>
            <a:endParaRPr lang="en-US" sz="2000" dirty="0"/>
          </a:p>
          <a:p>
            <a:pPr marL="457200" indent="-457200">
              <a:spcAft>
                <a:spcPts val="800"/>
              </a:spcAft>
              <a:buFont typeface="+mj-lt"/>
              <a:buAutoNum type="arabicPeriod"/>
            </a:pPr>
            <a:r>
              <a:rPr lang="en-US" sz="2000" dirty="0" err="1"/>
              <a:t>व्यापार</a:t>
            </a:r>
            <a:r>
              <a:rPr lang="en-US" sz="2000" dirty="0"/>
              <a:t> </a:t>
            </a:r>
            <a:r>
              <a:rPr lang="x-none" sz="2000" dirty="0"/>
              <a:t>प्रारूप </a:t>
            </a:r>
            <a:r>
              <a:rPr lang="en-US" sz="2000" dirty="0" err="1"/>
              <a:t>पत्र</a:t>
            </a:r>
            <a:r>
              <a:rPr lang="en-US" sz="2000" dirty="0"/>
              <a:t> </a:t>
            </a:r>
            <a:r>
              <a:rPr lang="hi-IN" sz="2000" dirty="0"/>
              <a:t> </a:t>
            </a:r>
            <a:endParaRPr lang="en-US" sz="2000" dirty="0"/>
          </a:p>
          <a:p>
            <a:pPr marL="457200" indent="-457200">
              <a:spcAft>
                <a:spcPts val="800"/>
              </a:spcAft>
              <a:buFont typeface="+mj-lt"/>
              <a:buAutoNum type="arabicPeriod"/>
            </a:pPr>
            <a:endParaRPr lang="en-US" sz="2000" dirty="0"/>
          </a:p>
        </p:txBody>
      </p:sp>
    </p:spTree>
    <p:extLst>
      <p:ext uri="{BB962C8B-B14F-4D97-AF65-F5344CB8AC3E}">
        <p14:creationId xmlns:p14="http://schemas.microsoft.com/office/powerpoint/2010/main" val="424577614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ln>
            <a:solidFill>
              <a:schemeClr val="tx1"/>
            </a:solidFill>
          </a:ln>
        </p:spPr>
        <p:txBody>
          <a:bodyPr>
            <a:noAutofit/>
          </a:bodyPr>
          <a:lstStyle/>
          <a:p>
            <a:r>
              <a:rPr lang="en-US" sz="2400" b="1" dirty="0">
                <a:latin typeface="+mn-lt"/>
              </a:rPr>
              <a:t>Keeping records in the business (1/2)</a:t>
            </a:r>
          </a:p>
        </p:txBody>
      </p:sp>
      <p:sp>
        <p:nvSpPr>
          <p:cNvPr id="9" name="Content Placeholder 4"/>
          <p:cNvSpPr>
            <a:spLocks noGrp="1"/>
          </p:cNvSpPr>
          <p:nvPr>
            <p:ph sz="half" idx="1"/>
          </p:nvPr>
        </p:nvSpPr>
        <p:spPr>
          <a:xfrm>
            <a:off x="201706" y="968188"/>
            <a:ext cx="4313144" cy="1520179"/>
          </a:xfrm>
          <a:ln>
            <a:solidFill>
              <a:schemeClr val="tx1"/>
            </a:solidFill>
          </a:ln>
        </p:spPr>
        <p:txBody>
          <a:bodyPr anchor="ctr">
            <a:noAutofit/>
          </a:bodyPr>
          <a:lstStyle/>
          <a:p>
            <a:pPr>
              <a:lnSpc>
                <a:spcPct val="110000"/>
              </a:lnSpc>
              <a:spcBef>
                <a:spcPts val="0"/>
              </a:spcBef>
            </a:pPr>
            <a:r>
              <a:rPr lang="en-US" sz="1800" dirty="0"/>
              <a:t>Business information can be accessed easily </a:t>
            </a:r>
            <a:r>
              <a:rPr lang="en-US" sz="1800" b="1" u="sng" dirty="0"/>
              <a:t>only</a:t>
            </a:r>
            <a:r>
              <a:rPr lang="en-US" sz="1800" dirty="0"/>
              <a:t> when correct records are kept</a:t>
            </a:r>
          </a:p>
          <a:p>
            <a:pPr>
              <a:lnSpc>
                <a:spcPct val="110000"/>
              </a:lnSpc>
              <a:spcBef>
                <a:spcPts val="0"/>
              </a:spcBef>
            </a:pPr>
            <a:r>
              <a:rPr lang="en-US" sz="1800" dirty="0"/>
              <a:t>The following table shows which records are used to store which business information:</a:t>
            </a:r>
          </a:p>
        </p:txBody>
      </p:sp>
      <p:graphicFrame>
        <p:nvGraphicFramePr>
          <p:cNvPr id="8" name="Content Placeholder 8"/>
          <p:cNvGraphicFramePr>
            <a:graphicFrameLocks/>
          </p:cNvGraphicFramePr>
          <p:nvPr>
            <p:extLst>
              <p:ext uri="{D42A27DB-BD31-4B8C-83A1-F6EECF244321}">
                <p14:modId xmlns:p14="http://schemas.microsoft.com/office/powerpoint/2010/main" val="4127530850"/>
              </p:ext>
            </p:extLst>
          </p:nvPr>
        </p:nvGraphicFramePr>
        <p:xfrm>
          <a:off x="207072" y="2576713"/>
          <a:ext cx="4307120" cy="4033448"/>
        </p:xfrm>
        <a:graphic>
          <a:graphicData uri="http://schemas.openxmlformats.org/drawingml/2006/table">
            <a:tbl>
              <a:tblPr firstRow="1" bandRow="1">
                <a:tableStyleId>{5940675A-B579-460E-94D1-54222C63F5DA}</a:tableStyleId>
              </a:tblPr>
              <a:tblGrid>
                <a:gridCol w="3009657">
                  <a:extLst>
                    <a:ext uri="{9D8B030D-6E8A-4147-A177-3AD203B41FA5}">
                      <a16:colId xmlns:a16="http://schemas.microsoft.com/office/drawing/2014/main" val="20000"/>
                    </a:ext>
                  </a:extLst>
                </a:gridCol>
                <a:gridCol w="1297463">
                  <a:extLst>
                    <a:ext uri="{9D8B030D-6E8A-4147-A177-3AD203B41FA5}">
                      <a16:colId xmlns:a16="http://schemas.microsoft.com/office/drawing/2014/main" val="20001"/>
                    </a:ext>
                  </a:extLst>
                </a:gridCol>
              </a:tblGrid>
              <a:tr h="406328">
                <a:tc>
                  <a:txBody>
                    <a:bodyPr/>
                    <a:lstStyle/>
                    <a:p>
                      <a:pPr algn="ctr"/>
                      <a:r>
                        <a:rPr lang="en-US" sz="2000" b="1" dirty="0"/>
                        <a:t>Business Information</a:t>
                      </a:r>
                    </a:p>
                  </a:txBody>
                  <a:tcPr anchor="ctr"/>
                </a:tc>
                <a:tc>
                  <a:txBody>
                    <a:bodyPr/>
                    <a:lstStyle/>
                    <a:p>
                      <a:pPr algn="ctr"/>
                      <a:r>
                        <a:rPr lang="en-US" sz="2000" b="1" dirty="0"/>
                        <a:t>Records</a:t>
                      </a:r>
                    </a:p>
                  </a:txBody>
                  <a:tcPr anchor="ctr"/>
                </a:tc>
                <a:extLst>
                  <a:ext uri="{0D108BD9-81ED-4DB2-BD59-A6C34878D82A}">
                    <a16:rowId xmlns:a16="http://schemas.microsoft.com/office/drawing/2014/main" val="10000"/>
                  </a:ext>
                </a:extLst>
              </a:tr>
              <a:tr h="1201732">
                <a:tc>
                  <a:txBody>
                    <a:bodyPr/>
                    <a:lstStyle/>
                    <a:p>
                      <a:pPr algn="l"/>
                      <a:r>
                        <a:rPr lang="en-US" sz="2000" dirty="0"/>
                        <a:t>One-time information</a:t>
                      </a:r>
                      <a:r>
                        <a:rPr lang="en-US" sz="2000" baseline="0" dirty="0"/>
                        <a:t> about business such as name, location, type, capital invested etc.</a:t>
                      </a:r>
                      <a:endParaRPr lang="en-US" sz="2000" dirty="0"/>
                    </a:p>
                  </a:txBody>
                  <a:tcPr anchor="ctr"/>
                </a:tc>
                <a:tc>
                  <a:txBody>
                    <a:bodyPr/>
                    <a:lstStyle/>
                    <a:p>
                      <a:pPr algn="l"/>
                      <a:r>
                        <a:rPr lang="en-US" sz="2000" dirty="0">
                          <a:solidFill>
                            <a:schemeClr val="tx1"/>
                          </a:solidFill>
                        </a:rPr>
                        <a:t>Business Profile Sheet</a:t>
                      </a:r>
                    </a:p>
                  </a:txBody>
                  <a:tcPr anchor="ctr"/>
                </a:tc>
                <a:extLst>
                  <a:ext uri="{0D108BD9-81ED-4DB2-BD59-A6C34878D82A}">
                    <a16:rowId xmlns:a16="http://schemas.microsoft.com/office/drawing/2014/main" val="10001"/>
                  </a:ext>
                </a:extLst>
              </a:tr>
              <a:tr h="1201732">
                <a:tc>
                  <a:txBody>
                    <a:bodyPr/>
                    <a:lstStyle/>
                    <a:p>
                      <a:pPr algn="l"/>
                      <a:r>
                        <a:rPr lang="en-US" sz="2000" dirty="0"/>
                        <a:t>Periodic</a:t>
                      </a:r>
                      <a:r>
                        <a:rPr lang="en-US" sz="2000" baseline="0" dirty="0"/>
                        <a:t> changes in what business owns (assets) and what it owes others (liabilities)</a:t>
                      </a:r>
                      <a:endParaRPr lang="en-US" sz="2000" dirty="0"/>
                    </a:p>
                  </a:txBody>
                  <a:tcPr anchor="ctr"/>
                </a:tc>
                <a:tc>
                  <a:txBody>
                    <a:bodyPr/>
                    <a:lstStyle/>
                    <a:p>
                      <a:pPr algn="l"/>
                      <a:r>
                        <a:rPr lang="en-US" sz="2000" dirty="0">
                          <a:solidFill>
                            <a:schemeClr val="tx1"/>
                          </a:solidFill>
                        </a:rPr>
                        <a:t>Capital and Assets</a:t>
                      </a:r>
                      <a:r>
                        <a:rPr lang="en-US" sz="2000" baseline="0" dirty="0">
                          <a:solidFill>
                            <a:schemeClr val="tx1"/>
                          </a:solidFill>
                        </a:rPr>
                        <a:t> </a:t>
                      </a:r>
                      <a:r>
                        <a:rPr lang="en-US" sz="2000" dirty="0">
                          <a:solidFill>
                            <a:schemeClr val="tx1"/>
                          </a:solidFill>
                        </a:rPr>
                        <a:t>Register</a:t>
                      </a:r>
                    </a:p>
                  </a:txBody>
                  <a:tcPr anchor="ctr"/>
                </a:tc>
                <a:extLst>
                  <a:ext uri="{0D108BD9-81ED-4DB2-BD59-A6C34878D82A}">
                    <a16:rowId xmlns:a16="http://schemas.microsoft.com/office/drawing/2014/main" val="10002"/>
                  </a:ext>
                </a:extLst>
              </a:tr>
              <a:tr h="922259">
                <a:tc>
                  <a:txBody>
                    <a:bodyPr/>
                    <a:lstStyle/>
                    <a:p>
                      <a:pPr algn="l"/>
                      <a:r>
                        <a:rPr lang="en-US" sz="2000" dirty="0"/>
                        <a:t>Daily transactions of business including income</a:t>
                      </a:r>
                      <a:r>
                        <a:rPr lang="en-US" sz="2000" baseline="0" dirty="0"/>
                        <a:t> and expenditure</a:t>
                      </a:r>
                      <a:endParaRPr lang="en-US" sz="2000" dirty="0"/>
                    </a:p>
                  </a:txBody>
                  <a:tcPr anchor="ctr"/>
                </a:tc>
                <a:tc>
                  <a:txBody>
                    <a:bodyPr/>
                    <a:lstStyle/>
                    <a:p>
                      <a:pPr algn="l"/>
                      <a:r>
                        <a:rPr lang="en-US" sz="2000" dirty="0"/>
                        <a:t>Day-book</a:t>
                      </a:r>
                    </a:p>
                  </a:txBody>
                  <a:tcPr anchor="ctr"/>
                </a:tc>
                <a:extLst>
                  <a:ext uri="{0D108BD9-81ED-4DB2-BD59-A6C34878D82A}">
                    <a16:rowId xmlns:a16="http://schemas.microsoft.com/office/drawing/2014/main" val="10003"/>
                  </a:ext>
                </a:extLst>
              </a:tr>
            </a:tbl>
          </a:graphicData>
        </a:graphic>
      </p:graphicFrame>
      <p:sp>
        <p:nvSpPr>
          <p:cNvPr id="12" name="Title 3"/>
          <p:cNvSpPr txBox="1">
            <a:spLocks/>
          </p:cNvSpPr>
          <p:nvPr/>
        </p:nvSpPr>
        <p:spPr>
          <a:xfrm>
            <a:off x="4647811"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600" b="1" dirty="0">
                <a:latin typeface="+mn-lt"/>
              </a:rPr>
              <a:t>दस्तावेज/रिकॉर्ड रखना </a:t>
            </a:r>
            <a:r>
              <a:rPr lang="en-US" sz="2600" b="1" dirty="0">
                <a:latin typeface="+mn-lt"/>
              </a:rPr>
              <a:t>(1/2)</a:t>
            </a:r>
          </a:p>
        </p:txBody>
      </p:sp>
      <p:sp>
        <p:nvSpPr>
          <p:cNvPr id="13" name="Content Placeholder 4"/>
          <p:cNvSpPr>
            <a:spLocks noGrp="1"/>
          </p:cNvSpPr>
          <p:nvPr>
            <p:ph sz="half" idx="1"/>
          </p:nvPr>
        </p:nvSpPr>
        <p:spPr>
          <a:xfrm>
            <a:off x="4647811" y="968188"/>
            <a:ext cx="4313144" cy="1520179"/>
          </a:xfrm>
          <a:ln>
            <a:solidFill>
              <a:schemeClr val="tx1"/>
            </a:solidFill>
          </a:ln>
        </p:spPr>
        <p:txBody>
          <a:bodyPr anchor="ctr">
            <a:noAutofit/>
          </a:bodyPr>
          <a:lstStyle/>
          <a:p>
            <a:pPr>
              <a:spcBef>
                <a:spcPts val="0"/>
              </a:spcBef>
            </a:pPr>
            <a:r>
              <a:rPr lang="x-none" sz="1800" dirty="0"/>
              <a:t>जब दस्तावेज/रिकॉर्ड्स सही रखे </a:t>
            </a:r>
            <a:r>
              <a:rPr lang="x-none" sz="1800"/>
              <a:t>जाएं </a:t>
            </a:r>
            <a:r>
              <a:rPr lang="hi-IN" sz="1800" dirty="0"/>
              <a:t>केवल तभी </a:t>
            </a:r>
            <a:r>
              <a:rPr lang="x-none" sz="1800"/>
              <a:t>व्यापार </a:t>
            </a:r>
            <a:r>
              <a:rPr lang="x-none" sz="1800" dirty="0"/>
              <a:t>की जानकारी आसानी से प्राप्त की जा सकती है</a:t>
            </a:r>
          </a:p>
          <a:p>
            <a:pPr>
              <a:spcBef>
                <a:spcPts val="0"/>
              </a:spcBef>
            </a:pPr>
            <a:r>
              <a:rPr lang="x-none" sz="1800" dirty="0"/>
              <a:t>इस जानकारी को रिकॉर्ड/दर्ज करने के लिए निम्न दस्तावेजों/रिकॉर्ड्स का प्रयोग किया जा सकता है:</a:t>
            </a:r>
            <a:endParaRPr lang="en-US" sz="1800" dirty="0"/>
          </a:p>
        </p:txBody>
      </p:sp>
      <p:graphicFrame>
        <p:nvGraphicFramePr>
          <p:cNvPr id="14" name="Content Placeholder 8"/>
          <p:cNvGraphicFramePr>
            <a:graphicFrameLocks/>
          </p:cNvGraphicFramePr>
          <p:nvPr>
            <p:extLst>
              <p:ext uri="{D42A27DB-BD31-4B8C-83A1-F6EECF244321}">
                <p14:modId xmlns:p14="http://schemas.microsoft.com/office/powerpoint/2010/main" val="2569582670"/>
              </p:ext>
            </p:extLst>
          </p:nvPr>
        </p:nvGraphicFramePr>
        <p:xfrm>
          <a:off x="4653177" y="2576713"/>
          <a:ext cx="4307120" cy="4033449"/>
        </p:xfrm>
        <a:graphic>
          <a:graphicData uri="http://schemas.openxmlformats.org/drawingml/2006/table">
            <a:tbl>
              <a:tblPr firstRow="1" bandRow="1">
                <a:tableStyleId>{5940675A-B579-460E-94D1-54222C63F5DA}</a:tableStyleId>
              </a:tblPr>
              <a:tblGrid>
                <a:gridCol w="3281918">
                  <a:extLst>
                    <a:ext uri="{9D8B030D-6E8A-4147-A177-3AD203B41FA5}">
                      <a16:colId xmlns:a16="http://schemas.microsoft.com/office/drawing/2014/main" val="20000"/>
                    </a:ext>
                  </a:extLst>
                </a:gridCol>
                <a:gridCol w="1025202">
                  <a:extLst>
                    <a:ext uri="{9D8B030D-6E8A-4147-A177-3AD203B41FA5}">
                      <a16:colId xmlns:a16="http://schemas.microsoft.com/office/drawing/2014/main" val="20001"/>
                    </a:ext>
                  </a:extLst>
                </a:gridCol>
              </a:tblGrid>
              <a:tr h="439143">
                <a:tc>
                  <a:txBody>
                    <a:bodyPr/>
                    <a:lstStyle/>
                    <a:p>
                      <a:pPr algn="ctr"/>
                      <a:r>
                        <a:rPr lang="x-none" sz="1800" b="1" dirty="0"/>
                        <a:t>व्यापारिक जानकारी </a:t>
                      </a:r>
                      <a:endParaRPr lang="en-US" sz="1800" b="1"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i-IN" sz="1800" b="1" dirty="0"/>
                        <a:t>रिकॉर्डस</a:t>
                      </a:r>
                      <a:endParaRPr lang="en-US" sz="1800" b="1" dirty="0"/>
                    </a:p>
                  </a:txBody>
                  <a:tcPr anchor="ctr"/>
                </a:tc>
                <a:extLst>
                  <a:ext uri="{0D108BD9-81ED-4DB2-BD59-A6C34878D82A}">
                    <a16:rowId xmlns:a16="http://schemas.microsoft.com/office/drawing/2014/main" val="10000"/>
                  </a:ext>
                </a:extLst>
              </a:tr>
              <a:tr h="1298783">
                <a:tc>
                  <a:txBody>
                    <a:bodyPr/>
                    <a:lstStyle/>
                    <a:p>
                      <a:pPr algn="l"/>
                      <a:r>
                        <a:rPr lang="x-none" sz="1800" dirty="0"/>
                        <a:t>व्यापार की शुरुआती जानकारी जैसे कि नाम, स्थान, प्रकार, निवेश की गई पूंजी आदि</a:t>
                      </a:r>
                      <a:endParaRPr lang="en-US" sz="1800" dirty="0"/>
                    </a:p>
                  </a:txBody>
                  <a:tcPr anchor="ctr"/>
                </a:tc>
                <a:tc>
                  <a:txBody>
                    <a:bodyPr/>
                    <a:lstStyle/>
                    <a:p>
                      <a:pPr algn="l"/>
                      <a:r>
                        <a:rPr lang="hi-IN" sz="1800" b="0" dirty="0">
                          <a:latin typeface="+mn-lt"/>
                        </a:rPr>
                        <a:t>व्यापार</a:t>
                      </a:r>
                      <a:r>
                        <a:rPr lang="hi-IN" sz="1800" b="0" baseline="0" dirty="0">
                          <a:latin typeface="+mn-lt"/>
                        </a:rPr>
                        <a:t> </a:t>
                      </a:r>
                      <a:r>
                        <a:rPr lang="x-none" sz="1800"/>
                        <a:t>प्रारूप </a:t>
                      </a:r>
                      <a:r>
                        <a:rPr lang="hi-IN" sz="1800" dirty="0"/>
                        <a:t>पत्र</a:t>
                      </a:r>
                      <a:endParaRPr lang="en-US" sz="1800" dirty="0"/>
                    </a:p>
                  </a:txBody>
                  <a:tcPr anchor="ctr"/>
                </a:tc>
                <a:extLst>
                  <a:ext uri="{0D108BD9-81ED-4DB2-BD59-A6C34878D82A}">
                    <a16:rowId xmlns:a16="http://schemas.microsoft.com/office/drawing/2014/main" val="10001"/>
                  </a:ext>
                </a:extLst>
              </a:tr>
              <a:tr h="1298783">
                <a:tc>
                  <a:txBody>
                    <a:bodyPr/>
                    <a:lstStyle/>
                    <a:p>
                      <a:pPr algn="l"/>
                      <a:r>
                        <a:rPr lang="x-none" sz="1800" dirty="0"/>
                        <a:t>जो व्यापार के </a:t>
                      </a:r>
                      <a:r>
                        <a:rPr lang="x-none" sz="1800"/>
                        <a:t>पास </a:t>
                      </a:r>
                      <a:r>
                        <a:rPr lang="hi-IN" sz="1800" dirty="0"/>
                        <a:t>चीजें </a:t>
                      </a:r>
                      <a:r>
                        <a:rPr lang="x-none" sz="1800"/>
                        <a:t>है </a:t>
                      </a:r>
                      <a:r>
                        <a:rPr lang="x-none" sz="1800" dirty="0"/>
                        <a:t>(सं​पत्तियां) और जो उसे दूसरों को देना है (ऋण), उनमें सामयिक परिवर्तन</a:t>
                      </a:r>
                      <a:endParaRPr lang="en-US" sz="1800" dirty="0"/>
                    </a:p>
                  </a:txBody>
                  <a:tcPr anchor="ctr"/>
                </a:tc>
                <a:tc>
                  <a:txBody>
                    <a:bodyPr/>
                    <a:lstStyle/>
                    <a:p>
                      <a:pPr algn="l"/>
                      <a:r>
                        <a:rPr lang="x-none" sz="1800"/>
                        <a:t>पूंजी</a:t>
                      </a:r>
                      <a:r>
                        <a:rPr lang="hi-IN" sz="1800" dirty="0"/>
                        <a:t> एवं सम्पत्ति</a:t>
                      </a:r>
                      <a:r>
                        <a:rPr lang="hi-IN" sz="1800" baseline="0" dirty="0"/>
                        <a:t> </a:t>
                      </a:r>
                      <a:r>
                        <a:rPr lang="hi-IN" sz="1800" dirty="0"/>
                        <a:t>पुस्तिका</a:t>
                      </a:r>
                      <a:endParaRPr lang="en-US" sz="1800" dirty="0"/>
                    </a:p>
                  </a:txBody>
                  <a:tcPr anchor="ctr"/>
                </a:tc>
                <a:extLst>
                  <a:ext uri="{0D108BD9-81ED-4DB2-BD59-A6C34878D82A}">
                    <a16:rowId xmlns:a16="http://schemas.microsoft.com/office/drawing/2014/main" val="10002"/>
                  </a:ext>
                </a:extLst>
              </a:tr>
              <a:tr h="996740">
                <a:tc>
                  <a:txBody>
                    <a:bodyPr/>
                    <a:lstStyle/>
                    <a:p>
                      <a:pPr algn="l"/>
                      <a:r>
                        <a:rPr lang="x-none" sz="1800" dirty="0"/>
                        <a:t>आय और खर्च सहित व्यापार के दैनिक लेन—देन</a:t>
                      </a:r>
                      <a:endParaRPr lang="en-US" sz="1800" dirty="0"/>
                    </a:p>
                  </a:txBody>
                  <a:tcPr anchor="ctr"/>
                </a:tc>
                <a:tc>
                  <a:txBody>
                    <a:bodyPr/>
                    <a:lstStyle/>
                    <a:p>
                      <a:pPr algn="l"/>
                      <a:r>
                        <a:rPr lang="x-none" sz="1800" dirty="0"/>
                        <a:t>दैनिक बही </a:t>
                      </a:r>
                      <a:endParaRPr lang="en-US" sz="1800" dirty="0"/>
                    </a:p>
                  </a:txBody>
                  <a:tcPr anchor="ctr"/>
                </a:tc>
                <a:extLst>
                  <a:ext uri="{0D108BD9-81ED-4DB2-BD59-A6C34878D82A}">
                    <a16:rowId xmlns:a16="http://schemas.microsoft.com/office/drawing/2014/main" val="10003"/>
                  </a:ext>
                </a:extLst>
              </a:tr>
            </a:tbl>
          </a:graphicData>
        </a:graphic>
      </p:graphicFrame>
      <p:sp>
        <p:nvSpPr>
          <p:cNvPr id="15"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F6CF9A38-0872-5648-9D8E-CEDFD5056229}" type="slidenum">
              <a:rPr lang="en-US" sz="1600" b="1" smtClean="0">
                <a:solidFill>
                  <a:prstClr val="black"/>
                </a:solidFill>
              </a:rPr>
              <a:t>7</a:t>
            </a:fld>
            <a:endParaRPr lang="en-US" sz="1600" b="1" dirty="0">
              <a:solidFill>
                <a:prstClr val="black"/>
              </a:solidFill>
            </a:endParaRPr>
          </a:p>
        </p:txBody>
      </p:sp>
    </p:spTree>
    <p:extLst>
      <p:ext uri="{BB962C8B-B14F-4D97-AF65-F5344CB8AC3E}">
        <p14:creationId xmlns:p14="http://schemas.microsoft.com/office/powerpoint/2010/main" val="3564473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ln>
            <a:solidFill>
              <a:schemeClr val="tx1"/>
            </a:solidFill>
          </a:ln>
        </p:spPr>
        <p:txBody>
          <a:bodyPr>
            <a:noAutofit/>
          </a:bodyPr>
          <a:lstStyle/>
          <a:p>
            <a:r>
              <a:rPr lang="en-US" sz="2400" b="1" dirty="0"/>
              <a:t>Keeping records in the business (1/2)</a:t>
            </a:r>
            <a:endParaRPr lang="en-US" sz="2400" b="1" dirty="0">
              <a:latin typeface="+mn-lt"/>
            </a:endParaRPr>
          </a:p>
        </p:txBody>
      </p:sp>
      <p:graphicFrame>
        <p:nvGraphicFramePr>
          <p:cNvPr id="8" name="Content Placeholder 8"/>
          <p:cNvGraphicFramePr>
            <a:graphicFrameLocks/>
          </p:cNvGraphicFramePr>
          <p:nvPr>
            <p:extLst>
              <p:ext uri="{D42A27DB-BD31-4B8C-83A1-F6EECF244321}">
                <p14:modId xmlns:p14="http://schemas.microsoft.com/office/powerpoint/2010/main" val="2305982425"/>
              </p:ext>
            </p:extLst>
          </p:nvPr>
        </p:nvGraphicFramePr>
        <p:xfrm>
          <a:off x="207072" y="1014921"/>
          <a:ext cx="4293315" cy="5581821"/>
        </p:xfrm>
        <a:graphic>
          <a:graphicData uri="http://schemas.openxmlformats.org/drawingml/2006/table">
            <a:tbl>
              <a:tblPr firstRow="1" bandRow="1">
                <a:tableStyleId>{5940675A-B579-460E-94D1-54222C63F5DA}</a:tableStyleId>
              </a:tblPr>
              <a:tblGrid>
                <a:gridCol w="2716010">
                  <a:extLst>
                    <a:ext uri="{9D8B030D-6E8A-4147-A177-3AD203B41FA5}">
                      <a16:colId xmlns:a16="http://schemas.microsoft.com/office/drawing/2014/main" val="20000"/>
                    </a:ext>
                  </a:extLst>
                </a:gridCol>
                <a:gridCol w="1577305">
                  <a:extLst>
                    <a:ext uri="{9D8B030D-6E8A-4147-A177-3AD203B41FA5}">
                      <a16:colId xmlns:a16="http://schemas.microsoft.com/office/drawing/2014/main" val="20001"/>
                    </a:ext>
                  </a:extLst>
                </a:gridCol>
              </a:tblGrid>
              <a:tr h="384953">
                <a:tc>
                  <a:txBody>
                    <a:bodyPr/>
                    <a:lstStyle/>
                    <a:p>
                      <a:pPr algn="ctr"/>
                      <a:r>
                        <a:rPr lang="en-US" sz="1800" b="1" dirty="0"/>
                        <a:t>Business Information</a:t>
                      </a:r>
                    </a:p>
                  </a:txBody>
                  <a:tcPr anchor="ctr"/>
                </a:tc>
                <a:tc>
                  <a:txBody>
                    <a:bodyPr/>
                    <a:lstStyle/>
                    <a:p>
                      <a:pPr algn="ctr"/>
                      <a:r>
                        <a:rPr lang="en-US" sz="1800" b="1" dirty="0"/>
                        <a:t>Records</a:t>
                      </a:r>
                    </a:p>
                  </a:txBody>
                  <a:tcPr anchor="ctr"/>
                </a:tc>
                <a:extLst>
                  <a:ext uri="{0D108BD9-81ED-4DB2-BD59-A6C34878D82A}">
                    <a16:rowId xmlns:a16="http://schemas.microsoft.com/office/drawing/2014/main" val="10000"/>
                  </a:ext>
                </a:extLst>
              </a:tr>
              <a:tr h="673668">
                <a:tc>
                  <a:txBody>
                    <a:bodyPr/>
                    <a:lstStyle/>
                    <a:p>
                      <a:pPr algn="l"/>
                      <a:r>
                        <a:rPr lang="en-US" sz="1800" dirty="0"/>
                        <a:t>Daily changes in stock quantity</a:t>
                      </a:r>
                      <a:r>
                        <a:rPr lang="en-US" sz="1800" baseline="0" dirty="0"/>
                        <a:t> and value</a:t>
                      </a:r>
                      <a:endParaRPr lang="en-US" sz="1800" dirty="0"/>
                    </a:p>
                  </a:txBody>
                  <a:tcPr anchor="ctr"/>
                </a:tc>
                <a:tc>
                  <a:txBody>
                    <a:bodyPr/>
                    <a:lstStyle/>
                    <a:p>
                      <a:pPr algn="l"/>
                      <a:r>
                        <a:rPr lang="en-US" sz="1800" dirty="0"/>
                        <a:t>Stock Register</a:t>
                      </a:r>
                    </a:p>
                  </a:txBody>
                  <a:tcPr anchor="ctr"/>
                </a:tc>
                <a:extLst>
                  <a:ext uri="{0D108BD9-81ED-4DB2-BD59-A6C34878D82A}">
                    <a16:rowId xmlns:a16="http://schemas.microsoft.com/office/drawing/2014/main" val="10001"/>
                  </a:ext>
                </a:extLst>
              </a:tr>
              <a:tr h="1539813">
                <a:tc>
                  <a:txBody>
                    <a:bodyPr/>
                    <a:lstStyle/>
                    <a:p>
                      <a:pPr algn="l"/>
                      <a:r>
                        <a:rPr lang="en-US" sz="1800" dirty="0">
                          <a:solidFill>
                            <a:schemeClr val="tx1"/>
                          </a:solidFill>
                        </a:rPr>
                        <a:t>Aggregate (total) value of transactions for a period of time from Capital and Assets register, Day-book and Stock Register</a:t>
                      </a:r>
                    </a:p>
                  </a:txBody>
                  <a:tcPr anchor="ctr"/>
                </a:tc>
                <a:tc>
                  <a:txBody>
                    <a:bodyPr/>
                    <a:lstStyle/>
                    <a:p>
                      <a:pPr algn="l"/>
                      <a:r>
                        <a:rPr lang="en-US" sz="1800" dirty="0">
                          <a:solidFill>
                            <a:schemeClr val="tx1"/>
                          </a:solidFill>
                        </a:rPr>
                        <a:t>Performance Tracking (PT) Sheet</a:t>
                      </a:r>
                    </a:p>
                  </a:txBody>
                  <a:tcPr anchor="ctr"/>
                </a:tc>
                <a:extLst>
                  <a:ext uri="{0D108BD9-81ED-4DB2-BD59-A6C34878D82A}">
                    <a16:rowId xmlns:a16="http://schemas.microsoft.com/office/drawing/2014/main" val="10002"/>
                  </a:ext>
                </a:extLst>
              </a:tr>
              <a:tr h="2983387">
                <a:tc>
                  <a:txBody>
                    <a:bodyPr/>
                    <a:lstStyle/>
                    <a:p>
                      <a:pPr marL="0" indent="0" algn="l">
                        <a:tabLst/>
                      </a:pPr>
                      <a:r>
                        <a:rPr lang="en-US" sz="1800" dirty="0">
                          <a:solidFill>
                            <a:schemeClr val="tx1"/>
                          </a:solidFill>
                        </a:rPr>
                        <a:t>Periodic</a:t>
                      </a:r>
                      <a:r>
                        <a:rPr lang="en-US" sz="1800" baseline="0" dirty="0">
                          <a:solidFill>
                            <a:schemeClr val="tx1"/>
                          </a:solidFill>
                        </a:rPr>
                        <a:t> </a:t>
                      </a:r>
                      <a:r>
                        <a:rPr lang="en-US" sz="1800" dirty="0">
                          <a:solidFill>
                            <a:schemeClr val="tx1"/>
                          </a:solidFill>
                        </a:rPr>
                        <a:t>Information</a:t>
                      </a:r>
                      <a:r>
                        <a:rPr lang="en-US" sz="1800" baseline="0" dirty="0">
                          <a:solidFill>
                            <a:schemeClr val="tx1"/>
                          </a:solidFill>
                        </a:rPr>
                        <a:t> related to profit/loss, cash position and current financial state of the business</a:t>
                      </a:r>
                      <a:endParaRPr lang="en-US" sz="1800" dirty="0">
                        <a:solidFill>
                          <a:schemeClr val="tx1"/>
                        </a:solidFill>
                      </a:endParaRPr>
                    </a:p>
                  </a:txBody>
                  <a:tcPr anchor="ctr"/>
                </a:tc>
                <a:tc>
                  <a:txBody>
                    <a:bodyPr/>
                    <a:lstStyle/>
                    <a:p>
                      <a:pPr algn="l"/>
                      <a:r>
                        <a:rPr lang="en-US" sz="1800" dirty="0">
                          <a:solidFill>
                            <a:schemeClr val="tx1"/>
                          </a:solidFill>
                        </a:rPr>
                        <a:t>Profit &amp; Loss Statement, Cash Flow</a:t>
                      </a:r>
                      <a:r>
                        <a:rPr lang="en-US" sz="1800" baseline="0" dirty="0">
                          <a:solidFill>
                            <a:schemeClr val="tx1"/>
                          </a:solidFill>
                        </a:rPr>
                        <a:t> Statement</a:t>
                      </a:r>
                      <a:r>
                        <a:rPr lang="en-US" sz="1800" dirty="0">
                          <a:solidFill>
                            <a:schemeClr val="tx1"/>
                          </a:solidFill>
                        </a:rPr>
                        <a:t>, and Balanc</a:t>
                      </a:r>
                      <a:r>
                        <a:rPr lang="en-US" sz="1800" baseline="0" dirty="0">
                          <a:solidFill>
                            <a:schemeClr val="tx1"/>
                          </a:solidFill>
                        </a:rPr>
                        <a:t>e sheet will be made using information from the PT Sheet</a:t>
                      </a:r>
                      <a:endParaRPr lang="en-US" sz="1800" dirty="0">
                        <a:solidFill>
                          <a:schemeClr val="tx1"/>
                        </a:solidFill>
                      </a:endParaRPr>
                    </a:p>
                  </a:txBody>
                  <a:tcPr anchor="ctr"/>
                </a:tc>
                <a:extLst>
                  <a:ext uri="{0D108BD9-81ED-4DB2-BD59-A6C34878D82A}">
                    <a16:rowId xmlns:a16="http://schemas.microsoft.com/office/drawing/2014/main" val="10003"/>
                  </a:ext>
                </a:extLst>
              </a:tr>
            </a:tbl>
          </a:graphicData>
        </a:graphic>
      </p:graphicFrame>
      <p:sp>
        <p:nvSpPr>
          <p:cNvPr id="6" name="Title 3"/>
          <p:cNvSpPr txBox="1">
            <a:spLocks/>
          </p:cNvSpPr>
          <p:nvPr/>
        </p:nvSpPr>
        <p:spPr>
          <a:xfrm>
            <a:off x="4677628"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600" b="1" dirty="0"/>
              <a:t>दस्तावेज/रिकॉर्ड रखना </a:t>
            </a:r>
            <a:r>
              <a:rPr lang="en-US" sz="2600" b="1" dirty="0"/>
              <a:t>(2/2)</a:t>
            </a:r>
            <a:endParaRPr lang="en-US" sz="2600" b="1" dirty="0">
              <a:latin typeface="+mn-lt"/>
            </a:endParaRPr>
          </a:p>
        </p:txBody>
      </p:sp>
      <p:graphicFrame>
        <p:nvGraphicFramePr>
          <p:cNvPr id="10" name="Content Placeholder 8"/>
          <p:cNvGraphicFramePr>
            <a:graphicFrameLocks/>
          </p:cNvGraphicFramePr>
          <p:nvPr>
            <p:extLst>
              <p:ext uri="{D42A27DB-BD31-4B8C-83A1-F6EECF244321}">
                <p14:modId xmlns:p14="http://schemas.microsoft.com/office/powerpoint/2010/main" val="3255780223"/>
              </p:ext>
            </p:extLst>
          </p:nvPr>
        </p:nvGraphicFramePr>
        <p:xfrm>
          <a:off x="4682994" y="1014922"/>
          <a:ext cx="4293315" cy="5694219"/>
        </p:xfrm>
        <a:graphic>
          <a:graphicData uri="http://schemas.openxmlformats.org/drawingml/2006/table">
            <a:tbl>
              <a:tblPr firstRow="1" bandRow="1">
                <a:tableStyleId>{5940675A-B579-460E-94D1-54222C63F5DA}</a:tableStyleId>
              </a:tblPr>
              <a:tblGrid>
                <a:gridCol w="2716010">
                  <a:extLst>
                    <a:ext uri="{9D8B030D-6E8A-4147-A177-3AD203B41FA5}">
                      <a16:colId xmlns:a16="http://schemas.microsoft.com/office/drawing/2014/main" val="20000"/>
                    </a:ext>
                  </a:extLst>
                </a:gridCol>
                <a:gridCol w="1577305">
                  <a:extLst>
                    <a:ext uri="{9D8B030D-6E8A-4147-A177-3AD203B41FA5}">
                      <a16:colId xmlns:a16="http://schemas.microsoft.com/office/drawing/2014/main" val="20001"/>
                    </a:ext>
                  </a:extLst>
                </a:gridCol>
              </a:tblGrid>
              <a:tr h="549724">
                <a:tc>
                  <a:txBody>
                    <a:bodyPr/>
                    <a:lstStyle/>
                    <a:p>
                      <a:pPr algn="ctr"/>
                      <a:r>
                        <a:rPr lang="x-none" sz="2000" b="1" dirty="0"/>
                        <a:t>व्यापार की जानकारी</a:t>
                      </a:r>
                      <a:endParaRPr lang="en-US" sz="2000" b="1" dirty="0"/>
                    </a:p>
                  </a:txBody>
                  <a:tcPr anchor="ctr"/>
                </a:tc>
                <a:tc>
                  <a:txBody>
                    <a:bodyPr/>
                    <a:lstStyle/>
                    <a:p>
                      <a:pPr algn="ctr"/>
                      <a:r>
                        <a:rPr lang="hi-IN" sz="2000" b="1" dirty="0"/>
                        <a:t>रिकॉर्डस</a:t>
                      </a:r>
                      <a:endParaRPr lang="en-US" sz="2000" b="1" dirty="0"/>
                    </a:p>
                  </a:txBody>
                  <a:tcPr anchor="ctr"/>
                </a:tc>
                <a:extLst>
                  <a:ext uri="{0D108BD9-81ED-4DB2-BD59-A6C34878D82A}">
                    <a16:rowId xmlns:a16="http://schemas.microsoft.com/office/drawing/2014/main" val="10000"/>
                  </a:ext>
                </a:extLst>
              </a:tr>
              <a:tr h="1395455">
                <a:tc>
                  <a:txBody>
                    <a:bodyPr/>
                    <a:lstStyle/>
                    <a:p>
                      <a:pPr algn="l"/>
                      <a:r>
                        <a:rPr lang="x-none" sz="1800" dirty="0"/>
                        <a:t>स्टॉक की मात्रा और मूल्य में दैनिक परिवर्तन</a:t>
                      </a:r>
                      <a:endParaRPr lang="en-US" sz="1800" dirty="0"/>
                    </a:p>
                  </a:txBody>
                  <a:tcPr anchor="ctr"/>
                </a:tc>
                <a:tc>
                  <a:txBody>
                    <a:bodyPr/>
                    <a:lstStyle/>
                    <a:p>
                      <a:pPr algn="l"/>
                      <a:endParaRPr lang="en-US" sz="1800" dirty="0"/>
                    </a:p>
                  </a:txBody>
                  <a:tcPr anchor="ctr"/>
                </a:tc>
                <a:extLst>
                  <a:ext uri="{0D108BD9-81ED-4DB2-BD59-A6C34878D82A}">
                    <a16:rowId xmlns:a16="http://schemas.microsoft.com/office/drawing/2014/main" val="10001"/>
                  </a:ext>
                </a:extLst>
              </a:tr>
              <a:tr h="13954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x-none" sz="1800"/>
                        <a:t>पूंजी</a:t>
                      </a:r>
                      <a:r>
                        <a:rPr lang="hi-IN" sz="1800" dirty="0"/>
                        <a:t> एवं सम्पत्ति</a:t>
                      </a:r>
                      <a:r>
                        <a:rPr lang="hi-IN" sz="1800" baseline="0" dirty="0"/>
                        <a:t> </a:t>
                      </a:r>
                      <a:r>
                        <a:rPr lang="hi-IN" sz="1800" dirty="0"/>
                        <a:t>पुस्तिका, दैनिक बही और</a:t>
                      </a:r>
                      <a:r>
                        <a:rPr lang="hi-IN" sz="1800" baseline="0" dirty="0"/>
                        <a:t> </a:t>
                      </a:r>
                      <a:r>
                        <a:rPr lang="x-none" sz="1800"/>
                        <a:t>स्टॉक रजिस्टर </a:t>
                      </a:r>
                      <a:r>
                        <a:rPr lang="hi-IN" sz="1800" dirty="0"/>
                        <a:t> </a:t>
                      </a:r>
                      <a:endParaRPr lang="en-US" sz="1800" dirty="0"/>
                    </a:p>
                    <a:p>
                      <a:pPr marL="0" marR="0" indent="0" algn="l" defTabSz="914400" rtl="0" eaLnBrk="1" fontAlgn="auto" latinLnBrk="0" hangingPunct="1">
                        <a:lnSpc>
                          <a:spcPct val="100000"/>
                        </a:lnSpc>
                        <a:spcBef>
                          <a:spcPts val="0"/>
                        </a:spcBef>
                        <a:spcAft>
                          <a:spcPts val="0"/>
                        </a:spcAft>
                        <a:buClrTx/>
                        <a:buSzTx/>
                        <a:buFontTx/>
                        <a:buNone/>
                        <a:tabLst/>
                        <a:defRPr/>
                      </a:pPr>
                      <a:r>
                        <a:rPr lang="hi-IN" sz="1800" dirty="0"/>
                        <a:t>से </a:t>
                      </a:r>
                      <a:r>
                        <a:rPr lang="x-none" sz="1800"/>
                        <a:t>एक </a:t>
                      </a:r>
                      <a:r>
                        <a:rPr lang="x-none" sz="1800" dirty="0"/>
                        <a:t>समयावधि में हुए </a:t>
                      </a:r>
                      <a:r>
                        <a:rPr lang="x-none" sz="1800"/>
                        <a:t>लेन—देन </a:t>
                      </a:r>
                      <a:r>
                        <a:rPr lang="en-US" sz="1800" dirty="0" err="1"/>
                        <a:t>का</a:t>
                      </a:r>
                      <a:r>
                        <a:rPr lang="en-US" sz="1800" dirty="0"/>
                        <a:t> </a:t>
                      </a:r>
                      <a:r>
                        <a:rPr lang="en-US" sz="1800" dirty="0" err="1"/>
                        <a:t>कुल</a:t>
                      </a:r>
                      <a:r>
                        <a:rPr lang="en-US" sz="1800" dirty="0"/>
                        <a:t> </a:t>
                      </a:r>
                      <a:r>
                        <a:rPr lang="x-none" sz="1800"/>
                        <a:t>मूल्य</a:t>
                      </a:r>
                      <a:r>
                        <a:rPr lang="hi-IN" sz="1800" dirty="0"/>
                        <a:t> </a:t>
                      </a:r>
                      <a:endParaRPr lang="en-US" sz="1800" dirty="0"/>
                    </a:p>
                  </a:txBody>
                  <a:tcPr anchor="ctr"/>
                </a:tc>
                <a:tc>
                  <a:txBody>
                    <a:bodyPr/>
                    <a:lstStyle/>
                    <a:p>
                      <a:pPr algn="l"/>
                      <a:r>
                        <a:rPr lang="x-none" sz="1800" dirty="0"/>
                        <a:t>परफॉर्मेंस </a:t>
                      </a:r>
                      <a:r>
                        <a:rPr lang="x-none" sz="1800"/>
                        <a:t>ट्रैकिंग शीट </a:t>
                      </a:r>
                      <a:endParaRPr lang="en-US" sz="1800" dirty="0"/>
                    </a:p>
                  </a:txBody>
                  <a:tcPr anchor="ctr"/>
                </a:tc>
                <a:extLst>
                  <a:ext uri="{0D108BD9-81ED-4DB2-BD59-A6C34878D82A}">
                    <a16:rowId xmlns:a16="http://schemas.microsoft.com/office/drawing/2014/main" val="10002"/>
                  </a:ext>
                </a:extLst>
              </a:tr>
              <a:tr h="2241186">
                <a:tc>
                  <a:txBody>
                    <a:bodyPr/>
                    <a:lstStyle/>
                    <a:p>
                      <a:pPr marL="0" indent="0" algn="l">
                        <a:tabLst/>
                      </a:pPr>
                      <a:r>
                        <a:rPr lang="x-none" sz="1800" dirty="0"/>
                        <a:t>व्यापार की लाभ/हानि, नकद की स्थिति और वर्तमान वित्तीय स्थिति से संबंधित आवर्ती जानकारी</a:t>
                      </a:r>
                      <a:endParaRPr lang="en-US" sz="18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x-none" sz="1800" dirty="0"/>
                        <a:t>लाभ </a:t>
                      </a:r>
                      <a:r>
                        <a:rPr lang="x-none" sz="1800"/>
                        <a:t>और हानि</a:t>
                      </a:r>
                      <a:r>
                        <a:rPr lang="hi-IN" sz="1800" dirty="0"/>
                        <a:t> ब्यौरा</a:t>
                      </a:r>
                      <a:r>
                        <a:rPr lang="x-none" sz="1800"/>
                        <a:t>, </a:t>
                      </a:r>
                      <a:r>
                        <a:rPr lang="x-none" sz="1800" dirty="0"/>
                        <a:t>नकदी प्रवाह और </a:t>
                      </a:r>
                      <a:r>
                        <a:rPr lang="x-none" sz="1800"/>
                        <a:t>बैलेंस शीट</a:t>
                      </a:r>
                      <a:r>
                        <a:rPr lang="hi-IN" sz="1800" dirty="0"/>
                        <a:t> को </a:t>
                      </a:r>
                      <a:r>
                        <a:rPr lang="x-none" sz="1800"/>
                        <a:t>परफॉर्मेंस ट्रैकिंग शीट </a:t>
                      </a:r>
                      <a:endParaRPr lang="en-US" sz="1800" dirty="0"/>
                    </a:p>
                    <a:p>
                      <a:pPr algn="l"/>
                      <a:r>
                        <a:rPr lang="hi-IN" sz="1800" dirty="0"/>
                        <a:t>की सहायता से बनाया जाएगा </a:t>
                      </a:r>
                      <a:endParaRPr lang="en-US" sz="1800" dirty="0"/>
                    </a:p>
                  </a:txBody>
                  <a:tcPr anchor="ctr"/>
                </a:tc>
                <a:extLst>
                  <a:ext uri="{0D108BD9-81ED-4DB2-BD59-A6C34878D82A}">
                    <a16:rowId xmlns:a16="http://schemas.microsoft.com/office/drawing/2014/main" val="10003"/>
                  </a:ext>
                </a:extLst>
              </a:tr>
            </a:tbl>
          </a:graphicData>
        </a:graphic>
      </p:graphicFrame>
      <p:sp>
        <p:nvSpPr>
          <p:cNvPr id="11"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2E21B15F-5CD1-6F44-8326-4C658F97A78D}" type="slidenum">
              <a:rPr lang="en-US" sz="1600" b="1" smtClean="0">
                <a:solidFill>
                  <a:prstClr val="black"/>
                </a:solidFill>
              </a:rPr>
              <a:t>8</a:t>
            </a:fld>
            <a:endParaRPr lang="en-US" sz="1600" b="1" dirty="0">
              <a:solidFill>
                <a:prstClr val="black"/>
              </a:solidFill>
            </a:endParaRPr>
          </a:p>
        </p:txBody>
      </p:sp>
    </p:spTree>
    <p:extLst>
      <p:ext uri="{BB962C8B-B14F-4D97-AF65-F5344CB8AC3E}">
        <p14:creationId xmlns:p14="http://schemas.microsoft.com/office/powerpoint/2010/main" val="165926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5" y="176868"/>
            <a:ext cx="8727141" cy="656850"/>
          </a:xfrm>
          <a:ln>
            <a:solidFill>
              <a:schemeClr val="tx1"/>
            </a:solidFill>
          </a:ln>
        </p:spPr>
        <p:txBody>
          <a:bodyPr>
            <a:noAutofit/>
          </a:bodyPr>
          <a:lstStyle/>
          <a:p>
            <a:pPr algn="ctr"/>
            <a:r>
              <a:rPr lang="en-US" sz="2400" dirty="0">
                <a:latin typeface="Arial" panose="020B0604020202020204" pitchFamily="34" charset="0"/>
                <a:cs typeface="Arial" panose="020B0604020202020204" pitchFamily="34" charset="0"/>
              </a:rPr>
              <a:t>Process of Record Keeping / </a:t>
            </a:r>
            <a:r>
              <a:rPr lang="x-none" sz="2400" dirty="0">
                <a:latin typeface="Arial" panose="020B0604020202020204" pitchFamily="34" charset="0"/>
                <a:cs typeface="Arial" panose="020B0604020202020204" pitchFamily="34" charset="0"/>
              </a:rPr>
              <a:t>दस्तावेज रखने की प्रक्रिया</a:t>
            </a:r>
            <a:endParaRPr lang="en-US" sz="2400" dirty="0">
              <a:latin typeface="Arial" panose="020B0604020202020204" pitchFamily="34" charset="0"/>
              <a:cs typeface="Arial" panose="020B0604020202020204" pitchFamily="34" charset="0"/>
            </a:endParaRPr>
          </a:p>
        </p:txBody>
      </p:sp>
      <p:sp>
        <p:nvSpPr>
          <p:cNvPr id="2" name="Rounded Rectangle 1"/>
          <p:cNvSpPr/>
          <p:nvPr/>
        </p:nvSpPr>
        <p:spPr>
          <a:xfrm>
            <a:off x="1203769" y="1127981"/>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Collect</a:t>
            </a:r>
            <a:r>
              <a:rPr lang="en-US" dirty="0">
                <a:solidFill>
                  <a:schemeClr val="tx1"/>
                </a:solidFill>
              </a:rPr>
              <a:t> One-time details of the business</a:t>
            </a:r>
          </a:p>
        </p:txBody>
      </p:sp>
      <p:cxnSp>
        <p:nvCxnSpPr>
          <p:cNvPr id="11" name="Straight Arrow Connector 10"/>
          <p:cNvCxnSpPr/>
          <p:nvPr/>
        </p:nvCxnSpPr>
        <p:spPr>
          <a:xfrm>
            <a:off x="3110404" y="2314776"/>
            <a:ext cx="365760" cy="0"/>
          </a:xfrm>
          <a:prstGeom prst="straightConnector1">
            <a:avLst/>
          </a:prstGeom>
          <a:ln w="57150">
            <a:solidFill>
              <a:schemeClr val="bg1">
                <a:lumMod val="50000"/>
              </a:schemeClr>
            </a:solidFill>
            <a:tailEnd type="triangle"/>
          </a:ln>
        </p:spPr>
        <p:style>
          <a:lnRef idx="1">
            <a:schemeClr val="dk1"/>
          </a:lnRef>
          <a:fillRef idx="0">
            <a:schemeClr val="dk1"/>
          </a:fillRef>
          <a:effectRef idx="0">
            <a:schemeClr val="dk1"/>
          </a:effectRef>
          <a:fontRef idx="minor">
            <a:schemeClr val="tx1"/>
          </a:fontRef>
        </p:style>
      </p:cxnSp>
      <p:sp>
        <p:nvSpPr>
          <p:cNvPr id="12" name="Rounded Rectangle 11"/>
          <p:cNvSpPr/>
          <p:nvPr/>
        </p:nvSpPr>
        <p:spPr>
          <a:xfrm>
            <a:off x="3576819" y="1127981"/>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Maintain</a:t>
            </a:r>
            <a:r>
              <a:rPr lang="en-US" dirty="0">
                <a:solidFill>
                  <a:schemeClr val="tx1"/>
                </a:solidFill>
              </a:rPr>
              <a:t> Day-books and stock register*</a:t>
            </a:r>
          </a:p>
        </p:txBody>
      </p:sp>
      <p:cxnSp>
        <p:nvCxnSpPr>
          <p:cNvPr id="13" name="Straight Arrow Connector 12"/>
          <p:cNvCxnSpPr/>
          <p:nvPr/>
        </p:nvCxnSpPr>
        <p:spPr>
          <a:xfrm>
            <a:off x="5486301" y="2340902"/>
            <a:ext cx="365760" cy="0"/>
          </a:xfrm>
          <a:prstGeom prst="straightConnector1">
            <a:avLst/>
          </a:prstGeom>
          <a:ln w="57150">
            <a:solidFill>
              <a:schemeClr val="bg1">
                <a:lumMod val="50000"/>
              </a:schemeClr>
            </a:solidFill>
            <a:tailEnd type="triangle"/>
          </a:ln>
        </p:spPr>
        <p:style>
          <a:lnRef idx="1">
            <a:schemeClr val="dk1"/>
          </a:lnRef>
          <a:fillRef idx="0">
            <a:schemeClr val="dk1"/>
          </a:fillRef>
          <a:effectRef idx="0">
            <a:schemeClr val="dk1"/>
          </a:effectRef>
          <a:fontRef idx="minor">
            <a:schemeClr val="tx1"/>
          </a:fontRef>
        </p:style>
      </p:cxnSp>
      <p:sp>
        <p:nvSpPr>
          <p:cNvPr id="14" name="Rounded Rectangle 13"/>
          <p:cNvSpPr/>
          <p:nvPr/>
        </p:nvSpPr>
        <p:spPr>
          <a:xfrm>
            <a:off x="5852061" y="1127981"/>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Update </a:t>
            </a:r>
            <a:r>
              <a:rPr lang="en-US" dirty="0">
                <a:solidFill>
                  <a:schemeClr val="tx1"/>
                </a:solidFill>
              </a:rPr>
              <a:t>Capital and Assets Register</a:t>
            </a:r>
          </a:p>
        </p:txBody>
      </p:sp>
      <p:cxnSp>
        <p:nvCxnSpPr>
          <p:cNvPr id="17" name="Straight Arrow Connector 16"/>
          <p:cNvCxnSpPr/>
          <p:nvPr/>
        </p:nvCxnSpPr>
        <p:spPr>
          <a:xfrm>
            <a:off x="6667821" y="3584528"/>
            <a:ext cx="0" cy="365760"/>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5852061" y="4011933"/>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Input aggregate</a:t>
            </a:r>
            <a:r>
              <a:rPr lang="en-US" sz="1600" dirty="0">
                <a:solidFill>
                  <a:schemeClr val="tx1"/>
                </a:solidFill>
              </a:rPr>
              <a:t>  information in PT Sheet</a:t>
            </a:r>
          </a:p>
        </p:txBody>
      </p:sp>
      <p:cxnSp>
        <p:nvCxnSpPr>
          <p:cNvPr id="21" name="Straight Arrow Connector 20"/>
          <p:cNvCxnSpPr/>
          <p:nvPr/>
        </p:nvCxnSpPr>
        <p:spPr>
          <a:xfrm flipH="1">
            <a:off x="5484958" y="5232917"/>
            <a:ext cx="367103" cy="0"/>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3576819" y="4011933"/>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Prepare </a:t>
            </a:r>
            <a:r>
              <a:rPr lang="en-US" dirty="0">
                <a:solidFill>
                  <a:schemeClr val="tx1"/>
                </a:solidFill>
              </a:rPr>
              <a:t>Financial Statements</a:t>
            </a:r>
          </a:p>
        </p:txBody>
      </p:sp>
      <p:sp>
        <p:nvSpPr>
          <p:cNvPr id="18" name="Rounded Rectangle 17"/>
          <p:cNvSpPr/>
          <p:nvPr/>
        </p:nvSpPr>
        <p:spPr>
          <a:xfrm>
            <a:off x="1203769" y="4011933"/>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Do Comparative Analysis </a:t>
            </a:r>
            <a:r>
              <a:rPr lang="en-US" dirty="0">
                <a:solidFill>
                  <a:schemeClr val="tx1"/>
                </a:solidFill>
              </a:rPr>
              <a:t>of financial information</a:t>
            </a:r>
          </a:p>
        </p:txBody>
      </p:sp>
      <p:cxnSp>
        <p:nvCxnSpPr>
          <p:cNvPr id="24" name="Straight Arrow Connector 23"/>
          <p:cNvCxnSpPr/>
          <p:nvPr/>
        </p:nvCxnSpPr>
        <p:spPr>
          <a:xfrm flipH="1">
            <a:off x="3110404" y="5233454"/>
            <a:ext cx="367103" cy="0"/>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1203769" y="2402548"/>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dirty="0">
                <a:solidFill>
                  <a:schemeClr val="tx1"/>
                </a:solidFill>
              </a:rPr>
              <a:t>व्यापार की एक समय की जानकारी एकत्रित करें  </a:t>
            </a:r>
            <a:endParaRPr lang="en-US" dirty="0">
              <a:solidFill>
                <a:schemeClr val="tx1"/>
              </a:solidFill>
            </a:endParaRPr>
          </a:p>
        </p:txBody>
      </p:sp>
      <p:sp>
        <p:nvSpPr>
          <p:cNvPr id="30" name="Rounded Rectangle 29"/>
          <p:cNvSpPr/>
          <p:nvPr/>
        </p:nvSpPr>
        <p:spPr>
          <a:xfrm>
            <a:off x="3576819" y="2402548"/>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dirty="0">
                <a:solidFill>
                  <a:schemeClr val="tx1"/>
                </a:solidFill>
              </a:rPr>
              <a:t>दैनिक बही और स्टॉक रजिस्टर को मैंटेन करना</a:t>
            </a:r>
            <a:endParaRPr lang="en-US" dirty="0">
              <a:solidFill>
                <a:schemeClr val="tx1"/>
              </a:solidFill>
            </a:endParaRPr>
          </a:p>
        </p:txBody>
      </p:sp>
      <p:sp>
        <p:nvSpPr>
          <p:cNvPr id="31" name="Rounded Rectangle 30"/>
          <p:cNvSpPr/>
          <p:nvPr/>
        </p:nvSpPr>
        <p:spPr>
          <a:xfrm>
            <a:off x="5852061" y="2402548"/>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a:solidFill>
                  <a:schemeClr val="tx1"/>
                </a:solidFill>
              </a:rPr>
              <a:t>पूंजी</a:t>
            </a:r>
            <a:r>
              <a:rPr lang="hi-IN" dirty="0">
                <a:solidFill>
                  <a:schemeClr val="tx1"/>
                </a:solidFill>
              </a:rPr>
              <a:t> एवं सम्पत्ति पुस्तिका </a:t>
            </a:r>
            <a:r>
              <a:rPr lang="x-none">
                <a:solidFill>
                  <a:schemeClr val="tx1"/>
                </a:solidFill>
              </a:rPr>
              <a:t>को </a:t>
            </a:r>
            <a:r>
              <a:rPr lang="x-none" dirty="0">
                <a:solidFill>
                  <a:schemeClr val="tx1"/>
                </a:solidFill>
              </a:rPr>
              <a:t>अपडेट करना</a:t>
            </a:r>
            <a:endParaRPr lang="en-US" dirty="0">
              <a:solidFill>
                <a:schemeClr val="tx1"/>
              </a:solidFill>
            </a:endParaRPr>
          </a:p>
        </p:txBody>
      </p:sp>
      <p:sp>
        <p:nvSpPr>
          <p:cNvPr id="32" name="Rounded Rectangle 31"/>
          <p:cNvSpPr/>
          <p:nvPr/>
        </p:nvSpPr>
        <p:spPr>
          <a:xfrm>
            <a:off x="5852061" y="5406724"/>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sz="1600" dirty="0">
                <a:solidFill>
                  <a:schemeClr val="tx1"/>
                </a:solidFill>
              </a:rPr>
              <a:t>पीटीएस शीट में अनुमानित जानकारी दर्ज करना </a:t>
            </a:r>
            <a:endParaRPr lang="en-US" sz="1600" dirty="0">
              <a:solidFill>
                <a:schemeClr val="tx1"/>
              </a:solidFill>
            </a:endParaRPr>
          </a:p>
        </p:txBody>
      </p:sp>
      <p:sp>
        <p:nvSpPr>
          <p:cNvPr id="33" name="Rounded Rectangle 32"/>
          <p:cNvSpPr/>
          <p:nvPr/>
        </p:nvSpPr>
        <p:spPr>
          <a:xfrm>
            <a:off x="3576819" y="5406724"/>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dirty="0">
                <a:solidFill>
                  <a:schemeClr val="tx1"/>
                </a:solidFill>
              </a:rPr>
              <a:t>वित्तीय ब्यौरा तैयार करना</a:t>
            </a:r>
            <a:endParaRPr lang="en-US" dirty="0">
              <a:solidFill>
                <a:schemeClr val="tx1"/>
              </a:solidFill>
            </a:endParaRPr>
          </a:p>
        </p:txBody>
      </p:sp>
      <p:sp>
        <p:nvSpPr>
          <p:cNvPr id="34" name="Rounded Rectangle 33"/>
          <p:cNvSpPr/>
          <p:nvPr/>
        </p:nvSpPr>
        <p:spPr>
          <a:xfrm>
            <a:off x="1203769" y="5406724"/>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dirty="0">
                <a:solidFill>
                  <a:schemeClr val="tx1"/>
                </a:solidFill>
              </a:rPr>
              <a:t>वित्तीय जानकारी का तुलनात्मक विश्लेषण करना</a:t>
            </a:r>
            <a:endParaRPr lang="en-US" dirty="0">
              <a:solidFill>
                <a:schemeClr val="tx1"/>
              </a:solidFill>
            </a:endParaRPr>
          </a:p>
        </p:txBody>
      </p:sp>
      <p:sp>
        <p:nvSpPr>
          <p:cNvPr id="35"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F8BAB1BE-4084-EB4A-B61C-092D190CC9D2}" type="slidenum">
              <a:rPr lang="en-US" sz="1600" b="1" smtClean="0">
                <a:solidFill>
                  <a:prstClr val="black"/>
                </a:solidFill>
              </a:rPr>
              <a:t>9</a:t>
            </a:fld>
            <a:endParaRPr lang="en-US" sz="1600" b="1" dirty="0">
              <a:solidFill>
                <a:prstClr val="black"/>
              </a:solidFill>
            </a:endParaRPr>
          </a:p>
        </p:txBody>
      </p:sp>
      <p:sp>
        <p:nvSpPr>
          <p:cNvPr id="3" name="Rectangle 2"/>
          <p:cNvSpPr/>
          <p:nvPr/>
        </p:nvSpPr>
        <p:spPr>
          <a:xfrm>
            <a:off x="4208663" y="3244334"/>
            <a:ext cx="726674" cy="369332"/>
          </a:xfrm>
          <a:prstGeom prst="rect">
            <a:avLst/>
          </a:prstGeom>
        </p:spPr>
        <p:txBody>
          <a:bodyPr wrap="none">
            <a:spAutoFit/>
          </a:bodyPr>
          <a:lstStyle/>
          <a:p>
            <a:r>
              <a:rPr lang="en-US" b="1" dirty="0"/>
              <a:t>Sheet</a:t>
            </a:r>
            <a:endParaRPr lang="en-US" dirty="0"/>
          </a:p>
        </p:txBody>
      </p:sp>
    </p:spTree>
    <p:extLst>
      <p:ext uri="{BB962C8B-B14F-4D97-AF65-F5344CB8AC3E}">
        <p14:creationId xmlns:p14="http://schemas.microsoft.com/office/powerpoint/2010/main" val="865276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animBg="1"/>
      <p:bldP spid="14" grpId="0" animBg="1"/>
      <p:bldP spid="19" grpId="0" animBg="1"/>
      <p:bldP spid="22" grpId="0" animBg="1"/>
      <p:bldP spid="18" grpId="0" animBg="1"/>
      <p:bldP spid="29" grpId="0" animBg="1"/>
      <p:bldP spid="30" grpId="0" animBg="1"/>
      <p:bldP spid="31" grpId="0" animBg="1"/>
      <p:bldP spid="32" grpId="0" animBg="1"/>
      <p:bldP spid="33" grpId="0" animBg="1"/>
      <p:bldP spid="34" grpId="0"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7194</TotalTime>
  <Words>4756</Words>
  <Application>Microsoft Office PowerPoint</Application>
  <PresentationFormat>On-screen Show (4:3)</PresentationFormat>
  <Paragraphs>887</Paragraphs>
  <Slides>45</Slides>
  <Notes>17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45</vt:i4>
      </vt:variant>
    </vt:vector>
  </HeadingPairs>
  <TitlesOfParts>
    <vt:vector size="53" baseType="lpstr">
      <vt:lpstr>Arial</vt:lpstr>
      <vt:lpstr>Calibri</vt:lpstr>
      <vt:lpstr>Calibri (Body)</vt:lpstr>
      <vt:lpstr>Calibri Light</vt:lpstr>
      <vt:lpstr>Kruti Dev 010</vt:lpstr>
      <vt:lpstr>Wingdings</vt:lpstr>
      <vt:lpstr>Office Theme</vt:lpstr>
      <vt:lpstr>33_Office Theme</vt:lpstr>
      <vt:lpstr>PowerPoint Presentation</vt:lpstr>
      <vt:lpstr>PowerPoint Presentation</vt:lpstr>
      <vt:lpstr>PowerPoint Presentation</vt:lpstr>
      <vt:lpstr>Use of business information (1/2)</vt:lpstr>
      <vt:lpstr>Use of business information (2/2)</vt:lpstr>
      <vt:lpstr>PowerPoint Presentation</vt:lpstr>
      <vt:lpstr>Keeping records in the business (1/2)</vt:lpstr>
      <vt:lpstr>Keeping records in the business (1/2)</vt:lpstr>
      <vt:lpstr>Process of Record Keeping / दस्तावेज रखने की प्रक्रिया</vt:lpstr>
      <vt:lpstr>How often do we update Records?</vt:lpstr>
      <vt:lpstr>DO’s and DONT’s of Keeping Records</vt:lpstr>
      <vt:lpstr>PowerPoint Presentation</vt:lpstr>
      <vt:lpstr>Business Profile Sheet</vt:lpstr>
      <vt:lpstr>Day-book</vt:lpstr>
      <vt:lpstr>एक उद्यमी द्वारा दैनिक बही बनाना </vt:lpstr>
      <vt:lpstr>Example 1: Day-book format for Kanku’s General Store 1/2</vt:lpstr>
      <vt:lpstr>Example 1: Day-book format for Kanku’s General Store 2/2</vt:lpstr>
      <vt:lpstr>Example 2: Day-book format for Leenas Pickles 1/2</vt:lpstr>
      <vt:lpstr>Example 2: Day-book format for Leenas Pickles 2/2</vt:lpstr>
      <vt:lpstr>Example 3: Day-book format for Namita’s Beauty Parlour 1/2</vt:lpstr>
      <vt:lpstr>Example 3: Day-book format for Namita’s Beauty Parlour 2/2</vt:lpstr>
      <vt:lpstr>Exercise - Ramu’s Tasty Tea Shop</vt:lpstr>
      <vt:lpstr>Using Day-book in your businesses</vt:lpstr>
      <vt:lpstr>Capital and Assets Register</vt:lpstr>
      <vt:lpstr>Exercises</vt:lpstr>
      <vt:lpstr>PowerPoint Presentation</vt:lpstr>
      <vt:lpstr>PowerPoint Presentation</vt:lpstr>
      <vt:lpstr>Stock Register</vt:lpstr>
      <vt:lpstr>PowerPoint Presentation</vt:lpstr>
      <vt:lpstr>Exercises</vt:lpstr>
      <vt:lpstr>Exercise 1: Stock register format for Sundari’s Garments Store</vt:lpstr>
      <vt:lpstr>Exercise 2: Stock register format for Sundari’s Garments Store</vt:lpstr>
      <vt:lpstr>PowerPoint Presentation</vt:lpstr>
      <vt:lpstr>Performance Tracking (PT) Sheet</vt:lpstr>
      <vt:lpstr>Format of a PT Sheet</vt:lpstr>
      <vt:lpstr>पी.टी. शीट का प्रारुप </vt:lpstr>
      <vt:lpstr>Format of a PT Sheet</vt:lpstr>
      <vt:lpstr>पी.टी. शीट का प्रारुप </vt:lpstr>
      <vt:lpstr>Using the PT sheet</vt:lpstr>
      <vt:lpstr>Process of Record Keeping / रिकॉर्ड्स रखने की प्रक्रिया</vt:lpstr>
      <vt:lpstr>PowerPoint Presentation</vt:lpstr>
      <vt:lpstr>Exercise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Need for Record Keeping</dc:title>
  <dc:creator>Arshia Gupta</dc:creator>
  <cp:lastModifiedBy>Arup Ghosh Dastidar</cp:lastModifiedBy>
  <cp:revision>271</cp:revision>
  <dcterms:created xsi:type="dcterms:W3CDTF">2016-02-09T18:03:52Z</dcterms:created>
  <dcterms:modified xsi:type="dcterms:W3CDTF">2019-10-23T13:09:27Z</dcterms:modified>
</cp:coreProperties>
</file>